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316" r:id="rId10"/>
    <p:sldId id="288" r:id="rId11"/>
    <p:sldId id="317" r:id="rId12"/>
    <p:sldId id="290" r:id="rId13"/>
    <p:sldId id="313" r:id="rId14"/>
    <p:sldId id="292" r:id="rId15"/>
    <p:sldId id="312" r:id="rId16"/>
    <p:sldId id="294" r:id="rId17"/>
    <p:sldId id="315" r:id="rId18"/>
    <p:sldId id="305" r:id="rId19"/>
    <p:sldId id="314" r:id="rId20"/>
    <p:sldId id="298" r:id="rId21"/>
    <p:sldId id="306" r:id="rId22"/>
    <p:sldId id="310" r:id="rId23"/>
    <p:sldId id="300" r:id="rId24"/>
    <p:sldId id="271" r:id="rId25"/>
    <p:sldId id="272" r:id="rId26"/>
    <p:sldId id="287" r:id="rId27"/>
    <p:sldId id="311" r:id="rId28"/>
    <p:sldId id="274" r:id="rId29"/>
  </p:sldIdLst>
  <p:sldSz cx="9144000" cy="6858000" type="screen4x3"/>
  <p:notesSz cx="7010400" cy="9296400"/>
  <p:custShowLst>
    <p:custShow name="Custom Show 1" id="0">
      <p:sldLst>
        <p:sld r:id="rId4"/>
        <p:sld r:id="rId8"/>
        <p:sld r:id="rId27"/>
        <p:sld r:id="rId20"/>
        <p:sld r:id="rId23"/>
        <p:sld r:id="rId14"/>
        <p:sld r:id="rId11"/>
        <p:sld r:id="rId28"/>
        <p:sld r:id="rId1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2" autoAdjust="0"/>
    <p:restoredTop sz="85942" autoAdjust="0"/>
  </p:normalViewPr>
  <p:slideViewPr>
    <p:cSldViewPr snapToGrid="0">
      <p:cViewPr varScale="1">
        <p:scale>
          <a:sx n="78" d="100"/>
          <a:sy n="78" d="100"/>
        </p:scale>
        <p:origin x="-1614" y="-9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3F2E4374-8387-4A71-A2B4-A25AA29A0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77D9C737-2E9D-497A-A234-D0B2017A1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B68BBB5B-DBC1-477E-90AB-F50905F6FA5F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30275"/>
              <a:t>1</a:t>
            </a:fld>
            <a:endParaRPr lang="en-US" altLang="en-US" smtClean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C250979E-C007-4229-9F45-5A0D26A05C86}" type="slidenum">
              <a:rPr lang="en-US" altLang="en-US" smtClean="0">
                <a:latin typeface="Times New Roman" pitchFamily="18" charset="0"/>
                <a:ea typeface="ＭＳ Ｐゴシック" pitchFamily="34" charset="-128"/>
              </a:rPr>
              <a:pPr defTabSz="930275"/>
              <a:t>12</a:t>
            </a:fld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D0754423-EE99-41AF-8AE1-4A00B8774DA5}" type="slidenum">
              <a:rPr lang="en-US" altLang="en-US" smtClean="0">
                <a:latin typeface="Times New Roman" pitchFamily="18" charset="0"/>
                <a:ea typeface="ＭＳ Ｐゴシック" pitchFamily="34" charset="-128"/>
              </a:rPr>
              <a:pPr defTabSz="930275"/>
              <a:t>14</a:t>
            </a:fld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A0D0DC8F-882B-4F92-A176-B313C4A4BB8C}" type="slidenum">
              <a:rPr lang="en-US" altLang="en-US" smtClean="0">
                <a:latin typeface="Times New Roman" pitchFamily="18" charset="0"/>
                <a:ea typeface="ＭＳ Ｐゴシック" pitchFamily="34" charset="-128"/>
              </a:rPr>
              <a:pPr defTabSz="930275"/>
              <a:t>16</a:t>
            </a:fld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ABA61CFF-27F4-43CE-9057-6431DFE7C211}" type="slidenum">
              <a:rPr lang="en-US" altLang="en-US" smtClean="0">
                <a:latin typeface="Times New Roman" pitchFamily="18" charset="0"/>
                <a:ea typeface="ＭＳ Ｐゴシック" pitchFamily="34" charset="-128"/>
              </a:rPr>
              <a:pPr defTabSz="930275"/>
              <a:t>18</a:t>
            </a:fld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ED7D8754-06B9-4827-936F-932CF4180D27}" type="slidenum">
              <a:rPr lang="en-US" altLang="en-US" smtClean="0">
                <a:latin typeface="Times New Roman" pitchFamily="18" charset="0"/>
                <a:ea typeface="ＭＳ Ｐゴシック" pitchFamily="34" charset="-128"/>
              </a:rPr>
              <a:pPr defTabSz="930275"/>
              <a:t>20</a:t>
            </a:fld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0E2910AA-43BA-49BA-8DA6-7F242A705D02}" type="slidenum">
              <a:rPr lang="en-US" altLang="en-US" smtClean="0">
                <a:latin typeface="Times New Roman" pitchFamily="18" charset="0"/>
                <a:ea typeface="ＭＳ Ｐゴシック" pitchFamily="34" charset="-128"/>
              </a:rPr>
              <a:pPr defTabSz="930275"/>
              <a:t>21</a:t>
            </a:fld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56569A51-8CF4-41D2-B9FF-2D8E49FB0804}" type="slidenum">
              <a:rPr lang="en-US" altLang="en-US" smtClean="0">
                <a:latin typeface="Times New Roman" pitchFamily="18" charset="0"/>
                <a:ea typeface="ＭＳ Ｐゴシック" pitchFamily="34" charset="-128"/>
              </a:rPr>
              <a:pPr defTabSz="930275"/>
              <a:t>22</a:t>
            </a:fld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6151D9BC-B38E-4F84-AA01-245EBAE913CE}" type="slidenum">
              <a:rPr lang="en-US" altLang="en-US" smtClean="0">
                <a:latin typeface="Times New Roman" pitchFamily="18" charset="0"/>
                <a:ea typeface="ＭＳ Ｐゴシック" pitchFamily="34" charset="-128"/>
              </a:rPr>
              <a:pPr defTabSz="930275"/>
              <a:t>23</a:t>
            </a:fld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909C705A-0CDA-4A3E-A58D-5881FA13D355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30275"/>
              <a:t>24</a:t>
            </a:fld>
            <a:endParaRPr lang="en-US" altLang="en-US" smtClean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3883C126-F1A5-484C-8BC2-4C137B75DBE6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30275"/>
              <a:t>25</a:t>
            </a:fld>
            <a:endParaRPr lang="en-US" altLang="en-US" smtClean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5232BD86-94AA-497D-B4C0-7ED6656D2EC4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30275"/>
              <a:t>2</a:t>
            </a:fld>
            <a:endParaRPr lang="en-US" altLang="en-US" smtClean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DFB747DE-CEEC-4283-972C-18C4759E1F1B}" type="slidenum">
              <a:rPr lang="en-US" altLang="en-US" sz="1200"/>
              <a:pPr algn="r" defTabSz="930275"/>
              <a:t>26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6CBAEF3B-1AD2-4D89-8B5E-DB8EBE398864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30275"/>
              <a:t>27</a:t>
            </a:fld>
            <a:endParaRPr lang="en-US" altLang="en-US" smtClean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5531B6E4-CE65-4CD0-80D4-D5450F0E670E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30275"/>
              <a:t>28</a:t>
            </a:fld>
            <a:endParaRPr lang="en-US" altLang="en-US" smtClean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D8F10716-706A-45E0-8E04-2305F1CFA59B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30275"/>
              <a:t>3</a:t>
            </a:fld>
            <a:endParaRPr lang="en-US" altLang="en-US" smtClean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2535B4B7-5FB7-4AB5-A4BE-01E937A3875E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30275"/>
              <a:t>4</a:t>
            </a:fld>
            <a:endParaRPr lang="en-US" altLang="en-US" smtClean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EA1A7E10-0971-486A-A0BC-F237A5C0A27F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30275"/>
              <a:t>5</a:t>
            </a:fld>
            <a:endParaRPr lang="en-US" altLang="en-US" smtClean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9FDD09FE-6383-4EC9-80F4-30F29DB4AF5B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30275"/>
              <a:t>6</a:t>
            </a:fld>
            <a:endParaRPr lang="en-US" altLang="en-US" smtClean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8069AFF0-4833-43A3-A0B9-9DA546593746}" type="slidenum">
              <a:rPr lang="en-US" smtClean="0">
                <a:latin typeface="Helvetica" pitchFamily="34" charset="0"/>
                <a:ea typeface="ＭＳ Ｐゴシック" pitchFamily="34" charset="-128"/>
              </a:rPr>
              <a:pPr defTabSz="930275"/>
              <a:t>7</a:t>
            </a:fld>
            <a:endParaRPr lang="en-US" smtClean="0"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F298D1F8-63CE-4FFF-9B69-820B80E2ABD3}" type="slidenum">
              <a:rPr lang="en-US" altLang="en-US" smtClean="0">
                <a:latin typeface="Helvetica" pitchFamily="34" charset="0"/>
                <a:ea typeface="ＭＳ Ｐゴシック" pitchFamily="34" charset="-128"/>
              </a:rPr>
              <a:pPr defTabSz="930275"/>
              <a:t>8</a:t>
            </a:fld>
            <a:endParaRPr lang="en-US" altLang="en-US" smtClean="0">
              <a:latin typeface="Helvetica" pitchFamily="34" charset="0"/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4F2A9751-0A63-4841-813E-4D799F691E41}" type="slidenum">
              <a:rPr lang="en-US" altLang="en-US" smtClean="0">
                <a:latin typeface="Times New Roman" pitchFamily="18" charset="0"/>
                <a:ea typeface="ＭＳ Ｐゴシック" pitchFamily="34" charset="-128"/>
              </a:rPr>
              <a:pPr defTabSz="930275"/>
              <a:t>10</a:t>
            </a:fld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69634" name="Clip" r:id="rId3" imgW="0" imgH="0" progId="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smtClean="0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 smtClean="0">
                <a:solidFill>
                  <a:srgbClr val="CC3300"/>
                </a:solidFill>
              </a:rPr>
              <a:t>th</a:t>
            </a:r>
            <a:r>
              <a:rPr lang="en-US" altLang="en-US" b="1" smtClean="0">
                <a:solidFill>
                  <a:srgbClr val="CC3300"/>
                </a:solidFill>
              </a:rPr>
              <a:t> Ed</a:t>
            </a:r>
            <a:r>
              <a:rPr lang="en-US" altLang="en-US" smtClean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 smtClean="0">
                <a:solidFill>
                  <a:srgbClr val="CC3300"/>
                </a:solidFill>
              </a:rPr>
            </a:br>
            <a:r>
              <a:rPr lang="en-US" altLang="en-US" sz="1200" b="1" smtClean="0">
                <a:solidFill>
                  <a:srgbClr val="CC3300"/>
                </a:solidFill>
              </a:rPr>
              <a:t>See </a:t>
            </a:r>
            <a:r>
              <a:rPr lang="en-US" altLang="en-US" sz="1200" b="1" smtClean="0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ECE227D-C6EE-44A5-90F9-F958795E4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DEF3A-78B2-4E28-A08C-FEB6CA54E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C579B-A9C4-4F48-9B4B-DF47367FE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A5EF-14BF-405D-BD53-DAC608E58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A820F-B86B-4AE7-B43F-51CCA2650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3DF7C-CF21-40FE-B966-8056000E7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41920-CAE9-46FD-9EA9-00711EC8F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341DA-8B55-47C6-9C28-4A60BAAEC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733B0-8BDB-4215-843E-127F539BC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088E5-F9C8-46BA-8610-CAFC25F4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586C4-E4C9-4DC8-9AD5-4135FDC5D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3D504B65-9878-445A-ACA3-798D41254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0099"/>
                </a:solidFill>
              </a:rPr>
              <a:t>©</a:t>
            </a:r>
            <a:r>
              <a:rPr lang="en-US" altLang="en-US" sz="1000" b="1" dirty="0" err="1" smtClean="0">
                <a:solidFill>
                  <a:srgbClr val="000099"/>
                </a:solidFill>
              </a:rPr>
              <a:t>Silberschatz</a:t>
            </a:r>
            <a:r>
              <a:rPr lang="en-US" altLang="en-US" sz="1000" b="1" dirty="0" smtClean="0">
                <a:solidFill>
                  <a:srgbClr val="000099"/>
                </a:solidFill>
              </a:rPr>
              <a:t>, </a:t>
            </a:r>
            <a:r>
              <a:rPr lang="en-US" altLang="en-US" sz="1000" b="1" dirty="0" err="1" smtClean="0">
                <a:solidFill>
                  <a:srgbClr val="000099"/>
                </a:solidFill>
              </a:rPr>
              <a:t>Korth</a:t>
            </a:r>
            <a:r>
              <a:rPr lang="en-US" altLang="en-US" sz="1000" b="1" dirty="0" smtClean="0">
                <a:solidFill>
                  <a:srgbClr val="000099"/>
                </a:solidFill>
              </a:rPr>
              <a:t> and </a:t>
            </a:r>
            <a:r>
              <a:rPr lang="en-US" altLang="en-US" sz="1000" b="1" dirty="0" err="1" smtClean="0">
                <a:solidFill>
                  <a:srgbClr val="000099"/>
                </a:solidFill>
              </a:rPr>
              <a:t>Sudarshan</a:t>
            </a:r>
            <a:endParaRPr lang="en-US" altLang="en-US" sz="1000" b="1" dirty="0" smtClean="0">
              <a:solidFill>
                <a:srgbClr val="000099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2.</a:t>
            </a:r>
            <a:fld id="{BA39759D-5626-473B-8FBC-107D2A4B9C01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</a:endParaRP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pic>
        <p:nvPicPr>
          <p:cNvPr id="4104" name="Picture 9" descr="Cover-6E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0" y="6332538"/>
            <a:ext cx="28209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 dirty="0" smtClean="0">
                <a:solidFill>
                  <a:srgbClr val="000099"/>
                </a:solidFill>
              </a:rPr>
              <a:t>th</a:t>
            </a:r>
            <a:r>
              <a:rPr lang="en-US" sz="1000" b="1" dirty="0" smtClean="0">
                <a:solidFill>
                  <a:srgbClr val="000099"/>
                </a:solidFill>
              </a:rPr>
              <a:t> Edition</a:t>
            </a:r>
          </a:p>
          <a:p>
            <a:pPr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000099"/>
                </a:solidFill>
              </a:rPr>
              <a:t>Modified by </a:t>
            </a:r>
            <a:r>
              <a:rPr lang="en-US" sz="1000" b="1" dirty="0" err="1" smtClean="0">
                <a:solidFill>
                  <a:srgbClr val="000099"/>
                </a:solidFill>
              </a:rPr>
              <a:t>Ratan</a:t>
            </a:r>
            <a:r>
              <a:rPr lang="en-US" sz="1000" b="1" dirty="0" smtClean="0">
                <a:solidFill>
                  <a:srgbClr val="000099"/>
                </a:solidFill>
              </a:rPr>
              <a:t> </a:t>
            </a:r>
            <a:r>
              <a:rPr lang="en-US" sz="1000" b="1" dirty="0" err="1" smtClean="0">
                <a:solidFill>
                  <a:srgbClr val="000099"/>
                </a:solidFill>
              </a:rPr>
              <a:t>Dey</a:t>
            </a:r>
            <a:r>
              <a:rPr lang="en-US" sz="1000" b="1" dirty="0" smtClean="0">
                <a:solidFill>
                  <a:srgbClr val="000099"/>
                </a:solidFill>
              </a:rPr>
              <a:t> for NYU CS-UY 3083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jpeg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Chapter 2</a:t>
            </a:r>
            <a:r>
              <a:rPr lang="en-US" dirty="0">
                <a:ea typeface="+mj-ea"/>
              </a:rPr>
              <a:t>: Intro to Relational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Select Operation – selection of rows (tuples)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38213" y="1077913"/>
            <a:ext cx="163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/>
              <a:t>Relation r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9638" y="1327150"/>
            <a:ext cx="1887537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971550" y="4430713"/>
            <a:ext cx="203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230188" indent="-230188" algn="ctr">
              <a:spcBef>
                <a:spcPct val="50000"/>
              </a:spcBef>
              <a:buClr>
                <a:schemeClr val="tx2"/>
              </a:buClr>
              <a:buFont typeface="Wingdings 2" pitchFamily="18" charset="2"/>
              <a:buChar char="¡"/>
            </a:pPr>
            <a:r>
              <a:rPr lang="en-US" altLang="en-US" sz="2400">
                <a:sym typeface="Symbol" pitchFamily="18" charset="2"/>
              </a:rPr>
              <a:t></a:t>
            </a:r>
            <a:r>
              <a:rPr lang="en-US" altLang="en-US" sz="2400" baseline="-25000">
                <a:sym typeface="Symbol" pitchFamily="18" charset="2"/>
              </a:rPr>
              <a:t>A=B ^ D &gt; 5</a:t>
            </a:r>
            <a:r>
              <a:rPr lang="en-US" altLang="en-US" sz="2000" baseline="-25000">
                <a:sym typeface="Symbol" pitchFamily="18" charset="2"/>
              </a:rPr>
              <a:t> </a:t>
            </a:r>
            <a:r>
              <a:rPr lang="en-US" altLang="en-US" sz="2400">
                <a:sym typeface="Symbol" pitchFamily="18" charset="2"/>
              </a:rPr>
              <a:t>(r)</a:t>
            </a:r>
            <a:endParaRPr lang="en-US" altLang="en-US" sz="240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973138" y="3594100"/>
            <a:ext cx="17541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230188" indent="-230188" algn="ctr">
              <a:spcBef>
                <a:spcPct val="50000"/>
              </a:spcBef>
              <a:buClr>
                <a:schemeClr val="tx2"/>
              </a:buClr>
              <a:buFont typeface="Wingdings 2" pitchFamily="18" charset="2"/>
              <a:buChar char="¡"/>
            </a:pPr>
            <a:r>
              <a:rPr lang="en-US" altLang="en-US" sz="2400">
                <a:sym typeface="Symbol" pitchFamily="18" charset="2"/>
              </a:rPr>
              <a:t></a:t>
            </a:r>
            <a:r>
              <a:rPr lang="en-US" altLang="en-US" sz="2400" baseline="-25000">
                <a:sym typeface="Symbol" pitchFamily="18" charset="2"/>
              </a:rPr>
              <a:t>predicate</a:t>
            </a:r>
            <a:r>
              <a:rPr lang="en-US" altLang="en-US" sz="2400">
                <a:sym typeface="Symbol" pitchFamily="18" charset="2"/>
              </a:rPr>
              <a:t>(r)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Project Operation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Notation: </a:t>
            </a:r>
          </a:p>
          <a:p>
            <a:pPr lvl="2"/>
            <a:endParaRPr lang="en-US" smtClean="0">
              <a:ea typeface="ＭＳ Ｐゴシック" pitchFamily="34" charset="-128"/>
            </a:endParaRPr>
          </a:p>
          <a:p>
            <a:pPr lvl="1"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where A1 , A2 are attribute names and r is a relation name.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The result is defined as the relation of k columns obtained by erasing the columns that are not listed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Duplicate rows removed from result, since relations are sets</a:t>
            </a:r>
            <a:endParaRPr lang="en-I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3040063" y="1146175"/>
            <a:ext cx="21050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>
                <a:latin typeface="Times New Roman" pitchFamily="18" charset="0"/>
                <a:sym typeface="Symbol" pitchFamily="18" charset="2"/>
              </a:rPr>
              <a:t></a:t>
            </a:r>
            <a:r>
              <a:rPr lang="en-US" altLang="en-US" sz="2400" baseline="-25000">
                <a:latin typeface="Times New Roman" pitchFamily="18" charset="0"/>
              </a:rPr>
              <a:t>A1,A2,….,An</a:t>
            </a:r>
            <a:r>
              <a:rPr lang="en-US" altLang="en-US" sz="2400">
                <a:latin typeface="Times New Roman" pitchFamily="18" charset="0"/>
              </a:rPr>
              <a:t> (</a:t>
            </a:r>
            <a:r>
              <a:rPr lang="en-US" altLang="en-US" sz="2400" i="1">
                <a:latin typeface="Times New Roman" pitchFamily="18" charset="0"/>
              </a:rPr>
              <a:t>r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920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Project Operation – selection of columns (Attributes)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077913"/>
            <a:ext cx="2441575" cy="411162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Relation</a:t>
            </a:r>
            <a:r>
              <a:rPr lang="en-US" altLang="en-US" i="1" smtClean="0">
                <a:ea typeface="ＭＳ Ｐゴシック" pitchFamily="34" charset="-128"/>
              </a:rPr>
              <a:t> r</a:t>
            </a:r>
            <a:r>
              <a:rPr lang="en-US" altLang="en-US" smtClean="0">
                <a:ea typeface="ＭＳ Ｐゴシック" pitchFamily="34" charset="-128"/>
              </a:rPr>
              <a:t>: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 altLang="en-US" sz="2400">
              <a:latin typeface="Times New Roman" pitchFamily="18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 altLang="en-US" sz="2400">
              <a:latin typeface="Times New Roman" pitchFamily="18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IN" altLang="en-US" sz="2000">
              <a:latin typeface="Times New Roman" pitchFamily="18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 altLang="en-US" sz="2400">
              <a:latin typeface="Times New Roman" pitchFamily="18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04813" y="3659188"/>
            <a:ext cx="205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/>
              <a:t> </a:t>
            </a:r>
            <a:r>
              <a:rPr kumimoji="1" lang="en-US" altLang="en-US">
                <a:sym typeface="Symbol" pitchFamily="18" charset="2"/>
              </a:rPr>
              <a:t> </a:t>
            </a:r>
            <a:endParaRPr lang="en-US" altLang="en-US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3163" y="1189038"/>
            <a:ext cx="2708275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23900" y="3597275"/>
            <a:ext cx="14684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>
                <a:latin typeface="Times New Roman" pitchFamily="18" charset="0"/>
                <a:sym typeface="Symbol" pitchFamily="18" charset="2"/>
              </a:rPr>
              <a:t></a:t>
            </a:r>
            <a:r>
              <a:rPr lang="en-US" altLang="en-US" sz="2400" baseline="-25000">
                <a:latin typeface="Times New Roman" pitchFamily="18" charset="0"/>
              </a:rPr>
              <a:t>A,C</a:t>
            </a:r>
            <a:r>
              <a:rPr lang="en-US" altLang="en-US" sz="2400">
                <a:latin typeface="Times New Roman" pitchFamily="18" charset="0"/>
              </a:rPr>
              <a:t> (</a:t>
            </a:r>
            <a:r>
              <a:rPr lang="en-US" altLang="en-US" sz="2400" i="1">
                <a:latin typeface="Times New Roman" pitchFamily="18" charset="0"/>
              </a:rPr>
              <a:t>r</a:t>
            </a:r>
            <a:r>
              <a:rPr lang="en-US" altLang="en-US" sz="240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Union Operation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Notation: r ∪ s </a:t>
            </a:r>
          </a:p>
          <a:p>
            <a:r>
              <a:rPr lang="en-US" smtClean="0">
                <a:ea typeface="ＭＳ Ｐゴシック" pitchFamily="34" charset="-128"/>
              </a:rPr>
              <a:t>Defined as: r ∪ s = {t | t ∈ r or t ∈ s} </a:t>
            </a:r>
          </a:p>
          <a:p>
            <a:r>
              <a:rPr lang="en-US" smtClean="0">
                <a:ea typeface="ＭＳ Ｐゴシック" pitchFamily="34" charset="-128"/>
              </a:rPr>
              <a:t> For r ∪ s to be valid. </a:t>
            </a:r>
          </a:p>
          <a:p>
            <a:pPr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		1. r, s must have the same arity (same number of attributes) </a:t>
            </a:r>
          </a:p>
          <a:p>
            <a:pPr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		2. The attribute domains must be compatible (example: 2nd column of r deals with the same type of values as does the 2 nd column of s)</a:t>
            </a:r>
            <a:endParaRPr lang="en-I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Union of two relations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Relations </a:t>
            </a:r>
            <a:r>
              <a:rPr lang="en-US" altLang="en-US" i="1" smtClean="0">
                <a:ea typeface="ＭＳ Ｐゴシック" pitchFamily="34" charset="-128"/>
              </a:rPr>
              <a:t>r, s: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/>
              <a:t>r </a:t>
            </a:r>
            <a:r>
              <a:rPr kumimoji="1" lang="en-US" altLang="en-US">
                <a:sym typeface="Symbol" pitchFamily="18" charset="2"/>
              </a:rPr>
              <a:t> s</a:t>
            </a:r>
            <a:r>
              <a:rPr kumimoji="1" lang="en-US" altLang="en-US"/>
              <a:t>: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6088" y="1138238"/>
            <a:ext cx="2357437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Difference Operation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Notation r – s </a:t>
            </a:r>
          </a:p>
          <a:p>
            <a:r>
              <a:rPr lang="en-US" smtClean="0">
                <a:ea typeface="ＭＳ Ｐゴシック" pitchFamily="34" charset="-128"/>
              </a:rPr>
              <a:t>Defined as: r – s = {t | t ∈ r and t ∉ s}</a:t>
            </a:r>
          </a:p>
          <a:p>
            <a:r>
              <a:rPr lang="en-US" smtClean="0">
                <a:ea typeface="ＭＳ Ｐゴシック" pitchFamily="34" charset="-128"/>
              </a:rPr>
              <a:t>Set differences must be taken between compatible relations.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r and s must have the same arity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attribute domains of r and s must be compatible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Set difference of two relations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Relations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smtClean="0">
                <a:ea typeface="ＭＳ Ｐゴシック" pitchFamily="34" charset="-128"/>
              </a:rPr>
              <a:t>, </a:t>
            </a:r>
            <a:r>
              <a:rPr lang="en-US" altLang="en-US" i="1" smtClean="0">
                <a:ea typeface="ＭＳ Ｐゴシック" pitchFamily="34" charset="-128"/>
              </a:rPr>
              <a:t>s</a:t>
            </a:r>
            <a:r>
              <a:rPr lang="en-US" altLang="en-US" smtClean="0">
                <a:ea typeface="ＭＳ Ｐゴシック" pitchFamily="34" charset="-128"/>
              </a:rPr>
              <a:t>: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i="1"/>
              <a:t>r  </a:t>
            </a:r>
            <a:r>
              <a:rPr kumimoji="1" lang="en-US" altLang="en-US" i="1">
                <a:sym typeface="Symbol" pitchFamily="18" charset="2"/>
              </a:rPr>
              <a:t>– s</a:t>
            </a:r>
            <a:r>
              <a:rPr kumimoji="1" lang="en-US" altLang="en-US" i="1"/>
              <a:t>: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1000" y="1211263"/>
            <a:ext cx="2554288" cy="323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Intersection Operation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Notation: r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</a:t>
            </a:r>
            <a:r>
              <a:rPr lang="en-US" smtClean="0">
                <a:ea typeface="ＭＳ Ｐゴシック" pitchFamily="34" charset="-128"/>
              </a:rPr>
              <a:t> s </a:t>
            </a:r>
          </a:p>
          <a:p>
            <a:r>
              <a:rPr lang="en-US" smtClean="0">
                <a:ea typeface="ＭＳ Ｐゴシック" pitchFamily="34" charset="-128"/>
              </a:rPr>
              <a:t>Defined as: r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</a:t>
            </a:r>
            <a:r>
              <a:rPr lang="en-US" smtClean="0">
                <a:ea typeface="ＭＳ Ｐゴシック" pitchFamily="34" charset="-128"/>
              </a:rPr>
              <a:t> s = {t | t ∈ r and t ∈ s} </a:t>
            </a:r>
          </a:p>
          <a:p>
            <a:r>
              <a:rPr lang="en-US" smtClean="0">
                <a:ea typeface="ＭＳ Ｐゴシック" pitchFamily="34" charset="-128"/>
              </a:rPr>
              <a:t> For r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</a:t>
            </a:r>
            <a:r>
              <a:rPr lang="en-US" smtClean="0">
                <a:ea typeface="ＭＳ Ｐゴシック" pitchFamily="34" charset="-128"/>
              </a:rPr>
              <a:t> s to be valid. </a:t>
            </a:r>
          </a:p>
          <a:p>
            <a:pPr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		1. r, s must have the same arity (same number of attributes) </a:t>
            </a:r>
          </a:p>
          <a:p>
            <a:pPr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		2. The attribute domains must be compatible (example: 2nd column of r deals with the same type of values as does the 2 nd column of s)</a:t>
            </a:r>
            <a:endParaRPr lang="en-I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Set intersection of two relations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00150"/>
            <a:ext cx="7848600" cy="3810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Relation </a:t>
            </a:r>
            <a:r>
              <a:rPr lang="en-US" altLang="en-US" i="1" smtClean="0">
                <a:ea typeface="ＭＳ Ｐゴシック" pitchFamily="34" charset="-128"/>
              </a:rPr>
              <a:t>r, s</a:t>
            </a:r>
            <a:r>
              <a:rPr lang="en-US" altLang="en-US" smtClean="0">
                <a:ea typeface="ＭＳ Ｐゴシック" pitchFamily="34" charset="-128"/>
              </a:rPr>
              <a:t>: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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s</a:t>
            </a:r>
            <a:endParaRPr lang="en-US" altLang="en-US" i="1" smtClean="0">
              <a:ea typeface="ＭＳ Ｐゴシック" pitchFamily="34" charset="-128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4963" y="1628775"/>
            <a:ext cx="26574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909638" y="5346700"/>
            <a:ext cx="2498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/>
              <a:t>Note: </a:t>
            </a:r>
            <a:r>
              <a:rPr lang="en-US" altLang="en-US" sz="1800" i="1"/>
              <a:t>r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s</a:t>
            </a:r>
            <a:r>
              <a:rPr lang="en-US" altLang="en-US" sz="1800"/>
              <a:t> = </a:t>
            </a:r>
            <a:r>
              <a:rPr lang="en-US" altLang="en-US" sz="1800" i="1"/>
              <a:t>r</a:t>
            </a:r>
            <a:r>
              <a:rPr lang="en-US" altLang="en-US" sz="1800"/>
              <a:t> – (</a:t>
            </a:r>
            <a:r>
              <a:rPr lang="en-US" altLang="en-US" sz="1800" i="1"/>
              <a:t>r</a:t>
            </a:r>
            <a:r>
              <a:rPr lang="en-US" altLang="en-US" sz="1800"/>
              <a:t> – </a:t>
            </a:r>
            <a:r>
              <a:rPr lang="en-US" altLang="en-US" sz="1800" i="1"/>
              <a:t>s</a:t>
            </a:r>
            <a:r>
              <a:rPr lang="en-US" altLang="en-US" sz="1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Cartesian-Product Operation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Notation r x s 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Defined as: r x s = {t q | t ∈ r and q ∈ s} 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Assume that attributes of r(R) and s(S) are disjoint. (That is, R ∩ S = ∅). 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If attributes of r(R) and s(S) are not disjoint, then renaming must be used.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a Relation</a:t>
            </a:r>
          </a:p>
        </p:txBody>
      </p:sp>
      <p:pic>
        <p:nvPicPr>
          <p:cNvPr id="6147" name="Picture 3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3038" y="1927225"/>
            <a:ext cx="5291137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3238500" y="1538288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4608513" y="1592263"/>
            <a:ext cx="25574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joining two relations -- Cartesian-product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kumimoji="1" lang="en-US" altLang="en-US"/>
              <a:t>Relations </a:t>
            </a:r>
            <a:r>
              <a:rPr kumimoji="1" lang="en-US" altLang="en-US" i="1"/>
              <a:t>r, s</a:t>
            </a:r>
            <a:r>
              <a:rPr kumimoji="1" lang="en-US" altLang="en-US"/>
              <a:t>: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kumimoji="1" lang="en-US" altLang="en-US" i="1"/>
              <a:t>r</a:t>
            </a:r>
            <a:r>
              <a:rPr kumimoji="1" lang="en-US" altLang="en-US"/>
              <a:t> x</a:t>
            </a:r>
            <a:r>
              <a:rPr kumimoji="1" lang="en-US" altLang="en-US">
                <a:sym typeface="Symbol" pitchFamily="18" charset="2"/>
              </a:rPr>
              <a:t> </a:t>
            </a:r>
            <a:r>
              <a:rPr kumimoji="1" lang="en-US" altLang="en-US" i="1">
                <a:sym typeface="Symbol" pitchFamily="18" charset="2"/>
              </a:rPr>
              <a:t>s</a:t>
            </a:r>
            <a:r>
              <a:rPr kumimoji="1" lang="en-US" altLang="en-US"/>
              <a:t>: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Cartesian-product – naming issue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kumimoji="1" lang="en-US" altLang="en-US"/>
              <a:t>Relations </a:t>
            </a:r>
            <a:r>
              <a:rPr kumimoji="1" lang="en-US" altLang="en-US" i="1"/>
              <a:t>r, s</a:t>
            </a:r>
            <a:r>
              <a:rPr kumimoji="1" lang="en-US" altLang="en-US"/>
              <a:t>: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kumimoji="1" lang="en-US" altLang="en-US" i="1"/>
              <a:t>r</a:t>
            </a:r>
            <a:r>
              <a:rPr kumimoji="1" lang="en-US" altLang="en-US"/>
              <a:t> x</a:t>
            </a:r>
            <a:r>
              <a:rPr kumimoji="1" lang="en-US" altLang="en-US">
                <a:sym typeface="Symbol" pitchFamily="18" charset="2"/>
              </a:rPr>
              <a:t> </a:t>
            </a:r>
            <a:r>
              <a:rPr kumimoji="1" lang="en-US" altLang="en-US" i="1">
                <a:sym typeface="Symbol" pitchFamily="18" charset="2"/>
              </a:rPr>
              <a:t>s</a:t>
            </a:r>
            <a:r>
              <a:rPr kumimoji="1" lang="en-US" altLang="en-US"/>
              <a:t>: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4357688" y="1162050"/>
            <a:ext cx="249237" cy="23177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endParaRPr lang="en-US" alt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3638550" y="3135313"/>
            <a:ext cx="247650" cy="23177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endParaRPr lang="en-US" altLang="en-US"/>
          </a:p>
        </p:txBody>
      </p:sp>
      <p:sp>
        <p:nvSpPr>
          <p:cNvPr id="25608" name="TextBox 2"/>
          <p:cNvSpPr txBox="1">
            <a:spLocks noChangeArrowheads="1"/>
          </p:cNvSpPr>
          <p:nvPr/>
        </p:nvSpPr>
        <p:spPr bwMode="auto">
          <a:xfrm>
            <a:off x="3524250" y="3060700"/>
            <a:ext cx="1330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s.B</a:t>
            </a:r>
          </a:p>
        </p:txBody>
      </p:sp>
      <p:sp>
        <p:nvSpPr>
          <p:cNvPr id="25609" name="TextBox 8"/>
          <p:cNvSpPr txBox="1">
            <a:spLocks noChangeArrowheads="1"/>
          </p:cNvSpPr>
          <p:nvPr/>
        </p:nvSpPr>
        <p:spPr bwMode="auto">
          <a:xfrm>
            <a:off x="4308475" y="1036638"/>
            <a:ext cx="13287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3303588" y="3141663"/>
            <a:ext cx="247650" cy="23177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endParaRPr lang="en-US" altLang="en-US"/>
          </a:p>
        </p:txBody>
      </p:sp>
      <p:sp>
        <p:nvSpPr>
          <p:cNvPr id="25611" name="TextBox 2"/>
          <p:cNvSpPr txBox="1">
            <a:spLocks noChangeArrowheads="1"/>
          </p:cNvSpPr>
          <p:nvPr/>
        </p:nvSpPr>
        <p:spPr bwMode="auto">
          <a:xfrm>
            <a:off x="3181350" y="3059113"/>
            <a:ext cx="1330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r.B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Renaming a Table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060450"/>
            <a:ext cx="7848600" cy="48768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sz="1600" smtClean="0">
                <a:ea typeface="ＭＳ Ｐゴシック" pitchFamily="34" charset="-128"/>
              </a:rPr>
              <a:t>Allows us to refer to a relation, (say E) by more than one name.</a:t>
            </a:r>
          </a:p>
          <a:p>
            <a:pPr>
              <a:buFont typeface="Monotype Sorts" charset="2"/>
              <a:buNone/>
            </a:pPr>
            <a:r>
              <a:rPr lang="en-US" altLang="en-US" sz="1600" smtClean="0">
                <a:ea typeface="ＭＳ Ｐゴシック" pitchFamily="34" charset="-128"/>
              </a:rPr>
              <a:t> 				</a:t>
            </a:r>
            <a:r>
              <a:rPr lang="en-US" altLang="en-US" sz="1600" i="1" smtClean="0">
                <a:ea typeface="ＭＳ Ｐゴシック" pitchFamily="34" charset="-128"/>
                <a:sym typeface="Symbol" pitchFamily="18" charset="2"/>
              </a:rPr>
              <a:t></a:t>
            </a:r>
            <a:r>
              <a:rPr lang="en-US" altLang="en-US" sz="1600" i="1" smtClean="0">
                <a:ea typeface="ＭＳ Ｐゴシック" pitchFamily="34" charset="-128"/>
              </a:rPr>
              <a:t> </a:t>
            </a:r>
            <a:r>
              <a:rPr lang="en-US" altLang="en-US" sz="1600" i="1" baseline="-25000" smtClean="0">
                <a:ea typeface="ＭＳ Ｐゴシック" pitchFamily="34" charset="-128"/>
              </a:rPr>
              <a:t>x</a:t>
            </a:r>
            <a:r>
              <a:rPr lang="en-US" altLang="en-US" sz="1600" smtClean="0">
                <a:ea typeface="ＭＳ Ｐゴシック" pitchFamily="34" charset="-128"/>
              </a:rPr>
              <a:t> (</a:t>
            </a:r>
            <a:r>
              <a:rPr lang="en-US" altLang="en-US" sz="1600" i="1" smtClean="0">
                <a:ea typeface="ＭＳ Ｐゴシック" pitchFamily="34" charset="-128"/>
              </a:rPr>
              <a:t>E</a:t>
            </a:r>
            <a:r>
              <a:rPr lang="en-US" altLang="en-US" sz="1600" smtClean="0">
                <a:ea typeface="ＭＳ Ｐゴシック" pitchFamily="34" charset="-128"/>
              </a:rPr>
              <a:t>)</a:t>
            </a:r>
            <a:br>
              <a:rPr lang="en-US" altLang="en-US" sz="1600" smtClean="0">
                <a:ea typeface="ＭＳ Ｐゴシック" pitchFamily="34" charset="-128"/>
              </a:rPr>
            </a:br>
            <a:endParaRPr lang="en-US" altLang="en-US" sz="1600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1600" smtClean="0">
                <a:ea typeface="ＭＳ Ｐゴシック" pitchFamily="34" charset="-128"/>
              </a:rPr>
              <a:t>	 returns the expression </a:t>
            </a:r>
            <a:r>
              <a:rPr lang="en-US" altLang="en-US" sz="1600" i="1" smtClean="0">
                <a:ea typeface="ＭＳ Ｐゴシック" pitchFamily="34" charset="-128"/>
              </a:rPr>
              <a:t>E</a:t>
            </a:r>
            <a:r>
              <a:rPr lang="en-US" altLang="en-US" sz="1600" smtClean="0">
                <a:ea typeface="ＭＳ Ｐゴシック" pitchFamily="34" charset="-128"/>
              </a:rPr>
              <a:t> under the name </a:t>
            </a:r>
            <a:r>
              <a:rPr lang="en-US" altLang="en-US" sz="1600" i="1" smtClean="0">
                <a:ea typeface="ＭＳ Ｐゴシック" pitchFamily="34" charset="-128"/>
              </a:rPr>
              <a:t>X</a:t>
            </a:r>
            <a:endParaRPr lang="en-US" altLang="en-US" sz="1600" smtClean="0">
              <a:ea typeface="ＭＳ Ｐゴシック" pitchFamily="34" charset="-128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815975" y="273526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kumimoji="1" lang="en-US" altLang="en-US"/>
              <a:t> Relations </a:t>
            </a:r>
            <a:r>
              <a:rPr kumimoji="1" lang="en-US" altLang="en-US" i="1"/>
              <a:t>r</a:t>
            </a:r>
            <a:endParaRPr kumimoji="1" lang="en-US" alt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815975" y="40497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kumimoji="1" lang="en-US" altLang="en-US" i="1"/>
              <a:t> r</a:t>
            </a:r>
            <a:r>
              <a:rPr kumimoji="1" lang="en-US" altLang="en-US"/>
              <a:t> x</a:t>
            </a:r>
            <a:r>
              <a:rPr kumimoji="1" lang="en-US" altLang="en-US">
                <a:sym typeface="Symbol" pitchFamily="18" charset="2"/>
              </a:rPr>
              <a:t> </a:t>
            </a:r>
            <a:r>
              <a:rPr kumimoji="1" lang="en-US" altLang="en-US" i="1">
                <a:sym typeface="Symbol" pitchFamily="18" charset="2"/>
              </a:rPr>
              <a:t></a:t>
            </a:r>
            <a:r>
              <a:rPr kumimoji="1" lang="en-US" altLang="en-US" i="1"/>
              <a:t> </a:t>
            </a:r>
            <a:r>
              <a:rPr kumimoji="1" lang="en-US" altLang="en-US" i="1" baseline="-25000"/>
              <a:t>s</a:t>
            </a:r>
            <a:r>
              <a:rPr kumimoji="1" lang="en-US" altLang="en-US"/>
              <a:t> </a:t>
            </a:r>
            <a:r>
              <a:rPr kumimoji="1" lang="en-US" altLang="en-US">
                <a:sym typeface="Symbol" pitchFamily="18" charset="2"/>
              </a:rPr>
              <a:t>(r)</a:t>
            </a:r>
            <a:endParaRPr kumimoji="1" lang="en-US" altLang="en-US"/>
          </a:p>
        </p:txBody>
      </p:sp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8925" y="2538413"/>
            <a:ext cx="2559050" cy="39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Rectangle 25"/>
          <p:cNvSpPr>
            <a:spLocks noChangeArrowheads="1"/>
          </p:cNvSpPr>
          <p:nvPr/>
        </p:nvSpPr>
        <p:spPr bwMode="auto">
          <a:xfrm>
            <a:off x="4270375" y="2503488"/>
            <a:ext cx="1208088" cy="1838325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endParaRPr lang="en-US" altLang="en-US"/>
          </a:p>
        </p:txBody>
      </p:sp>
      <p:sp>
        <p:nvSpPr>
          <p:cNvPr id="26632" name="Rectangle 26"/>
          <p:cNvSpPr>
            <a:spLocks noChangeArrowheads="1"/>
          </p:cNvSpPr>
          <p:nvPr/>
        </p:nvSpPr>
        <p:spPr bwMode="auto">
          <a:xfrm>
            <a:off x="6605588" y="3429000"/>
            <a:ext cx="2062162" cy="30607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endParaRPr lang="en-US" altLang="en-US"/>
          </a:p>
        </p:txBody>
      </p:sp>
      <p:sp>
        <p:nvSpPr>
          <p:cNvPr id="26633" name="Rectangle 27"/>
          <p:cNvSpPr>
            <a:spLocks noChangeArrowheads="1"/>
          </p:cNvSpPr>
          <p:nvPr/>
        </p:nvSpPr>
        <p:spPr bwMode="auto">
          <a:xfrm>
            <a:off x="2921000" y="3870325"/>
            <a:ext cx="1719263" cy="2727325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endParaRPr lang="en-US" altLang="en-US"/>
          </a:p>
        </p:txBody>
      </p:sp>
      <p:sp>
        <p:nvSpPr>
          <p:cNvPr id="26634" name="Rectangle 2"/>
          <p:cNvSpPr>
            <a:spLocks noChangeArrowheads="1"/>
          </p:cNvSpPr>
          <p:nvPr/>
        </p:nvSpPr>
        <p:spPr bwMode="auto">
          <a:xfrm>
            <a:off x="2743200" y="4216400"/>
            <a:ext cx="393700" cy="2535238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endParaRPr lang="en-US" altLang="en-US"/>
          </a:p>
        </p:txBody>
      </p:sp>
      <p:sp>
        <p:nvSpPr>
          <p:cNvPr id="26635" name="Rectangle 42"/>
          <p:cNvSpPr>
            <a:spLocks noChangeArrowheads="1"/>
          </p:cNvSpPr>
          <p:nvPr/>
        </p:nvSpPr>
        <p:spPr bwMode="auto">
          <a:xfrm>
            <a:off x="2435225" y="4305300"/>
            <a:ext cx="1487488" cy="129222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altLang="en-US"/>
          </a:p>
        </p:txBody>
      </p:sp>
      <p:cxnSp>
        <p:nvCxnSpPr>
          <p:cNvPr id="26636" name="Straight Connector 43"/>
          <p:cNvCxnSpPr>
            <a:cxnSpLocks noChangeShapeType="1"/>
          </p:cNvCxnSpPr>
          <p:nvPr/>
        </p:nvCxnSpPr>
        <p:spPr bwMode="auto">
          <a:xfrm>
            <a:off x="2803525" y="4305300"/>
            <a:ext cx="0" cy="12922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7" name="Straight Connector 44"/>
          <p:cNvCxnSpPr>
            <a:cxnSpLocks noChangeShapeType="1"/>
          </p:cNvCxnSpPr>
          <p:nvPr/>
        </p:nvCxnSpPr>
        <p:spPr bwMode="auto">
          <a:xfrm>
            <a:off x="3178175" y="4313238"/>
            <a:ext cx="0" cy="1284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38" name="Straight Connector 45"/>
          <p:cNvCxnSpPr>
            <a:cxnSpLocks noChangeShapeType="1"/>
          </p:cNvCxnSpPr>
          <p:nvPr/>
        </p:nvCxnSpPr>
        <p:spPr bwMode="auto">
          <a:xfrm>
            <a:off x="3562350" y="4313238"/>
            <a:ext cx="0" cy="1284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9" name="TextBox 46"/>
          <p:cNvSpPr txBox="1">
            <a:spLocks noChangeArrowheads="1"/>
          </p:cNvSpPr>
          <p:nvPr/>
        </p:nvSpPr>
        <p:spPr bwMode="auto">
          <a:xfrm>
            <a:off x="2460625" y="4264025"/>
            <a:ext cx="5381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α</a:t>
            </a: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α</a:t>
            </a: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β</a:t>
            </a: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β</a:t>
            </a: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  <a:p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endParaRPr lang="en-US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40" name="TextBox 47"/>
          <p:cNvSpPr txBox="1">
            <a:spLocks noChangeArrowheads="1"/>
          </p:cNvSpPr>
          <p:nvPr/>
        </p:nvSpPr>
        <p:spPr bwMode="auto">
          <a:xfrm>
            <a:off x="2827338" y="4262438"/>
            <a:ext cx="5381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endParaRPr lang="en-US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41" name="TextBox 48"/>
          <p:cNvSpPr txBox="1">
            <a:spLocks noChangeArrowheads="1"/>
          </p:cNvSpPr>
          <p:nvPr/>
        </p:nvSpPr>
        <p:spPr bwMode="auto">
          <a:xfrm>
            <a:off x="3203575" y="4270375"/>
            <a:ext cx="5381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α</a:t>
            </a: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β</a:t>
            </a: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α</a:t>
            </a: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β</a:t>
            </a: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  <a:p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endParaRPr lang="en-US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42" name="TextBox 49"/>
          <p:cNvSpPr txBox="1">
            <a:spLocks noChangeArrowheads="1"/>
          </p:cNvSpPr>
          <p:nvPr/>
        </p:nvSpPr>
        <p:spPr bwMode="auto">
          <a:xfrm>
            <a:off x="3586163" y="4260850"/>
            <a:ext cx="5381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endParaRPr lang="en-US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43" name="Rectangle 1"/>
          <p:cNvSpPr>
            <a:spLocks noChangeArrowheads="1"/>
          </p:cNvSpPr>
          <p:nvPr/>
        </p:nvSpPr>
        <p:spPr bwMode="auto">
          <a:xfrm>
            <a:off x="2435225" y="4027488"/>
            <a:ext cx="1487488" cy="2428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altLang="en-US"/>
          </a:p>
        </p:txBody>
      </p:sp>
      <p:sp>
        <p:nvSpPr>
          <p:cNvPr id="26644" name="TextBox 50"/>
          <p:cNvSpPr txBox="1">
            <a:spLocks noChangeArrowheads="1"/>
          </p:cNvSpPr>
          <p:nvPr/>
        </p:nvSpPr>
        <p:spPr bwMode="auto">
          <a:xfrm>
            <a:off x="2392363" y="3956050"/>
            <a:ext cx="182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r.A  r.B </a:t>
            </a:r>
            <a:r>
              <a:rPr lang="en-US" altLang="en-US" sz="11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i="1">
                <a:latin typeface="Times New Roman" pitchFamily="18" charset="0"/>
                <a:cs typeface="Times New Roman" pitchFamily="18" charset="0"/>
              </a:rPr>
              <a:t>s.A  s.B</a:t>
            </a:r>
          </a:p>
        </p:txBody>
      </p:sp>
      <p:cxnSp>
        <p:nvCxnSpPr>
          <p:cNvPr id="26645" name="Straight Connector 51"/>
          <p:cNvCxnSpPr>
            <a:cxnSpLocks noChangeShapeType="1"/>
          </p:cNvCxnSpPr>
          <p:nvPr/>
        </p:nvCxnSpPr>
        <p:spPr bwMode="auto">
          <a:xfrm flipV="1">
            <a:off x="2795588" y="4044950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6" name="Straight Connector 52"/>
          <p:cNvCxnSpPr>
            <a:cxnSpLocks noChangeShapeType="1"/>
          </p:cNvCxnSpPr>
          <p:nvPr/>
        </p:nvCxnSpPr>
        <p:spPr bwMode="auto">
          <a:xfrm flipV="1">
            <a:off x="3171825" y="4041775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7" name="Straight Connector 53"/>
          <p:cNvCxnSpPr>
            <a:cxnSpLocks noChangeShapeType="1"/>
          </p:cNvCxnSpPr>
          <p:nvPr/>
        </p:nvCxnSpPr>
        <p:spPr bwMode="auto">
          <a:xfrm flipV="1">
            <a:off x="3557588" y="4041775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23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Composition of Operations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03288"/>
            <a:ext cx="7848600" cy="48768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Can build expressions using multiple operations</a:t>
            </a:r>
          </a:p>
          <a:p>
            <a:r>
              <a:rPr lang="en-US" altLang="en-US" smtClean="0">
                <a:ea typeface="ＭＳ Ｐゴシック" pitchFamily="34" charset="-128"/>
              </a:rPr>
              <a:t>Example: 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en-US" baseline="-25000" smtClean="0">
                <a:ea typeface="ＭＳ Ｐゴシック" pitchFamily="34" charset="-128"/>
                <a:sym typeface="Symbol" pitchFamily="18" charset="2"/>
              </a:rPr>
              <a:t>A=C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r x s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)</a:t>
            </a: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itchFamily="34" charset="-128"/>
              <a:sym typeface="Symbol" pitchFamily="18" charset="2"/>
            </a:endParaRPr>
          </a:p>
          <a:p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r x s</a:t>
            </a:r>
          </a:p>
          <a:p>
            <a:endParaRPr lang="en-US" altLang="en-US" i="1" smtClean="0">
              <a:ea typeface="ＭＳ Ｐゴシック" pitchFamily="34" charset="-128"/>
              <a:sym typeface="Symbol" pitchFamily="18" charset="2"/>
            </a:endParaRPr>
          </a:p>
          <a:p>
            <a:endParaRPr lang="en-US" altLang="en-US" i="1" smtClean="0">
              <a:ea typeface="ＭＳ Ｐゴシック" pitchFamily="34" charset="-128"/>
              <a:sym typeface="Symbol" pitchFamily="18" charset="2"/>
            </a:endParaRPr>
          </a:p>
          <a:p>
            <a:endParaRPr lang="en-US" altLang="en-US" i="1" smtClean="0">
              <a:ea typeface="ＭＳ Ｐゴシック" pitchFamily="34" charset="-128"/>
              <a:sym typeface="Symbol" pitchFamily="18" charset="2"/>
            </a:endParaRPr>
          </a:p>
          <a:p>
            <a:endParaRPr lang="en-US" altLang="en-US" i="1" smtClean="0">
              <a:ea typeface="ＭＳ Ｐゴシック" pitchFamily="34" charset="-128"/>
              <a:sym typeface="Symbol" pitchFamily="18" charset="2"/>
            </a:endParaRPr>
          </a:p>
          <a:p>
            <a:endParaRPr lang="en-US" altLang="en-US" i="1" smtClean="0">
              <a:ea typeface="ＭＳ Ｐゴシック" pitchFamily="34" charset="-128"/>
              <a:sym typeface="Symbol" pitchFamily="18" charset="2"/>
            </a:endParaRPr>
          </a:p>
          <a:p>
            <a:endParaRPr lang="en-US" altLang="en-US" i="1" smtClean="0">
              <a:ea typeface="ＭＳ Ｐゴシック" pitchFamily="34" charset="-128"/>
              <a:sym typeface="Symbol" pitchFamily="18" charset="2"/>
            </a:endParaRPr>
          </a:p>
          <a:p>
            <a:endParaRPr lang="en-US" altLang="en-US" smtClean="0">
              <a:ea typeface="ＭＳ Ｐゴシック" pitchFamily="34" charset="-128"/>
              <a:sym typeface="Symbol" pitchFamily="18" charset="2"/>
            </a:endParaRPr>
          </a:p>
          <a:p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en-US" baseline="-25000" smtClean="0">
                <a:ea typeface="ＭＳ Ｐゴシック" pitchFamily="34" charset="-128"/>
                <a:sym typeface="Symbol" pitchFamily="18" charset="2"/>
              </a:rPr>
              <a:t>A=C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r x s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p:oleObj spid="_x0000_s2050" name="Equation" r:id="rId4" imgW="139639" imgH="291973" progId="Equation.3">
              <p:embed/>
            </p:oleObj>
          </a:graphicData>
        </a:graphic>
      </p:graphicFrame>
      <p:sp>
        <p:nvSpPr>
          <p:cNvPr id="2053" name="Text Box 25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IN" altLang="en-US"/>
          </a:p>
        </p:txBody>
      </p:sp>
      <p:pic>
        <p:nvPicPr>
          <p:cNvPr id="2054" name="Picture 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4763" y="1949450"/>
            <a:ext cx="1757362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Joining two relations – Natural Join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138238"/>
            <a:ext cx="6826250" cy="5207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Let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i="1" smtClean="0">
                <a:ea typeface="ＭＳ Ｐゴシック" pitchFamily="34" charset="-128"/>
              </a:rPr>
              <a:t>s</a:t>
            </a:r>
            <a:r>
              <a:rPr lang="en-US" altLang="en-US" smtClean="0">
                <a:ea typeface="ＭＳ Ｐゴシック" pitchFamily="34" charset="-128"/>
              </a:rPr>
              <a:t> be relations on schemas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i="1" smtClean="0">
                <a:ea typeface="ＭＳ Ｐゴシック" pitchFamily="34" charset="-128"/>
              </a:rPr>
              <a:t>S</a:t>
            </a:r>
            <a:r>
              <a:rPr lang="en-US" altLang="en-US" smtClean="0">
                <a:ea typeface="ＭＳ Ｐゴシック" pitchFamily="34" charset="-128"/>
              </a:rPr>
              <a:t> respectively.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Then,  the “natural join”  of relations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i="1" smtClean="0">
                <a:ea typeface="ＭＳ Ｐゴシック" pitchFamily="34" charset="-128"/>
              </a:rPr>
              <a:t>S</a:t>
            </a:r>
            <a:r>
              <a:rPr lang="en-US" altLang="en-US" smtClean="0">
                <a:ea typeface="ＭＳ Ｐゴシック" pitchFamily="34" charset="-128"/>
              </a:rPr>
              <a:t> is a relation on schema </a:t>
            </a:r>
            <a:r>
              <a:rPr lang="en-US" altLang="en-US" i="1" smtClean="0">
                <a:ea typeface="ＭＳ Ｐゴシック" pitchFamily="34" charset="-128"/>
              </a:rPr>
              <a:t>R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</a:t>
            </a:r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i="1" smtClean="0">
                <a:ea typeface="ＭＳ Ｐゴシック" pitchFamily="34" charset="-128"/>
              </a:rPr>
              <a:t>S</a:t>
            </a:r>
            <a:r>
              <a:rPr lang="en-US" altLang="en-US" smtClean="0">
                <a:ea typeface="ＭＳ Ｐゴシック" pitchFamily="34" charset="-128"/>
              </a:rPr>
              <a:t> obtained as follows: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Consider each pair of tuples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z="2800" i="1" baseline="-25000" smtClean="0">
                <a:ea typeface="ＭＳ Ｐゴシック" pitchFamily="34" charset="-128"/>
              </a:rPr>
              <a:t>r</a:t>
            </a:r>
            <a:r>
              <a:rPr lang="en-US" altLang="en-US" smtClean="0">
                <a:ea typeface="ＭＳ Ｐゴシック" pitchFamily="34" charset="-128"/>
              </a:rPr>
              <a:t>  from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z="2800" i="1" baseline="-25000" smtClean="0">
                <a:ea typeface="ＭＳ Ｐゴシック" pitchFamily="34" charset="-128"/>
              </a:rPr>
              <a:t>s</a:t>
            </a:r>
            <a:r>
              <a:rPr lang="en-US" altLang="en-US" smtClean="0">
                <a:ea typeface="ＭＳ Ｐゴシック" pitchFamily="34" charset="-128"/>
              </a:rPr>
              <a:t> from </a:t>
            </a:r>
            <a:r>
              <a:rPr lang="en-US" altLang="en-US" i="1" smtClean="0">
                <a:ea typeface="ＭＳ Ｐゴシック" pitchFamily="34" charset="-128"/>
              </a:rPr>
              <a:t>s</a:t>
            </a:r>
            <a:r>
              <a:rPr lang="en-US" altLang="en-US" smtClean="0">
                <a:ea typeface="ＭＳ Ｐゴシック" pitchFamily="34" charset="-128"/>
              </a:rPr>
              <a:t>. 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If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z="2400" i="1" baseline="-25000" smtClean="0">
                <a:ea typeface="ＭＳ Ｐゴシック" pitchFamily="34" charset="-128"/>
              </a:rPr>
              <a:t>r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z="2400" i="1" baseline="-25000" smtClean="0">
                <a:ea typeface="ＭＳ Ｐゴシック" pitchFamily="34" charset="-128"/>
              </a:rPr>
              <a:t>s</a:t>
            </a:r>
            <a:r>
              <a:rPr lang="en-US" altLang="en-US" smtClean="0">
                <a:ea typeface="ＭＳ Ｐゴシック" pitchFamily="34" charset="-128"/>
              </a:rPr>
              <a:t> have the same value on each of the attributes in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</a:t>
            </a:r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i="1" smtClean="0">
                <a:ea typeface="ＭＳ Ｐゴシック" pitchFamily="34" charset="-128"/>
              </a:rPr>
              <a:t>S</a:t>
            </a:r>
            <a:r>
              <a:rPr lang="en-US" altLang="en-US" smtClean="0">
                <a:ea typeface="ＭＳ Ｐゴシック" pitchFamily="34" charset="-128"/>
              </a:rPr>
              <a:t>, add a tuple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 to the result, where</a:t>
            </a:r>
          </a:p>
          <a:p>
            <a:pPr lvl="2"/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has the same value as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z="3200" i="1" baseline="-25000" smtClean="0">
                <a:ea typeface="ＭＳ Ｐゴシック" pitchFamily="34" charset="-128"/>
              </a:rPr>
              <a:t>r</a:t>
            </a:r>
            <a:r>
              <a:rPr lang="en-US" altLang="en-US" smtClean="0">
                <a:ea typeface="ＭＳ Ｐゴシック" pitchFamily="34" charset="-128"/>
              </a:rPr>
              <a:t>  on </a:t>
            </a:r>
            <a:r>
              <a:rPr lang="en-US" altLang="en-US" i="1" smtClean="0">
                <a:ea typeface="ＭＳ Ｐゴシック" pitchFamily="34" charset="-128"/>
              </a:rPr>
              <a:t>r</a:t>
            </a:r>
            <a:endParaRPr lang="en-US" altLang="en-US" smtClean="0">
              <a:ea typeface="ＭＳ Ｐゴシック" pitchFamily="34" charset="-128"/>
            </a:endParaRPr>
          </a:p>
          <a:p>
            <a:pPr lvl="2"/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mtClean="0">
                <a:ea typeface="ＭＳ Ｐゴシック" pitchFamily="34" charset="-128"/>
              </a:rPr>
              <a:t> has the same value as </a:t>
            </a:r>
            <a:r>
              <a:rPr lang="en-US" altLang="en-US" i="1" smtClean="0">
                <a:ea typeface="ＭＳ Ｐゴシック" pitchFamily="34" charset="-128"/>
              </a:rPr>
              <a:t>t</a:t>
            </a:r>
            <a:r>
              <a:rPr lang="en-US" altLang="en-US" sz="3200" i="1" baseline="-25000" smtClean="0">
                <a:ea typeface="ＭＳ Ｐゴシック" pitchFamily="34" charset="-128"/>
              </a:rPr>
              <a:t>s</a:t>
            </a:r>
            <a:r>
              <a:rPr lang="en-US" altLang="en-US" smtClean="0">
                <a:ea typeface="ＭＳ Ｐゴシック" pitchFamily="34" charset="-128"/>
              </a:rPr>
              <a:t>  on </a:t>
            </a:r>
            <a:r>
              <a:rPr lang="en-US" altLang="en-US" i="1" smtClean="0">
                <a:ea typeface="ＭＳ Ｐゴシック" pitchFamily="34" charset="-128"/>
              </a:rPr>
              <a:t>s</a:t>
            </a:r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Natural Join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Relations r, s: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819150" y="3357563"/>
            <a:ext cx="7029450" cy="996950"/>
            <a:chOff x="288" y="2688"/>
            <a:chExt cx="4428" cy="258"/>
          </a:xfrm>
        </p:grpSpPr>
        <p:sp>
          <p:nvSpPr>
            <p:cNvPr id="28680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C00000"/>
                </a:buClr>
                <a:buSzPct val="90000"/>
                <a:buFont typeface="Monotype Sorts" charset="2"/>
                <a:buChar char="n"/>
              </a:pPr>
              <a:r>
                <a:rPr kumimoji="1" lang="en-US" altLang="en-US" sz="1800"/>
                <a:t>Natural Join</a:t>
              </a:r>
            </a:p>
            <a:p>
              <a:pPr marL="742950" lvl="1" indent="-285750">
                <a:spcBef>
                  <a:spcPct val="35000"/>
                </a:spcBef>
                <a:buClr>
                  <a:srgbClr val="C00000"/>
                </a:buClr>
                <a:buSzPct val="90000"/>
                <a:buFont typeface="Monotype Sorts" charset="2"/>
                <a:buChar char="n"/>
              </a:pPr>
              <a:r>
                <a:rPr kumimoji="1" lang="en-US" altLang="en-US" sz="1800"/>
                <a:t>r </a:t>
              </a:r>
              <a:r>
                <a:rPr kumimoji="1" lang="en-US" altLang="en-US" sz="1800">
                  <a:sym typeface="dbsym" pitchFamily="34" charset="2"/>
                </a:rPr>
                <a:t>    s</a:t>
              </a:r>
            </a:p>
          </p:txBody>
        </p:sp>
        <p:sp>
          <p:nvSpPr>
            <p:cNvPr id="28681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</p:grpSp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1211263"/>
            <a:ext cx="357505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11" name="AutoShape 11"/>
          <p:cNvSpPr>
            <a:spLocks noChangeArrowheads="1"/>
          </p:cNvSpPr>
          <p:nvPr/>
        </p:nvSpPr>
        <p:spPr bwMode="auto">
          <a:xfrm rot="5400000">
            <a:off x="1790700" y="383698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IN" altLang="en-US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1042988" y="5500688"/>
            <a:ext cx="465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en-US" sz="2000">
                <a:sym typeface="Symbol" pitchFamily="18" charset="2"/>
              </a:rPr>
              <a:t></a:t>
            </a:r>
            <a:r>
              <a:rPr kumimoji="1" lang="en-US" altLang="en-US" sz="2000" i="1">
                <a:sym typeface="Symbol" pitchFamily="18" charset="2"/>
              </a:rPr>
              <a:t> </a:t>
            </a:r>
            <a:r>
              <a:rPr kumimoji="1" lang="en-US" altLang="en-US" sz="2000" i="1" baseline="-25000">
                <a:sym typeface="Symbol" pitchFamily="18" charset="2"/>
              </a:rPr>
              <a:t>A, r.B, C, r.D, E</a:t>
            </a:r>
            <a:r>
              <a:rPr kumimoji="1" lang="en-US" altLang="en-US" sz="2000" baseline="-25000">
                <a:sym typeface="Symbol" pitchFamily="18" charset="2"/>
              </a:rPr>
              <a:t> </a:t>
            </a:r>
            <a:r>
              <a:rPr kumimoji="1" lang="en-US" altLang="en-US" sz="2000">
                <a:sym typeface="Symbol" pitchFamily="18" charset="2"/>
              </a:rPr>
              <a:t>( </a:t>
            </a:r>
            <a:r>
              <a:rPr kumimoji="1" lang="en-US" altLang="en-US" sz="2000" i="1" baseline="-25000">
                <a:sym typeface="Symbol" pitchFamily="18" charset="2"/>
              </a:rPr>
              <a:t>r.B = s.B </a:t>
            </a:r>
            <a:r>
              <a:rPr kumimoji="1" lang="en-US" altLang="en-US" sz="20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˄ r.D = s.D</a:t>
            </a:r>
            <a:r>
              <a:rPr kumimoji="1" lang="en-US" altLang="en-US" sz="2000" i="1" baseline="-25000">
                <a:sym typeface="Symbol" pitchFamily="18" charset="2"/>
              </a:rPr>
              <a:t> </a:t>
            </a:r>
            <a:r>
              <a:rPr kumimoji="1" lang="en-US" altLang="en-US" sz="2000" baseline="-25000">
                <a:sym typeface="Symbol" pitchFamily="18" charset="2"/>
              </a:rPr>
              <a:t> </a:t>
            </a:r>
            <a:r>
              <a:rPr kumimoji="1" lang="en-US" altLang="en-US" sz="2000">
                <a:sym typeface="Symbol" pitchFamily="18" charset="2"/>
              </a:rPr>
              <a:t>(</a:t>
            </a:r>
            <a:r>
              <a:rPr kumimoji="1" lang="en-US" altLang="en-US" sz="2000" i="1">
                <a:sym typeface="Symbol" pitchFamily="18" charset="2"/>
              </a:rPr>
              <a:t>r </a:t>
            </a:r>
            <a:r>
              <a:rPr kumimoji="1" lang="en-US" altLang="en-US" sz="2000">
                <a:sym typeface="Symbol" pitchFamily="18" charset="2"/>
              </a:rPr>
              <a:t>x </a:t>
            </a:r>
            <a:r>
              <a:rPr kumimoji="1" lang="en-US" altLang="en-US" sz="2000" i="1">
                <a:sym typeface="Symbol" pitchFamily="18" charset="2"/>
              </a:rPr>
              <a:t>s</a:t>
            </a:r>
            <a:r>
              <a:rPr kumimoji="1" lang="en-US" altLang="en-US" sz="2000">
                <a:sym typeface="Symbol" pitchFamily="18" charset="2"/>
              </a:rPr>
              <a:t>)))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Notes about Relational Languages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77913"/>
            <a:ext cx="7848600" cy="48768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Each Query input is a table (or set of tables)</a:t>
            </a:r>
          </a:p>
          <a:p>
            <a:r>
              <a:rPr lang="en-US" altLang="en-US" smtClean="0">
                <a:ea typeface="ＭＳ Ｐゴシック" pitchFamily="34" charset="-128"/>
              </a:rPr>
              <a:t>Each query output is a table.</a:t>
            </a:r>
          </a:p>
          <a:p>
            <a:r>
              <a:rPr lang="en-US" altLang="en-US" smtClean="0">
                <a:ea typeface="ＭＳ Ｐゴシック" pitchFamily="34" charset="-128"/>
              </a:rPr>
              <a:t>All data in the output table appears in one of the input tables</a:t>
            </a:r>
          </a:p>
          <a:p>
            <a:r>
              <a:rPr lang="en-US" altLang="en-US" smtClean="0">
                <a:ea typeface="ＭＳ Ｐゴシック" pitchFamily="34" charset="-128"/>
              </a:rPr>
              <a:t>Relational Algebra is not Turning complete</a:t>
            </a:r>
          </a:p>
          <a:p>
            <a:r>
              <a:rPr lang="en-US" altLang="en-US" smtClean="0">
                <a:ea typeface="ＭＳ Ｐゴシック" pitchFamily="34" charset="-128"/>
              </a:rPr>
              <a:t>Can we compute: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SUM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AVG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MAX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MIN</a:t>
            </a: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Relational Algebra Operators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93788" y="803275"/>
            <a:ext cx="7246937" cy="3254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altLang="en-US" sz="12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93788" y="1179513"/>
            <a:ext cx="7253287" cy="48958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altLang="en-US" sz="1200"/>
          </a:p>
        </p:txBody>
      </p:sp>
      <p:cxnSp>
        <p:nvCxnSpPr>
          <p:cNvPr id="30725" name="Straight Connector 5"/>
          <p:cNvCxnSpPr>
            <a:cxnSpLocks noChangeShapeType="1"/>
          </p:cNvCxnSpPr>
          <p:nvPr/>
        </p:nvCxnSpPr>
        <p:spPr bwMode="auto">
          <a:xfrm>
            <a:off x="2862263" y="1169988"/>
            <a:ext cx="0" cy="49053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26" name="Straight Connector 2"/>
          <p:cNvCxnSpPr>
            <a:cxnSpLocks noChangeShapeType="1"/>
          </p:cNvCxnSpPr>
          <p:nvPr/>
        </p:nvCxnSpPr>
        <p:spPr bwMode="auto">
          <a:xfrm flipV="1">
            <a:off x="2862263" y="803275"/>
            <a:ext cx="0" cy="3254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1042988" y="846138"/>
            <a:ext cx="61864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  Symbol (Name)                  Example of Use</a:t>
            </a:r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1023938" y="1306513"/>
            <a:ext cx="6486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  (Selection)	                        </a:t>
            </a:r>
            <a:r>
              <a:rPr lang="el-GR" altLang="en-US" sz="1200" baseline="3000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200">
                <a:latin typeface="Palatino Linotype" pitchFamily="18" charset="0"/>
              </a:rPr>
              <a:t>salary &gt; = 85000 </a:t>
            </a:r>
            <a:r>
              <a:rPr lang="en-US" altLang="en-US" sz="1200" baseline="30000">
                <a:latin typeface="Palatino Linotype" pitchFamily="18" charset="0"/>
              </a:rPr>
              <a:t>(</a:t>
            </a:r>
            <a:r>
              <a:rPr lang="en-US" altLang="en-US" sz="1200" i="1" baseline="30000">
                <a:latin typeface="Palatino Linotype" pitchFamily="18" charset="0"/>
              </a:rPr>
              <a:t>instructor</a:t>
            </a:r>
            <a:r>
              <a:rPr lang="en-US" altLang="en-US" sz="1200" baseline="30000">
                <a:latin typeface="Palatino Linotype" pitchFamily="18" charset="0"/>
              </a:rPr>
              <a:t>)</a:t>
            </a:r>
          </a:p>
        </p:txBody>
      </p:sp>
      <p:sp>
        <p:nvSpPr>
          <p:cNvPr id="30729" name="TextBox 8"/>
          <p:cNvSpPr txBox="1">
            <a:spLocks noChangeArrowheads="1"/>
          </p:cNvSpPr>
          <p:nvPr/>
        </p:nvSpPr>
        <p:spPr bwMode="auto">
          <a:xfrm>
            <a:off x="1128713" y="1111250"/>
            <a:ext cx="887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en-US" sz="1200">
                <a:latin typeface="Times New Roman" pitchFamily="18" charset="0"/>
                <a:cs typeface="Times New Roman" pitchFamily="18" charset="0"/>
              </a:rPr>
              <a:t>σ</a:t>
            </a:r>
            <a:endParaRPr lang="en-US" altLang="en-US" sz="1200"/>
          </a:p>
        </p:txBody>
      </p:sp>
      <p:cxnSp>
        <p:nvCxnSpPr>
          <p:cNvPr id="30730" name="Straight Connector 11"/>
          <p:cNvCxnSpPr>
            <a:cxnSpLocks noChangeShapeType="1"/>
          </p:cNvCxnSpPr>
          <p:nvPr/>
        </p:nvCxnSpPr>
        <p:spPr bwMode="auto">
          <a:xfrm>
            <a:off x="2862263" y="1574800"/>
            <a:ext cx="54784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1" name="TextBox 12"/>
          <p:cNvSpPr txBox="1">
            <a:spLocks noChangeArrowheads="1"/>
          </p:cNvSpPr>
          <p:nvPr/>
        </p:nvSpPr>
        <p:spPr bwMode="auto">
          <a:xfrm>
            <a:off x="2870200" y="1581150"/>
            <a:ext cx="54784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Return rows of the input relation that satisfy the predicate.</a:t>
            </a:r>
          </a:p>
        </p:txBody>
      </p:sp>
      <p:cxnSp>
        <p:nvCxnSpPr>
          <p:cNvPr id="30732" name="Straight Connector 16"/>
          <p:cNvCxnSpPr>
            <a:cxnSpLocks noChangeShapeType="1"/>
          </p:cNvCxnSpPr>
          <p:nvPr/>
        </p:nvCxnSpPr>
        <p:spPr bwMode="auto">
          <a:xfrm>
            <a:off x="1093788" y="1900238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33" name="Straight Connector 18"/>
          <p:cNvCxnSpPr>
            <a:cxnSpLocks noChangeShapeType="1"/>
          </p:cNvCxnSpPr>
          <p:nvPr/>
        </p:nvCxnSpPr>
        <p:spPr bwMode="auto">
          <a:xfrm>
            <a:off x="2870200" y="2335213"/>
            <a:ext cx="5476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34" name="Straight Connector 19"/>
          <p:cNvCxnSpPr>
            <a:cxnSpLocks noChangeShapeType="1"/>
          </p:cNvCxnSpPr>
          <p:nvPr/>
        </p:nvCxnSpPr>
        <p:spPr bwMode="auto">
          <a:xfrm>
            <a:off x="1101725" y="2795588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5" name="TextBox 20"/>
          <p:cNvSpPr txBox="1">
            <a:spLocks noChangeArrowheads="1"/>
          </p:cNvSpPr>
          <p:nvPr/>
        </p:nvSpPr>
        <p:spPr bwMode="auto">
          <a:xfrm>
            <a:off x="1135063" y="1852613"/>
            <a:ext cx="889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en-US" sz="1200">
                <a:latin typeface="Times New Roman" pitchFamily="18" charset="0"/>
                <a:cs typeface="Times New Roman" pitchFamily="18" charset="0"/>
              </a:rPr>
              <a:t>Π</a:t>
            </a:r>
            <a:endParaRPr lang="en-US" altLang="en-US" sz="1200"/>
          </a:p>
        </p:txBody>
      </p:sp>
      <p:sp>
        <p:nvSpPr>
          <p:cNvPr id="30736" name="TextBox 21"/>
          <p:cNvSpPr txBox="1">
            <a:spLocks noChangeArrowheads="1"/>
          </p:cNvSpPr>
          <p:nvPr/>
        </p:nvSpPr>
        <p:spPr bwMode="auto">
          <a:xfrm>
            <a:off x="1031875" y="2047875"/>
            <a:ext cx="648493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  (Projection)	                         </a:t>
            </a:r>
            <a:r>
              <a:rPr lang="el-GR" altLang="en-US" sz="1200" baseline="3000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200" i="1">
                <a:latin typeface="Palatino Linotype" pitchFamily="18" charset="0"/>
              </a:rPr>
              <a:t>ID, salary </a:t>
            </a:r>
            <a:r>
              <a:rPr lang="en-US" altLang="en-US" sz="1200" baseline="30000">
                <a:latin typeface="Palatino Linotype" pitchFamily="18" charset="0"/>
              </a:rPr>
              <a:t>(</a:t>
            </a:r>
            <a:r>
              <a:rPr lang="en-US" altLang="en-US" sz="1200" i="1" baseline="30000">
                <a:latin typeface="Palatino Linotype" pitchFamily="18" charset="0"/>
              </a:rPr>
              <a:t>instructor</a:t>
            </a:r>
            <a:r>
              <a:rPr lang="en-US" altLang="en-US" sz="1200" baseline="30000">
                <a:latin typeface="Palatino Linotype" pitchFamily="18" charset="0"/>
              </a:rPr>
              <a:t>)</a:t>
            </a:r>
          </a:p>
        </p:txBody>
      </p:sp>
      <p:sp>
        <p:nvSpPr>
          <p:cNvPr id="30737" name="TextBox 22"/>
          <p:cNvSpPr txBox="1">
            <a:spLocks noChangeArrowheads="1"/>
          </p:cNvSpPr>
          <p:nvPr/>
        </p:nvSpPr>
        <p:spPr bwMode="auto">
          <a:xfrm>
            <a:off x="2870200" y="2322513"/>
            <a:ext cx="5476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Output specified attributes from all rows of the input relation.  Remove duplicate tuples from the output.</a:t>
            </a:r>
          </a:p>
        </p:txBody>
      </p:sp>
      <p:cxnSp>
        <p:nvCxnSpPr>
          <p:cNvPr id="30738" name="Straight Connector 25"/>
          <p:cNvCxnSpPr>
            <a:cxnSpLocks noChangeShapeType="1"/>
          </p:cNvCxnSpPr>
          <p:nvPr/>
        </p:nvCxnSpPr>
        <p:spPr bwMode="auto">
          <a:xfrm>
            <a:off x="2868613" y="3205163"/>
            <a:ext cx="54784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39" name="Straight Connector 26"/>
          <p:cNvCxnSpPr>
            <a:cxnSpLocks noChangeShapeType="1"/>
          </p:cNvCxnSpPr>
          <p:nvPr/>
        </p:nvCxnSpPr>
        <p:spPr bwMode="auto">
          <a:xfrm>
            <a:off x="1100138" y="3673475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0" name="TextBox 31"/>
          <p:cNvSpPr txBox="1">
            <a:spLocks noChangeArrowheads="1"/>
          </p:cNvSpPr>
          <p:nvPr/>
        </p:nvSpPr>
        <p:spPr bwMode="auto">
          <a:xfrm>
            <a:off x="1057275" y="2735263"/>
            <a:ext cx="92233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 </a:t>
            </a:r>
            <a:r>
              <a:rPr lang="en-US" altLang="en-US" sz="1200">
                <a:latin typeface="Lucida Sans Unicode" pitchFamily="34" charset="0"/>
              </a:rPr>
              <a:t>x</a:t>
            </a:r>
            <a:endParaRPr lang="en-US" altLang="en-US" sz="1200"/>
          </a:p>
        </p:txBody>
      </p:sp>
      <p:sp>
        <p:nvSpPr>
          <p:cNvPr id="30741" name="TextBox 32"/>
          <p:cNvSpPr txBox="1">
            <a:spLocks noChangeArrowheads="1"/>
          </p:cNvSpPr>
          <p:nvPr/>
        </p:nvSpPr>
        <p:spPr bwMode="auto">
          <a:xfrm>
            <a:off x="1036638" y="2908300"/>
            <a:ext cx="64865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 (Cartesian Product)	 </a:t>
            </a:r>
            <a:r>
              <a:rPr lang="en-US" altLang="en-US" sz="1200" i="1">
                <a:latin typeface="Palatino Linotype" pitchFamily="18" charset="0"/>
              </a:rPr>
              <a:t>instructor</a:t>
            </a:r>
            <a:r>
              <a:rPr lang="en-US" altLang="en-US" sz="1200">
                <a:latin typeface="Palatino Linotype" pitchFamily="18" charset="0"/>
              </a:rPr>
              <a:t> </a:t>
            </a:r>
            <a:r>
              <a:rPr lang="en-US" altLang="en-US" sz="1200">
                <a:latin typeface="Lucida Sans Unicode" pitchFamily="34" charset="0"/>
              </a:rPr>
              <a:t>x</a:t>
            </a:r>
            <a:r>
              <a:rPr lang="en-US" altLang="en-US" sz="1200" i="1">
                <a:latin typeface="Palatino Linotype" pitchFamily="18" charset="0"/>
              </a:rPr>
              <a:t>  department</a:t>
            </a:r>
          </a:p>
        </p:txBody>
      </p:sp>
      <p:sp>
        <p:nvSpPr>
          <p:cNvPr id="30742" name="TextBox 34"/>
          <p:cNvSpPr txBox="1">
            <a:spLocks noChangeArrowheads="1"/>
          </p:cNvSpPr>
          <p:nvPr/>
        </p:nvSpPr>
        <p:spPr bwMode="auto">
          <a:xfrm>
            <a:off x="2874963" y="3209925"/>
            <a:ext cx="557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Output pairs of rows from the two input relations that have the same value on all attributes that have the same name.</a:t>
            </a:r>
          </a:p>
        </p:txBody>
      </p:sp>
      <p:cxnSp>
        <p:nvCxnSpPr>
          <p:cNvPr id="30743" name="Straight Connector 35"/>
          <p:cNvCxnSpPr>
            <a:cxnSpLocks noChangeShapeType="1"/>
          </p:cNvCxnSpPr>
          <p:nvPr/>
        </p:nvCxnSpPr>
        <p:spPr bwMode="auto">
          <a:xfrm>
            <a:off x="1093788" y="4400550"/>
            <a:ext cx="72596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4" name="Straight Connector 36"/>
          <p:cNvCxnSpPr>
            <a:cxnSpLocks noChangeShapeType="1"/>
          </p:cNvCxnSpPr>
          <p:nvPr/>
        </p:nvCxnSpPr>
        <p:spPr bwMode="auto">
          <a:xfrm>
            <a:off x="1106488" y="5108575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5" name="TextBox 37"/>
          <p:cNvSpPr txBox="1">
            <a:spLocks noChangeArrowheads="1"/>
          </p:cNvSpPr>
          <p:nvPr/>
        </p:nvSpPr>
        <p:spPr bwMode="auto">
          <a:xfrm>
            <a:off x="1055688" y="3622675"/>
            <a:ext cx="92233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 </a:t>
            </a:r>
            <a:r>
              <a:rPr lang="en-US" altLang="en-US" sz="1200">
                <a:latin typeface="Lucida Sans Unicode" pitchFamily="34" charset="0"/>
              </a:rPr>
              <a:t>∪</a:t>
            </a:r>
            <a:endParaRPr lang="en-US" altLang="en-US" sz="1200"/>
          </a:p>
        </p:txBody>
      </p:sp>
      <p:sp>
        <p:nvSpPr>
          <p:cNvPr id="30746" name="TextBox 38"/>
          <p:cNvSpPr txBox="1">
            <a:spLocks noChangeArrowheads="1"/>
          </p:cNvSpPr>
          <p:nvPr/>
        </p:nvSpPr>
        <p:spPr bwMode="auto">
          <a:xfrm>
            <a:off x="1035050" y="3795713"/>
            <a:ext cx="6486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 (Union)		 </a:t>
            </a:r>
            <a:r>
              <a:rPr lang="el-GR" altLang="en-US" sz="1200" baseline="3000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200" i="1">
                <a:latin typeface="Palatino Linotype" pitchFamily="18" charset="0"/>
              </a:rPr>
              <a:t>name </a:t>
            </a:r>
            <a:r>
              <a:rPr lang="en-US" altLang="en-US" sz="1200" baseline="30000">
                <a:latin typeface="Palatino Linotype" pitchFamily="18" charset="0"/>
              </a:rPr>
              <a:t>(</a:t>
            </a:r>
            <a:r>
              <a:rPr lang="en-US" altLang="en-US" sz="1200" i="1" baseline="30000">
                <a:latin typeface="Palatino Linotype" pitchFamily="18" charset="0"/>
              </a:rPr>
              <a:t>instructor)  </a:t>
            </a:r>
            <a:r>
              <a:rPr lang="en-US" altLang="en-US" sz="1200" baseline="30000">
                <a:latin typeface="Palatino Linotype" pitchFamily="18" charset="0"/>
              </a:rPr>
              <a:t>∪  </a:t>
            </a:r>
            <a:r>
              <a:rPr lang="el-GR" altLang="en-US" sz="1200" baseline="3000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en-US" sz="1200" baseline="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200" i="1">
                <a:latin typeface="Palatino Linotype" pitchFamily="18" charset="0"/>
              </a:rPr>
              <a:t>name </a:t>
            </a:r>
            <a:r>
              <a:rPr lang="en-US" altLang="en-US" sz="1200" baseline="30000">
                <a:latin typeface="Palatino Linotype" pitchFamily="18" charset="0"/>
              </a:rPr>
              <a:t>(</a:t>
            </a:r>
            <a:r>
              <a:rPr lang="en-US" altLang="en-US" sz="1200" i="1" baseline="30000">
                <a:latin typeface="Palatino Linotype" pitchFamily="18" charset="0"/>
              </a:rPr>
              <a:t>student)</a:t>
            </a:r>
            <a:endParaRPr lang="en-US" altLang="en-US" sz="1200" i="1">
              <a:latin typeface="Palatino Linotype" pitchFamily="18" charset="0"/>
            </a:endParaRPr>
          </a:p>
        </p:txBody>
      </p:sp>
      <p:sp>
        <p:nvSpPr>
          <p:cNvPr id="30747" name="TextBox 39"/>
          <p:cNvSpPr txBox="1">
            <a:spLocks noChangeArrowheads="1"/>
          </p:cNvSpPr>
          <p:nvPr/>
        </p:nvSpPr>
        <p:spPr bwMode="auto">
          <a:xfrm>
            <a:off x="2867025" y="4089400"/>
            <a:ext cx="5575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Output the union of tuples from the </a:t>
            </a:r>
            <a:r>
              <a:rPr lang="en-US" altLang="en-US" sz="1200" i="1">
                <a:latin typeface="Palatino Linotype" pitchFamily="18" charset="0"/>
              </a:rPr>
              <a:t>two </a:t>
            </a:r>
            <a:r>
              <a:rPr lang="en-US" altLang="en-US" sz="1200">
                <a:latin typeface="Palatino Linotype" pitchFamily="18" charset="0"/>
              </a:rPr>
              <a:t>input relations.</a:t>
            </a:r>
          </a:p>
        </p:txBody>
      </p:sp>
      <p:cxnSp>
        <p:nvCxnSpPr>
          <p:cNvPr id="30748" name="Straight Connector 42"/>
          <p:cNvCxnSpPr>
            <a:cxnSpLocks noChangeShapeType="1"/>
          </p:cNvCxnSpPr>
          <p:nvPr/>
        </p:nvCxnSpPr>
        <p:spPr bwMode="auto">
          <a:xfrm>
            <a:off x="2874963" y="4056063"/>
            <a:ext cx="5476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9" name="TextBox 24"/>
          <p:cNvSpPr txBox="1">
            <a:spLocks noChangeArrowheads="1"/>
          </p:cNvSpPr>
          <p:nvPr/>
        </p:nvSpPr>
        <p:spPr bwMode="auto">
          <a:xfrm>
            <a:off x="1038225" y="5259388"/>
            <a:ext cx="6486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 (Natural Join)	 </a:t>
            </a:r>
            <a:r>
              <a:rPr lang="en-US" altLang="en-US" sz="1200" i="1">
                <a:latin typeface="Palatino Linotype" pitchFamily="18" charset="0"/>
              </a:rPr>
              <a:t>instructor</a:t>
            </a:r>
            <a:r>
              <a:rPr lang="en-US" altLang="en-US" sz="1200">
                <a:latin typeface="Palatino Linotype" pitchFamily="18" charset="0"/>
              </a:rPr>
              <a:t> </a:t>
            </a:r>
            <a:r>
              <a:rPr lang="en-US" altLang="en-US" sz="1200">
                <a:latin typeface="Lucida Sans Unicode" pitchFamily="34" charset="0"/>
              </a:rPr>
              <a:t>⋈</a:t>
            </a:r>
            <a:r>
              <a:rPr lang="en-US" altLang="en-US" sz="1200" i="1">
                <a:latin typeface="Palatino Linotype" pitchFamily="18" charset="0"/>
              </a:rPr>
              <a:t>  department</a:t>
            </a:r>
          </a:p>
        </p:txBody>
      </p:sp>
      <p:sp>
        <p:nvSpPr>
          <p:cNvPr id="30750" name="TextBox 27"/>
          <p:cNvSpPr txBox="1">
            <a:spLocks noChangeArrowheads="1"/>
          </p:cNvSpPr>
          <p:nvPr/>
        </p:nvSpPr>
        <p:spPr bwMode="auto">
          <a:xfrm>
            <a:off x="2868613" y="5559425"/>
            <a:ext cx="557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Output pairs of rows from the two input relations that have the same value on all attributes that have the same name.</a:t>
            </a:r>
          </a:p>
        </p:txBody>
      </p:sp>
      <p:sp>
        <p:nvSpPr>
          <p:cNvPr id="30751" name="TextBox 30"/>
          <p:cNvSpPr txBox="1">
            <a:spLocks noChangeArrowheads="1"/>
          </p:cNvSpPr>
          <p:nvPr/>
        </p:nvSpPr>
        <p:spPr bwMode="auto">
          <a:xfrm>
            <a:off x="1049338" y="5078413"/>
            <a:ext cx="9239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 </a:t>
            </a:r>
            <a:r>
              <a:rPr lang="en-US" altLang="en-US" sz="1200">
                <a:latin typeface="Lucida Sans Unicode" pitchFamily="34" charset="0"/>
              </a:rPr>
              <a:t>⋈</a:t>
            </a:r>
            <a:endParaRPr lang="en-US" altLang="en-US" sz="1200"/>
          </a:p>
        </p:txBody>
      </p:sp>
      <p:sp>
        <p:nvSpPr>
          <p:cNvPr id="30752" name="TextBox 37"/>
          <p:cNvSpPr txBox="1">
            <a:spLocks noChangeArrowheads="1"/>
          </p:cNvSpPr>
          <p:nvPr/>
        </p:nvSpPr>
        <p:spPr bwMode="auto">
          <a:xfrm>
            <a:off x="1046163" y="4348163"/>
            <a:ext cx="9223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 </a:t>
            </a:r>
            <a:r>
              <a:rPr lang="en-US" altLang="en-US" sz="1200">
                <a:latin typeface="Lucida Sans Unicode" pitchFamily="34" charset="0"/>
              </a:rPr>
              <a:t>-</a:t>
            </a:r>
            <a:endParaRPr lang="en-US" altLang="en-US" sz="1200"/>
          </a:p>
        </p:txBody>
      </p:sp>
      <p:sp>
        <p:nvSpPr>
          <p:cNvPr id="30753" name="TextBox 38"/>
          <p:cNvSpPr txBox="1">
            <a:spLocks noChangeArrowheads="1"/>
          </p:cNvSpPr>
          <p:nvPr/>
        </p:nvSpPr>
        <p:spPr bwMode="auto">
          <a:xfrm>
            <a:off x="1025525" y="4521200"/>
            <a:ext cx="6486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 (Set Difference)	 </a:t>
            </a:r>
            <a:r>
              <a:rPr lang="el-GR" altLang="en-US" sz="1200" baseline="3000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200" i="1">
                <a:latin typeface="Palatino Linotype" pitchFamily="18" charset="0"/>
              </a:rPr>
              <a:t>name </a:t>
            </a:r>
            <a:r>
              <a:rPr lang="en-US" altLang="en-US" sz="1200" baseline="30000">
                <a:latin typeface="Palatino Linotype" pitchFamily="18" charset="0"/>
              </a:rPr>
              <a:t>(</a:t>
            </a:r>
            <a:r>
              <a:rPr lang="en-US" altLang="en-US" sz="1200" i="1" baseline="30000">
                <a:latin typeface="Palatino Linotype" pitchFamily="18" charset="0"/>
              </a:rPr>
              <a:t>instructor) </a:t>
            </a:r>
            <a:r>
              <a:rPr lang="en-US" altLang="en-US" sz="1200">
                <a:latin typeface="Lucida Sans Unicode" pitchFamily="34" charset="0"/>
              </a:rPr>
              <a:t> </a:t>
            </a:r>
            <a:r>
              <a:rPr lang="en-US" altLang="en-US" sz="1200" baseline="30000">
                <a:latin typeface="Palatino Linotype" pitchFamily="18" charset="0"/>
              </a:rPr>
              <a:t>--  </a:t>
            </a:r>
            <a:r>
              <a:rPr lang="el-GR" altLang="en-US" sz="1200" baseline="3000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en-US" sz="1200" baseline="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200" i="1">
                <a:latin typeface="Palatino Linotype" pitchFamily="18" charset="0"/>
              </a:rPr>
              <a:t>name </a:t>
            </a:r>
            <a:r>
              <a:rPr lang="en-US" altLang="en-US" sz="1200" baseline="30000">
                <a:latin typeface="Palatino Linotype" pitchFamily="18" charset="0"/>
              </a:rPr>
              <a:t>(</a:t>
            </a:r>
            <a:r>
              <a:rPr lang="en-US" altLang="en-US" sz="1200" i="1" baseline="30000">
                <a:latin typeface="Palatino Linotype" pitchFamily="18" charset="0"/>
              </a:rPr>
              <a:t>student)</a:t>
            </a:r>
            <a:endParaRPr lang="en-US" altLang="en-US" sz="1200" i="1">
              <a:latin typeface="Palatino Linotype" pitchFamily="18" charset="0"/>
            </a:endParaRPr>
          </a:p>
        </p:txBody>
      </p:sp>
      <p:sp>
        <p:nvSpPr>
          <p:cNvPr id="30754" name="TextBox 39"/>
          <p:cNvSpPr txBox="1">
            <a:spLocks noChangeArrowheads="1"/>
          </p:cNvSpPr>
          <p:nvPr/>
        </p:nvSpPr>
        <p:spPr bwMode="auto">
          <a:xfrm>
            <a:off x="2873375" y="4805363"/>
            <a:ext cx="5575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latin typeface="Palatino Linotype" pitchFamily="18" charset="0"/>
              </a:rPr>
              <a:t>Output the set difference of tuples from the two input relations. </a:t>
            </a:r>
          </a:p>
        </p:txBody>
      </p:sp>
      <p:cxnSp>
        <p:nvCxnSpPr>
          <p:cNvPr id="30755" name="Straight Connector 42"/>
          <p:cNvCxnSpPr>
            <a:cxnSpLocks noChangeShapeType="1"/>
          </p:cNvCxnSpPr>
          <p:nvPr/>
        </p:nvCxnSpPr>
        <p:spPr bwMode="auto">
          <a:xfrm>
            <a:off x="2873375" y="4764088"/>
            <a:ext cx="5476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56" name="Straight Connector 35"/>
          <p:cNvCxnSpPr>
            <a:cxnSpLocks noChangeShapeType="1"/>
          </p:cNvCxnSpPr>
          <p:nvPr/>
        </p:nvCxnSpPr>
        <p:spPr bwMode="auto">
          <a:xfrm>
            <a:off x="2854325" y="5527675"/>
            <a:ext cx="54975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7992" y="2170176"/>
            <a:ext cx="7772400" cy="1905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</a:t>
            </a:r>
            <a:r>
              <a:rPr lang="en-US" dirty="0" smtClean="0">
                <a:ea typeface="+mj-ea"/>
              </a:rPr>
              <a:t>of Chapter 2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6000" dirty="0" smtClean="0">
                <a:solidFill>
                  <a:srgbClr val="000099"/>
                </a:solidFill>
                <a:ea typeface="+mj-ea"/>
              </a:rPr>
              <a:t>Questions???</a:t>
            </a:r>
            <a:endParaRPr lang="en-US" sz="6000" dirty="0">
              <a:solidFill>
                <a:srgbClr val="000099"/>
              </a:solidFill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Attribute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1219200"/>
            <a:ext cx="7126287" cy="48768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The set of allowed values for each attribute is called the </a:t>
            </a:r>
            <a:r>
              <a:rPr lang="en-US" altLang="en-US" b="1" smtClean="0">
                <a:solidFill>
                  <a:srgbClr val="000099"/>
                </a:solidFill>
                <a:ea typeface="ＭＳ Ｐゴシック" pitchFamily="34" charset="-128"/>
              </a:rPr>
              <a:t>domain</a:t>
            </a:r>
            <a:r>
              <a:rPr lang="en-US" altLang="en-US" smtClean="0">
                <a:ea typeface="ＭＳ Ｐゴシック" pitchFamily="34" charset="-128"/>
              </a:rPr>
              <a:t> of the attribute</a:t>
            </a:r>
          </a:p>
          <a:p>
            <a:r>
              <a:rPr lang="en-US" altLang="en-US" smtClean="0">
                <a:ea typeface="ＭＳ Ｐゴシック" pitchFamily="34" charset="-128"/>
              </a:rPr>
              <a:t>Attribute values are (normally) required to be </a:t>
            </a:r>
            <a:r>
              <a:rPr lang="en-US" altLang="en-US" b="1" smtClean="0">
                <a:solidFill>
                  <a:srgbClr val="000099"/>
                </a:solidFill>
                <a:ea typeface="ＭＳ Ｐゴシック" pitchFamily="34" charset="-128"/>
              </a:rPr>
              <a:t>atomic</a:t>
            </a:r>
            <a:r>
              <a:rPr lang="en-US" altLang="en-US" smtClean="0">
                <a:ea typeface="ＭＳ Ｐゴシック" pitchFamily="34" charset="-128"/>
              </a:rPr>
              <a:t>; that is, indivisible</a:t>
            </a:r>
          </a:p>
          <a:p>
            <a:r>
              <a:rPr lang="en-US" altLang="en-US" smtClean="0">
                <a:ea typeface="ＭＳ Ｐゴシック" pitchFamily="34" charset="-128"/>
              </a:rPr>
              <a:t>The special value</a:t>
            </a:r>
            <a:r>
              <a:rPr lang="en-US" altLang="en-US" b="1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en-US" b="1" i="1" smtClean="0">
                <a:solidFill>
                  <a:srgbClr val="000000"/>
                </a:solidFill>
                <a:ea typeface="ＭＳ Ｐゴシック" pitchFamily="34" charset="-128"/>
              </a:rPr>
              <a:t>null</a:t>
            </a:r>
            <a:r>
              <a:rPr lang="en-US" altLang="en-US" smtClean="0">
                <a:ea typeface="ＭＳ Ｐゴシック" pitchFamily="34" charset="-128"/>
              </a:rPr>
              <a:t>  is a member of every domain. Indicated that the value is “unknown”</a:t>
            </a:r>
          </a:p>
          <a:p>
            <a:r>
              <a:rPr lang="en-US" altLang="en-US" smtClean="0">
                <a:ea typeface="ＭＳ Ｐゴシック" pitchFamily="34" charset="-128"/>
              </a:rPr>
              <a:t>The null value causes complications in the definition of many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 Schema and Instance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en-US" i="1" smtClean="0">
                <a:ea typeface="ＭＳ Ｐゴシック" pitchFamily="34" charset="-128"/>
              </a:rPr>
              <a:t>A</a:t>
            </a:r>
            <a:r>
              <a:rPr lang="en-US" altLang="en-US" baseline="-25000" smtClean="0">
                <a:ea typeface="ＭＳ Ｐゴシック" pitchFamily="34" charset="-128"/>
              </a:rPr>
              <a:t>1</a:t>
            </a:r>
            <a:r>
              <a:rPr lang="en-US" altLang="en-US" smtClean="0">
                <a:ea typeface="ＭＳ Ｐゴシック" pitchFamily="34" charset="-128"/>
              </a:rPr>
              <a:t>, </a:t>
            </a:r>
            <a:r>
              <a:rPr lang="en-US" altLang="en-US" i="1" smtClean="0">
                <a:ea typeface="ＭＳ Ｐゴシック" pitchFamily="34" charset="-128"/>
              </a:rPr>
              <a:t>A</a:t>
            </a:r>
            <a:r>
              <a:rPr lang="en-US" altLang="en-US" baseline="-25000" smtClean="0">
                <a:ea typeface="ＭＳ Ｐゴシック" pitchFamily="34" charset="-128"/>
              </a:rPr>
              <a:t>2</a:t>
            </a:r>
            <a:r>
              <a:rPr lang="en-US" altLang="en-US" smtClean="0">
                <a:ea typeface="ＭＳ Ｐゴシック" pitchFamily="34" charset="-128"/>
              </a:rPr>
              <a:t>, …, </a:t>
            </a:r>
            <a:r>
              <a:rPr lang="en-US" altLang="en-US" i="1" smtClean="0">
                <a:ea typeface="ＭＳ Ｐゴシック" pitchFamily="34" charset="-128"/>
              </a:rPr>
              <a:t>A</a:t>
            </a:r>
            <a:r>
              <a:rPr lang="en-US" altLang="en-US" i="1" baseline="-25000" smtClean="0">
                <a:ea typeface="ＭＳ Ｐゴシック" pitchFamily="34" charset="-128"/>
              </a:rPr>
              <a:t>n</a:t>
            </a:r>
            <a:r>
              <a:rPr lang="en-US" altLang="en-US" i="1" smtClean="0"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</a:rPr>
              <a:t>are </a:t>
            </a:r>
            <a:r>
              <a:rPr lang="en-US" altLang="en-US" i="1" smtClean="0">
                <a:ea typeface="ＭＳ Ｐゴシック" pitchFamily="34" charset="-128"/>
              </a:rPr>
              <a:t>attributes</a:t>
            </a: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i="1" smtClean="0">
                <a:ea typeface="ＭＳ Ｐゴシック" pitchFamily="34" charset="-128"/>
              </a:rPr>
              <a:t>R</a:t>
            </a:r>
            <a:r>
              <a:rPr lang="en-US" altLang="en-US" smtClean="0">
                <a:ea typeface="ＭＳ Ｐゴシック" pitchFamily="34" charset="-128"/>
              </a:rPr>
              <a:t> = (</a:t>
            </a:r>
            <a:r>
              <a:rPr lang="en-US" altLang="en-US" i="1" smtClean="0">
                <a:ea typeface="ＭＳ Ｐゴシック" pitchFamily="34" charset="-128"/>
              </a:rPr>
              <a:t>A</a:t>
            </a:r>
            <a:r>
              <a:rPr lang="en-US" altLang="en-US" baseline="-25000" smtClean="0">
                <a:ea typeface="ＭＳ Ｐゴシック" pitchFamily="34" charset="-128"/>
              </a:rPr>
              <a:t>1</a:t>
            </a:r>
            <a:r>
              <a:rPr lang="en-US" altLang="en-US" smtClean="0">
                <a:ea typeface="ＭＳ Ｐゴシック" pitchFamily="34" charset="-128"/>
              </a:rPr>
              <a:t>, </a:t>
            </a:r>
            <a:r>
              <a:rPr lang="en-US" altLang="en-US" i="1" smtClean="0">
                <a:ea typeface="ＭＳ Ｐゴシック" pitchFamily="34" charset="-128"/>
              </a:rPr>
              <a:t>A</a:t>
            </a:r>
            <a:r>
              <a:rPr lang="en-US" altLang="en-US" baseline="-25000" smtClean="0">
                <a:ea typeface="ＭＳ Ｐゴシック" pitchFamily="34" charset="-128"/>
              </a:rPr>
              <a:t>2</a:t>
            </a:r>
            <a:r>
              <a:rPr lang="en-US" altLang="en-US" smtClean="0">
                <a:ea typeface="ＭＳ Ｐゴシック" pitchFamily="34" charset="-128"/>
              </a:rPr>
              <a:t>, …, </a:t>
            </a:r>
            <a:r>
              <a:rPr lang="en-US" altLang="en-US" i="1" smtClean="0">
                <a:ea typeface="ＭＳ Ｐゴシック" pitchFamily="34" charset="-128"/>
              </a:rPr>
              <a:t>A</a:t>
            </a:r>
            <a:r>
              <a:rPr lang="en-US" altLang="en-US" i="1" baseline="-25000" smtClean="0">
                <a:ea typeface="ＭＳ Ｐゴシック" pitchFamily="34" charset="-128"/>
              </a:rPr>
              <a:t>n</a:t>
            </a:r>
            <a:r>
              <a:rPr lang="en-US" altLang="en-US" smtClean="0">
                <a:ea typeface="ＭＳ Ｐゴシック" pitchFamily="34" charset="-128"/>
              </a:rPr>
              <a:t> ) is a </a:t>
            </a:r>
            <a:r>
              <a:rPr lang="en-US" altLang="en-US" i="1" smtClean="0">
                <a:ea typeface="ＭＳ Ｐゴシック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mtClean="0">
                <a:ea typeface="ＭＳ Ｐゴシック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mtClean="0">
                <a:ea typeface="ＭＳ Ｐゴシック" pitchFamily="34" charset="-128"/>
              </a:rPr>
              <a:t>	</a:t>
            </a:r>
            <a:r>
              <a:rPr lang="en-US" altLang="en-US" i="1" smtClean="0">
                <a:ea typeface="ＭＳ Ｐゴシック" pitchFamily="34" charset="-128"/>
              </a:rPr>
              <a:t>     instructor </a:t>
            </a:r>
            <a:r>
              <a:rPr lang="en-US" altLang="en-US" smtClean="0">
                <a:ea typeface="ＭＳ Ｐゴシック" pitchFamily="34" charset="-128"/>
              </a:rPr>
              <a:t> = (</a:t>
            </a:r>
            <a:r>
              <a:rPr lang="en-US" altLang="en-US" i="1" smtClean="0">
                <a:ea typeface="ＭＳ Ｐゴシック" pitchFamily="34" charset="-128"/>
              </a:rPr>
              <a:t>ID,  name, dept_name, salary</a:t>
            </a:r>
            <a:r>
              <a:rPr lang="en-US" altLang="en-US" smtClean="0">
                <a:ea typeface="ＭＳ Ｐゴシック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smtClean="0">
                <a:ea typeface="ＭＳ Ｐゴシック" pitchFamily="34" charset="-128"/>
              </a:rPr>
              <a:t>Formally, given sets </a:t>
            </a:r>
            <a:r>
              <a:rPr lang="en-US" altLang="en-US" i="1" smtClean="0">
                <a:ea typeface="ＭＳ Ｐゴシック" pitchFamily="34" charset="-128"/>
              </a:rPr>
              <a:t>D</a:t>
            </a:r>
            <a:r>
              <a:rPr lang="en-US" altLang="en-US" baseline="-25000" smtClean="0">
                <a:ea typeface="ＭＳ Ｐゴシック" pitchFamily="34" charset="-128"/>
              </a:rPr>
              <a:t>1</a:t>
            </a:r>
            <a:r>
              <a:rPr lang="en-US" altLang="en-US" smtClean="0">
                <a:ea typeface="ＭＳ Ｐゴシック" pitchFamily="34" charset="-128"/>
              </a:rPr>
              <a:t>, </a:t>
            </a:r>
            <a:r>
              <a:rPr lang="en-US" altLang="en-US" i="1" smtClean="0">
                <a:ea typeface="ＭＳ Ｐゴシック" pitchFamily="34" charset="-128"/>
              </a:rPr>
              <a:t>D</a:t>
            </a:r>
            <a:r>
              <a:rPr lang="en-US" altLang="en-US" baseline="-25000" smtClean="0">
                <a:ea typeface="ＭＳ Ｐゴシック" pitchFamily="34" charset="-128"/>
              </a:rPr>
              <a:t>2</a:t>
            </a:r>
            <a:r>
              <a:rPr lang="en-US" altLang="en-US" smtClean="0">
                <a:ea typeface="ＭＳ Ｐゴシック" pitchFamily="34" charset="-128"/>
              </a:rPr>
              <a:t>, …. </a:t>
            </a:r>
            <a:r>
              <a:rPr lang="en-US" altLang="en-US" i="1" smtClean="0">
                <a:ea typeface="ＭＳ Ｐゴシック" pitchFamily="34" charset="-128"/>
              </a:rPr>
              <a:t>D</a:t>
            </a:r>
            <a:r>
              <a:rPr lang="en-US" altLang="en-US" i="1" baseline="-25000" smtClean="0">
                <a:ea typeface="ＭＳ Ｐゴシック" pitchFamily="34" charset="-128"/>
              </a:rPr>
              <a:t>n</a:t>
            </a:r>
            <a:r>
              <a:rPr lang="en-US" altLang="en-US" smtClean="0">
                <a:ea typeface="ＭＳ Ｐゴシック" pitchFamily="34" charset="-128"/>
              </a:rPr>
              <a:t> a </a:t>
            </a:r>
            <a:r>
              <a:rPr lang="en-US" altLang="en-US" b="1" smtClean="0">
                <a:solidFill>
                  <a:srgbClr val="000099"/>
                </a:solidFill>
                <a:ea typeface="ＭＳ Ｐゴシック" pitchFamily="34" charset="-128"/>
              </a:rPr>
              <a:t>relation</a:t>
            </a:r>
            <a:r>
              <a:rPr lang="en-US" altLang="en-US" i="1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US" altLang="en-US" b="1" i="1" smtClean="0">
                <a:solidFill>
                  <a:srgbClr val="000000"/>
                </a:solidFill>
                <a:ea typeface="ＭＳ Ｐゴシック" pitchFamily="34" charset="-128"/>
              </a:rPr>
              <a:t>r</a:t>
            </a:r>
            <a:r>
              <a:rPr lang="en-US" altLang="en-US" smtClean="0">
                <a:ea typeface="ＭＳ Ｐゴシック" pitchFamily="34" charset="-128"/>
              </a:rPr>
              <a:t> is a subset of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        </a:t>
            </a:r>
            <a:r>
              <a:rPr lang="en-US" altLang="en-US" i="1" smtClean="0">
                <a:ea typeface="ＭＳ Ｐゴシック" pitchFamily="34" charset="-128"/>
              </a:rPr>
              <a:t>D</a:t>
            </a:r>
            <a:r>
              <a:rPr lang="en-US" altLang="en-US" baseline="-25000" smtClean="0">
                <a:ea typeface="ＭＳ Ｐゴシック" pitchFamily="34" charset="-128"/>
              </a:rPr>
              <a:t>1</a:t>
            </a:r>
            <a:r>
              <a:rPr lang="en-US" altLang="en-US" smtClean="0">
                <a:ea typeface="ＭＳ Ｐゴシック" pitchFamily="34" charset="-128"/>
              </a:rPr>
              <a:t> x  </a:t>
            </a:r>
            <a:r>
              <a:rPr lang="en-US" altLang="en-US" i="1" smtClean="0">
                <a:ea typeface="ＭＳ Ｐゴシック" pitchFamily="34" charset="-128"/>
              </a:rPr>
              <a:t>D</a:t>
            </a:r>
            <a:r>
              <a:rPr lang="en-US" altLang="en-US" baseline="-25000" smtClean="0">
                <a:ea typeface="ＭＳ Ｐゴシック" pitchFamily="34" charset="-128"/>
              </a:rPr>
              <a:t>2 </a:t>
            </a:r>
            <a:r>
              <a:rPr lang="en-US" altLang="en-US" smtClean="0">
                <a:ea typeface="ＭＳ Ｐゴシック" pitchFamily="34" charset="-128"/>
              </a:rPr>
              <a:t> x … x </a:t>
            </a:r>
            <a:r>
              <a:rPr lang="en-US" altLang="en-US" i="1" smtClean="0">
                <a:ea typeface="ＭＳ Ｐゴシック" pitchFamily="34" charset="-128"/>
              </a:rPr>
              <a:t>D</a:t>
            </a:r>
            <a:r>
              <a:rPr lang="en-US" altLang="en-US" i="1" baseline="-25000" smtClean="0">
                <a:ea typeface="ＭＳ Ｐゴシック" pitchFamily="34" charset="-128"/>
              </a:rPr>
              <a:t>n</a:t>
            </a:r>
            <a:r>
              <a:rPr lang="en-US" altLang="en-US" smtClean="0">
                <a:ea typeface="ＭＳ Ｐゴシック" pitchFamily="34" charset="-128"/>
              </a:rPr>
              <a:t/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Thus, a relation is a set of </a:t>
            </a:r>
            <a:r>
              <a:rPr lang="en-US" altLang="en-US" i="1" smtClean="0">
                <a:ea typeface="ＭＳ Ｐゴシック" pitchFamily="34" charset="-128"/>
              </a:rPr>
              <a:t>n</a:t>
            </a:r>
            <a:r>
              <a:rPr lang="en-US" altLang="en-US" smtClean="0">
                <a:ea typeface="ＭＳ Ｐゴシック" pitchFamily="34" charset="-128"/>
              </a:rPr>
              <a:t>-tuples (</a:t>
            </a:r>
            <a:r>
              <a:rPr lang="en-US" altLang="en-US" i="1" smtClean="0">
                <a:ea typeface="ＭＳ Ｐゴシック" pitchFamily="34" charset="-128"/>
              </a:rPr>
              <a:t>a</a:t>
            </a:r>
            <a:r>
              <a:rPr lang="en-US" altLang="en-US" baseline="-25000" smtClean="0">
                <a:ea typeface="ＭＳ Ｐゴシック" pitchFamily="34" charset="-128"/>
              </a:rPr>
              <a:t>1</a:t>
            </a:r>
            <a:r>
              <a:rPr lang="en-US" altLang="en-US" smtClean="0">
                <a:ea typeface="ＭＳ Ｐゴシック" pitchFamily="34" charset="-128"/>
              </a:rPr>
              <a:t>,</a:t>
            </a:r>
            <a:r>
              <a:rPr lang="en-US" altLang="en-US" i="1" smtClean="0">
                <a:ea typeface="ＭＳ Ｐゴシック" pitchFamily="34" charset="-128"/>
              </a:rPr>
              <a:t> a</a:t>
            </a:r>
            <a:r>
              <a:rPr lang="en-US" altLang="en-US" baseline="-25000" smtClean="0">
                <a:ea typeface="ＭＳ Ｐゴシック" pitchFamily="34" charset="-128"/>
              </a:rPr>
              <a:t>2</a:t>
            </a:r>
            <a:r>
              <a:rPr lang="en-US" altLang="en-US" smtClean="0">
                <a:ea typeface="ＭＳ Ｐゴシック" pitchFamily="34" charset="-128"/>
              </a:rPr>
              <a:t>, …, </a:t>
            </a:r>
            <a:r>
              <a:rPr lang="en-US" altLang="en-US" i="1" smtClean="0">
                <a:ea typeface="ＭＳ Ｐゴシック" pitchFamily="34" charset="-128"/>
              </a:rPr>
              <a:t>a</a:t>
            </a:r>
            <a:r>
              <a:rPr lang="en-US" altLang="en-US" i="1" baseline="-25000" smtClean="0">
                <a:ea typeface="ＭＳ Ｐゴシック" pitchFamily="34" charset="-128"/>
              </a:rPr>
              <a:t>n</a:t>
            </a:r>
            <a:r>
              <a:rPr lang="en-US" altLang="en-US" smtClean="0">
                <a:ea typeface="ＭＳ Ｐゴシック" pitchFamily="34" charset="-128"/>
              </a:rPr>
              <a:t>) where each </a:t>
            </a:r>
            <a:r>
              <a:rPr lang="en-US" altLang="en-US" i="1" smtClean="0">
                <a:ea typeface="ＭＳ Ｐゴシック" pitchFamily="34" charset="-128"/>
              </a:rPr>
              <a:t>a</a:t>
            </a:r>
            <a:r>
              <a:rPr lang="en-US" altLang="en-US" i="1" baseline="-25000" smtClean="0">
                <a:ea typeface="ＭＳ Ｐゴシック" pitchFamily="34" charset="-128"/>
              </a:rPr>
              <a:t>i</a:t>
            </a:r>
            <a:r>
              <a:rPr lang="en-US" altLang="en-US" smtClean="0">
                <a:ea typeface="ＭＳ Ｐゴシック" pitchFamily="34" charset="-128"/>
              </a:rPr>
              <a:t> 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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D</a:t>
            </a:r>
            <a:r>
              <a:rPr lang="en-US" altLang="en-US" i="1" baseline="-25000" smtClean="0">
                <a:ea typeface="ＭＳ Ｐゴシック" pitchFamily="34" charset="-128"/>
                <a:sym typeface="Symbol" pitchFamily="18" charset="2"/>
              </a:rPr>
              <a:t>i</a:t>
            </a:r>
            <a:endParaRPr lang="en-US" altLang="en-US" i="1" smtClean="0">
              <a:ea typeface="ＭＳ Ｐゴシック" pitchFamily="34" charset="-128"/>
              <a:sym typeface="Symbol" pitchFamily="18" charset="2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20738" y="4400550"/>
            <a:ext cx="74041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The current values (</a:t>
            </a:r>
            <a:r>
              <a:rPr kumimoji="1" lang="en-US" altLang="en-US" sz="1800" b="1">
                <a:solidFill>
                  <a:srgbClr val="000099"/>
                </a:solidFill>
              </a:rPr>
              <a:t>relation instance</a:t>
            </a:r>
            <a:r>
              <a:rPr kumimoji="1" lang="en-US" altLang="en-US" sz="1800"/>
              <a:t>) of a relation are specified by a table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An element </a:t>
            </a:r>
            <a:r>
              <a:rPr kumimoji="1" lang="en-US" altLang="en-US" sz="1800" b="1" i="1">
                <a:solidFill>
                  <a:schemeClr val="bg2"/>
                </a:solidFill>
              </a:rPr>
              <a:t>t</a:t>
            </a:r>
            <a:r>
              <a:rPr kumimoji="1" lang="en-US" altLang="en-US" sz="1800" b="1"/>
              <a:t> </a:t>
            </a:r>
            <a:r>
              <a:rPr kumimoji="1" lang="en-US" altLang="en-US" sz="1800"/>
              <a:t>of</a:t>
            </a:r>
            <a:r>
              <a:rPr kumimoji="1" lang="en-US" altLang="en-US" sz="1800" b="1">
                <a:solidFill>
                  <a:schemeClr val="bg2"/>
                </a:solidFill>
              </a:rPr>
              <a:t> </a:t>
            </a:r>
            <a:r>
              <a:rPr kumimoji="1" lang="en-US" altLang="en-US" sz="1800" b="1" i="1">
                <a:solidFill>
                  <a:schemeClr val="bg2"/>
                </a:solidFill>
              </a:rPr>
              <a:t>r</a:t>
            </a:r>
            <a:r>
              <a:rPr kumimoji="1" lang="en-US" altLang="en-US" sz="1800"/>
              <a:t> is a </a:t>
            </a:r>
            <a:r>
              <a:rPr kumimoji="1" lang="en-US" altLang="en-US" sz="1800" i="1"/>
              <a:t>tuple</a:t>
            </a:r>
            <a:r>
              <a:rPr kumimoji="1" lang="en-US" altLang="en-US" sz="1800"/>
              <a:t>, represented by a </a:t>
            </a:r>
            <a:r>
              <a:rPr kumimoji="1" lang="en-US" altLang="en-US" sz="1800" i="1"/>
              <a:t>row </a:t>
            </a:r>
            <a:r>
              <a:rPr kumimoji="1" lang="en-US" altLang="en-US" sz="1800"/>
              <a:t>in a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2700"/>
            <a:ext cx="8077200" cy="606425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 are Unordered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98513" y="1077913"/>
            <a:ext cx="773588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 Order of tuples is irrelevant (tuples may be stored in an arbitrary order)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800"/>
              <a:t> Example: </a:t>
            </a:r>
            <a:r>
              <a:rPr kumimoji="1" lang="en-US" altLang="en-US" sz="1800" i="1"/>
              <a:t>instructor</a:t>
            </a:r>
            <a:r>
              <a:rPr kumimoji="1" lang="en-US" altLang="en-US" sz="1800"/>
              <a:t> relation with unordered tuples</a:t>
            </a:r>
          </a:p>
        </p:txBody>
      </p:sp>
      <p:pic>
        <p:nvPicPr>
          <p:cNvPr id="9220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208213"/>
            <a:ext cx="4953000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Keys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077913"/>
            <a:ext cx="7978775" cy="5311775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Let K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 R</a:t>
            </a:r>
          </a:p>
          <a:p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K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is a </a:t>
            </a:r>
            <a:r>
              <a:rPr lang="en-US" altLang="en-US" b="1" smtClean="0">
                <a:solidFill>
                  <a:srgbClr val="000099"/>
                </a:solidFill>
                <a:ea typeface="ＭＳ Ｐゴシック" pitchFamily="34" charset="-128"/>
                <a:sym typeface="Symbol" pitchFamily="18" charset="2"/>
              </a:rPr>
              <a:t>superkey</a:t>
            </a:r>
            <a:r>
              <a:rPr lang="en-US" altLang="en-US" b="1" smtClean="0">
                <a:solidFill>
                  <a:schemeClr val="tx2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of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if values for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K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are sufficient to identify a unique tuple of each possible relation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r(R)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Example:  {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ID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} and {ID,name} are both superkeys of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instructor.</a:t>
            </a:r>
            <a:endParaRPr lang="en-US" altLang="en-US" smtClean="0">
              <a:ea typeface="ＭＳ Ｐゴシック" pitchFamily="34" charset="-128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Superkey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K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is a </a:t>
            </a:r>
            <a:r>
              <a:rPr lang="en-US" altLang="en-US" b="1" smtClean="0">
                <a:solidFill>
                  <a:srgbClr val="000099"/>
                </a:solidFill>
                <a:ea typeface="ＭＳ Ｐゴシック" pitchFamily="34" charset="-128"/>
                <a:sym typeface="Symbol" pitchFamily="18" charset="2"/>
              </a:rPr>
              <a:t>candidate key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if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K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is minimal</a:t>
            </a:r>
            <a:br>
              <a:rPr lang="en-US" altLang="en-US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Example:  {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ID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} is a candidate key for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Instructor</a:t>
            </a:r>
            <a:endParaRPr lang="en-US" altLang="en-US" smtClean="0">
              <a:ea typeface="ＭＳ Ｐゴシック" pitchFamily="34" charset="-128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One of the candidate keys is selected to be the </a:t>
            </a:r>
            <a:r>
              <a:rPr lang="en-US" altLang="en-US" b="1" smtClean="0">
                <a:solidFill>
                  <a:srgbClr val="000099"/>
                </a:solidFill>
                <a:ea typeface="ＭＳ Ｐゴシック" pitchFamily="34" charset="-128"/>
                <a:sym typeface="Symbol" pitchFamily="18" charset="2"/>
              </a:rPr>
              <a:t>primary key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which one?</a:t>
            </a:r>
          </a:p>
          <a:p>
            <a:r>
              <a:rPr lang="en-US" altLang="en-US" b="1" smtClean="0">
                <a:solidFill>
                  <a:srgbClr val="000099"/>
                </a:solidFill>
                <a:ea typeface="ＭＳ Ｐゴシック" pitchFamily="34" charset="-128"/>
              </a:rPr>
              <a:t>Foreign key</a:t>
            </a:r>
            <a:r>
              <a:rPr lang="en-US" altLang="en-US" smtClean="0">
                <a:ea typeface="ＭＳ Ｐゴシック" pitchFamily="34" charset="-128"/>
              </a:rPr>
              <a:t> constraint: Value in one relation must appear in another</a:t>
            </a:r>
          </a:p>
          <a:p>
            <a:pPr lvl="1"/>
            <a:r>
              <a:rPr lang="en-US" altLang="en-US" b="1" smtClean="0">
                <a:solidFill>
                  <a:srgbClr val="000099"/>
                </a:solidFill>
                <a:ea typeface="ＭＳ Ｐゴシック" pitchFamily="34" charset="-128"/>
              </a:rPr>
              <a:t>Referencing</a:t>
            </a:r>
            <a:r>
              <a:rPr lang="en-US" altLang="en-US" smtClean="0">
                <a:ea typeface="ＭＳ Ｐゴシック" pitchFamily="34" charset="-128"/>
              </a:rPr>
              <a:t> relation</a:t>
            </a:r>
          </a:p>
          <a:p>
            <a:pPr lvl="1"/>
            <a:r>
              <a:rPr lang="en-US" altLang="en-US" b="1" smtClean="0">
                <a:solidFill>
                  <a:srgbClr val="000099"/>
                </a:solidFill>
                <a:ea typeface="ＭＳ Ｐゴシック" pitchFamily="34" charset="-128"/>
              </a:rPr>
              <a:t>Referenced</a:t>
            </a:r>
            <a:r>
              <a:rPr lang="en-US" altLang="en-US" smtClean="0">
                <a:ea typeface="ＭＳ Ｐゴシック" pitchFamily="34" charset="-128"/>
              </a:rPr>
              <a:t> relation</a:t>
            </a:r>
          </a:p>
          <a:p>
            <a:pPr lvl="1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Example –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dept_name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in i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nstructor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is a foreign key from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instructor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referencing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department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Schema Diagram for University Database</a:t>
            </a:r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735013"/>
            <a:ext cx="8529637" cy="51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Query Languages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77913"/>
            <a:ext cx="7848600" cy="48768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Procedural vs .non-procedural, or declarative</a:t>
            </a:r>
          </a:p>
          <a:p>
            <a:r>
              <a:rPr lang="en-US" altLang="en-US" smtClean="0">
                <a:ea typeface="ＭＳ Ｐゴシック" pitchFamily="34" charset="-128"/>
              </a:rPr>
              <a:t>“Pure” languages: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Relational algebra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Tuple relational calculus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Domain relational calculus</a:t>
            </a:r>
          </a:p>
          <a:p>
            <a:r>
              <a:rPr lang="en-US" altLang="en-US" smtClean="0">
                <a:ea typeface="ＭＳ Ｐゴシック" pitchFamily="34" charset="-128"/>
              </a:rPr>
              <a:t>The above 3 pure languages are equivalent in computing power</a:t>
            </a:r>
          </a:p>
          <a:p>
            <a:r>
              <a:rPr lang="en-US" altLang="en-US" smtClean="0">
                <a:ea typeface="ＭＳ Ｐゴシック" pitchFamily="34" charset="-128"/>
              </a:rPr>
              <a:t>We will concentrate in this chapter on relational algebra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Not turning-machine equivalent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consists of 6 basic operations</a:t>
            </a: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Operation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Notation: </a:t>
            </a:r>
            <a:r>
              <a:rPr lang="el-GR" sz="3200" smtClean="0">
                <a:ea typeface="ＭＳ Ｐゴシック" pitchFamily="34" charset="-128"/>
              </a:rPr>
              <a:t>σ</a:t>
            </a:r>
            <a:r>
              <a:rPr lang="el-GR" sz="3200" baseline="-25000" smtClean="0">
                <a:ea typeface="ＭＳ Ｐゴシック" pitchFamily="34" charset="-128"/>
              </a:rPr>
              <a:t>ρ</a:t>
            </a:r>
            <a:r>
              <a:rPr lang="el-GR" sz="3200" smtClean="0">
                <a:ea typeface="ＭＳ Ｐゴシック" pitchFamily="34" charset="-128"/>
              </a:rPr>
              <a:t> </a:t>
            </a:r>
            <a:r>
              <a:rPr lang="en-US" sz="3200" smtClean="0">
                <a:ea typeface="ＭＳ Ｐゴシック" pitchFamily="34" charset="-128"/>
              </a:rPr>
              <a:t>(r)</a:t>
            </a:r>
            <a:r>
              <a:rPr lang="en-US" smtClean="0">
                <a:ea typeface="ＭＳ Ｐゴシック" pitchFamily="34" charset="-128"/>
              </a:rPr>
              <a:t> </a:t>
            </a:r>
          </a:p>
          <a:p>
            <a:r>
              <a:rPr lang="el-GR" sz="2800" smtClean="0">
                <a:ea typeface="ＭＳ Ｐゴシック" pitchFamily="34" charset="-128"/>
              </a:rPr>
              <a:t>ρ</a:t>
            </a:r>
            <a:r>
              <a:rPr lang="en-US" smtClean="0">
                <a:ea typeface="ＭＳ Ｐゴシック" pitchFamily="34" charset="-128"/>
              </a:rPr>
              <a:t> is called the selection predicate</a:t>
            </a:r>
          </a:p>
          <a:p>
            <a:r>
              <a:rPr lang="en-US" smtClean="0">
                <a:ea typeface="ＭＳ Ｐゴシック" pitchFamily="34" charset="-128"/>
              </a:rPr>
              <a:t>Defined as: </a:t>
            </a:r>
            <a:r>
              <a:rPr lang="el-GR" smtClean="0">
                <a:ea typeface="ＭＳ Ｐゴシック" pitchFamily="34" charset="-128"/>
              </a:rPr>
              <a:t>σ</a:t>
            </a:r>
            <a:r>
              <a:rPr lang="el-GR" baseline="-25000" smtClean="0">
                <a:ea typeface="ＭＳ Ｐゴシック" pitchFamily="34" charset="-128"/>
              </a:rPr>
              <a:t>ρ</a:t>
            </a:r>
            <a:r>
              <a:rPr lang="el-GR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(r) = {t | t ∈ r and </a:t>
            </a:r>
            <a:r>
              <a:rPr lang="el-GR" smtClean="0">
                <a:ea typeface="ＭＳ Ｐゴシック" pitchFamily="34" charset="-128"/>
              </a:rPr>
              <a:t>ρ</a:t>
            </a:r>
            <a:r>
              <a:rPr lang="en-US" smtClean="0">
                <a:ea typeface="ＭＳ Ｐゴシック" pitchFamily="34" charset="-128"/>
              </a:rPr>
              <a:t>(t)} 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Where </a:t>
            </a:r>
          </a:p>
          <a:p>
            <a:pPr lvl="1">
              <a:buFont typeface="Monotype Sorts" charset="2"/>
              <a:buNone/>
            </a:pPr>
            <a:r>
              <a:rPr lang="el-GR" smtClean="0">
                <a:ea typeface="ＭＳ Ｐゴシック" pitchFamily="34" charset="-128"/>
              </a:rPr>
              <a:t>ρ</a:t>
            </a:r>
            <a:r>
              <a:rPr lang="en-US" smtClean="0">
                <a:ea typeface="ＭＳ Ｐゴシック" pitchFamily="34" charset="-128"/>
              </a:rPr>
              <a:t> is a formula in propositional calculus consisting of terms and 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connected by : ∧ (and), ∨ (or), ¬ (not) 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Each term is one of: op or where op is one of: =, ≠, &gt;, ≥.</a:t>
            </a:r>
            <a:endParaRPr lang="en-I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20229</TotalTime>
  <Words>1077</Words>
  <Application>Microsoft Office PowerPoint</Application>
  <PresentationFormat>On-screen Show (4:3)</PresentationFormat>
  <Paragraphs>231</Paragraphs>
  <Slides>28</Slides>
  <Notes>22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  <vt:variant>
        <vt:lpstr>Custom Shows</vt:lpstr>
      </vt:variant>
      <vt:variant>
        <vt:i4>1</vt:i4>
      </vt:variant>
    </vt:vector>
  </HeadingPairs>
  <TitlesOfParts>
    <vt:vector size="32" baseType="lpstr">
      <vt:lpstr>2_db-5-grey</vt:lpstr>
      <vt:lpstr>Clip</vt:lpstr>
      <vt:lpstr>Equation</vt:lpstr>
      <vt:lpstr>Chapter 2: Intro to Relational Model</vt:lpstr>
      <vt:lpstr>Example of a Relation</vt:lpstr>
      <vt:lpstr>Attribute Types</vt:lpstr>
      <vt:lpstr>Relation Schema and Instance</vt:lpstr>
      <vt:lpstr>Relations are Unordered</vt:lpstr>
      <vt:lpstr>Keys</vt:lpstr>
      <vt:lpstr>Schema Diagram for University Database</vt:lpstr>
      <vt:lpstr>Relational Query Languages</vt:lpstr>
      <vt:lpstr>Select Operation</vt:lpstr>
      <vt:lpstr>Select Operation – selection of rows (tuples)</vt:lpstr>
      <vt:lpstr>Project Operation</vt:lpstr>
      <vt:lpstr>Project Operation – selection of columns (Attributes) </vt:lpstr>
      <vt:lpstr>Union Operation</vt:lpstr>
      <vt:lpstr>Union of two relations</vt:lpstr>
      <vt:lpstr>Set Difference Operation</vt:lpstr>
      <vt:lpstr>Set difference of two relations</vt:lpstr>
      <vt:lpstr>Intersection Operation</vt:lpstr>
      <vt:lpstr>Set intersection of two relations</vt:lpstr>
      <vt:lpstr>Cartesian-Product Operation</vt:lpstr>
      <vt:lpstr>joining two relations -- Cartesian-product</vt:lpstr>
      <vt:lpstr>Cartesian-product – naming issue</vt:lpstr>
      <vt:lpstr>Renaming a Table</vt:lpstr>
      <vt:lpstr>Composition of Operations</vt:lpstr>
      <vt:lpstr>Joining two relations – Natural Join</vt:lpstr>
      <vt:lpstr>Natural Join Example</vt:lpstr>
      <vt:lpstr>Notes about Relational Languages</vt:lpstr>
      <vt:lpstr>Summary of Relational Algebra Operators</vt:lpstr>
      <vt:lpstr>End of Chapter 2  Questions???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Rata</cp:lastModifiedBy>
  <cp:revision>230</cp:revision>
  <cp:lastPrinted>2005-01-10T21:51:57Z</cp:lastPrinted>
  <dcterms:created xsi:type="dcterms:W3CDTF">1999-11-04T20:50:09Z</dcterms:created>
  <dcterms:modified xsi:type="dcterms:W3CDTF">2017-01-31T03:52:19Z</dcterms:modified>
</cp:coreProperties>
</file>