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43"/>
  </p:notesMasterIdLst>
  <p:handoutMasterIdLst>
    <p:handoutMasterId r:id="rId44"/>
  </p:handoutMasterIdLst>
  <p:sldIdLst>
    <p:sldId id="256" r:id="rId2"/>
    <p:sldId id="358" r:id="rId3"/>
    <p:sldId id="258" r:id="rId4"/>
    <p:sldId id="341" r:id="rId5"/>
    <p:sldId id="259" r:id="rId6"/>
    <p:sldId id="260" r:id="rId7"/>
    <p:sldId id="261" r:id="rId8"/>
    <p:sldId id="262" r:id="rId9"/>
    <p:sldId id="263" r:id="rId10"/>
    <p:sldId id="334" r:id="rId11"/>
    <p:sldId id="265" r:id="rId12"/>
    <p:sldId id="266" r:id="rId13"/>
    <p:sldId id="267" r:id="rId14"/>
    <p:sldId id="268" r:id="rId15"/>
    <p:sldId id="351" r:id="rId16"/>
    <p:sldId id="269" r:id="rId17"/>
    <p:sldId id="270" r:id="rId18"/>
    <p:sldId id="271" r:id="rId19"/>
    <p:sldId id="276" r:id="rId20"/>
    <p:sldId id="349" r:id="rId21"/>
    <p:sldId id="350" r:id="rId22"/>
    <p:sldId id="335" r:id="rId23"/>
    <p:sldId id="336" r:id="rId24"/>
    <p:sldId id="278" r:id="rId25"/>
    <p:sldId id="279" r:id="rId26"/>
    <p:sldId id="280" r:id="rId27"/>
    <p:sldId id="281" r:id="rId28"/>
    <p:sldId id="282" r:id="rId29"/>
    <p:sldId id="345" r:id="rId30"/>
    <p:sldId id="283" r:id="rId31"/>
    <p:sldId id="284" r:id="rId32"/>
    <p:sldId id="285" r:id="rId33"/>
    <p:sldId id="359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315" r:id="rId42"/>
  </p:sldIdLst>
  <p:sldSz cx="9144000" cy="6858000" type="screen4x3"/>
  <p:notesSz cx="7086600" cy="9372600"/>
  <p:custShowLst>
    <p:custShow name="Custom Show 1" id="0">
      <p:sldLst>
        <p:sld r:id="rId27"/>
        <p:sld r:id="rId4"/>
        <p:sld r:id="rId8"/>
        <p:sld r:id="rId10"/>
        <p:sld r:id="rId36"/>
        <p:sld r:id="rId35"/>
        <p:sld r:id="rId12"/>
        <p:sld r:id="rId26"/>
        <p:sld r:id="rId26"/>
        <p:sld r:id="rId38"/>
        <p:sld r:id="rId17"/>
        <p:sld r:id="rId37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1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1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1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1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99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78551" autoAdjust="0"/>
  </p:normalViewPr>
  <p:slideViewPr>
    <p:cSldViewPr snapToGrid="0">
      <p:cViewPr varScale="1">
        <p:scale>
          <a:sx n="71" d="100"/>
          <a:sy n="71" d="100"/>
        </p:scale>
        <p:origin x="-1950" y="-96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87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96" tIns="46949" rIns="93896" bIns="46949" numCol="1" anchor="t" anchorCtr="0" compatLnSpc="1">
            <a:prstTxWarp prst="textNoShape">
              <a:avLst/>
            </a:prstTxWarp>
          </a:bodyPr>
          <a:lstStyle>
            <a:lvl1pPr defTabSz="938927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96" tIns="46949" rIns="93896" bIns="46949" numCol="1" anchor="t" anchorCtr="0" compatLnSpc="1">
            <a:prstTxWarp prst="textNoShape">
              <a:avLst/>
            </a:prstTxWarp>
          </a:bodyPr>
          <a:lstStyle>
            <a:lvl1pPr algn="r" defTabSz="938927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96" tIns="46949" rIns="93896" bIns="46949" numCol="1" anchor="b" anchorCtr="0" compatLnSpc="1">
            <a:prstTxWarp prst="textNoShape">
              <a:avLst/>
            </a:prstTxWarp>
          </a:bodyPr>
          <a:lstStyle>
            <a:lvl1pPr defTabSz="938927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96" tIns="46949" rIns="93896" bIns="46949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6BC508BD-3244-4652-AE6E-36801091CF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96" tIns="46949" rIns="93896" bIns="46949" numCol="1" anchor="t" anchorCtr="0" compatLnSpc="1">
            <a:prstTxWarp prst="textNoShape">
              <a:avLst/>
            </a:prstTxWarp>
          </a:bodyPr>
          <a:lstStyle>
            <a:lvl1pPr defTabSz="938927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96" tIns="46949" rIns="93896" bIns="46949" numCol="1" anchor="t" anchorCtr="0" compatLnSpc="1">
            <a:prstTxWarp prst="textNoShape">
              <a:avLst/>
            </a:prstTxWarp>
          </a:bodyPr>
          <a:lstStyle>
            <a:lvl1pPr algn="r" defTabSz="938927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6300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96" tIns="46949" rIns="93896" bIns="46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96" tIns="46949" rIns="93896" bIns="46949" numCol="1" anchor="b" anchorCtr="0" compatLnSpc="1">
            <a:prstTxWarp prst="textNoShape">
              <a:avLst/>
            </a:prstTxWarp>
          </a:bodyPr>
          <a:lstStyle>
            <a:lvl1pPr defTabSz="938927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96" tIns="46949" rIns="93896" bIns="46949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D75E908E-D3BD-4BD7-B24C-5ABF8F57C5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737A24-2E9C-461B-9BAE-8CFA3E293377}" type="slidenum">
              <a:rPr lang="en-US" altLang="en-US" smtClean="0">
                <a:latin typeface="Helvetica" pitchFamily="1" charset="0"/>
              </a:rPr>
              <a:pPr/>
              <a:t>1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704850"/>
            <a:ext cx="4686300" cy="3514725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9492F7-5FAC-4276-A390-13D1325CA00C}" type="slidenum">
              <a:rPr lang="en-US" altLang="en-US" smtClean="0">
                <a:latin typeface="Helvetica" pitchFamily="1" charset="0"/>
              </a:rPr>
              <a:pPr/>
              <a:t>10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C2B15F-DA1B-4185-AF37-0F53C3DF375E}" type="slidenum">
              <a:rPr lang="en-US" altLang="en-US" smtClean="0">
                <a:latin typeface="Helvetica" pitchFamily="1" charset="0"/>
              </a:rPr>
              <a:pPr/>
              <a:t>11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82948" name="Rectangle 3"/>
          <p:cNvSpPr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914" tIns="45642" rIns="92914" bIns="45642" anchor="b"/>
          <a:lstStyle/>
          <a:p>
            <a:pPr algn="r" defTabSz="930275"/>
            <a:r>
              <a:rPr lang="en-US" alt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82949" name="Rectangle 4"/>
          <p:cNvSpPr>
            <a:spLocks noChangeArrowheads="1"/>
          </p:cNvSpPr>
          <p:nvPr/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82950" name="Rectangle 5"/>
          <p:cNvSpPr>
            <a:spLocks noChangeArrowheads="1"/>
          </p:cNvSpPr>
          <p:nvPr/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8295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 cap="flat"/>
        </p:spPr>
      </p:sp>
      <p:sp>
        <p:nvSpPr>
          <p:cNvPr id="829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 lIns="92914" tIns="45642" rIns="92914" bIns="45642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6273AE-F7B6-4EAB-9913-A5ABC0E14E43}" type="slidenum">
              <a:rPr lang="en-US" altLang="en-US" smtClean="0">
                <a:latin typeface="Helvetica" pitchFamily="1" charset="0"/>
              </a:rPr>
              <a:pPr/>
              <a:t>12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83971" name="Rectangle 2"/>
          <p:cNvSpPr>
            <a:spLocks noChangeArrowheads="1"/>
          </p:cNvSpPr>
          <p:nvPr/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914" tIns="45642" rIns="92914" bIns="45642" anchor="b"/>
          <a:lstStyle/>
          <a:p>
            <a:pPr algn="r" defTabSz="930275"/>
            <a:r>
              <a:rPr lang="en-US" alt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8397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 cap="flat"/>
        </p:spPr>
      </p:sp>
      <p:sp>
        <p:nvSpPr>
          <p:cNvPr id="839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 lIns="92914" tIns="45642" rIns="92914" bIns="45642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A3722A-1566-4830-8B50-3FA744A3336C}" type="slidenum">
              <a:rPr lang="en-US" altLang="en-US" smtClean="0">
                <a:latin typeface="Helvetica" pitchFamily="1" charset="0"/>
              </a:rPr>
              <a:pPr/>
              <a:t>13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84995" name="Rectangle 2"/>
          <p:cNvSpPr>
            <a:spLocks noChangeArrowheads="1"/>
          </p:cNvSpPr>
          <p:nvPr/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84996" name="Rectangle 3"/>
          <p:cNvSpPr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914" tIns="45642" rIns="92914" bIns="45642" anchor="b"/>
          <a:lstStyle/>
          <a:p>
            <a:pPr algn="r" defTabSz="930275"/>
            <a:r>
              <a:rPr lang="en-US" altLang="en-US" sz="1300">
                <a:latin typeface="Times New Roman" pitchFamily="18" charset="0"/>
              </a:rPr>
              <a:t>4</a:t>
            </a:r>
          </a:p>
        </p:txBody>
      </p:sp>
      <p:sp>
        <p:nvSpPr>
          <p:cNvPr id="84997" name="Rectangle 4"/>
          <p:cNvSpPr>
            <a:spLocks noChangeArrowheads="1"/>
          </p:cNvSpPr>
          <p:nvPr/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84998" name="Rectangle 5"/>
          <p:cNvSpPr>
            <a:spLocks noChangeArrowheads="1"/>
          </p:cNvSpPr>
          <p:nvPr/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849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 cap="flat"/>
        </p:spPr>
      </p:sp>
      <p:sp>
        <p:nvSpPr>
          <p:cNvPr id="850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 lIns="92914" tIns="45642" rIns="92914" bIns="45642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DF3749-3460-457B-8E97-AC3A06D4B6A0}" type="slidenum">
              <a:rPr lang="en-US" altLang="en-US" smtClean="0">
                <a:latin typeface="Helvetica" pitchFamily="1" charset="0"/>
              </a:rPr>
              <a:pPr/>
              <a:t>14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914" tIns="45642" rIns="92914" bIns="45642" anchor="b"/>
          <a:lstStyle/>
          <a:p>
            <a:pPr algn="r" defTabSz="930275"/>
            <a:r>
              <a:rPr lang="en-US" altLang="en-US" sz="1300">
                <a:latin typeface="Times New Roman" pitchFamily="18" charset="0"/>
              </a:rPr>
              <a:t>5</a:t>
            </a: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86022" name="Rectangle 5"/>
          <p:cNvSpPr>
            <a:spLocks noChangeArrowheads="1"/>
          </p:cNvSpPr>
          <p:nvPr/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8602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 cap="flat"/>
        </p:spPr>
      </p:sp>
      <p:sp>
        <p:nvSpPr>
          <p:cNvPr id="860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 lIns="92914" tIns="45642" rIns="92914" bIns="45642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614A76-F8B5-4AE1-B28C-02D94C08B7EE}" type="slidenum">
              <a:rPr lang="en-US" altLang="en-US" smtClean="0">
                <a:latin typeface="Helvetica" pitchFamily="1" charset="0"/>
              </a:rPr>
              <a:pPr/>
              <a:t>15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87043" name="Rectangle 2"/>
          <p:cNvSpPr>
            <a:spLocks noChangeArrowheads="1"/>
          </p:cNvSpPr>
          <p:nvPr/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87044" name="Rectangle 3"/>
          <p:cNvSpPr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914" tIns="45642" rIns="92914" bIns="45642" anchor="b"/>
          <a:lstStyle/>
          <a:p>
            <a:pPr algn="r" defTabSz="930275"/>
            <a:r>
              <a:rPr lang="en-US" altLang="en-US" sz="1300">
                <a:latin typeface="Times New Roman" pitchFamily="18" charset="0"/>
              </a:rPr>
              <a:t>5</a:t>
            </a:r>
          </a:p>
        </p:txBody>
      </p:sp>
      <p:sp>
        <p:nvSpPr>
          <p:cNvPr id="87045" name="Rectangle 4"/>
          <p:cNvSpPr>
            <a:spLocks noChangeArrowheads="1"/>
          </p:cNvSpPr>
          <p:nvPr/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87046" name="Rectangle 5"/>
          <p:cNvSpPr>
            <a:spLocks noChangeArrowheads="1"/>
          </p:cNvSpPr>
          <p:nvPr/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8704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 cap="flat"/>
        </p:spPr>
      </p:sp>
      <p:sp>
        <p:nvSpPr>
          <p:cNvPr id="870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 lIns="92914" tIns="45642" rIns="92914" bIns="45642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2F28E-80AE-4C12-B806-992339D08A10}" type="slidenum">
              <a:rPr lang="en-US" altLang="en-US" smtClean="0">
                <a:latin typeface="Helvetica" pitchFamily="1" charset="0"/>
              </a:rPr>
              <a:pPr/>
              <a:t>16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914" tIns="45642" rIns="92914" bIns="45642" anchor="b"/>
          <a:lstStyle/>
          <a:p>
            <a:pPr algn="r" defTabSz="930275"/>
            <a:r>
              <a:rPr lang="en-US" altLang="en-US" sz="1300">
                <a:latin typeface="Times New Roman" pitchFamily="18" charset="0"/>
              </a:rPr>
              <a:t>6</a:t>
            </a:r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88070" name="Rectangle 5"/>
          <p:cNvSpPr>
            <a:spLocks noChangeArrowheads="1"/>
          </p:cNvSpPr>
          <p:nvPr/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8807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 cap="flat"/>
        </p:spPr>
      </p:sp>
      <p:sp>
        <p:nvSpPr>
          <p:cNvPr id="880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 lIns="92914" tIns="45642" rIns="92914" bIns="45642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585465-4394-476B-85EF-3B83206A8701}" type="slidenum">
              <a:rPr lang="en-US" altLang="en-US" smtClean="0">
                <a:latin typeface="Helvetica" pitchFamily="1" charset="0"/>
              </a:rPr>
              <a:pPr/>
              <a:t>17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89091" name="Rectangle 2"/>
          <p:cNvSpPr>
            <a:spLocks noChangeArrowheads="1"/>
          </p:cNvSpPr>
          <p:nvPr/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914" tIns="45642" rIns="92914" bIns="45642" anchor="b"/>
          <a:lstStyle/>
          <a:p>
            <a:pPr algn="r" defTabSz="930275"/>
            <a:r>
              <a:rPr lang="en-US" altLang="en-US" sz="1300">
                <a:latin typeface="Times New Roman" pitchFamily="18" charset="0"/>
              </a:rPr>
              <a:t>8</a:t>
            </a:r>
          </a:p>
        </p:txBody>
      </p:sp>
      <p:sp>
        <p:nvSpPr>
          <p:cNvPr id="89093" name="Rectangle 4"/>
          <p:cNvSpPr>
            <a:spLocks noChangeArrowheads="1"/>
          </p:cNvSpPr>
          <p:nvPr/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89094" name="Rectangle 5"/>
          <p:cNvSpPr>
            <a:spLocks noChangeArrowheads="1"/>
          </p:cNvSpPr>
          <p:nvPr/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8909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 cap="flat"/>
        </p:spPr>
      </p:sp>
      <p:sp>
        <p:nvSpPr>
          <p:cNvPr id="8909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 lIns="92914" tIns="45642" rIns="92914" bIns="45642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13B255-7B91-4533-9301-9A19C5A1A64E}" type="slidenum">
              <a:rPr lang="en-US" altLang="en-US" smtClean="0">
                <a:latin typeface="Helvetica" pitchFamily="1" charset="0"/>
              </a:rPr>
              <a:pPr/>
              <a:t>18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DDCB1A-1107-4393-B2B4-9993466035FB}" type="slidenum">
              <a:rPr lang="en-US" altLang="en-US" smtClean="0">
                <a:latin typeface="Helvetica" pitchFamily="1" charset="0"/>
              </a:rPr>
              <a:pPr/>
              <a:t>19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91139" name="Rectangle 2"/>
          <p:cNvSpPr>
            <a:spLocks noChangeArrowheads="1"/>
          </p:cNvSpPr>
          <p:nvPr/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914" tIns="45642" rIns="92914" bIns="45642" anchor="b"/>
          <a:lstStyle/>
          <a:p>
            <a:pPr algn="r" defTabSz="930275"/>
            <a:r>
              <a:rPr lang="en-US" alt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91141" name="Rectangle 4"/>
          <p:cNvSpPr>
            <a:spLocks noChangeArrowheads="1"/>
          </p:cNvSpPr>
          <p:nvPr/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91142" name="Rectangle 5"/>
          <p:cNvSpPr>
            <a:spLocks noChangeArrowheads="1"/>
          </p:cNvSpPr>
          <p:nvPr/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9114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 cap="flat"/>
        </p:spPr>
      </p:sp>
      <p:sp>
        <p:nvSpPr>
          <p:cNvPr id="9114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 lIns="92914" tIns="45642" rIns="92914" bIns="45642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43B3B1-8DB8-4F41-8E19-01FBF0408031}" type="slidenum">
              <a:rPr lang="en-US" altLang="en-US" smtClean="0">
                <a:latin typeface="Helvetica" pitchFamily="1" charset="0"/>
              </a:rPr>
              <a:pPr/>
              <a:t>2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914" tIns="45642" rIns="92914" bIns="45642" anchor="b"/>
          <a:lstStyle/>
          <a:p>
            <a:pPr algn="r" defTabSz="930275"/>
            <a:r>
              <a:rPr lang="en-US" altLang="en-US" sz="1300">
                <a:latin typeface="Times New Roman" pitchFamily="18" charset="0"/>
              </a:rPr>
              <a:t>1</a:t>
            </a:r>
          </a:p>
        </p:txBody>
      </p:sp>
      <p:sp>
        <p:nvSpPr>
          <p:cNvPr id="73733" name="Rectangle 4"/>
          <p:cNvSpPr>
            <a:spLocks noChangeArrowheads="1"/>
          </p:cNvSpPr>
          <p:nvPr/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73734" name="Rectangle 5"/>
          <p:cNvSpPr>
            <a:spLocks noChangeArrowheads="1"/>
          </p:cNvSpPr>
          <p:nvPr/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7373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 cap="flat"/>
        </p:spPr>
      </p:sp>
      <p:sp>
        <p:nvSpPr>
          <p:cNvPr id="7373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 lIns="92914" tIns="45642" rIns="92914" bIns="45642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5136E6-881A-480C-890D-AB382A8B07A3}" type="slidenum">
              <a:rPr lang="en-US" altLang="en-US" smtClean="0">
                <a:latin typeface="Helvetica" pitchFamily="1" charset="0"/>
              </a:rPr>
              <a:pPr/>
              <a:t>20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92163" name="Rectangle 2"/>
          <p:cNvSpPr>
            <a:spLocks noChangeArrowheads="1"/>
          </p:cNvSpPr>
          <p:nvPr/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914" tIns="45642" rIns="92914" bIns="45642" anchor="b"/>
          <a:lstStyle/>
          <a:p>
            <a:pPr algn="r" defTabSz="930275"/>
            <a:r>
              <a:rPr lang="en-US" alt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92165" name="Rectangle 4"/>
          <p:cNvSpPr>
            <a:spLocks noChangeArrowheads="1"/>
          </p:cNvSpPr>
          <p:nvPr/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92166" name="Rectangle 5"/>
          <p:cNvSpPr>
            <a:spLocks noChangeArrowheads="1"/>
          </p:cNvSpPr>
          <p:nvPr/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9216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 cap="flat"/>
        </p:spPr>
      </p:sp>
      <p:sp>
        <p:nvSpPr>
          <p:cNvPr id="9216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 lIns="92914" tIns="45642" rIns="92914" bIns="45642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FB308-8BB2-44D5-87FB-76907EF11FFF}" type="slidenum">
              <a:rPr lang="en-US" altLang="en-US" smtClean="0">
                <a:latin typeface="Helvetica" pitchFamily="1" charset="0"/>
              </a:rPr>
              <a:pPr/>
              <a:t>21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89ACC4-56CB-41AE-B998-24E8161B60E8}" type="slidenum">
              <a:rPr lang="en-US" altLang="en-US" smtClean="0">
                <a:latin typeface="Helvetica" pitchFamily="1" charset="0"/>
              </a:rPr>
              <a:pPr/>
              <a:t>22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D7EB26-5D98-43E7-86E6-7679BB0EF0E1}" type="slidenum">
              <a:rPr lang="en-US" altLang="en-US" smtClean="0">
                <a:latin typeface="Helvetica" pitchFamily="1" charset="0"/>
              </a:rPr>
              <a:pPr/>
              <a:t>23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9B6143-1703-45B8-867A-2EAD6EE1023E}" type="slidenum">
              <a:rPr lang="en-US" altLang="en-US" smtClean="0">
                <a:latin typeface="Helvetica" pitchFamily="1" charset="0"/>
              </a:rPr>
              <a:pPr/>
              <a:t>24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07AF5-0574-406C-98F3-0FF349D90F8F}" type="slidenum">
              <a:rPr lang="en-US" altLang="en-US" smtClean="0">
                <a:latin typeface="Helvetica" pitchFamily="1" charset="0"/>
              </a:rPr>
              <a:pPr/>
              <a:t>25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914" tIns="45642" rIns="92914" bIns="45642" anchor="b"/>
          <a:lstStyle/>
          <a:p>
            <a:pPr algn="r" defTabSz="930275"/>
            <a:r>
              <a:rPr lang="en-US" alt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97285" name="Rectangle 4"/>
          <p:cNvSpPr>
            <a:spLocks noChangeArrowheads="1"/>
          </p:cNvSpPr>
          <p:nvPr/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97286" name="Rectangle 5"/>
          <p:cNvSpPr>
            <a:spLocks noChangeArrowheads="1"/>
          </p:cNvSpPr>
          <p:nvPr/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9728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 cap="flat"/>
        </p:spPr>
      </p:sp>
      <p:sp>
        <p:nvSpPr>
          <p:cNvPr id="9728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 lIns="92914" tIns="45642" rIns="92914" bIns="45642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8E5002-5B99-409E-8991-179A00E20E18}" type="slidenum">
              <a:rPr lang="en-US" altLang="en-US" smtClean="0">
                <a:latin typeface="Helvetica" pitchFamily="1" charset="0"/>
              </a:rPr>
              <a:pPr/>
              <a:t>26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5F67A2-2315-4AE8-A64E-B6CE99344983}" type="slidenum">
              <a:rPr lang="en-US" altLang="en-US" smtClean="0">
                <a:latin typeface="Helvetica" pitchFamily="1" charset="0"/>
              </a:rPr>
              <a:pPr/>
              <a:t>27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B3488B-06E8-436C-B5F6-A3C60C3797ED}" type="slidenum">
              <a:rPr lang="en-US" altLang="en-US" smtClean="0">
                <a:latin typeface="Helvetica" pitchFamily="1" charset="0"/>
              </a:rPr>
              <a:pPr/>
              <a:t>28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FE9CEB-AB6E-4F35-901B-69984BC3734C}" type="slidenum">
              <a:rPr lang="en-US" altLang="en-US" smtClean="0">
                <a:latin typeface="Helvetica" pitchFamily="1" charset="0"/>
              </a:rPr>
              <a:pPr/>
              <a:t>29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01379" name="Rectangle 2"/>
          <p:cNvSpPr>
            <a:spLocks noChangeArrowheads="1"/>
          </p:cNvSpPr>
          <p:nvPr/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101380" name="Rectangle 3"/>
          <p:cNvSpPr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914" tIns="45642" rIns="92914" bIns="45642" anchor="b"/>
          <a:lstStyle/>
          <a:p>
            <a:pPr algn="r" defTabSz="930275"/>
            <a:r>
              <a:rPr lang="en-US" alt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101381" name="Rectangle 4"/>
          <p:cNvSpPr>
            <a:spLocks noChangeArrowheads="1"/>
          </p:cNvSpPr>
          <p:nvPr/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101382" name="Rectangle 5"/>
          <p:cNvSpPr>
            <a:spLocks noChangeArrowheads="1"/>
          </p:cNvSpPr>
          <p:nvPr/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10138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 cap="flat"/>
        </p:spPr>
      </p:sp>
      <p:sp>
        <p:nvSpPr>
          <p:cNvPr id="10138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 lIns="92914" tIns="45642" rIns="92914" bIns="45642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8B40F3-A486-4871-A90C-5E08941C54C4}" type="slidenum">
              <a:rPr lang="en-US" altLang="en-US" smtClean="0">
                <a:latin typeface="Helvetica" pitchFamily="1" charset="0"/>
              </a:rPr>
              <a:pPr/>
              <a:t>3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926CF5-CD6D-42F8-8C73-62BB7A1AA6AC}" type="slidenum">
              <a:rPr lang="en-US" altLang="en-US" smtClean="0">
                <a:latin typeface="Helvetica" pitchFamily="1" charset="0"/>
              </a:rPr>
              <a:pPr/>
              <a:t>30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19932C-C578-4440-BCEB-F4AE6F3E68C5}" type="slidenum">
              <a:rPr lang="en-US" altLang="en-US" smtClean="0">
                <a:latin typeface="Helvetica" pitchFamily="1" charset="0"/>
              </a:rPr>
              <a:pPr/>
              <a:t>31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5ACA22-AAE0-4E7C-BB39-BFB2AF6DD1B5}" type="slidenum">
              <a:rPr lang="en-US" altLang="en-US" smtClean="0">
                <a:latin typeface="Helvetica" pitchFamily="1" charset="0"/>
              </a:rPr>
              <a:pPr/>
              <a:t>32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69FC8-4A8D-4A1C-B9A8-E8F73B54EB0F}" type="slidenum">
              <a:rPr lang="en-US" altLang="en-US" smtClean="0">
                <a:latin typeface="Helvetica" pitchFamily="1" charset="0"/>
              </a:rPr>
              <a:pPr/>
              <a:t>34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BA70D2-E1D8-45E7-96EB-097D31D677CC}" type="slidenum">
              <a:rPr lang="en-US" altLang="en-US" smtClean="0">
                <a:latin typeface="Helvetica" pitchFamily="1" charset="0"/>
              </a:rPr>
              <a:pPr/>
              <a:t>35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F354DC-00B9-4CDD-A533-DE054DCA285D}" type="slidenum">
              <a:rPr lang="en-US" altLang="en-US" smtClean="0">
                <a:latin typeface="Helvetica" pitchFamily="1" charset="0"/>
              </a:rPr>
              <a:pPr/>
              <a:t>36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86184E-6B8A-443F-A0DF-8A959237D20B}" type="slidenum">
              <a:rPr lang="en-US" altLang="en-US" smtClean="0">
                <a:latin typeface="Helvetica" pitchFamily="1" charset="0"/>
              </a:rPr>
              <a:pPr/>
              <a:t>37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A64C5-7A7A-4E53-954E-89830EC41CFE}" type="slidenum">
              <a:rPr lang="en-US" altLang="en-US" smtClean="0">
                <a:latin typeface="Helvetica" pitchFamily="1" charset="0"/>
              </a:rPr>
              <a:pPr/>
              <a:t>38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E4694-3433-440C-9312-180A85095EB5}" type="slidenum">
              <a:rPr lang="en-US" altLang="en-US" smtClean="0">
                <a:latin typeface="Helvetica" pitchFamily="1" charset="0"/>
              </a:rPr>
              <a:pPr/>
              <a:t>39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2B0788-5543-4D28-A6F0-A65048837645}" type="slidenum">
              <a:rPr lang="en-US" altLang="en-US" smtClean="0">
                <a:latin typeface="Helvetica" pitchFamily="1" charset="0"/>
              </a:rPr>
              <a:pPr/>
              <a:t>4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16E21A-4130-4F95-A0AF-D81C5E5ED919}" type="slidenum">
              <a:rPr lang="en-US" altLang="en-US" smtClean="0">
                <a:latin typeface="Helvetica" pitchFamily="1" charset="0"/>
              </a:rPr>
              <a:pPr/>
              <a:t>40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5D6F4E-0EEA-46B3-88E0-77111BFF6472}" type="slidenum">
              <a:rPr lang="en-US" altLang="en-US" smtClean="0">
                <a:latin typeface="Helvetica" pitchFamily="1" charset="0"/>
              </a:rPr>
              <a:pPr/>
              <a:t>41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11B9E-87FE-4D54-9820-D46525C1F7BF}" type="slidenum">
              <a:rPr lang="en-US" altLang="en-US" smtClean="0">
                <a:latin typeface="Helvetica" pitchFamily="1" charset="0"/>
              </a:rPr>
              <a:pPr/>
              <a:t>5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D1B589-0A54-4B38-901B-7FCE1D903C48}" type="slidenum">
              <a:rPr lang="en-US" altLang="en-US" smtClean="0">
                <a:latin typeface="Helvetica" pitchFamily="1" charset="0"/>
              </a:rPr>
              <a:pPr/>
              <a:t>6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A2460-27CB-48F4-95F4-1416653F8B0A}" type="slidenum">
              <a:rPr lang="en-US" altLang="en-US" smtClean="0">
                <a:latin typeface="Helvetica" pitchFamily="1" charset="0"/>
              </a:rPr>
              <a:pPr/>
              <a:t>7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A3F251-B311-44BD-93BE-5DF321645B33}" type="slidenum">
              <a:rPr lang="en-US" altLang="en-US" smtClean="0">
                <a:latin typeface="Helvetica" pitchFamily="1" charset="0"/>
              </a:rPr>
              <a:pPr/>
              <a:t>8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BB0AFC-0F60-4C60-9392-6D2B289C2A98}" type="slidenum">
              <a:rPr lang="en-US" altLang="en-US" smtClean="0">
                <a:latin typeface="Helvetica" pitchFamily="1" charset="0"/>
              </a:rPr>
              <a:pPr/>
              <a:t>9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50530" name="Clip" r:id="rId3" imgW="0" imgH="0" progId="">
              <p:embed/>
            </p:oleObj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rgbClr val="CC3300"/>
                </a:solidFill>
                <a:latin typeface="Helvetica" pitchFamily="34" charset="0"/>
              </a:rPr>
              <a:t>Database System Concepts, 6</a:t>
            </a:r>
            <a:r>
              <a:rPr lang="en-US" sz="1600" b="1" baseline="30000">
                <a:solidFill>
                  <a:srgbClr val="CC3300"/>
                </a:solidFill>
                <a:latin typeface="Helvetica" pitchFamily="34" charset="0"/>
              </a:rPr>
              <a:t>th</a:t>
            </a:r>
            <a:r>
              <a:rPr lang="en-US" sz="1600" b="1">
                <a:solidFill>
                  <a:srgbClr val="CC3300"/>
                </a:solidFill>
                <a:latin typeface="Helvetica" pitchFamily="34" charset="0"/>
              </a:rPr>
              <a:t> Ed</a:t>
            </a:r>
            <a:r>
              <a:rPr lang="en-US" sz="1600">
                <a:solidFill>
                  <a:srgbClr val="CC3300"/>
                </a:solidFill>
                <a:latin typeface="Helvetica" pitchFamily="34" charset="0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  <a:latin typeface="Helvetica" pitchFamily="34" charset="0"/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  <a:latin typeface="Helvetica" pitchFamily="34" charset="0"/>
              </a:rPr>
            </a:br>
            <a:r>
              <a:rPr lang="en-US" sz="1200" b="1">
                <a:solidFill>
                  <a:srgbClr val="CC3300"/>
                </a:solidFill>
                <a:latin typeface="Helvetica" pitchFamily="34" charset="0"/>
              </a:rPr>
              <a:t>See </a:t>
            </a:r>
            <a:r>
              <a:rPr lang="en-US" sz="1200" b="1">
                <a:solidFill>
                  <a:srgbClr val="CC3300"/>
                </a:solidFill>
                <a:latin typeface="Helvetica" pitchFamily="34" charset="0"/>
                <a:hlinkClick r:id="rId4"/>
              </a:rPr>
              <a:t>www.db-book.com</a:t>
            </a:r>
            <a:r>
              <a:rPr lang="en-US" sz="1200" b="1">
                <a:solidFill>
                  <a:srgbClr val="CC3300"/>
                </a:solidFill>
                <a:latin typeface="Helvetica" pitchFamily="34" charset="0"/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000099"/>
                </a:solidFill>
                <a:latin typeface="Helvetica" pitchFamily="34" charset="0"/>
              </a:rPr>
              <a:t>©Silberschatz, Korth and Sudarshan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0099"/>
                </a:solidFill>
                <a:latin typeface="Helvetica" pitchFamily="34" charset="0"/>
              </a:rPr>
              <a:t>3.</a:t>
            </a:r>
            <a:fld id="{80293855-1C0A-4D67-BC33-39B9DCF60A1E}" type="slidenum">
              <a:rPr lang="en-US" altLang="en-US" sz="1000" b="1">
                <a:solidFill>
                  <a:srgbClr val="000099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0099"/>
              </a:solidFill>
              <a:latin typeface="Helvetica" pitchFamily="34" charset="0"/>
            </a:endParaRPr>
          </a:p>
        </p:txBody>
      </p:sp>
      <p:sp>
        <p:nvSpPr>
          <p:cNvPr id="52224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1010703623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951510025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951510025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1010703623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Helvetica" pitchFamily="34" charset="0"/>
            </a:endParaRPr>
          </a:p>
        </p:txBody>
      </p:sp>
      <p:pic>
        <p:nvPicPr>
          <p:cNvPr id="4104" name="Picture 9" descr="Cover-6E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0" y="6380163"/>
            <a:ext cx="285366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 smtClean="0">
                <a:solidFill>
                  <a:srgbClr val="000099"/>
                </a:solidFill>
              </a:rPr>
              <a:t>Database System Concepts - 6</a:t>
            </a:r>
            <a:r>
              <a:rPr lang="en-US" sz="1000" b="1" baseline="30000" dirty="0" smtClean="0">
                <a:solidFill>
                  <a:srgbClr val="000099"/>
                </a:solidFill>
              </a:rPr>
              <a:t>th</a:t>
            </a:r>
            <a:r>
              <a:rPr lang="en-US" sz="1000" b="1" dirty="0" smtClean="0">
                <a:solidFill>
                  <a:srgbClr val="000099"/>
                </a:solidFill>
              </a:rPr>
              <a:t> Edition</a:t>
            </a:r>
          </a:p>
          <a:p>
            <a:pPr>
              <a:spcBef>
                <a:spcPct val="50000"/>
              </a:spcBef>
              <a:defRPr/>
            </a:pPr>
            <a:r>
              <a:rPr lang="en-US" sz="1000" b="1" dirty="0" smtClean="0">
                <a:solidFill>
                  <a:srgbClr val="000099"/>
                </a:solidFill>
              </a:rPr>
              <a:t>Revised by </a:t>
            </a:r>
            <a:r>
              <a:rPr lang="en-US" sz="1000" b="1" dirty="0" err="1" smtClean="0">
                <a:solidFill>
                  <a:srgbClr val="000099"/>
                </a:solidFill>
              </a:rPr>
              <a:t>Ratan</a:t>
            </a:r>
            <a:r>
              <a:rPr lang="en-US" sz="1000" b="1" baseline="0" dirty="0" smtClean="0">
                <a:solidFill>
                  <a:srgbClr val="000099"/>
                </a:solidFill>
              </a:rPr>
              <a:t> </a:t>
            </a:r>
            <a:r>
              <a:rPr lang="en-US" sz="1000" b="1" baseline="0" dirty="0" err="1" smtClean="0">
                <a:solidFill>
                  <a:srgbClr val="000099"/>
                </a:solidFill>
              </a:rPr>
              <a:t>Dey</a:t>
            </a:r>
            <a:r>
              <a:rPr lang="en-US" sz="1000" b="1" dirty="0" err="1" smtClean="0">
                <a:solidFill>
                  <a:srgbClr val="000099"/>
                </a:solidFill>
              </a:rPr>
              <a:t>l</a:t>
            </a:r>
            <a:r>
              <a:rPr lang="en-US" sz="1000" b="1" dirty="0" smtClean="0">
                <a:solidFill>
                  <a:srgbClr val="000099"/>
                </a:solidFill>
              </a:rPr>
              <a:t> for NYU  CS-UY 3083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8" r:id="rId1"/>
    <p:sldLayoutId id="2147484188" r:id="rId2"/>
    <p:sldLayoutId id="2147484189" r:id="rId3"/>
    <p:sldLayoutId id="2147484190" r:id="rId4"/>
    <p:sldLayoutId id="2147484191" r:id="rId5"/>
    <p:sldLayoutId id="2147484192" r:id="rId6"/>
    <p:sldLayoutId id="2147484193" r:id="rId7"/>
    <p:sldLayoutId id="2147484194" r:id="rId8"/>
    <p:sldLayoutId id="2147484195" r:id="rId9"/>
    <p:sldLayoutId id="2147484196" r:id="rId10"/>
    <p:sldLayoutId id="21474841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1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pitchFamily="1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itchFamily="18" charset="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 3: Introduction to 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Updates to tables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022350"/>
            <a:ext cx="7385050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smtClean="0">
                <a:solidFill>
                  <a:srgbClr val="000099"/>
                </a:solidFill>
              </a:rPr>
              <a:t>Insert  </a:t>
            </a:r>
            <a:endParaRPr lang="en-US" altLang="en-US" smtClean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smtClean="0"/>
              <a:t>insert into </a:t>
            </a:r>
            <a:r>
              <a:rPr lang="en-US" altLang="en-US" i="1" smtClean="0"/>
              <a:t>instructor </a:t>
            </a:r>
            <a:r>
              <a:rPr lang="en-US" altLang="en-US" b="1" smtClean="0"/>
              <a:t>values </a:t>
            </a:r>
            <a:r>
              <a:rPr lang="en-US" altLang="en-US" smtClean="0"/>
              <a:t>(‘10211’, ’Smith’, ’Biology’, 66000);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smtClean="0">
                <a:solidFill>
                  <a:srgbClr val="000099"/>
                </a:solidFill>
              </a:rPr>
              <a:t>Delete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smtClean="0">
                <a:solidFill>
                  <a:srgbClr val="000099"/>
                </a:solidFill>
              </a:rPr>
              <a:t> </a:t>
            </a:r>
            <a:r>
              <a:rPr lang="en-US" altLang="en-US" smtClean="0"/>
              <a:t>Remove all tuples from the </a:t>
            </a:r>
            <a:r>
              <a:rPr lang="en-US" altLang="en-US" i="1" smtClean="0"/>
              <a:t>student</a:t>
            </a:r>
            <a:r>
              <a:rPr lang="en-US" altLang="en-US" smtClean="0"/>
              <a:t> relation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smtClean="0"/>
              <a:t>delete from </a:t>
            </a:r>
            <a:r>
              <a:rPr lang="en-US" altLang="en-US" i="1" smtClean="0"/>
              <a:t>student  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smtClean="0">
                <a:solidFill>
                  <a:srgbClr val="000099"/>
                </a:solidFill>
              </a:rPr>
              <a:t>Drop Table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smtClean="0"/>
              <a:t>drop table </a:t>
            </a:r>
            <a:r>
              <a:rPr lang="en-US" altLang="en-US" i="1" smtClean="0"/>
              <a:t>r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smtClean="0">
                <a:solidFill>
                  <a:srgbClr val="000099"/>
                </a:solidFill>
              </a:rPr>
              <a:t>Alter </a:t>
            </a:r>
            <a:r>
              <a:rPr lang="en-US" altLang="en-US" smtClean="0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smtClean="0"/>
              <a:t>alter table </a:t>
            </a:r>
            <a:r>
              <a:rPr lang="en-US" altLang="en-US" i="1" smtClean="0"/>
              <a:t>r </a:t>
            </a:r>
            <a:r>
              <a:rPr lang="en-US" altLang="en-US" b="1" smtClean="0"/>
              <a:t>add </a:t>
            </a:r>
            <a:r>
              <a:rPr lang="en-US" altLang="en-US" i="1" smtClean="0"/>
              <a:t>A D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i="1" smtClean="0"/>
              <a:t> </a:t>
            </a:r>
            <a:r>
              <a:rPr lang="en-US" altLang="en-US" smtClean="0"/>
              <a:t>where </a:t>
            </a:r>
            <a:r>
              <a:rPr lang="en-US" altLang="en-US" i="1" smtClean="0"/>
              <a:t>A</a:t>
            </a:r>
            <a:r>
              <a:rPr lang="en-US" altLang="en-US" smtClean="0"/>
              <a:t> is the name of the attribute to be added to relation </a:t>
            </a:r>
            <a:r>
              <a:rPr lang="en-US" altLang="en-US" i="1" smtClean="0"/>
              <a:t>r </a:t>
            </a:r>
            <a:r>
              <a:rPr lang="en-US" altLang="en-US" smtClean="0"/>
              <a:t> and </a:t>
            </a:r>
            <a:r>
              <a:rPr lang="en-US" altLang="en-US" i="1" smtClean="0"/>
              <a:t>D</a:t>
            </a:r>
            <a:r>
              <a:rPr lang="en-US" altLang="en-US" smtClean="0"/>
              <a:t> is the domain of </a:t>
            </a:r>
            <a:r>
              <a:rPr lang="en-US" altLang="en-US" i="1" smtClean="0"/>
              <a:t>A.</a:t>
            </a:r>
            <a:endParaRPr lang="en-US" altLang="en-US" smtClean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mtClean="0"/>
              <a:t>All exiting tuples in the relation are assigned </a:t>
            </a:r>
            <a:r>
              <a:rPr lang="en-US" altLang="en-US" i="1" smtClean="0"/>
              <a:t>null</a:t>
            </a:r>
            <a:r>
              <a:rPr lang="en-US" altLang="en-US" smtClean="0"/>
              <a:t> as the value for the new attribute.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b="1" smtClean="0"/>
              <a:t>alter table </a:t>
            </a:r>
            <a:r>
              <a:rPr lang="en-US" altLang="en-US" i="1" smtClean="0"/>
              <a:t>r</a:t>
            </a:r>
            <a:r>
              <a:rPr lang="en-US" altLang="en-US" b="1" smtClean="0"/>
              <a:t> drop</a:t>
            </a:r>
            <a:r>
              <a:rPr lang="en-US" altLang="en-US" i="1" smtClean="0"/>
              <a:t> A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mtClean="0"/>
              <a:t>where </a:t>
            </a:r>
            <a:r>
              <a:rPr lang="en-US" altLang="en-US" i="1" smtClean="0"/>
              <a:t>A</a:t>
            </a:r>
            <a:r>
              <a:rPr lang="en-US" altLang="en-US" smtClean="0"/>
              <a:t> is the name of an attribute of relation</a:t>
            </a:r>
            <a:r>
              <a:rPr lang="en-US" altLang="en-US" i="1" smtClean="0"/>
              <a:t> r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mtClean="0"/>
              <a:t>Dropping of attributes not supported by many databases.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Basic Query Structure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40638" cy="4881562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mtClean="0"/>
              <a:t>A typical SQL query has the form: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select </a:t>
            </a:r>
            <a:r>
              <a:rPr lang="en-US" altLang="en-US" i="1" smtClean="0"/>
              <a:t>A</a:t>
            </a:r>
            <a:r>
              <a:rPr lang="en-US" altLang="en-US" baseline="-25000" smtClean="0"/>
              <a:t>1</a:t>
            </a:r>
            <a:r>
              <a:rPr lang="en-US" altLang="en-US" smtClean="0"/>
              <a:t>, </a:t>
            </a:r>
            <a:r>
              <a:rPr lang="en-US" altLang="en-US" i="1" smtClean="0"/>
              <a:t>A</a:t>
            </a:r>
            <a:r>
              <a:rPr lang="en-US" altLang="en-US" baseline="-25000" smtClean="0"/>
              <a:t>2</a:t>
            </a:r>
            <a:r>
              <a:rPr lang="en-US" altLang="en-US" smtClean="0"/>
              <a:t>, ..., </a:t>
            </a:r>
            <a:r>
              <a:rPr lang="en-US" altLang="en-US" i="1" smtClean="0"/>
              <a:t>A</a:t>
            </a:r>
            <a:r>
              <a:rPr lang="en-US" altLang="en-US" i="1" baseline="-25000" smtClean="0"/>
              <a:t>n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from</a:t>
            </a:r>
            <a:r>
              <a:rPr lang="en-US" altLang="en-US" smtClean="0"/>
              <a:t> </a:t>
            </a:r>
            <a:r>
              <a:rPr lang="en-US" altLang="en-US" i="1" smtClean="0"/>
              <a:t>r</a:t>
            </a:r>
            <a:r>
              <a:rPr lang="en-US" altLang="en-US" baseline="-25000" smtClean="0"/>
              <a:t>1</a:t>
            </a:r>
            <a:r>
              <a:rPr lang="en-US" altLang="en-US" smtClean="0"/>
              <a:t>, </a:t>
            </a:r>
            <a:r>
              <a:rPr lang="en-US" altLang="en-US" i="1" smtClean="0"/>
              <a:t>r</a:t>
            </a:r>
            <a:r>
              <a:rPr lang="en-US" altLang="en-US" baseline="-25000" smtClean="0"/>
              <a:t>2</a:t>
            </a:r>
            <a:r>
              <a:rPr lang="en-US" altLang="en-US" smtClean="0"/>
              <a:t>, ..., 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m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where </a:t>
            </a:r>
            <a:r>
              <a:rPr lang="en-US" altLang="en-US" i="1" smtClean="0"/>
              <a:t>P</a:t>
            </a:r>
            <a:br>
              <a:rPr lang="en-US" altLang="en-US" i="1" smtClean="0"/>
            </a:br>
            <a:endParaRPr lang="en-US" altLang="en-US" smtClean="0"/>
          </a:p>
          <a:p>
            <a:pPr lvl="1">
              <a:tabLst>
                <a:tab pos="2055813" algn="l"/>
              </a:tabLst>
            </a:pPr>
            <a:r>
              <a:rPr lang="en-US" altLang="en-US" i="1" smtClean="0"/>
              <a:t>A</a:t>
            </a:r>
            <a:r>
              <a:rPr lang="en-US" altLang="en-US" i="1" baseline="-25000" smtClean="0"/>
              <a:t>i </a:t>
            </a:r>
            <a:r>
              <a:rPr lang="en-US" altLang="en-US" smtClean="0"/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en-US" i="1" smtClean="0"/>
              <a:t>R</a:t>
            </a:r>
            <a:r>
              <a:rPr lang="en-US" altLang="en-US" i="1" baseline="-25000" smtClean="0"/>
              <a:t>i </a:t>
            </a:r>
            <a:r>
              <a:rPr lang="en-US" altLang="en-US" smtClean="0"/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en-US" i="1" smtClean="0"/>
              <a:t>P</a:t>
            </a:r>
            <a:r>
              <a:rPr lang="en-US" altLang="en-US" smtClean="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altLang="en-US" smtClean="0"/>
              <a:t>The result of an SQL query is a relation.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select Clause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066088" cy="5165725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mtClean="0"/>
              <a:t>The </a:t>
            </a:r>
            <a:r>
              <a:rPr lang="en-US" altLang="en-US" b="1" smtClean="0"/>
              <a:t>select</a:t>
            </a:r>
            <a:r>
              <a:rPr lang="en-US" altLang="en-US" smtClean="0"/>
              <a:t> clause lists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altLang="en-US" smtClean="0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altLang="en-US" smtClean="0"/>
              <a:t>Example: find the names of all instructors:</a:t>
            </a:r>
            <a:br>
              <a:rPr lang="en-US" altLang="en-US" smtClean="0"/>
            </a:br>
            <a:r>
              <a:rPr lang="en-US" altLang="en-US" smtClean="0"/>
              <a:t>		</a:t>
            </a:r>
            <a:r>
              <a:rPr lang="en-US" altLang="en-US" b="1" smtClean="0"/>
              <a:t>select </a:t>
            </a:r>
            <a:r>
              <a:rPr lang="en-US" altLang="en-US" i="1" smtClean="0"/>
              <a:t>name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	</a:t>
            </a: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mtClean="0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altLang="en-US" smtClean="0"/>
              <a:t>E.g.,  </a:t>
            </a:r>
            <a:r>
              <a:rPr lang="en-US" altLang="en-US" i="1" smtClean="0"/>
              <a:t>Name</a:t>
            </a:r>
            <a:r>
              <a:rPr lang="en-US" altLang="en-US" smtClean="0"/>
              <a:t> ≡ </a:t>
            </a:r>
            <a:r>
              <a:rPr lang="en-US" altLang="en-US" i="1" smtClean="0"/>
              <a:t>NAME</a:t>
            </a:r>
            <a:r>
              <a:rPr lang="en-US" altLang="en-US" smtClean="0"/>
              <a:t> ≡ </a:t>
            </a:r>
            <a:r>
              <a:rPr lang="en-US" altLang="en-US" i="1" smtClean="0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altLang="en-US" smtClean="0"/>
              <a:t>Some people use upper case wherever we use bold font.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select Clause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475538" cy="4876800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mtClean="0"/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 altLang="en-US" smtClean="0"/>
              <a:t>To force the elimination of duplicates, insert the keyword </a:t>
            </a:r>
            <a:r>
              <a:rPr lang="en-US" altLang="en-US" b="1" smtClean="0">
                <a:solidFill>
                  <a:srgbClr val="000099"/>
                </a:solidFill>
              </a:rPr>
              <a:t>distinct</a:t>
            </a:r>
            <a:r>
              <a:rPr lang="en-US" altLang="en-US" b="1" smtClean="0">
                <a:solidFill>
                  <a:schemeClr val="tx2"/>
                </a:solidFill>
              </a:rPr>
              <a:t> </a:t>
            </a:r>
            <a:r>
              <a:rPr lang="en-US" altLang="en-US" smtClean="0"/>
              <a:t>after select</a:t>
            </a:r>
            <a:r>
              <a:rPr lang="en-US" altLang="en-US" b="1" smtClean="0"/>
              <a:t>.</a:t>
            </a:r>
          </a:p>
          <a:p>
            <a:pPr>
              <a:tabLst>
                <a:tab pos="2055813" algn="l"/>
              </a:tabLst>
            </a:pPr>
            <a:r>
              <a:rPr lang="en-US" altLang="en-US" smtClean="0"/>
              <a:t>Find the department names of all instructors, and remove duplicates</a:t>
            </a:r>
          </a:p>
          <a:p>
            <a:pPr>
              <a:buFont typeface="Monotype Sorts" pitchFamily="1" charset="2"/>
              <a:buNone/>
              <a:tabLst>
                <a:tab pos="2055813" algn="l"/>
              </a:tabLst>
            </a:pPr>
            <a:r>
              <a:rPr lang="en-US" altLang="en-US" smtClean="0"/>
              <a:t>		</a:t>
            </a:r>
            <a:r>
              <a:rPr lang="en-US" altLang="en-US" b="1" smtClean="0"/>
              <a:t>select distinct </a:t>
            </a:r>
            <a:r>
              <a:rPr lang="en-US" altLang="en-US" i="1" smtClean="0"/>
              <a:t>dept_name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mtClean="0"/>
              <a:t>The keyword </a:t>
            </a:r>
            <a:r>
              <a:rPr lang="en-US" altLang="en-US" b="1" smtClean="0"/>
              <a:t>all </a:t>
            </a:r>
            <a:r>
              <a:rPr lang="en-US" altLang="en-US" smtClean="0"/>
              <a:t>specifies that duplicates should not be removed.</a:t>
            </a:r>
            <a:br>
              <a:rPr lang="en-US" altLang="en-US" smtClean="0"/>
            </a:br>
            <a:endParaRPr lang="en-US" altLang="en-US" smtClean="0"/>
          </a:p>
          <a:p>
            <a:pPr>
              <a:buFont typeface="Monotype Sorts" pitchFamily="1" charset="2"/>
              <a:buNone/>
              <a:tabLst>
                <a:tab pos="2055813" algn="l"/>
              </a:tabLst>
            </a:pPr>
            <a:r>
              <a:rPr lang="en-US" altLang="en-US" smtClean="0"/>
              <a:t>		</a:t>
            </a:r>
            <a:r>
              <a:rPr lang="en-US" altLang="en-US" b="1" smtClean="0"/>
              <a:t>select all</a:t>
            </a:r>
            <a:r>
              <a:rPr lang="en-US" altLang="en-US" smtClean="0"/>
              <a:t> </a:t>
            </a:r>
            <a:r>
              <a:rPr lang="en-US" altLang="en-US" i="1" smtClean="0"/>
              <a:t>dept_name</a:t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select Clause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072438" cy="5178425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mtClean="0"/>
              <a:t>An asterisk in the select clause denotes “all attributes”</a:t>
            </a:r>
          </a:p>
          <a:p>
            <a:pPr>
              <a:buFont typeface="Monotype Sorts" pitchFamily="1" charset="2"/>
              <a:buNone/>
              <a:tabLst>
                <a:tab pos="2055813" algn="l"/>
              </a:tabLst>
            </a:pPr>
            <a:r>
              <a:rPr lang="en-US" altLang="en-US" b="1" smtClean="0"/>
              <a:t>			select </a:t>
            </a:r>
            <a:r>
              <a:rPr lang="en-US" altLang="en-US" smtClean="0"/>
              <a:t>*</a:t>
            </a:r>
            <a:br>
              <a:rPr lang="en-US" altLang="en-US" smtClean="0"/>
            </a:br>
            <a:r>
              <a:rPr lang="en-US" altLang="en-US" smtClean="0"/>
              <a:t>		</a:t>
            </a: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mtClean="0"/>
              <a:t>An attribute can be a literal  with  no </a:t>
            </a:r>
            <a:r>
              <a:rPr lang="en-US" altLang="en-US" b="1" smtClean="0"/>
              <a:t>from  </a:t>
            </a:r>
            <a:r>
              <a:rPr lang="en-US" altLang="en-US" smtClean="0"/>
              <a:t>clause</a:t>
            </a:r>
          </a:p>
          <a:p>
            <a:pPr>
              <a:buFont typeface="Monotype Sorts" pitchFamily="1" charset="2"/>
              <a:buNone/>
              <a:tabLst>
                <a:tab pos="2055813" algn="l"/>
              </a:tabLst>
            </a:pPr>
            <a:r>
              <a:rPr lang="en-US" altLang="en-US" b="1" smtClean="0"/>
              <a:t>			select  </a:t>
            </a:r>
            <a:r>
              <a:rPr lang="en-US" altLang="en-US" smtClean="0"/>
              <a:t>‘437’</a:t>
            </a:r>
          </a:p>
          <a:p>
            <a:pPr lvl="1">
              <a:tabLst>
                <a:tab pos="2055813" algn="l"/>
              </a:tabLst>
            </a:pPr>
            <a:r>
              <a:rPr lang="en-US" altLang="en-US" smtClean="0"/>
              <a:t>Results is a table with one column and a single row with value “437”</a:t>
            </a:r>
          </a:p>
          <a:p>
            <a:pPr lvl="1">
              <a:tabLst>
                <a:tab pos="2055813" algn="l"/>
              </a:tabLst>
            </a:pPr>
            <a:r>
              <a:rPr lang="en-US" altLang="en-US" smtClean="0"/>
              <a:t>Can give the column a name using:</a:t>
            </a:r>
          </a:p>
          <a:p>
            <a:pPr lvl="1">
              <a:buFont typeface="Monotype Sorts" pitchFamily="1" charset="2"/>
              <a:buNone/>
              <a:tabLst>
                <a:tab pos="2055813" algn="l"/>
              </a:tabLst>
            </a:pPr>
            <a:r>
              <a:rPr lang="en-US" altLang="en-US" smtClean="0"/>
              <a:t>                    </a:t>
            </a:r>
            <a:r>
              <a:rPr lang="en-US" altLang="en-US" b="1" smtClean="0"/>
              <a:t>select </a:t>
            </a:r>
            <a:r>
              <a:rPr lang="en-US" altLang="en-US" smtClean="0"/>
              <a:t>‘437’ </a:t>
            </a:r>
            <a:r>
              <a:rPr lang="en-US" altLang="en-US" b="1" smtClean="0"/>
              <a:t>as </a:t>
            </a:r>
            <a:r>
              <a:rPr lang="en-US" altLang="en-US" i="1" smtClean="0"/>
              <a:t>FOO</a:t>
            </a:r>
            <a:r>
              <a:rPr lang="en-US" altLang="en-US" smtClean="0"/>
              <a:t>	</a:t>
            </a:r>
            <a:endParaRPr lang="en-US" altLang="en-US" i="1" smtClean="0"/>
          </a:p>
          <a:p>
            <a:pPr>
              <a:tabLst>
                <a:tab pos="2055813" algn="l"/>
              </a:tabLst>
            </a:pPr>
            <a:r>
              <a:rPr lang="en-US" altLang="en-US" smtClean="0"/>
              <a:t>An attribute can be a literal with </a:t>
            </a:r>
            <a:r>
              <a:rPr lang="en-US" altLang="en-US" b="1" smtClean="0"/>
              <a:t>from  </a:t>
            </a:r>
            <a:r>
              <a:rPr lang="en-US" altLang="en-US" smtClean="0"/>
              <a:t>clause</a:t>
            </a:r>
          </a:p>
          <a:p>
            <a:pPr>
              <a:buFont typeface="Monotype Sorts" pitchFamily="1" charset="2"/>
              <a:buNone/>
              <a:tabLst>
                <a:tab pos="2055813" algn="l"/>
              </a:tabLst>
            </a:pPr>
            <a:r>
              <a:rPr lang="en-US" altLang="en-US" b="1" smtClean="0"/>
              <a:t>			select  </a:t>
            </a:r>
            <a:r>
              <a:rPr lang="en-US" altLang="en-US" smtClean="0"/>
              <a:t>‘A’</a:t>
            </a:r>
            <a:br>
              <a:rPr lang="en-US" altLang="en-US" smtClean="0"/>
            </a:br>
            <a:r>
              <a:rPr lang="en-US" altLang="en-US" smtClean="0"/>
              <a:t>		</a:t>
            </a: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</a:p>
          <a:p>
            <a:pPr lvl="1">
              <a:tabLst>
                <a:tab pos="2055813" algn="l"/>
              </a:tabLst>
            </a:pPr>
            <a:r>
              <a:rPr lang="en-US" altLang="en-US" smtClean="0"/>
              <a:t>Result is a table with one column and </a:t>
            </a:r>
            <a:r>
              <a:rPr lang="en-US" altLang="en-US" i="1" smtClean="0"/>
              <a:t>N</a:t>
            </a:r>
            <a:r>
              <a:rPr lang="en-US" altLang="en-US" smtClean="0"/>
              <a:t> rows (number of tuples in the </a:t>
            </a:r>
            <a:r>
              <a:rPr lang="en-US" altLang="en-US" i="1" smtClean="0"/>
              <a:t>instructors</a:t>
            </a:r>
            <a:r>
              <a:rPr lang="en-US" altLang="en-US" smtClean="0"/>
              <a:t> table), each row with value “A”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select Clause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39075" cy="5178425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mtClean="0"/>
              <a:t>The </a:t>
            </a:r>
            <a:r>
              <a:rPr lang="en-US" altLang="en-US" b="1" smtClean="0">
                <a:solidFill>
                  <a:srgbClr val="000099"/>
                </a:solidFill>
              </a:rPr>
              <a:t>select</a:t>
            </a:r>
            <a:r>
              <a:rPr lang="en-US" altLang="en-US" smtClean="0"/>
              <a:t> clause can contain arithmetic expressions involving the operation, +, –, </a:t>
            </a:r>
            <a:r>
              <a:rPr lang="en-US" altLang="en-US" smtClean="0">
                <a:latin typeface="Symbol" pitchFamily="18" charset="2"/>
              </a:rPr>
              <a:t></a:t>
            </a:r>
            <a:r>
              <a:rPr lang="en-US" altLang="en-US" smtClean="0"/>
              <a:t>, and /, and operating on constants or attributes of tuples.</a:t>
            </a:r>
          </a:p>
          <a:p>
            <a:pPr lvl="1">
              <a:tabLst>
                <a:tab pos="2055813" algn="l"/>
              </a:tabLst>
            </a:pPr>
            <a:r>
              <a:rPr lang="en-US" altLang="en-US" smtClean="0"/>
              <a:t>The query: </a:t>
            </a:r>
          </a:p>
          <a:p>
            <a:pPr lvl="1">
              <a:buFont typeface="Monotype Sorts" pitchFamily="1" charset="2"/>
              <a:buNone/>
              <a:tabLst>
                <a:tab pos="2055813" algn="l"/>
              </a:tabLst>
            </a:pPr>
            <a:r>
              <a:rPr lang="en-US" altLang="en-US" b="1" smtClean="0"/>
              <a:t>	                  select</a:t>
            </a:r>
            <a:r>
              <a:rPr lang="en-US" altLang="en-US" smtClean="0"/>
              <a:t> </a:t>
            </a:r>
            <a:r>
              <a:rPr lang="en-US" altLang="en-US" i="1" smtClean="0"/>
              <a:t>ID, name, salary/12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                 </a:t>
            </a: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</a:p>
          <a:p>
            <a:pPr lvl="1">
              <a:buFont typeface="Monotype Sorts" pitchFamily="1" charset="2"/>
              <a:buNone/>
              <a:tabLst>
                <a:tab pos="2055813" algn="l"/>
              </a:tabLst>
            </a:pPr>
            <a:r>
              <a:rPr lang="en-US" altLang="en-US" i="1" smtClean="0"/>
              <a:t>	</a:t>
            </a:r>
            <a:r>
              <a:rPr lang="en-US" altLang="en-US" smtClean="0"/>
              <a:t>would return a relation that is the same as the </a:t>
            </a:r>
            <a:r>
              <a:rPr lang="en-US" altLang="en-US" i="1" smtClean="0"/>
              <a:t>instructor </a:t>
            </a:r>
            <a:r>
              <a:rPr lang="en-US" altLang="en-US" smtClean="0"/>
              <a:t>relation, except that the value of the attribute </a:t>
            </a:r>
            <a:r>
              <a:rPr lang="en-US" altLang="en-US" i="1" smtClean="0"/>
              <a:t>salary </a:t>
            </a:r>
            <a:r>
              <a:rPr lang="en-US" altLang="en-US" smtClean="0"/>
              <a:t>is divided by 12.</a:t>
            </a:r>
          </a:p>
          <a:p>
            <a:pPr lvl="1">
              <a:tabLst>
                <a:tab pos="2055813" algn="l"/>
              </a:tabLst>
            </a:pPr>
            <a:r>
              <a:rPr lang="en-US" altLang="en-US" smtClean="0"/>
              <a:t>Can rename “s</a:t>
            </a:r>
            <a:r>
              <a:rPr lang="en-US" altLang="en-US" i="1" smtClean="0"/>
              <a:t>alary/12” </a:t>
            </a:r>
            <a:r>
              <a:rPr lang="en-US" altLang="en-US" smtClean="0"/>
              <a:t>using the </a:t>
            </a:r>
            <a:r>
              <a:rPr lang="en-US" altLang="en-US" b="1" smtClean="0"/>
              <a:t>as </a:t>
            </a:r>
            <a:r>
              <a:rPr lang="en-US" altLang="en-US" smtClean="0"/>
              <a:t>clause:</a:t>
            </a:r>
          </a:p>
          <a:p>
            <a:pPr lvl="1">
              <a:buFont typeface="Monotype Sorts" pitchFamily="1" charset="2"/>
              <a:buNone/>
              <a:tabLst>
                <a:tab pos="2055813" algn="l"/>
              </a:tabLst>
            </a:pPr>
            <a:r>
              <a:rPr lang="en-US" altLang="en-US" i="1" smtClean="0"/>
              <a:t>	        </a:t>
            </a:r>
            <a:r>
              <a:rPr lang="en-US" altLang="en-US" b="1" smtClean="0"/>
              <a:t>select </a:t>
            </a:r>
            <a:r>
              <a:rPr lang="en-US" altLang="en-US" i="1" smtClean="0"/>
              <a:t>ID, name, salary/12  </a:t>
            </a:r>
            <a:r>
              <a:rPr lang="en-US" altLang="en-US" b="1" smtClean="0"/>
              <a:t>as </a:t>
            </a:r>
            <a:r>
              <a:rPr lang="en-US" altLang="en-US" i="1" smtClean="0"/>
              <a:t>monthly_salary</a:t>
            </a:r>
            <a:br>
              <a:rPr lang="en-US" altLang="en-US" i="1" smtClean="0"/>
            </a:br>
            <a:endParaRPr lang="en-US" altLang="en-US" smtClean="0"/>
          </a:p>
          <a:p>
            <a:pPr lvl="1">
              <a:tabLst>
                <a:tab pos="2055813" algn="l"/>
              </a:tabLst>
            </a:pPr>
            <a:endParaRPr lang="en-US" altLang="en-US" smtClean="0"/>
          </a:p>
          <a:p>
            <a:pPr lvl="1">
              <a:buFont typeface="Monotype Sorts" pitchFamily="1" charset="2"/>
              <a:buNone/>
              <a:tabLst>
                <a:tab pos="2055813" algn="l"/>
              </a:tabLst>
            </a:pPr>
            <a:endParaRPr lang="en-US" altLang="en-US" smtClean="0"/>
          </a:p>
          <a:p>
            <a:pPr>
              <a:buFont typeface="Monotype Sorts" pitchFamily="1" charset="2"/>
              <a:buNone/>
              <a:tabLst>
                <a:tab pos="2055813" algn="l"/>
              </a:tabLst>
            </a:pPr>
            <a:endParaRPr lang="en-US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where Clause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461250" cy="4876800"/>
          </a:xfrm>
          <a:noFill/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smtClean="0"/>
              <a:t>The </a:t>
            </a:r>
            <a:r>
              <a:rPr lang="en-US" altLang="en-US" b="1" smtClean="0">
                <a:solidFill>
                  <a:srgbClr val="000099"/>
                </a:solidFill>
              </a:rPr>
              <a:t>where</a:t>
            </a:r>
            <a:r>
              <a:rPr lang="en-US" altLang="en-US" b="1" smtClean="0"/>
              <a:t> </a:t>
            </a:r>
            <a:r>
              <a:rPr lang="en-US" altLang="en-US" smtClean="0"/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en-US" smtClean="0"/>
              <a:t>Corresponds to the selection predicate of the relational algebra.  </a:t>
            </a:r>
          </a:p>
          <a:p>
            <a:pPr>
              <a:tabLst>
                <a:tab pos="1311275" algn="l"/>
              </a:tabLst>
            </a:pPr>
            <a:r>
              <a:rPr lang="en-US" altLang="en-US" smtClean="0"/>
              <a:t>To find all instructors in Comp. Sci. dept</a:t>
            </a:r>
          </a:p>
          <a:p>
            <a:pPr>
              <a:buFont typeface="Monotype Sorts" pitchFamily="1" charset="2"/>
              <a:buNone/>
              <a:tabLst>
                <a:tab pos="1311275" algn="l"/>
              </a:tabLst>
            </a:pPr>
            <a:r>
              <a:rPr lang="en-US" altLang="en-US" b="1" smtClean="0"/>
              <a:t>		select </a:t>
            </a:r>
            <a:r>
              <a:rPr lang="en-US" altLang="en-US" i="1" smtClean="0"/>
              <a:t>name</a:t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b="1" smtClean="0"/>
              <a:t>where </a:t>
            </a:r>
            <a:r>
              <a:rPr lang="en-US" altLang="en-US" i="1" smtClean="0"/>
              <a:t>dept_name =</a:t>
            </a:r>
            <a:r>
              <a:rPr lang="en-US" altLang="en-US" smtClean="0"/>
              <a:t> </a:t>
            </a:r>
            <a:r>
              <a:rPr lang="en-US" altLang="en-US" i="1" smtClean="0"/>
              <a:t>‘</a:t>
            </a:r>
            <a:r>
              <a:rPr lang="en-US" altLang="en-US" smtClean="0"/>
              <a:t>Comp. Sci.'</a:t>
            </a:r>
          </a:p>
          <a:p>
            <a:pPr>
              <a:tabLst>
                <a:tab pos="1311275" algn="l"/>
              </a:tabLst>
            </a:pPr>
            <a:r>
              <a:rPr lang="en-US" altLang="en-US" smtClean="0"/>
              <a:t>Comparison results can be combined using the logical connectives </a:t>
            </a:r>
            <a:r>
              <a:rPr lang="en-US" altLang="en-US" b="1" smtClean="0"/>
              <a:t>and, or, </a:t>
            </a:r>
            <a:r>
              <a:rPr lang="en-US" altLang="en-US" smtClean="0"/>
              <a:t>and </a:t>
            </a:r>
            <a:r>
              <a:rPr lang="en-US" altLang="en-US" b="1" smtClean="0"/>
              <a:t>not </a:t>
            </a:r>
          </a:p>
          <a:p>
            <a:pPr lvl="1">
              <a:tabLst>
                <a:tab pos="1311275" algn="l"/>
              </a:tabLst>
            </a:pPr>
            <a:r>
              <a:rPr lang="en-US" altLang="en-US" smtClean="0"/>
              <a:t>To find all instructors in Comp. Sci. dept with salary &gt; 80000</a:t>
            </a:r>
          </a:p>
          <a:p>
            <a:pPr lvl="1">
              <a:buFont typeface="Monotype Sorts" pitchFamily="1" charset="2"/>
              <a:buNone/>
              <a:tabLst>
                <a:tab pos="1311275" algn="l"/>
              </a:tabLst>
            </a:pPr>
            <a:r>
              <a:rPr lang="en-US" altLang="en-US" b="1" smtClean="0"/>
              <a:t>		select </a:t>
            </a:r>
            <a:r>
              <a:rPr lang="en-US" altLang="en-US" i="1" smtClean="0"/>
              <a:t>name</a:t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b="1" smtClean="0"/>
              <a:t>where </a:t>
            </a:r>
            <a:r>
              <a:rPr lang="en-US" altLang="en-US" i="1" smtClean="0"/>
              <a:t>dept_name =</a:t>
            </a:r>
            <a:r>
              <a:rPr lang="en-US" altLang="en-US" smtClean="0"/>
              <a:t> </a:t>
            </a:r>
            <a:r>
              <a:rPr lang="en-US" altLang="en-US" i="1" smtClean="0"/>
              <a:t>‘</a:t>
            </a:r>
            <a:r>
              <a:rPr lang="en-US" altLang="en-US" smtClean="0"/>
              <a:t>Comp. Sci.'</a:t>
            </a:r>
            <a:r>
              <a:rPr lang="en-US" altLang="en-US" i="1" smtClean="0"/>
              <a:t>  </a:t>
            </a:r>
            <a:r>
              <a:rPr lang="en-US" altLang="en-US" b="1" smtClean="0"/>
              <a:t>and </a:t>
            </a:r>
            <a:r>
              <a:rPr lang="en-US" altLang="en-US" i="1" smtClean="0"/>
              <a:t>salary </a:t>
            </a:r>
            <a:r>
              <a:rPr lang="en-US" altLang="en-US" smtClean="0"/>
              <a:t>&gt; 80000</a:t>
            </a:r>
          </a:p>
          <a:p>
            <a:pPr>
              <a:buFont typeface="Monotype Sorts" pitchFamily="1" charset="2"/>
              <a:buNone/>
              <a:tabLst>
                <a:tab pos="1311275" algn="l"/>
              </a:tabLst>
            </a:pPr>
            <a:endParaRPr lang="en-US" altLang="en-US" smtClean="0"/>
          </a:p>
          <a:p>
            <a:pPr>
              <a:tabLst>
                <a:tab pos="1311275" algn="l"/>
              </a:tabLst>
            </a:pPr>
            <a:r>
              <a:rPr lang="en-US" altLang="en-US" smtClean="0"/>
              <a:t>Comparisons can be applied to results of arithmetic expressions.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from Clause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106488"/>
            <a:ext cx="7797800" cy="5024437"/>
          </a:xfrm>
          <a:noFill/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smtClean="0"/>
              <a:t>The </a:t>
            </a:r>
            <a:r>
              <a:rPr lang="en-US" altLang="en-US" b="1" smtClean="0">
                <a:solidFill>
                  <a:srgbClr val="000099"/>
                </a:solidFill>
              </a:rPr>
              <a:t>from</a:t>
            </a:r>
            <a:r>
              <a:rPr lang="en-US" altLang="en-US" b="1" smtClean="0"/>
              <a:t> </a:t>
            </a:r>
            <a:r>
              <a:rPr lang="en-US" altLang="en-US" smtClean="0"/>
              <a:t>clause lists the relations involved in the query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mtClean="0"/>
              <a:t>Corresponds to the Cartesian product operation of the relational algebra.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mtClean="0"/>
              <a:t>Find the Cartesian product </a:t>
            </a:r>
            <a:r>
              <a:rPr lang="en-US" altLang="en-US" i="1" smtClean="0"/>
              <a:t>instructor X teaches</a:t>
            </a:r>
            <a:endParaRPr lang="en-US" altLang="en-US" smtClean="0"/>
          </a:p>
          <a:p>
            <a:pPr>
              <a:buFont typeface="Monotype Sorts" pitchFamily="1" charset="2"/>
              <a:buNone/>
              <a:tabLst>
                <a:tab pos="635000" algn="l"/>
                <a:tab pos="2403475" algn="l"/>
              </a:tabLst>
            </a:pPr>
            <a:r>
              <a:rPr lang="en-US" altLang="en-US" b="1" smtClean="0"/>
              <a:t>			select </a:t>
            </a:r>
            <a:r>
              <a:rPr lang="en-US" altLang="en-US" smtClean="0">
                <a:latin typeface="Symbol" pitchFamily="18" charset="2"/>
              </a:rPr>
              <a:t>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	</a:t>
            </a:r>
            <a:r>
              <a:rPr lang="en-US" altLang="en-US" b="1" smtClean="0"/>
              <a:t>from </a:t>
            </a:r>
            <a:r>
              <a:rPr lang="en-US" altLang="en-US" i="1" smtClean="0"/>
              <a:t>instructor, teaches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mtClean="0"/>
              <a:t>generates every possible instructor – teaches pair, with all attributes from both relations.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mtClean="0"/>
              <a:t>For common attributes (e.g., </a:t>
            </a:r>
            <a:r>
              <a:rPr lang="en-US" altLang="en-US" i="1" smtClean="0"/>
              <a:t>ID</a:t>
            </a:r>
            <a:r>
              <a:rPr lang="en-US" altLang="en-US" smtClean="0"/>
              <a:t>), the attributes  in the resulting table are renamed using the  relation name (e.g., </a:t>
            </a:r>
            <a:r>
              <a:rPr lang="en-US" altLang="en-US" i="1" smtClean="0"/>
              <a:t>instructor.ID</a:t>
            </a:r>
            <a:r>
              <a:rPr lang="en-US" altLang="en-US" smtClean="0"/>
              <a:t>)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mtClean="0"/>
              <a:t>Cartesian product not very useful directly, but useful combined with where-clause condition (selection operation in relational algebra).</a:t>
            </a:r>
          </a:p>
          <a:p>
            <a:pPr>
              <a:buFont typeface="Monotype Sorts" pitchFamily="1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smtClean="0"/>
              <a:t>	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Cartesian Product</a:t>
            </a:r>
          </a:p>
        </p:txBody>
      </p:sp>
      <p:pic>
        <p:nvPicPr>
          <p:cNvPr id="22531" name="Picture 4" descr="2"/>
          <p:cNvPicPr>
            <a:picLocks noChangeAspect="1" noChangeArrowheads="1"/>
          </p:cNvPicPr>
          <p:nvPr/>
        </p:nvPicPr>
        <p:blipFill>
          <a:blip r:embed="rId3" cstate="print"/>
          <a:srcRect b="56506"/>
          <a:stretch>
            <a:fillRect/>
          </a:stretch>
        </p:blipFill>
        <p:spPr bwMode="auto">
          <a:xfrm>
            <a:off x="4721225" y="1155700"/>
            <a:ext cx="3890963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1776413" y="833438"/>
            <a:ext cx="1227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i="1"/>
              <a:t>instructor</a:t>
            </a:r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6135688" y="800100"/>
            <a:ext cx="107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i="1"/>
              <a:t>teaches</a:t>
            </a:r>
          </a:p>
        </p:txBody>
      </p:sp>
      <p:pic>
        <p:nvPicPr>
          <p:cNvPr id="22534" name="Picture 8" descr="2"/>
          <p:cNvPicPr>
            <a:picLocks noChangeAspect="1" noChangeArrowheads="1"/>
          </p:cNvPicPr>
          <p:nvPr/>
        </p:nvPicPr>
        <p:blipFill>
          <a:blip r:embed="rId4" cstate="print"/>
          <a:srcRect b="50357"/>
          <a:stretch>
            <a:fillRect/>
          </a:stretch>
        </p:blipFill>
        <p:spPr bwMode="auto">
          <a:xfrm>
            <a:off x="514350" y="1230313"/>
            <a:ext cx="3883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15" descr="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50" y="2724150"/>
            <a:ext cx="6629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dirty="0" smtClean="0"/>
              <a:t>Examples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06488"/>
            <a:ext cx="7991475" cy="4600575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mtClean="0"/>
              <a:t>Find the names of all instructors who have taught some course and the course_id</a:t>
            </a:r>
          </a:p>
          <a:p>
            <a:pPr lvl="1">
              <a:tabLst>
                <a:tab pos="2055813" algn="l"/>
              </a:tabLst>
            </a:pPr>
            <a:r>
              <a:rPr lang="en-US" altLang="en-US" b="1" smtClean="0"/>
              <a:t>select </a:t>
            </a:r>
            <a:r>
              <a:rPr lang="en-US" altLang="en-US" i="1" smtClean="0"/>
              <a:t>name, course_id</a:t>
            </a:r>
            <a:br>
              <a:rPr lang="en-US" altLang="en-US" i="1" smtClean="0"/>
            </a:br>
            <a:r>
              <a:rPr lang="en-US" altLang="en-US" b="1" smtClean="0"/>
              <a:t>from </a:t>
            </a:r>
            <a:r>
              <a:rPr lang="en-US" altLang="en-US" i="1" smtClean="0"/>
              <a:t>instructor , teaches</a:t>
            </a:r>
            <a:br>
              <a:rPr lang="en-US" altLang="en-US" i="1" smtClean="0"/>
            </a:br>
            <a:r>
              <a:rPr lang="en-US" altLang="en-US" b="1" smtClean="0"/>
              <a:t>where </a:t>
            </a:r>
            <a:r>
              <a:rPr lang="en-US" altLang="en-US" i="1" smtClean="0"/>
              <a:t>instructor.ID = teaches.ID </a:t>
            </a:r>
          </a:p>
          <a:p>
            <a:pPr lvl="1">
              <a:buFont typeface="Monotype Sorts" pitchFamily="1" charset="2"/>
              <a:buNone/>
              <a:tabLst>
                <a:tab pos="2055813" algn="l"/>
              </a:tabLst>
            </a:pPr>
            <a:endParaRPr lang="en-US" altLang="en-US" smtClean="0"/>
          </a:p>
          <a:p>
            <a:pPr>
              <a:tabLst>
                <a:tab pos="2055813" algn="l"/>
              </a:tabLst>
            </a:pPr>
            <a:r>
              <a:rPr lang="en-US" altLang="en-US" smtClean="0"/>
              <a:t>Find the names of all instructors in the Art  department who have taught some course and the course_id</a:t>
            </a:r>
          </a:p>
          <a:p>
            <a:pPr lvl="1">
              <a:tabLst>
                <a:tab pos="2055813" algn="l"/>
              </a:tabLst>
            </a:pPr>
            <a:r>
              <a:rPr lang="en-US" altLang="en-US" b="1" smtClean="0"/>
              <a:t>select </a:t>
            </a:r>
            <a:r>
              <a:rPr lang="en-US" altLang="en-US" i="1" smtClean="0"/>
              <a:t>name, course_id</a:t>
            </a:r>
            <a:br>
              <a:rPr lang="en-US" altLang="en-US" i="1" smtClean="0"/>
            </a:br>
            <a:r>
              <a:rPr lang="en-US" altLang="en-US" b="1" smtClean="0"/>
              <a:t>from </a:t>
            </a:r>
            <a:r>
              <a:rPr lang="en-US" altLang="en-US" i="1" smtClean="0"/>
              <a:t>instructor , teaches</a:t>
            </a:r>
            <a:br>
              <a:rPr lang="en-US" altLang="en-US" i="1" smtClean="0"/>
            </a:br>
            <a:r>
              <a:rPr lang="en-US" altLang="en-US" b="1" smtClean="0"/>
              <a:t>where </a:t>
            </a:r>
            <a:r>
              <a:rPr lang="en-US" altLang="en-US" i="1" smtClean="0"/>
              <a:t>instructor.ID = teaches.ID  </a:t>
            </a:r>
            <a:r>
              <a:rPr lang="en-US" altLang="en-US" b="1" i="1" smtClean="0"/>
              <a:t>and</a:t>
            </a:r>
            <a:r>
              <a:rPr lang="en-US" altLang="en-US" i="1" smtClean="0"/>
              <a:t>  instructor. dept_name = </a:t>
            </a:r>
            <a:r>
              <a:rPr lang="en-US" altLang="en-US" smtClean="0"/>
              <a:t>‘Art’</a:t>
            </a:r>
          </a:p>
          <a:p>
            <a:pPr lvl="1">
              <a:buFont typeface="Monotype Sorts" pitchFamily="1" charset="2"/>
              <a:buNone/>
              <a:tabLst>
                <a:tab pos="2055813" algn="l"/>
              </a:tabLst>
            </a:pPr>
            <a:endParaRPr lang="en-US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dirty="0" smtClean="0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104900"/>
            <a:ext cx="7413625" cy="4732338"/>
          </a:xfrm>
          <a:noFill/>
        </p:spPr>
        <p:txBody>
          <a:bodyPr lIns="90488" tIns="44450" rIns="90488" bIns="44450"/>
          <a:lstStyle/>
          <a:p>
            <a:r>
              <a:rPr lang="en-US" altLang="en-US" smtClean="0"/>
              <a:t>Overview of The SQL Query Language</a:t>
            </a:r>
          </a:p>
          <a:p>
            <a:r>
              <a:rPr lang="en-US" altLang="en-US" smtClean="0"/>
              <a:t>Data Definition</a:t>
            </a:r>
          </a:p>
          <a:p>
            <a:r>
              <a:rPr lang="en-US" altLang="en-US" smtClean="0"/>
              <a:t>Basic Query Structure</a:t>
            </a:r>
          </a:p>
          <a:p>
            <a:r>
              <a:rPr lang="en-US" altLang="en-US" smtClean="0"/>
              <a:t>Additional Basic Operations</a:t>
            </a:r>
          </a:p>
          <a:p>
            <a:r>
              <a:rPr lang="en-US" altLang="en-US" smtClean="0"/>
              <a:t>Set Operations</a:t>
            </a:r>
          </a:p>
          <a:p>
            <a:r>
              <a:rPr lang="en-US" altLang="en-US" smtClean="0"/>
              <a:t>Null Values</a:t>
            </a:r>
          </a:p>
          <a:p>
            <a:r>
              <a:rPr lang="en-US" altLang="en-US" smtClean="0"/>
              <a:t>Aggregate Functions</a:t>
            </a:r>
          </a:p>
          <a:p>
            <a:r>
              <a:rPr lang="en-US" altLang="en-US" smtClean="0"/>
              <a:t>Nested Subqueries</a:t>
            </a:r>
          </a:p>
          <a:p>
            <a:r>
              <a:rPr lang="en-US" altLang="en-US" smtClean="0"/>
              <a:t>Modification of the Database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Rename Operation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106488"/>
            <a:ext cx="8435975" cy="5208587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mtClean="0"/>
              <a:t>The SQL allows renaming relations and attributes using the </a:t>
            </a:r>
            <a:r>
              <a:rPr lang="en-US" altLang="en-US" b="1" smtClean="0"/>
              <a:t>as </a:t>
            </a:r>
            <a:r>
              <a:rPr lang="en-US" altLang="en-US" smtClean="0"/>
              <a:t>clause:</a:t>
            </a:r>
          </a:p>
          <a:p>
            <a:pPr>
              <a:buFont typeface="Monotype Sorts" pitchFamily="1" charset="2"/>
              <a:buNone/>
              <a:tabLst>
                <a:tab pos="2055813" algn="l"/>
              </a:tabLst>
            </a:pPr>
            <a:r>
              <a:rPr lang="en-US" altLang="en-US" i="1" smtClean="0"/>
              <a:t>		old-name </a:t>
            </a:r>
            <a:r>
              <a:rPr lang="en-US" altLang="en-US" b="1" smtClean="0"/>
              <a:t>as</a:t>
            </a:r>
            <a:r>
              <a:rPr lang="en-US" altLang="en-US" i="1" smtClean="0"/>
              <a:t> new-name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>
              <a:tabLst>
                <a:tab pos="2055813" algn="l"/>
              </a:tabLst>
            </a:pPr>
            <a:r>
              <a:rPr lang="en-US" altLang="en-US" smtClean="0"/>
              <a:t>Find the names of all instructors who have a higher salary than </a:t>
            </a:r>
            <a:br>
              <a:rPr lang="en-US" altLang="en-US" smtClean="0"/>
            </a:br>
            <a:r>
              <a:rPr lang="en-US" altLang="en-US" smtClean="0"/>
              <a:t>some instructor in ‘Comp. Sci’.</a:t>
            </a:r>
          </a:p>
          <a:p>
            <a:pPr lvl="1">
              <a:tabLst>
                <a:tab pos="2055813" algn="l"/>
              </a:tabLst>
            </a:pPr>
            <a:r>
              <a:rPr lang="en-US" altLang="en-US" b="1" smtClean="0"/>
              <a:t>select distinct </a:t>
            </a:r>
            <a:r>
              <a:rPr lang="en-US" altLang="en-US" i="1" smtClean="0"/>
              <a:t>T.name</a:t>
            </a:r>
            <a:br>
              <a:rPr lang="en-US" altLang="en-US" i="1" smtClean="0"/>
            </a:br>
            <a:r>
              <a:rPr lang="en-US" altLang="en-US" b="1" smtClean="0"/>
              <a:t>from </a:t>
            </a:r>
            <a:r>
              <a:rPr lang="en-US" altLang="en-US" i="1" smtClean="0"/>
              <a:t>instructor </a:t>
            </a:r>
            <a:r>
              <a:rPr lang="en-US" altLang="en-US" b="1" smtClean="0"/>
              <a:t>as </a:t>
            </a:r>
            <a:r>
              <a:rPr lang="en-US" altLang="en-US" i="1" smtClean="0"/>
              <a:t>T, instructor </a:t>
            </a:r>
            <a:r>
              <a:rPr lang="en-US" altLang="en-US" b="1" smtClean="0"/>
              <a:t>as </a:t>
            </a:r>
            <a:r>
              <a:rPr lang="en-US" altLang="en-US" i="1" smtClean="0"/>
              <a:t>S</a:t>
            </a:r>
            <a:br>
              <a:rPr lang="en-US" altLang="en-US" i="1" smtClean="0"/>
            </a:br>
            <a:r>
              <a:rPr lang="en-US" altLang="en-US" b="1" smtClean="0"/>
              <a:t>where </a:t>
            </a:r>
            <a:r>
              <a:rPr lang="en-US" altLang="en-US" i="1" smtClean="0"/>
              <a:t>T.salary &gt; S.salary </a:t>
            </a:r>
            <a:r>
              <a:rPr lang="en-US" altLang="en-US" b="1" smtClean="0"/>
              <a:t>and </a:t>
            </a:r>
            <a:r>
              <a:rPr lang="en-US" altLang="en-US" i="1" smtClean="0"/>
              <a:t>S.dept_name = ‘Comp. Sci.’</a:t>
            </a:r>
          </a:p>
          <a:p>
            <a:pPr lvl="1">
              <a:buFont typeface="Monotype Sorts" pitchFamily="1" charset="2"/>
              <a:buNone/>
              <a:tabLst>
                <a:tab pos="2055813" algn="l"/>
              </a:tabLst>
            </a:pPr>
            <a:endParaRPr lang="en-US" altLang="en-US" smtClean="0"/>
          </a:p>
          <a:p>
            <a:pPr>
              <a:tabLst>
                <a:tab pos="2055813" algn="l"/>
              </a:tabLst>
            </a:pPr>
            <a:r>
              <a:rPr lang="en-US" altLang="en-US" smtClean="0"/>
              <a:t>Keyword </a:t>
            </a:r>
            <a:r>
              <a:rPr lang="en-US" altLang="en-US" b="1" smtClean="0"/>
              <a:t>as</a:t>
            </a:r>
            <a:r>
              <a:rPr lang="en-US" altLang="en-US" smtClean="0"/>
              <a:t> is optional and may be omitted</a:t>
            </a:r>
            <a:br>
              <a:rPr lang="en-US" altLang="en-US" smtClean="0"/>
            </a:br>
            <a:r>
              <a:rPr lang="en-US" altLang="en-US" smtClean="0"/>
              <a:t>              </a:t>
            </a:r>
            <a:r>
              <a:rPr lang="en-US" altLang="en-US" i="1" smtClean="0"/>
              <a:t>instructor </a:t>
            </a:r>
            <a:r>
              <a:rPr lang="en-US" altLang="en-US" b="1" smtClean="0"/>
              <a:t>as </a:t>
            </a:r>
            <a:r>
              <a:rPr lang="en-US" altLang="en-US" i="1" smtClean="0"/>
              <a:t>T ≡ instructor</a:t>
            </a:r>
            <a:r>
              <a:rPr lang="en-US" altLang="en-US" b="1" smtClean="0"/>
              <a:t> </a:t>
            </a:r>
            <a:r>
              <a:rPr lang="en-US" altLang="en-US" i="1" smtClean="0"/>
              <a:t>T</a:t>
            </a:r>
            <a:endParaRPr lang="en-US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Cartesian Product  Example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798513" y="1125538"/>
            <a:ext cx="70294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100000"/>
              <a:buFont typeface="Monotype Sorts" pitchFamily="1" charset="2"/>
              <a:buChar char="n"/>
            </a:pPr>
            <a:r>
              <a:rPr kumimoji="1" lang="en-US" altLang="en-US"/>
              <a:t> Relation </a:t>
            </a:r>
            <a:r>
              <a:rPr kumimoji="1" lang="en-US" altLang="en-US" i="1"/>
              <a:t>emp-super</a:t>
            </a:r>
            <a:endParaRPr kumimoji="1" lang="en-US" altLang="en-US"/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801688" y="3671888"/>
            <a:ext cx="8291512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1" charset="2"/>
              <a:buChar char="n"/>
            </a:pPr>
            <a:r>
              <a:rPr kumimoji="1" lang="en-US" altLang="en-US" dirty="0"/>
              <a:t>   Find the supervisor of “Bob”</a:t>
            </a: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1" charset="2"/>
              <a:buChar char="n"/>
            </a:pPr>
            <a:r>
              <a:rPr kumimoji="1" lang="en-US" altLang="en-US" dirty="0"/>
              <a:t>   Find the supervisor of the supervisor of “Bob”</a:t>
            </a:r>
          </a:p>
          <a:p>
            <a:pPr>
              <a:spcBef>
                <a:spcPct val="35000"/>
              </a:spcBef>
              <a:buClr>
                <a:schemeClr val="tx2"/>
              </a:buClr>
            </a:pPr>
            <a:endParaRPr kumimoji="1" lang="en-US" altLang="en-US" dirty="0"/>
          </a:p>
        </p:txBody>
      </p:sp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2228850" y="1673225"/>
            <a:ext cx="2443163" cy="1744663"/>
            <a:chOff x="3555721" y="1565274"/>
            <a:chExt cx="2443162" cy="1744663"/>
          </a:xfrm>
        </p:grpSpPr>
        <p:sp>
          <p:nvSpPr>
            <p:cNvPr id="25606" name="Rectangle 1"/>
            <p:cNvSpPr>
              <a:spLocks noChangeArrowheads="1"/>
            </p:cNvSpPr>
            <p:nvPr/>
          </p:nvSpPr>
          <p:spPr bwMode="auto">
            <a:xfrm>
              <a:off x="3555721" y="1619249"/>
              <a:ext cx="2360612" cy="360363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altLang="en-US"/>
            </a:p>
          </p:txBody>
        </p: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3566833" y="2020887"/>
              <a:ext cx="2360613" cy="1239837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altLang="en-US"/>
            </a:p>
          </p:txBody>
        </p:sp>
        <p:cxnSp>
          <p:nvCxnSpPr>
            <p:cNvPr id="25608" name="Straight Connector 3"/>
            <p:cNvCxnSpPr>
              <a:cxnSpLocks noChangeShapeType="1"/>
            </p:cNvCxnSpPr>
            <p:nvPr/>
          </p:nvCxnSpPr>
          <p:spPr bwMode="auto">
            <a:xfrm>
              <a:off x="4635221" y="1619249"/>
              <a:ext cx="0" cy="3603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09" name="Straight Connector 9"/>
            <p:cNvCxnSpPr>
              <a:cxnSpLocks noChangeShapeType="1"/>
            </p:cNvCxnSpPr>
            <p:nvPr/>
          </p:nvCxnSpPr>
          <p:spPr bwMode="auto">
            <a:xfrm flipH="1">
              <a:off x="4635221" y="2028824"/>
              <a:ext cx="3175" cy="12319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5610" name="TextBox 5"/>
            <p:cNvSpPr txBox="1">
              <a:spLocks noChangeArrowheads="1"/>
            </p:cNvSpPr>
            <p:nvPr/>
          </p:nvSpPr>
          <p:spPr bwMode="auto">
            <a:xfrm>
              <a:off x="3649383" y="1565274"/>
              <a:ext cx="23495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i="1"/>
                <a:t> </a:t>
              </a:r>
              <a:r>
                <a:rPr lang="en-US" altLang="en-US" sz="2000" i="1">
                  <a:latin typeface="Palatino Linotype" pitchFamily="18" charset="0"/>
                </a:rPr>
                <a:t>person    supervisor</a:t>
              </a:r>
            </a:p>
          </p:txBody>
        </p:sp>
        <p:sp>
          <p:nvSpPr>
            <p:cNvPr id="25611" name="TextBox 7"/>
            <p:cNvSpPr txBox="1">
              <a:spLocks noChangeArrowheads="1"/>
            </p:cNvSpPr>
            <p:nvPr/>
          </p:nvSpPr>
          <p:spPr bwMode="auto">
            <a:xfrm>
              <a:off x="3590646" y="1987549"/>
              <a:ext cx="2330450" cy="132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Palatino Linotype" pitchFamily="18" charset="0"/>
                </a:rPr>
                <a:t>Bob	   Alice</a:t>
              </a:r>
            </a:p>
            <a:p>
              <a:r>
                <a:rPr lang="en-US" altLang="en-US" sz="2000">
                  <a:latin typeface="Palatino Linotype" pitchFamily="18" charset="0"/>
                </a:rPr>
                <a:t>Mary	   Susan</a:t>
              </a:r>
            </a:p>
            <a:p>
              <a:r>
                <a:rPr lang="en-US" altLang="en-US" sz="2000">
                  <a:latin typeface="Palatino Linotype" pitchFamily="18" charset="0"/>
                </a:rPr>
                <a:t>Alice	   David</a:t>
              </a:r>
            </a:p>
            <a:p>
              <a:r>
                <a:rPr lang="en-US" altLang="en-US" sz="2000">
                  <a:latin typeface="Palatino Linotype" pitchFamily="18" charset="0"/>
                </a:rPr>
                <a:t>David   	   Mary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String Operations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5181600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mtClean="0"/>
              <a:t>SQL includes a string-matching operator for comparisons on character strings.  The operator </a:t>
            </a:r>
            <a:r>
              <a:rPr lang="en-US" altLang="en-US" b="1" smtClean="0"/>
              <a:t>like</a:t>
            </a:r>
            <a:r>
              <a:rPr lang="en-US" altLang="en-US" smtClean="0"/>
              <a:t> uses patterns that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mtClean="0"/>
              <a:t>percent ( % ).  The % character matches any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mtClean="0"/>
              <a:t>underscore ( _ ).  The _ character matches any character.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mtClean="0"/>
              <a:t>Find the names of all instructors whose name includes the substring “dar”.</a:t>
            </a:r>
          </a:p>
          <a:p>
            <a:pPr>
              <a:buFont typeface="Monotype Sorts" pitchFamily="1" charset="2"/>
              <a:buNone/>
              <a:tabLst>
                <a:tab pos="1889125" algn="l"/>
                <a:tab pos="2403475" algn="l"/>
              </a:tabLst>
            </a:pPr>
            <a:r>
              <a:rPr lang="en-US" altLang="en-US" b="1" smtClean="0"/>
              <a:t>		se</a:t>
            </a:r>
            <a:r>
              <a:rPr lang="en-US" altLang="en-US" smtClean="0"/>
              <a:t>le</a:t>
            </a:r>
            <a:r>
              <a:rPr lang="en-US" altLang="en-US" b="1" smtClean="0"/>
              <a:t>ct </a:t>
            </a:r>
            <a:r>
              <a:rPr lang="en-US" altLang="en-US" i="1" smtClean="0"/>
              <a:t>name</a:t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b="1" smtClean="0"/>
              <a:t>where</a:t>
            </a:r>
            <a:r>
              <a:rPr lang="en-US" altLang="en-US" b="1" i="1" smtClean="0"/>
              <a:t> </a:t>
            </a:r>
            <a:r>
              <a:rPr lang="en-US" altLang="en-US" i="1" smtClean="0"/>
              <a:t>name </a:t>
            </a:r>
            <a:r>
              <a:rPr lang="en-US" altLang="en-US" b="1" smtClean="0"/>
              <a:t>like </a:t>
            </a:r>
            <a:r>
              <a:rPr lang="en-US" altLang="en-US" b="1" smtClean="0">
                <a:latin typeface="Century Gothic" pitchFamily="34" charset="0"/>
              </a:rPr>
              <a:t>'</a:t>
            </a:r>
            <a:r>
              <a:rPr lang="en-US" altLang="en-US" smtClean="0"/>
              <a:t>%dar%</a:t>
            </a:r>
            <a:r>
              <a:rPr lang="en-US" altLang="en-US" smtClean="0">
                <a:latin typeface="Century Gothic" pitchFamily="34" charset="0"/>
              </a:rPr>
              <a:t>'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mtClean="0"/>
              <a:t>Match the string “100%”</a:t>
            </a:r>
          </a:p>
          <a:p>
            <a:pPr>
              <a:buFont typeface="Monotype Sorts" pitchFamily="1" charset="2"/>
              <a:buNone/>
              <a:tabLst>
                <a:tab pos="1889125" algn="l"/>
                <a:tab pos="2403475" algn="l"/>
              </a:tabLst>
            </a:pPr>
            <a:r>
              <a:rPr lang="en-US" altLang="en-US" smtClean="0"/>
              <a:t>			</a:t>
            </a:r>
            <a:r>
              <a:rPr lang="en-US" altLang="en-US" b="1" smtClean="0"/>
              <a:t>like </a:t>
            </a:r>
            <a:r>
              <a:rPr lang="en-US" altLang="en-US" b="1" smtClean="0">
                <a:latin typeface="Century Gothic" pitchFamily="34" charset="0"/>
              </a:rPr>
              <a:t>‘</a:t>
            </a:r>
            <a:r>
              <a:rPr lang="en-US" altLang="en-US" smtClean="0"/>
              <a:t>100 \%</a:t>
            </a:r>
            <a:r>
              <a:rPr lang="en-US" altLang="en-US" smtClean="0">
                <a:latin typeface="Century Gothic" pitchFamily="34" charset="0"/>
              </a:rPr>
              <a:t>' </a:t>
            </a:r>
            <a:r>
              <a:rPr lang="en-US" altLang="en-US" smtClean="0"/>
              <a:t> </a:t>
            </a:r>
            <a:r>
              <a:rPr lang="en-US" altLang="en-US" b="1" smtClean="0"/>
              <a:t>escape  </a:t>
            </a:r>
            <a:r>
              <a:rPr lang="en-US" altLang="en-US" b="1" smtClean="0">
                <a:latin typeface="Century Gothic" pitchFamily="34" charset="0"/>
              </a:rPr>
              <a:t>'</a:t>
            </a:r>
            <a:r>
              <a:rPr lang="en-US" altLang="en-US" smtClean="0"/>
              <a:t>\</a:t>
            </a:r>
            <a:r>
              <a:rPr lang="en-US" altLang="en-US" smtClean="0">
                <a:latin typeface="Century Gothic" pitchFamily="34" charset="0"/>
              </a:rPr>
              <a:t>' </a:t>
            </a:r>
            <a:endParaRPr lang="en-US" altLang="en-US" smtClean="0"/>
          </a:p>
          <a:p>
            <a:pPr>
              <a:buFont typeface="Monotype Sorts" pitchFamily="1" charset="2"/>
              <a:buNone/>
              <a:tabLst>
                <a:tab pos="1889125" algn="l"/>
                <a:tab pos="2403475" algn="l"/>
              </a:tabLst>
            </a:pPr>
            <a:r>
              <a:rPr lang="en-US" altLang="en-US" smtClean="0"/>
              <a:t>      in that above we use backslash (\) as the escape character.</a:t>
            </a:r>
          </a:p>
          <a:p>
            <a:pPr>
              <a:buFont typeface="Monotype Sorts" pitchFamily="1" charset="2"/>
              <a:buNone/>
              <a:tabLst>
                <a:tab pos="1889125" algn="l"/>
                <a:tab pos="2403475" algn="l"/>
              </a:tabLst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String Operations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5181600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mtClean="0"/>
              <a:t>Patterns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mtClean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mtClean="0"/>
              <a:t>‘Intro%’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mtClean="0"/>
              <a:t>‘%Comp%’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mtClean="0"/>
              <a:t>‘_ _ _’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mtClean="0"/>
              <a:t>‘_ _ _ %’ matches any string of at least three characters.</a:t>
            </a:r>
          </a:p>
          <a:p>
            <a:pPr lvl="1">
              <a:buFont typeface="Monotype Sorts" pitchFamily="1" charset="2"/>
              <a:buNone/>
              <a:tabLst>
                <a:tab pos="1889125" algn="l"/>
                <a:tab pos="2403475" algn="l"/>
              </a:tabLst>
            </a:pPr>
            <a:endParaRPr lang="en-US" altLang="en-US" smtClean="0"/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mtClean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mtClean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mtClean="0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mtClean="0"/>
              <a:t>finding string length, extracting substrings,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Ordering the Display of Tuples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4202113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en-US" smtClean="0"/>
              <a:t>List in alphabetic order the names of all instructors </a:t>
            </a:r>
          </a:p>
          <a:p>
            <a:pPr>
              <a:buFont typeface="Monotype Sorts" pitchFamily="1" charset="2"/>
              <a:buNone/>
              <a:tabLst>
                <a:tab pos="906463" algn="l"/>
              </a:tabLst>
            </a:pPr>
            <a:r>
              <a:rPr lang="en-US" altLang="en-US" smtClean="0"/>
              <a:t>              </a:t>
            </a:r>
            <a:r>
              <a:rPr lang="en-US" altLang="en-US" b="1" smtClean="0"/>
              <a:t>select distinct </a:t>
            </a:r>
            <a:r>
              <a:rPr lang="en-US" altLang="en-US" i="1" smtClean="0"/>
              <a:t>name</a:t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b="1" smtClean="0"/>
              <a:t>from    </a:t>
            </a:r>
            <a:r>
              <a:rPr lang="en-US" altLang="en-US" i="1" smtClean="0"/>
              <a:t>instructor</a:t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smtClean="0"/>
              <a:t>	</a:t>
            </a:r>
            <a:r>
              <a:rPr lang="en-US" altLang="en-US" b="1" smtClean="0"/>
              <a:t>order by </a:t>
            </a:r>
            <a:r>
              <a:rPr lang="en-US" altLang="en-US" i="1" smtClean="0"/>
              <a:t>name</a:t>
            </a:r>
            <a:endParaRPr lang="en-US" altLang="en-US" smtClean="0"/>
          </a:p>
          <a:p>
            <a:pPr>
              <a:tabLst>
                <a:tab pos="906463" algn="l"/>
              </a:tabLst>
            </a:pPr>
            <a:r>
              <a:rPr lang="en-US" altLang="en-US" smtClean="0"/>
              <a:t>We may specify </a:t>
            </a:r>
            <a:r>
              <a:rPr lang="en-US" altLang="en-US" b="1" smtClean="0">
                <a:solidFill>
                  <a:srgbClr val="000099"/>
                </a:solidFill>
              </a:rPr>
              <a:t>desc</a:t>
            </a:r>
            <a:r>
              <a:rPr lang="en-US" altLang="en-US" smtClean="0"/>
              <a:t> for descending order or </a:t>
            </a:r>
            <a:r>
              <a:rPr lang="en-US" altLang="en-US" b="1" smtClean="0">
                <a:solidFill>
                  <a:srgbClr val="000099"/>
                </a:solidFill>
              </a:rPr>
              <a:t>asc</a:t>
            </a:r>
            <a:r>
              <a:rPr lang="en-US" altLang="en-US" smtClean="0"/>
              <a:t> for ascending order, for each attribute; 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 altLang="en-US" smtClean="0"/>
              <a:t>Example:  </a:t>
            </a:r>
            <a:r>
              <a:rPr lang="en-US" altLang="en-US" b="1" smtClean="0"/>
              <a:t>order by</a:t>
            </a:r>
            <a:r>
              <a:rPr lang="en-US" altLang="en-US" smtClean="0"/>
              <a:t> </a:t>
            </a:r>
            <a:r>
              <a:rPr lang="en-US" altLang="en-US" i="1" smtClean="0"/>
              <a:t>name</a:t>
            </a:r>
            <a:r>
              <a:rPr lang="en-US" altLang="en-US" smtClean="0"/>
              <a:t> </a:t>
            </a:r>
            <a:r>
              <a:rPr lang="en-US" altLang="en-US" b="1" smtClean="0"/>
              <a:t>desc</a:t>
            </a:r>
          </a:p>
          <a:p>
            <a:pPr>
              <a:tabLst>
                <a:tab pos="906463" algn="l"/>
              </a:tabLst>
            </a:pPr>
            <a:r>
              <a:rPr lang="en-US" altLang="en-US" smtClean="0"/>
              <a:t>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en-US" smtClean="0"/>
              <a:t>Example: </a:t>
            </a:r>
            <a:r>
              <a:rPr lang="en-US" altLang="en-US" b="1" smtClean="0"/>
              <a:t>order by </a:t>
            </a:r>
            <a:r>
              <a:rPr lang="en-US" altLang="en-US" smtClean="0"/>
              <a:t> </a:t>
            </a:r>
            <a:r>
              <a:rPr lang="en-US" altLang="en-US" i="1" smtClean="0"/>
              <a:t>dept_name, name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Where Clause Predicates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089900" cy="5038725"/>
          </a:xfrm>
          <a:noFill/>
        </p:spPr>
        <p:txBody>
          <a:bodyPr lIns="90488" tIns="44450" rIns="90488" bIns="44450"/>
          <a:lstStyle/>
          <a:p>
            <a:r>
              <a:rPr lang="en-US" altLang="en-US" smtClean="0"/>
              <a:t>SQL includes a </a:t>
            </a:r>
            <a:r>
              <a:rPr lang="en-US" altLang="en-US" b="1" smtClean="0">
                <a:solidFill>
                  <a:srgbClr val="000099"/>
                </a:solidFill>
              </a:rPr>
              <a:t>between</a:t>
            </a:r>
            <a:r>
              <a:rPr lang="en-US" altLang="en-US" smtClean="0"/>
              <a:t> comparison operator</a:t>
            </a:r>
          </a:p>
          <a:p>
            <a:r>
              <a:rPr lang="en-US" altLang="en-US" smtClean="0"/>
              <a:t>Example:  Find the names of all instructors with salary between $90,000 and $100,000 (that is, </a:t>
            </a:r>
            <a:r>
              <a:rPr lang="en-US" altLang="en-US" smtClean="0">
                <a:latin typeface="Symbol" pitchFamily="18" charset="2"/>
              </a:rPr>
              <a:t> </a:t>
            </a:r>
            <a:r>
              <a:rPr lang="en-US" altLang="en-US" smtClean="0"/>
              <a:t>$90,000 and </a:t>
            </a:r>
            <a:r>
              <a:rPr lang="en-US" altLang="en-US" smtClean="0">
                <a:latin typeface="Symbol" pitchFamily="18" charset="2"/>
              </a:rPr>
              <a:t> </a:t>
            </a:r>
            <a:r>
              <a:rPr lang="en-US" altLang="en-US" smtClean="0"/>
              <a:t>$100,000)</a:t>
            </a:r>
          </a:p>
          <a:p>
            <a:pPr lvl="1"/>
            <a:r>
              <a:rPr lang="en-US" altLang="en-US" b="1" smtClean="0"/>
              <a:t>select</a:t>
            </a:r>
            <a:r>
              <a:rPr lang="en-US" altLang="en-US" i="1" smtClean="0"/>
              <a:t> name</a:t>
            </a:r>
            <a:br>
              <a:rPr lang="en-US" altLang="en-US" i="1" smtClean="0"/>
            </a:b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b="1" smtClean="0"/>
              <a:t>where </a:t>
            </a:r>
            <a:r>
              <a:rPr lang="en-US" altLang="en-US" i="1" smtClean="0"/>
              <a:t>salary </a:t>
            </a:r>
            <a:r>
              <a:rPr lang="en-US" altLang="en-US" b="1" smtClean="0"/>
              <a:t>between </a:t>
            </a:r>
            <a:r>
              <a:rPr lang="en-US" altLang="en-US" smtClean="0"/>
              <a:t>90000 </a:t>
            </a:r>
            <a:r>
              <a:rPr lang="en-US" altLang="en-US" b="1" smtClean="0"/>
              <a:t>and </a:t>
            </a:r>
            <a:r>
              <a:rPr lang="en-US" altLang="en-US" smtClean="0"/>
              <a:t>100000</a:t>
            </a:r>
          </a:p>
          <a:p>
            <a:r>
              <a:rPr lang="en-US" altLang="en-US" smtClean="0"/>
              <a:t>Tuple comparison</a:t>
            </a:r>
          </a:p>
          <a:p>
            <a:pPr lvl="1"/>
            <a:r>
              <a:rPr kumimoji="0" lang="en-US" altLang="en-US" b="1" smtClean="0"/>
              <a:t>select </a:t>
            </a:r>
            <a:r>
              <a:rPr kumimoji="0" lang="en-US" altLang="en-US" i="1" smtClean="0"/>
              <a:t>name</a:t>
            </a:r>
            <a:r>
              <a:rPr kumimoji="0" lang="en-US" altLang="en-US" smtClean="0"/>
              <a:t>, </a:t>
            </a:r>
            <a:r>
              <a:rPr kumimoji="0" lang="en-US" altLang="en-US" i="1" smtClean="0"/>
              <a:t>course_id</a:t>
            </a:r>
            <a:br>
              <a:rPr kumimoji="0" lang="en-US" altLang="en-US" i="1" smtClean="0"/>
            </a:br>
            <a:r>
              <a:rPr kumimoji="0" lang="en-US" altLang="en-US" b="1" smtClean="0"/>
              <a:t>from </a:t>
            </a:r>
            <a:r>
              <a:rPr kumimoji="0" lang="en-US" altLang="en-US" i="1" smtClean="0"/>
              <a:t>instructor</a:t>
            </a:r>
            <a:r>
              <a:rPr kumimoji="0" lang="en-US" altLang="en-US" smtClean="0"/>
              <a:t>, </a:t>
            </a:r>
            <a:r>
              <a:rPr kumimoji="0" lang="en-US" altLang="en-US" i="1" smtClean="0"/>
              <a:t>teaches</a:t>
            </a:r>
            <a:br>
              <a:rPr kumimoji="0" lang="en-US" altLang="en-US" i="1" smtClean="0"/>
            </a:br>
            <a:r>
              <a:rPr kumimoji="0" lang="en-US" altLang="en-US" b="1" smtClean="0"/>
              <a:t>where </a:t>
            </a:r>
            <a:r>
              <a:rPr kumimoji="0" lang="en-US" altLang="en-US" smtClean="0"/>
              <a:t>(</a:t>
            </a:r>
            <a:r>
              <a:rPr kumimoji="0" lang="en-US" altLang="en-US" i="1" smtClean="0"/>
              <a:t>instructor</a:t>
            </a:r>
            <a:r>
              <a:rPr kumimoji="0" lang="en-US" altLang="en-US" smtClean="0"/>
              <a:t>.</a:t>
            </a:r>
            <a:r>
              <a:rPr kumimoji="0" lang="en-US" altLang="en-US" i="1" smtClean="0"/>
              <a:t>ID</a:t>
            </a:r>
            <a:r>
              <a:rPr kumimoji="0" lang="en-US" altLang="en-US" smtClean="0"/>
              <a:t>, </a:t>
            </a:r>
            <a:r>
              <a:rPr kumimoji="0" lang="en-US" altLang="en-US" i="1" smtClean="0"/>
              <a:t>dept_name</a:t>
            </a:r>
            <a:r>
              <a:rPr kumimoji="0" lang="en-US" altLang="en-US" smtClean="0"/>
              <a:t>) = (</a:t>
            </a:r>
            <a:r>
              <a:rPr kumimoji="0" lang="en-US" altLang="en-US" i="1" smtClean="0"/>
              <a:t>teaches</a:t>
            </a:r>
            <a:r>
              <a:rPr kumimoji="0" lang="en-US" altLang="en-US" smtClean="0"/>
              <a:t>.</a:t>
            </a:r>
            <a:r>
              <a:rPr kumimoji="0" lang="en-US" altLang="en-US" i="1" smtClean="0"/>
              <a:t>ID</a:t>
            </a:r>
            <a:r>
              <a:rPr kumimoji="0" lang="en-US" altLang="en-US" smtClean="0"/>
              <a:t>, ’Biology’);</a:t>
            </a:r>
          </a:p>
          <a:p>
            <a:pPr lvl="1"/>
            <a:endParaRPr kumimoji="0" lang="en-US" altLang="en-US" sz="2000" smtClean="0">
              <a:latin typeface="Times New Roman" pitchFamily="18" charset="0"/>
            </a:endParaRPr>
          </a:p>
          <a:p>
            <a:endParaRPr lang="en-US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Duplicates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095375"/>
            <a:ext cx="7661275" cy="4903788"/>
          </a:xfrm>
        </p:spPr>
        <p:txBody>
          <a:bodyPr/>
          <a:lstStyle/>
          <a:p>
            <a:r>
              <a:rPr lang="en-US" altLang="en-US" smtClean="0"/>
              <a:t>In relations with duplicates, SQL can define how many copies of tuples appear in the result.</a:t>
            </a:r>
          </a:p>
          <a:p>
            <a:r>
              <a:rPr lang="en-US" altLang="en-US" b="1" smtClean="0">
                <a:solidFill>
                  <a:srgbClr val="000099"/>
                </a:solidFill>
              </a:rPr>
              <a:t>Multiset</a:t>
            </a:r>
            <a:r>
              <a:rPr lang="en-US" altLang="en-US" b="1" smtClean="0">
                <a:solidFill>
                  <a:schemeClr val="tx2"/>
                </a:solidFill>
              </a:rPr>
              <a:t> </a:t>
            </a:r>
            <a:r>
              <a:rPr lang="en-US" altLang="en-US" smtClean="0"/>
              <a:t>versions of some of the relational algebra operators – given multiset relations </a:t>
            </a:r>
            <a:r>
              <a:rPr lang="en-US" altLang="en-US" i="1" smtClean="0"/>
              <a:t>r</a:t>
            </a:r>
            <a:r>
              <a:rPr lang="en-US" altLang="en-US" baseline="-25000" smtClean="0"/>
              <a:t>1</a:t>
            </a:r>
            <a:r>
              <a:rPr lang="en-US" altLang="en-US" smtClean="0"/>
              <a:t> and </a:t>
            </a:r>
            <a:r>
              <a:rPr lang="en-US" altLang="en-US" i="1" smtClean="0"/>
              <a:t>r</a:t>
            </a:r>
            <a:r>
              <a:rPr lang="en-US" altLang="en-US" baseline="-25000" smtClean="0"/>
              <a:t>2</a:t>
            </a:r>
            <a:r>
              <a:rPr lang="en-US" altLang="en-US" smtClean="0"/>
              <a:t>:</a:t>
            </a:r>
          </a:p>
          <a:p>
            <a:pPr lvl="1">
              <a:buFont typeface="Monotype Sorts" pitchFamily="1" charset="2"/>
              <a:buNone/>
            </a:pPr>
            <a:r>
              <a:rPr lang="en-US" altLang="en-US" smtClean="0"/>
              <a:t>1.	 </a:t>
            </a:r>
            <a:r>
              <a:rPr lang="en-US" altLang="en-US" sz="2400" b="1" smtClean="0">
                <a:sym typeface="Symbol" pitchFamily="18" charset="2"/>
              </a:rPr>
              <a:t></a:t>
            </a:r>
            <a:r>
              <a:rPr lang="en-US" altLang="en-US" sz="2400" b="1" i="1" baseline="-25000" smtClean="0">
                <a:sym typeface="Symbol" pitchFamily="18" charset="2"/>
              </a:rPr>
              <a:t> </a:t>
            </a:r>
            <a:r>
              <a:rPr lang="en-US" altLang="en-US" b="1" smtClean="0">
                <a:sym typeface="Symbol" pitchFamily="18" charset="2"/>
              </a:rPr>
              <a:t>(</a:t>
            </a:r>
            <a:r>
              <a:rPr lang="en-US" altLang="en-US" b="1" i="1" smtClean="0">
                <a:sym typeface="Symbol" pitchFamily="18" charset="2"/>
              </a:rPr>
              <a:t>r</a:t>
            </a:r>
            <a:r>
              <a:rPr lang="en-US" altLang="en-US" b="1" baseline="-25000" smtClean="0">
                <a:sym typeface="Symbol" pitchFamily="18" charset="2"/>
              </a:rPr>
              <a:t>1</a:t>
            </a:r>
            <a:r>
              <a:rPr lang="en-US" altLang="en-US" b="1" smtClean="0">
                <a:sym typeface="Symbol" pitchFamily="18" charset="2"/>
              </a:rPr>
              <a:t>):</a:t>
            </a:r>
            <a:r>
              <a:rPr lang="en-US" altLang="en-US" smtClean="0"/>
              <a:t> If there are </a:t>
            </a:r>
            <a:r>
              <a:rPr lang="en-US" altLang="en-US" i="1" smtClean="0"/>
              <a:t>c</a:t>
            </a:r>
            <a:r>
              <a:rPr lang="en-US" altLang="en-US" baseline="-25000" smtClean="0"/>
              <a:t>1</a:t>
            </a:r>
            <a:r>
              <a:rPr lang="en-US" altLang="en-US" smtClean="0"/>
              <a:t> copies of tuple </a:t>
            </a:r>
            <a:r>
              <a:rPr lang="en-US" altLang="en-US" i="1" smtClean="0"/>
              <a:t>t</a:t>
            </a:r>
            <a:r>
              <a:rPr lang="en-US" altLang="en-US" baseline="-25000" smtClean="0"/>
              <a:t>1</a:t>
            </a:r>
            <a:r>
              <a:rPr lang="en-US" altLang="en-US" smtClean="0"/>
              <a:t> in </a:t>
            </a:r>
            <a:r>
              <a:rPr lang="en-US" altLang="en-US" i="1" smtClean="0"/>
              <a:t>r</a:t>
            </a:r>
            <a:r>
              <a:rPr lang="en-US" altLang="en-US" baseline="-25000" smtClean="0"/>
              <a:t>1</a:t>
            </a:r>
            <a:r>
              <a:rPr lang="en-US" altLang="en-US" smtClean="0"/>
              <a:t>, and </a:t>
            </a:r>
            <a:r>
              <a:rPr lang="en-US" altLang="en-US" i="1" smtClean="0"/>
              <a:t>t</a:t>
            </a:r>
            <a:r>
              <a:rPr lang="en-US" altLang="en-US" baseline="-25000" smtClean="0"/>
              <a:t>1</a:t>
            </a:r>
            <a:r>
              <a:rPr lang="en-US" altLang="en-US" smtClean="0"/>
              <a:t> satisfies selections </a:t>
            </a:r>
            <a:r>
              <a:rPr lang="en-US" altLang="en-US" sz="2400" smtClean="0">
                <a:sym typeface="Symbol" pitchFamily="18" charset="2"/>
              </a:rPr>
              <a:t></a:t>
            </a:r>
            <a:r>
              <a:rPr lang="en-US" altLang="en-US" sz="2400" i="1" baseline="-25000" smtClean="0">
                <a:sym typeface="Symbol" pitchFamily="18" charset="2"/>
              </a:rPr>
              <a:t></a:t>
            </a:r>
            <a:r>
              <a:rPr lang="en-US" altLang="en-US" baseline="-25000" smtClean="0">
                <a:sym typeface="Symbol" pitchFamily="18" charset="2"/>
              </a:rPr>
              <a:t>,</a:t>
            </a:r>
            <a:r>
              <a:rPr lang="en-US" altLang="en-US" smtClean="0">
                <a:sym typeface="Symbol" pitchFamily="18" charset="2"/>
              </a:rPr>
              <a:t>, then there are </a:t>
            </a:r>
            <a:r>
              <a:rPr lang="en-US" altLang="en-US" i="1" smtClean="0">
                <a:sym typeface="Symbol" pitchFamily="18" charset="2"/>
              </a:rPr>
              <a:t>c</a:t>
            </a:r>
            <a:r>
              <a:rPr lang="en-US" altLang="en-US" baseline="-25000" smtClean="0">
                <a:sym typeface="Symbol" pitchFamily="18" charset="2"/>
              </a:rPr>
              <a:t>1 </a:t>
            </a:r>
            <a:r>
              <a:rPr lang="en-US" altLang="en-US" smtClean="0">
                <a:sym typeface="Symbol" pitchFamily="18" charset="2"/>
              </a:rPr>
              <a:t>copies of </a:t>
            </a:r>
            <a:r>
              <a:rPr lang="en-US" altLang="en-US" i="1" smtClean="0">
                <a:sym typeface="Symbol" pitchFamily="18" charset="2"/>
              </a:rPr>
              <a:t>t</a:t>
            </a:r>
            <a:r>
              <a:rPr lang="en-US" altLang="en-US" baseline="-25000" smtClean="0">
                <a:sym typeface="Symbol" pitchFamily="18" charset="2"/>
              </a:rPr>
              <a:t>1</a:t>
            </a:r>
            <a:r>
              <a:rPr lang="en-US" altLang="en-US" smtClean="0">
                <a:sym typeface="Symbol" pitchFamily="18" charset="2"/>
              </a:rPr>
              <a:t> in </a:t>
            </a:r>
            <a:r>
              <a:rPr lang="en-US" altLang="en-US" smtClean="0"/>
              <a:t> </a:t>
            </a:r>
            <a:r>
              <a:rPr lang="en-US" altLang="en-US" sz="2400" smtClean="0">
                <a:sym typeface="Symbol" pitchFamily="18" charset="2"/>
              </a:rPr>
              <a:t></a:t>
            </a:r>
            <a:r>
              <a:rPr lang="en-US" altLang="en-US" sz="2400" i="1" baseline="-25000" smtClean="0">
                <a:sym typeface="Symbol" pitchFamily="18" charset="2"/>
              </a:rPr>
              <a:t> </a:t>
            </a:r>
            <a:r>
              <a:rPr lang="en-US" altLang="en-US" smtClean="0">
                <a:sym typeface="Symbol" pitchFamily="18" charset="2"/>
              </a:rPr>
              <a:t>(</a:t>
            </a:r>
            <a:r>
              <a:rPr lang="en-US" altLang="en-US" i="1" smtClean="0">
                <a:sym typeface="Symbol" pitchFamily="18" charset="2"/>
              </a:rPr>
              <a:t>r</a:t>
            </a:r>
            <a:r>
              <a:rPr lang="en-US" altLang="en-US" baseline="-25000" smtClean="0">
                <a:sym typeface="Symbol" pitchFamily="18" charset="2"/>
              </a:rPr>
              <a:t>1</a:t>
            </a:r>
            <a:r>
              <a:rPr lang="en-US" altLang="en-US" smtClean="0">
                <a:sym typeface="Symbol" pitchFamily="18" charset="2"/>
              </a:rPr>
              <a:t>)</a:t>
            </a:r>
            <a:r>
              <a:rPr lang="en-US" altLang="en-US" i="1" smtClean="0">
                <a:sym typeface="Symbol" pitchFamily="18" charset="2"/>
              </a:rPr>
              <a:t>.</a:t>
            </a:r>
            <a:endParaRPr lang="en-US" altLang="en-US" smtClean="0">
              <a:sym typeface="Symbol" pitchFamily="18" charset="2"/>
            </a:endParaRPr>
          </a:p>
          <a:p>
            <a:pPr lvl="1">
              <a:buFont typeface="Monotype Sorts" pitchFamily="1" charset="2"/>
              <a:buNone/>
            </a:pPr>
            <a:r>
              <a:rPr lang="en-US" altLang="en-US" smtClean="0">
                <a:sym typeface="Symbol" pitchFamily="18" charset="2"/>
              </a:rPr>
              <a:t>2.	 </a:t>
            </a:r>
            <a:r>
              <a:rPr lang="en-US" altLang="en-US" b="1" smtClean="0">
                <a:sym typeface="Symbol" pitchFamily="18" charset="2"/>
              </a:rPr>
              <a:t></a:t>
            </a:r>
            <a:r>
              <a:rPr lang="en-US" altLang="en-US" sz="2000" b="1" i="1" baseline="-25000" smtClean="0">
                <a:sym typeface="Symbol" pitchFamily="18" charset="2"/>
              </a:rPr>
              <a:t>A </a:t>
            </a:r>
            <a:r>
              <a:rPr lang="en-US" altLang="en-US" b="1" smtClean="0">
                <a:sym typeface="Symbol" pitchFamily="18" charset="2"/>
              </a:rPr>
              <a:t>(</a:t>
            </a:r>
            <a:r>
              <a:rPr lang="en-US" altLang="en-US" b="1" i="1" smtClean="0">
                <a:sym typeface="Symbol" pitchFamily="18" charset="2"/>
              </a:rPr>
              <a:t>r </a:t>
            </a:r>
            <a:r>
              <a:rPr lang="en-US" altLang="en-US" b="1" smtClean="0">
                <a:sym typeface="Symbol" pitchFamily="18" charset="2"/>
              </a:rPr>
              <a:t>):</a:t>
            </a:r>
            <a:r>
              <a:rPr lang="en-US" altLang="en-US" smtClean="0">
                <a:sym typeface="Symbol" pitchFamily="18" charset="2"/>
              </a:rPr>
              <a:t> For each copy of tuple </a:t>
            </a:r>
            <a:r>
              <a:rPr lang="en-US" altLang="en-US" i="1" smtClean="0">
                <a:sym typeface="Symbol" pitchFamily="18" charset="2"/>
              </a:rPr>
              <a:t>t</a:t>
            </a:r>
            <a:r>
              <a:rPr lang="en-US" altLang="en-US" i="1" baseline="-25000" smtClean="0">
                <a:sym typeface="Symbol" pitchFamily="18" charset="2"/>
              </a:rPr>
              <a:t>1</a:t>
            </a:r>
            <a:r>
              <a:rPr lang="en-US" altLang="en-US" i="1" smtClean="0">
                <a:sym typeface="Symbol" pitchFamily="18" charset="2"/>
              </a:rPr>
              <a:t> </a:t>
            </a:r>
            <a:r>
              <a:rPr lang="en-US" altLang="en-US" smtClean="0">
                <a:sym typeface="Symbol" pitchFamily="18" charset="2"/>
              </a:rPr>
              <a:t>in </a:t>
            </a:r>
            <a:r>
              <a:rPr lang="en-US" altLang="en-US" i="1" smtClean="0">
                <a:sym typeface="Symbol" pitchFamily="18" charset="2"/>
              </a:rPr>
              <a:t>r</a:t>
            </a:r>
            <a:r>
              <a:rPr lang="en-US" altLang="en-US" baseline="-25000" smtClean="0">
                <a:sym typeface="Symbol" pitchFamily="18" charset="2"/>
              </a:rPr>
              <a:t>1</a:t>
            </a:r>
            <a:r>
              <a:rPr lang="en-US" altLang="en-US" i="1" smtClean="0">
                <a:sym typeface="Symbol" pitchFamily="18" charset="2"/>
              </a:rPr>
              <a:t>, </a:t>
            </a:r>
            <a:r>
              <a:rPr lang="en-US" altLang="en-US" smtClean="0">
                <a:sym typeface="Symbol" pitchFamily="18" charset="2"/>
              </a:rPr>
              <a:t>there is a copy of tuple</a:t>
            </a:r>
            <a:r>
              <a:rPr lang="en-US" altLang="en-US" i="1" smtClean="0">
                <a:sym typeface="Symbol" pitchFamily="18" charset="2"/>
              </a:rPr>
              <a:t>    </a:t>
            </a:r>
            <a:r>
              <a:rPr lang="en-US" altLang="en-US" smtClean="0">
                <a:sym typeface="Symbol" pitchFamily="18" charset="2"/>
              </a:rPr>
              <a:t></a:t>
            </a:r>
            <a:r>
              <a:rPr lang="en-US" altLang="en-US" sz="2000" i="1" baseline="-25000" smtClean="0">
                <a:sym typeface="Symbol" pitchFamily="18" charset="2"/>
              </a:rPr>
              <a:t>A </a:t>
            </a:r>
            <a:r>
              <a:rPr lang="en-US" altLang="en-US" smtClean="0">
                <a:sym typeface="Symbol" pitchFamily="18" charset="2"/>
              </a:rPr>
              <a:t>(</a:t>
            </a:r>
            <a:r>
              <a:rPr lang="en-US" altLang="en-US" i="1" smtClean="0">
                <a:sym typeface="Symbol" pitchFamily="18" charset="2"/>
              </a:rPr>
              <a:t>t</a:t>
            </a:r>
            <a:r>
              <a:rPr lang="en-US" altLang="en-US" baseline="-25000" smtClean="0">
                <a:sym typeface="Symbol" pitchFamily="18" charset="2"/>
              </a:rPr>
              <a:t>1</a:t>
            </a:r>
            <a:r>
              <a:rPr lang="en-US" altLang="en-US" i="1" smtClean="0">
                <a:sym typeface="Symbol" pitchFamily="18" charset="2"/>
              </a:rPr>
              <a:t>)</a:t>
            </a:r>
            <a:r>
              <a:rPr lang="en-US" altLang="en-US" smtClean="0">
                <a:sym typeface="Symbol" pitchFamily="18" charset="2"/>
              </a:rPr>
              <a:t> in </a:t>
            </a:r>
            <a:r>
              <a:rPr lang="en-US" altLang="en-US" sz="2000" i="1" baseline="-25000" smtClean="0">
                <a:sym typeface="Symbol" pitchFamily="18" charset="2"/>
              </a:rPr>
              <a:t>A </a:t>
            </a:r>
            <a:r>
              <a:rPr lang="en-US" altLang="en-US" smtClean="0">
                <a:sym typeface="Symbol" pitchFamily="18" charset="2"/>
              </a:rPr>
              <a:t>(</a:t>
            </a:r>
            <a:r>
              <a:rPr lang="en-US" altLang="en-US" i="1" smtClean="0">
                <a:sym typeface="Symbol" pitchFamily="18" charset="2"/>
              </a:rPr>
              <a:t>r</a:t>
            </a:r>
            <a:r>
              <a:rPr lang="en-US" altLang="en-US" baseline="-25000" smtClean="0">
                <a:sym typeface="Symbol" pitchFamily="18" charset="2"/>
              </a:rPr>
              <a:t>1</a:t>
            </a:r>
            <a:r>
              <a:rPr lang="en-US" altLang="en-US" smtClean="0">
                <a:sym typeface="Symbol" pitchFamily="18" charset="2"/>
              </a:rPr>
              <a:t>) where </a:t>
            </a:r>
            <a:r>
              <a:rPr lang="en-US" altLang="en-US" sz="2000" i="1" baseline="-25000" smtClean="0">
                <a:sym typeface="Symbol" pitchFamily="18" charset="2"/>
              </a:rPr>
              <a:t>A </a:t>
            </a:r>
            <a:r>
              <a:rPr lang="en-US" altLang="en-US" smtClean="0">
                <a:sym typeface="Symbol" pitchFamily="18" charset="2"/>
              </a:rPr>
              <a:t>(</a:t>
            </a:r>
            <a:r>
              <a:rPr lang="en-US" altLang="en-US" i="1" smtClean="0">
                <a:sym typeface="Symbol" pitchFamily="18" charset="2"/>
              </a:rPr>
              <a:t>t</a:t>
            </a:r>
            <a:r>
              <a:rPr lang="en-US" altLang="en-US" baseline="-25000" smtClean="0">
                <a:sym typeface="Symbol" pitchFamily="18" charset="2"/>
              </a:rPr>
              <a:t>1</a:t>
            </a:r>
            <a:r>
              <a:rPr lang="en-US" altLang="en-US" smtClean="0">
                <a:sym typeface="Symbol" pitchFamily="18" charset="2"/>
              </a:rPr>
              <a:t>) denotes the projection of the single tuple </a:t>
            </a:r>
            <a:r>
              <a:rPr lang="en-US" altLang="en-US" i="1" smtClean="0">
                <a:sym typeface="Symbol" pitchFamily="18" charset="2"/>
              </a:rPr>
              <a:t>t</a:t>
            </a:r>
            <a:r>
              <a:rPr lang="en-US" altLang="en-US" i="1" baseline="-25000" smtClean="0">
                <a:sym typeface="Symbol" pitchFamily="18" charset="2"/>
              </a:rPr>
              <a:t>1</a:t>
            </a:r>
            <a:r>
              <a:rPr lang="en-US" altLang="en-US" i="1" smtClean="0">
                <a:sym typeface="Symbol" pitchFamily="18" charset="2"/>
              </a:rPr>
              <a:t>.</a:t>
            </a:r>
          </a:p>
          <a:p>
            <a:pPr lvl="1">
              <a:buFont typeface="Monotype Sorts" pitchFamily="1" charset="2"/>
              <a:buNone/>
            </a:pPr>
            <a:r>
              <a:rPr lang="en-US" altLang="en-US" smtClean="0">
                <a:sym typeface="Symbol" pitchFamily="18" charset="2"/>
              </a:rPr>
              <a:t>3.	 </a:t>
            </a:r>
            <a:r>
              <a:rPr lang="en-US" altLang="en-US" b="1" i="1" smtClean="0">
                <a:sym typeface="Symbol" pitchFamily="18" charset="2"/>
              </a:rPr>
              <a:t>r</a:t>
            </a:r>
            <a:r>
              <a:rPr lang="en-US" altLang="en-US" b="1" baseline="-25000" smtClean="0">
                <a:sym typeface="Symbol" pitchFamily="18" charset="2"/>
              </a:rPr>
              <a:t>1 </a:t>
            </a:r>
            <a:r>
              <a:rPr lang="en-US" altLang="en-US" b="1" smtClean="0">
                <a:sym typeface="Symbol" pitchFamily="18" charset="2"/>
              </a:rPr>
              <a:t> x </a:t>
            </a:r>
            <a:r>
              <a:rPr lang="en-US" altLang="en-US" b="1" i="1" smtClean="0"/>
              <a:t>r</a:t>
            </a:r>
            <a:r>
              <a:rPr lang="en-US" altLang="en-US" b="1" baseline="-25000" smtClean="0"/>
              <a:t>2</a:t>
            </a:r>
            <a:r>
              <a:rPr lang="en-US" altLang="en-US" b="1" smtClean="0">
                <a:sym typeface="Symbol" pitchFamily="18" charset="2"/>
              </a:rPr>
              <a:t>:</a:t>
            </a:r>
            <a:r>
              <a:rPr lang="en-US" altLang="en-US" smtClean="0">
                <a:sym typeface="Symbol" pitchFamily="18" charset="2"/>
              </a:rPr>
              <a:t> If there are </a:t>
            </a:r>
            <a:r>
              <a:rPr lang="en-US" altLang="en-US" i="1" smtClean="0">
                <a:sym typeface="Symbol" pitchFamily="18" charset="2"/>
              </a:rPr>
              <a:t>c</a:t>
            </a:r>
            <a:r>
              <a:rPr lang="en-US" altLang="en-US" baseline="-25000" smtClean="0">
                <a:sym typeface="Symbol" pitchFamily="18" charset="2"/>
              </a:rPr>
              <a:t>1</a:t>
            </a:r>
            <a:r>
              <a:rPr lang="en-US" altLang="en-US" smtClean="0">
                <a:sym typeface="Symbol" pitchFamily="18" charset="2"/>
              </a:rPr>
              <a:t> copies of tuple </a:t>
            </a:r>
            <a:r>
              <a:rPr lang="en-US" altLang="en-US" i="1" smtClean="0">
                <a:sym typeface="Symbol" pitchFamily="18" charset="2"/>
              </a:rPr>
              <a:t>t</a:t>
            </a:r>
            <a:r>
              <a:rPr lang="en-US" altLang="en-US" i="1" baseline="-25000" smtClean="0">
                <a:sym typeface="Symbol" pitchFamily="18" charset="2"/>
              </a:rPr>
              <a:t>1</a:t>
            </a:r>
            <a:r>
              <a:rPr lang="en-US" altLang="en-US" i="1" smtClean="0">
                <a:sym typeface="Symbol" pitchFamily="18" charset="2"/>
              </a:rPr>
              <a:t> </a:t>
            </a:r>
            <a:r>
              <a:rPr lang="en-US" altLang="en-US" smtClean="0">
                <a:sym typeface="Symbol" pitchFamily="18" charset="2"/>
              </a:rPr>
              <a:t>in </a:t>
            </a:r>
            <a:r>
              <a:rPr lang="en-US" altLang="en-US" i="1" smtClean="0">
                <a:sym typeface="Symbol" pitchFamily="18" charset="2"/>
              </a:rPr>
              <a:t>r</a:t>
            </a:r>
            <a:r>
              <a:rPr lang="en-US" altLang="en-US" baseline="-25000" smtClean="0">
                <a:sym typeface="Symbol" pitchFamily="18" charset="2"/>
              </a:rPr>
              <a:t>1</a:t>
            </a:r>
            <a:r>
              <a:rPr lang="en-US" altLang="en-US" smtClean="0">
                <a:sym typeface="Symbol" pitchFamily="18" charset="2"/>
              </a:rPr>
              <a:t> and </a:t>
            </a:r>
            <a:r>
              <a:rPr lang="en-US" altLang="en-US" i="1" smtClean="0">
                <a:sym typeface="Symbol" pitchFamily="18" charset="2"/>
              </a:rPr>
              <a:t>c</a:t>
            </a:r>
            <a:r>
              <a:rPr lang="en-US" altLang="en-US" baseline="-25000" smtClean="0">
                <a:sym typeface="Symbol" pitchFamily="18" charset="2"/>
              </a:rPr>
              <a:t>2</a:t>
            </a:r>
            <a:r>
              <a:rPr lang="en-US" altLang="en-US" smtClean="0">
                <a:sym typeface="Symbol" pitchFamily="18" charset="2"/>
              </a:rPr>
              <a:t> copies of tuple </a:t>
            </a:r>
            <a:r>
              <a:rPr lang="en-US" altLang="en-US" i="1" smtClean="0">
                <a:sym typeface="Symbol" pitchFamily="18" charset="2"/>
              </a:rPr>
              <a:t>t</a:t>
            </a:r>
            <a:r>
              <a:rPr lang="en-US" altLang="en-US" baseline="-25000" smtClean="0">
                <a:sym typeface="Symbol" pitchFamily="18" charset="2"/>
              </a:rPr>
              <a:t>2</a:t>
            </a:r>
            <a:r>
              <a:rPr lang="en-US" altLang="en-US" smtClean="0">
                <a:sym typeface="Symbol" pitchFamily="18" charset="2"/>
              </a:rPr>
              <a:t> in </a:t>
            </a:r>
            <a:r>
              <a:rPr lang="en-US" altLang="en-US" i="1" smtClean="0">
                <a:sym typeface="Symbol" pitchFamily="18" charset="2"/>
              </a:rPr>
              <a:t>r</a:t>
            </a:r>
            <a:r>
              <a:rPr lang="en-US" altLang="en-US" baseline="-25000" smtClean="0">
                <a:sym typeface="Symbol" pitchFamily="18" charset="2"/>
              </a:rPr>
              <a:t>2</a:t>
            </a:r>
            <a:r>
              <a:rPr lang="en-US" altLang="en-US" smtClean="0">
                <a:sym typeface="Symbol" pitchFamily="18" charset="2"/>
              </a:rPr>
              <a:t>, there are </a:t>
            </a:r>
            <a:r>
              <a:rPr lang="en-US" altLang="en-US" i="1" smtClean="0">
                <a:sym typeface="Symbol" pitchFamily="18" charset="2"/>
              </a:rPr>
              <a:t>c</a:t>
            </a:r>
            <a:r>
              <a:rPr lang="en-US" altLang="en-US" baseline="-25000" smtClean="0">
                <a:sym typeface="Symbol" pitchFamily="18" charset="2"/>
              </a:rPr>
              <a:t>1</a:t>
            </a:r>
            <a:r>
              <a:rPr lang="en-US" altLang="en-US" smtClean="0">
                <a:sym typeface="Symbol" pitchFamily="18" charset="2"/>
              </a:rPr>
              <a:t> x </a:t>
            </a:r>
            <a:r>
              <a:rPr lang="en-US" altLang="en-US" i="1" smtClean="0">
                <a:sym typeface="Symbol" pitchFamily="18" charset="2"/>
              </a:rPr>
              <a:t>c</a:t>
            </a:r>
            <a:r>
              <a:rPr lang="en-US" altLang="en-US" baseline="-25000" smtClean="0">
                <a:sym typeface="Symbol" pitchFamily="18" charset="2"/>
              </a:rPr>
              <a:t>2</a:t>
            </a:r>
            <a:r>
              <a:rPr lang="en-US" altLang="en-US" smtClean="0">
                <a:sym typeface="Symbol" pitchFamily="18" charset="2"/>
              </a:rPr>
              <a:t> copies of the tuple </a:t>
            </a:r>
            <a:r>
              <a:rPr lang="en-US" altLang="en-US" i="1" smtClean="0">
                <a:sym typeface="Symbol" pitchFamily="18" charset="2"/>
              </a:rPr>
              <a:t>t</a:t>
            </a:r>
            <a:r>
              <a:rPr lang="en-US" altLang="en-US" i="1" baseline="-25000" smtClean="0">
                <a:sym typeface="Symbol" pitchFamily="18" charset="2"/>
              </a:rPr>
              <a:t>1</a:t>
            </a:r>
            <a:r>
              <a:rPr lang="en-US" altLang="en-US" i="1" smtClean="0">
                <a:sym typeface="Symbol" pitchFamily="18" charset="2"/>
              </a:rPr>
              <a:t>. t</a:t>
            </a:r>
            <a:r>
              <a:rPr lang="en-US" altLang="en-US" baseline="-25000" smtClean="0">
                <a:sym typeface="Symbol" pitchFamily="18" charset="2"/>
              </a:rPr>
              <a:t>2</a:t>
            </a:r>
            <a:r>
              <a:rPr lang="en-US" altLang="en-US" smtClean="0">
                <a:sym typeface="Symbol" pitchFamily="18" charset="2"/>
              </a:rPr>
              <a:t> in </a:t>
            </a:r>
            <a:r>
              <a:rPr lang="en-US" altLang="en-US" i="1" smtClean="0">
                <a:sym typeface="Symbol" pitchFamily="18" charset="2"/>
              </a:rPr>
              <a:t>r</a:t>
            </a:r>
            <a:r>
              <a:rPr lang="en-US" altLang="en-US" baseline="-25000" smtClean="0">
                <a:sym typeface="Symbol" pitchFamily="18" charset="2"/>
              </a:rPr>
              <a:t>1 </a:t>
            </a:r>
            <a:r>
              <a:rPr lang="en-US" altLang="en-US" smtClean="0">
                <a:sym typeface="Symbol" pitchFamily="18" charset="2"/>
              </a:rPr>
              <a:t> x </a:t>
            </a:r>
            <a:r>
              <a:rPr lang="en-US" altLang="en-US" i="1" smtClean="0"/>
              <a:t>r</a:t>
            </a:r>
            <a:r>
              <a:rPr lang="en-US" altLang="en-US" baseline="-25000" smtClean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Duplicates (Cont.)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4900"/>
            <a:ext cx="6991350" cy="4549775"/>
          </a:xfrm>
        </p:spPr>
        <p:txBody>
          <a:bodyPr/>
          <a:lstStyle/>
          <a:p>
            <a:pPr>
              <a:tabLst>
                <a:tab pos="1436688" algn="l"/>
                <a:tab pos="2176463" algn="l"/>
              </a:tabLst>
            </a:pPr>
            <a:r>
              <a:rPr lang="en-US" altLang="en-US" smtClean="0"/>
              <a:t>Example: Suppose multiset relations </a:t>
            </a:r>
            <a:r>
              <a:rPr lang="en-US" altLang="en-US" i="1" smtClean="0"/>
              <a:t>r</a:t>
            </a:r>
            <a:r>
              <a:rPr lang="en-US" altLang="en-US" baseline="-25000" smtClean="0"/>
              <a:t>1</a:t>
            </a:r>
            <a:r>
              <a:rPr lang="en-US" altLang="en-US" smtClean="0"/>
              <a:t> (</a:t>
            </a:r>
            <a:r>
              <a:rPr lang="en-US" altLang="en-US" i="1" smtClean="0"/>
              <a:t>A, B</a:t>
            </a:r>
            <a:r>
              <a:rPr lang="en-US" altLang="en-US" smtClean="0"/>
              <a:t>) and </a:t>
            </a:r>
            <a:r>
              <a:rPr lang="en-US" altLang="en-US" i="1" smtClean="0"/>
              <a:t>r</a:t>
            </a:r>
            <a:r>
              <a:rPr lang="en-US" altLang="en-US" baseline="-25000" smtClean="0"/>
              <a:t>2</a:t>
            </a:r>
            <a:r>
              <a:rPr lang="en-US" altLang="en-US" smtClean="0"/>
              <a:t> (</a:t>
            </a:r>
            <a:r>
              <a:rPr lang="en-US" altLang="en-US" i="1" smtClean="0"/>
              <a:t>C</a:t>
            </a:r>
            <a:r>
              <a:rPr lang="en-US" altLang="en-US" smtClean="0"/>
              <a:t>) are as follows:</a:t>
            </a:r>
          </a:p>
          <a:p>
            <a:pPr>
              <a:buFont typeface="Monotype Sorts" pitchFamily="1" charset="2"/>
              <a:buNone/>
              <a:tabLst>
                <a:tab pos="1436688" algn="l"/>
                <a:tab pos="2176463" algn="l"/>
              </a:tabLst>
            </a:pPr>
            <a:r>
              <a:rPr lang="en-US" altLang="en-US" smtClean="0"/>
              <a:t>		 </a:t>
            </a:r>
            <a:r>
              <a:rPr lang="en-US" altLang="en-US" i="1" smtClean="0"/>
              <a:t>r</a:t>
            </a:r>
            <a:r>
              <a:rPr lang="en-US" altLang="en-US" baseline="-25000" smtClean="0"/>
              <a:t>1</a:t>
            </a:r>
            <a:r>
              <a:rPr lang="en-US" altLang="en-US" smtClean="0"/>
              <a:t> = {(1, </a:t>
            </a:r>
            <a:r>
              <a:rPr lang="en-US" altLang="en-US" i="1" smtClean="0"/>
              <a:t>a</a:t>
            </a:r>
            <a:r>
              <a:rPr lang="en-US" altLang="en-US" smtClean="0"/>
              <a:t>) (2,</a:t>
            </a:r>
            <a:r>
              <a:rPr lang="en-US" altLang="en-US" i="1" smtClean="0"/>
              <a:t>a</a:t>
            </a:r>
            <a:r>
              <a:rPr lang="en-US" altLang="en-US" smtClean="0"/>
              <a:t>)}     </a:t>
            </a:r>
            <a:r>
              <a:rPr lang="en-US" altLang="en-US" i="1" smtClean="0"/>
              <a:t>r</a:t>
            </a:r>
            <a:r>
              <a:rPr lang="en-US" altLang="en-US" baseline="-25000" smtClean="0"/>
              <a:t>2</a:t>
            </a:r>
            <a:r>
              <a:rPr lang="en-US" altLang="en-US" smtClean="0"/>
              <a:t> = {(2), (3), (3)}</a:t>
            </a:r>
          </a:p>
          <a:p>
            <a:pPr>
              <a:tabLst>
                <a:tab pos="1436688" algn="l"/>
                <a:tab pos="2176463" algn="l"/>
              </a:tabLst>
            </a:pPr>
            <a:r>
              <a:rPr lang="en-US" altLang="en-US" smtClean="0"/>
              <a:t>Then </a:t>
            </a:r>
            <a:r>
              <a:rPr lang="en-US" altLang="en-US" smtClean="0">
                <a:sym typeface="Symbol" pitchFamily="18" charset="2"/>
              </a:rPr>
              <a:t></a:t>
            </a:r>
            <a:r>
              <a:rPr lang="en-US" altLang="en-US" sz="2000" i="1" baseline="-25000" smtClean="0">
                <a:sym typeface="Symbol" pitchFamily="18" charset="2"/>
              </a:rPr>
              <a:t>B</a:t>
            </a:r>
            <a:r>
              <a:rPr lang="en-US" altLang="en-US" smtClean="0">
                <a:sym typeface="Symbol" pitchFamily="18" charset="2"/>
              </a:rPr>
              <a:t>(</a:t>
            </a:r>
            <a:r>
              <a:rPr lang="en-US" altLang="en-US" i="1" smtClean="0"/>
              <a:t>r</a:t>
            </a:r>
            <a:r>
              <a:rPr lang="en-US" altLang="en-US" baseline="-25000" smtClean="0"/>
              <a:t>1</a:t>
            </a:r>
            <a:r>
              <a:rPr lang="en-US" altLang="en-US" smtClean="0"/>
              <a:t>) would be {(a), (a)}, while </a:t>
            </a:r>
            <a:r>
              <a:rPr lang="en-US" altLang="en-US" smtClean="0">
                <a:sym typeface="Symbol" pitchFamily="18" charset="2"/>
              </a:rPr>
              <a:t></a:t>
            </a:r>
            <a:r>
              <a:rPr lang="en-US" altLang="en-US" sz="2000" i="1" baseline="-25000" smtClean="0">
                <a:sym typeface="Symbol" pitchFamily="18" charset="2"/>
              </a:rPr>
              <a:t>B</a:t>
            </a:r>
            <a:r>
              <a:rPr lang="en-US" altLang="en-US" smtClean="0">
                <a:sym typeface="Symbol" pitchFamily="18" charset="2"/>
              </a:rPr>
              <a:t>(</a:t>
            </a:r>
            <a:r>
              <a:rPr lang="en-US" altLang="en-US" i="1" smtClean="0"/>
              <a:t>r</a:t>
            </a:r>
            <a:r>
              <a:rPr lang="en-US" altLang="en-US" baseline="-25000" smtClean="0"/>
              <a:t>1</a:t>
            </a:r>
            <a:r>
              <a:rPr lang="en-US" altLang="en-US" smtClean="0"/>
              <a:t>) x </a:t>
            </a:r>
            <a:r>
              <a:rPr lang="en-US" altLang="en-US" i="1" smtClean="0"/>
              <a:t>r</a:t>
            </a:r>
            <a:r>
              <a:rPr lang="en-US" altLang="en-US" baseline="-25000" smtClean="0"/>
              <a:t>2</a:t>
            </a:r>
            <a:r>
              <a:rPr lang="en-US" altLang="en-US" smtClean="0"/>
              <a:t> would be</a:t>
            </a:r>
          </a:p>
          <a:p>
            <a:pPr>
              <a:buFont typeface="Monotype Sorts" pitchFamily="1" charset="2"/>
              <a:buNone/>
              <a:tabLst>
                <a:tab pos="1436688" algn="l"/>
                <a:tab pos="2176463" algn="l"/>
              </a:tabLst>
            </a:pPr>
            <a:r>
              <a:rPr lang="en-US" altLang="en-US" smtClean="0"/>
              <a:t>		{(</a:t>
            </a:r>
            <a:r>
              <a:rPr lang="en-US" altLang="en-US" i="1" smtClean="0"/>
              <a:t>a</a:t>
            </a:r>
            <a:r>
              <a:rPr lang="en-US" altLang="en-US" smtClean="0"/>
              <a:t>,2), (</a:t>
            </a:r>
            <a:r>
              <a:rPr lang="en-US" altLang="en-US" i="1" smtClean="0"/>
              <a:t>a</a:t>
            </a:r>
            <a:r>
              <a:rPr lang="en-US" altLang="en-US" smtClean="0"/>
              <a:t>,2), (</a:t>
            </a:r>
            <a:r>
              <a:rPr lang="en-US" altLang="en-US" i="1" smtClean="0"/>
              <a:t>a</a:t>
            </a:r>
            <a:r>
              <a:rPr lang="en-US" altLang="en-US" smtClean="0"/>
              <a:t>,3), (</a:t>
            </a:r>
            <a:r>
              <a:rPr lang="en-US" altLang="en-US" i="1" smtClean="0"/>
              <a:t>a</a:t>
            </a:r>
            <a:r>
              <a:rPr lang="en-US" altLang="en-US" smtClean="0"/>
              <a:t>,3), (</a:t>
            </a:r>
            <a:r>
              <a:rPr lang="en-US" altLang="en-US" i="1" smtClean="0"/>
              <a:t>a</a:t>
            </a:r>
            <a:r>
              <a:rPr lang="en-US" altLang="en-US" smtClean="0"/>
              <a:t>,3), (</a:t>
            </a:r>
            <a:r>
              <a:rPr lang="en-US" altLang="en-US" i="1" smtClean="0"/>
              <a:t>a</a:t>
            </a:r>
            <a:r>
              <a:rPr lang="en-US" altLang="en-US" smtClean="0"/>
              <a:t>,3)}</a:t>
            </a:r>
          </a:p>
          <a:p>
            <a:pPr>
              <a:tabLst>
                <a:tab pos="1436688" algn="l"/>
                <a:tab pos="2176463" algn="l"/>
              </a:tabLst>
            </a:pPr>
            <a:r>
              <a:rPr lang="en-US" altLang="en-US" smtClean="0"/>
              <a:t>SQL duplicate semantics: </a:t>
            </a:r>
          </a:p>
          <a:p>
            <a:pPr>
              <a:buFont typeface="Monotype Sorts" pitchFamily="1" charset="2"/>
              <a:buNone/>
              <a:tabLst>
                <a:tab pos="1436688" algn="l"/>
                <a:tab pos="2176463" algn="l"/>
              </a:tabLst>
            </a:pPr>
            <a:r>
              <a:rPr lang="en-US" altLang="en-US" smtClean="0"/>
              <a:t>		</a:t>
            </a:r>
            <a:r>
              <a:rPr lang="en-US" altLang="en-US" b="1" smtClean="0"/>
              <a:t>select </a:t>
            </a:r>
            <a:r>
              <a:rPr lang="en-US" altLang="en-US" i="1" smtClean="0"/>
              <a:t>A</a:t>
            </a:r>
            <a:r>
              <a:rPr lang="en-US" altLang="en-US" baseline="-25000" smtClean="0"/>
              <a:t>1</a:t>
            </a:r>
            <a:r>
              <a:rPr lang="en-US" altLang="en-US" smtClean="0"/>
              <a:t>,</a:t>
            </a:r>
            <a:r>
              <a:rPr lang="en-US" altLang="en-US" baseline="-25000" smtClean="0"/>
              <a:t>, </a:t>
            </a:r>
            <a:r>
              <a:rPr lang="en-US" altLang="en-US" i="1" smtClean="0"/>
              <a:t>A</a:t>
            </a:r>
            <a:r>
              <a:rPr lang="en-US" altLang="en-US" baseline="-25000" smtClean="0"/>
              <a:t>2</a:t>
            </a:r>
            <a:r>
              <a:rPr lang="en-US" altLang="en-US" smtClean="0"/>
              <a:t>, ..., </a:t>
            </a:r>
            <a:r>
              <a:rPr lang="en-US" altLang="en-US" i="1" smtClean="0"/>
              <a:t>A</a:t>
            </a:r>
            <a:r>
              <a:rPr lang="en-US" altLang="en-US" sz="2000" i="1" baseline="-25000" smtClean="0"/>
              <a:t>n</a:t>
            </a:r>
            <a:r>
              <a:rPr lang="en-US" altLang="en-US" i="1" smtClean="0"/>
              <a:t/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b="1" smtClean="0"/>
              <a:t>from </a:t>
            </a:r>
            <a:r>
              <a:rPr lang="en-US" altLang="en-US" i="1" smtClean="0"/>
              <a:t>r</a:t>
            </a:r>
            <a:r>
              <a:rPr lang="en-US" altLang="en-US" baseline="-25000" smtClean="0"/>
              <a:t>1</a:t>
            </a:r>
            <a:r>
              <a:rPr lang="en-US" altLang="en-US" smtClean="0"/>
              <a:t>, </a:t>
            </a:r>
            <a:r>
              <a:rPr lang="en-US" altLang="en-US" i="1" smtClean="0"/>
              <a:t>r</a:t>
            </a:r>
            <a:r>
              <a:rPr lang="en-US" altLang="en-US" baseline="-25000" smtClean="0"/>
              <a:t>2</a:t>
            </a:r>
            <a:r>
              <a:rPr lang="en-US" altLang="en-US" smtClean="0"/>
              <a:t>, ..., </a:t>
            </a:r>
            <a:r>
              <a:rPr lang="en-US" altLang="en-US" i="1" smtClean="0"/>
              <a:t>r</a:t>
            </a:r>
            <a:r>
              <a:rPr lang="en-US" altLang="en-US" sz="2000" i="1" baseline="-25000" smtClean="0"/>
              <a:t>m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where </a:t>
            </a:r>
            <a:r>
              <a:rPr lang="en-US" altLang="en-US" i="1" smtClean="0"/>
              <a:t>P</a:t>
            </a:r>
          </a:p>
          <a:p>
            <a:pPr>
              <a:buFont typeface="Monotype Sorts" pitchFamily="1" charset="2"/>
              <a:buNone/>
              <a:tabLst>
                <a:tab pos="1436688" algn="l"/>
                <a:tab pos="2176463" algn="l"/>
              </a:tabLst>
            </a:pPr>
            <a:r>
              <a:rPr lang="en-US" altLang="en-US" i="1" smtClean="0"/>
              <a:t>	</a:t>
            </a:r>
            <a:r>
              <a:rPr lang="en-US" altLang="en-US" smtClean="0"/>
              <a:t>is equivalent to the </a:t>
            </a:r>
            <a:r>
              <a:rPr lang="en-US" altLang="en-US" i="1" smtClean="0"/>
              <a:t>multiset</a:t>
            </a:r>
            <a:r>
              <a:rPr lang="en-US" altLang="en-US" smtClean="0"/>
              <a:t> version of the expression:</a:t>
            </a:r>
          </a:p>
          <a:p>
            <a:pPr>
              <a:buFont typeface="Monotype Sorts" pitchFamily="1" charset="2"/>
              <a:buNone/>
              <a:tabLst>
                <a:tab pos="1436688" algn="l"/>
                <a:tab pos="2176463" algn="l"/>
              </a:tabLst>
            </a:pPr>
            <a:r>
              <a:rPr lang="en-US" altLang="en-US" smtClean="0"/>
              <a:t>		</a:t>
            </a:r>
            <a:endParaRPr lang="en-US" altLang="en-US" i="1" baseline="-2500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378075" y="4908550"/>
          <a:ext cx="3640138" cy="428625"/>
        </p:xfrm>
        <a:graphic>
          <a:graphicData uri="http://schemas.openxmlformats.org/presentationml/2006/ole">
            <p:oleObj spid="_x0000_s2050" name="Equation" r:id="rId4" imgW="3022600" imgH="355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381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Set Operations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511175"/>
          </a:xfrm>
        </p:spPr>
        <p:txBody>
          <a:bodyPr/>
          <a:lstStyle/>
          <a:p>
            <a:pPr>
              <a:tabLst>
                <a:tab pos="1481138" algn="l"/>
              </a:tabLst>
            </a:pPr>
            <a:r>
              <a:rPr lang="en-US" altLang="en-US" smtClean="0"/>
              <a:t>Find courses that ran in Fall 2009 or in Spring 2010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819150" y="4222750"/>
            <a:ext cx="62103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</a:pPr>
            <a:r>
              <a:rPr kumimoji="1" lang="en-US" altLang="en-US"/>
              <a:t>  </a:t>
            </a:r>
            <a:r>
              <a:rPr kumimoji="1" lang="en-US" altLang="en-US" sz="1600"/>
              <a:t> </a:t>
            </a:r>
            <a:r>
              <a:rPr kumimoji="1" lang="en-US" altLang="en-US"/>
              <a:t>Find courses that ran in Fall 2009 but not in Spring 2010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141413" y="1560513"/>
            <a:ext cx="75406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None/>
            </a:pPr>
            <a:r>
              <a:rPr kumimoji="1" lang="en-US" altLang="en-US"/>
              <a:t>(</a:t>
            </a:r>
            <a:r>
              <a:rPr kumimoji="1" lang="en-US" altLang="en-US" b="1"/>
              <a:t>select</a:t>
            </a:r>
            <a:r>
              <a:rPr kumimoji="1" lang="en-US" altLang="en-US"/>
              <a:t> </a:t>
            </a:r>
            <a:r>
              <a:rPr kumimoji="1" lang="en-US" altLang="en-US" i="1"/>
              <a:t>course_id </a:t>
            </a:r>
            <a:r>
              <a:rPr kumimoji="1" lang="en-US" altLang="en-US" b="1"/>
              <a:t>from </a:t>
            </a:r>
            <a:r>
              <a:rPr kumimoji="1" lang="en-US" altLang="en-US" i="1"/>
              <a:t>section </a:t>
            </a:r>
            <a:r>
              <a:rPr kumimoji="1" lang="en-US" altLang="en-US" b="1"/>
              <a:t>where </a:t>
            </a:r>
            <a:r>
              <a:rPr kumimoji="1" lang="en-US" altLang="en-US" i="1"/>
              <a:t>sem = </a:t>
            </a:r>
            <a:r>
              <a:rPr kumimoji="1" lang="en-US" altLang="en-US"/>
              <a:t>‘Fall’ </a:t>
            </a:r>
            <a:r>
              <a:rPr kumimoji="1" lang="en-US" altLang="en-US" b="1"/>
              <a:t>and </a:t>
            </a:r>
            <a:r>
              <a:rPr kumimoji="1" lang="en-US" altLang="en-US" i="1"/>
              <a:t>year = </a:t>
            </a:r>
            <a:r>
              <a:rPr kumimoji="1" lang="en-US" altLang="en-US"/>
              <a:t>2009)</a:t>
            </a:r>
            <a:br>
              <a:rPr kumimoji="1" lang="en-US" altLang="en-US"/>
            </a:br>
            <a:r>
              <a:rPr kumimoji="1" lang="en-US" altLang="en-US"/>
              <a:t> </a:t>
            </a:r>
            <a:r>
              <a:rPr kumimoji="1" lang="en-US" altLang="en-US" b="1"/>
              <a:t>union</a:t>
            </a:r>
            <a:br>
              <a:rPr kumimoji="1" lang="en-US" altLang="en-US" b="1"/>
            </a:br>
            <a:r>
              <a:rPr kumimoji="1" lang="en-US" altLang="en-US"/>
              <a:t>(</a:t>
            </a:r>
            <a:r>
              <a:rPr kumimoji="1" lang="en-US" altLang="en-US" b="1"/>
              <a:t>select</a:t>
            </a:r>
            <a:r>
              <a:rPr kumimoji="1" lang="en-US" altLang="en-US"/>
              <a:t> </a:t>
            </a:r>
            <a:r>
              <a:rPr kumimoji="1" lang="en-US" altLang="en-US" i="1"/>
              <a:t>course_id </a:t>
            </a:r>
            <a:r>
              <a:rPr kumimoji="1" lang="en-US" altLang="en-US" b="1"/>
              <a:t>from </a:t>
            </a:r>
            <a:r>
              <a:rPr kumimoji="1" lang="en-US" altLang="en-US" i="1"/>
              <a:t>section </a:t>
            </a:r>
            <a:r>
              <a:rPr kumimoji="1" lang="en-US" altLang="en-US" b="1"/>
              <a:t>where </a:t>
            </a:r>
            <a:r>
              <a:rPr kumimoji="1" lang="en-US" altLang="en-US" i="1"/>
              <a:t>sem = </a:t>
            </a:r>
            <a:r>
              <a:rPr kumimoji="1" lang="en-US" altLang="en-US"/>
              <a:t>‘Spring’ </a:t>
            </a:r>
            <a:r>
              <a:rPr kumimoji="1" lang="en-US" altLang="en-US" b="1"/>
              <a:t>and </a:t>
            </a:r>
            <a:r>
              <a:rPr kumimoji="1" lang="en-US" altLang="en-US" i="1"/>
              <a:t>year = </a:t>
            </a:r>
            <a:r>
              <a:rPr kumimoji="1" lang="en-US" altLang="en-US"/>
              <a:t>2010)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847725" y="2678113"/>
            <a:ext cx="583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</a:pPr>
            <a:r>
              <a:rPr kumimoji="1" lang="en-US" altLang="en-US"/>
              <a:t>  Find courses that ran in Fall 2009 and in Spring 2010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150938" y="3094038"/>
            <a:ext cx="75406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None/>
            </a:pPr>
            <a:r>
              <a:rPr kumimoji="1" lang="en-US" altLang="en-US"/>
              <a:t>(</a:t>
            </a:r>
            <a:r>
              <a:rPr kumimoji="1" lang="en-US" altLang="en-US" b="1"/>
              <a:t>select</a:t>
            </a:r>
            <a:r>
              <a:rPr kumimoji="1" lang="en-US" altLang="en-US"/>
              <a:t> </a:t>
            </a:r>
            <a:r>
              <a:rPr kumimoji="1" lang="en-US" altLang="en-US" i="1"/>
              <a:t>course_id </a:t>
            </a:r>
            <a:r>
              <a:rPr kumimoji="1" lang="en-US" altLang="en-US" b="1"/>
              <a:t>from </a:t>
            </a:r>
            <a:r>
              <a:rPr kumimoji="1" lang="en-US" altLang="en-US" i="1"/>
              <a:t>section </a:t>
            </a:r>
            <a:r>
              <a:rPr kumimoji="1" lang="en-US" altLang="en-US" b="1"/>
              <a:t>where </a:t>
            </a:r>
            <a:r>
              <a:rPr kumimoji="1" lang="en-US" altLang="en-US" i="1"/>
              <a:t>sem = </a:t>
            </a:r>
            <a:r>
              <a:rPr kumimoji="1" lang="en-US" altLang="en-US"/>
              <a:t>‘Fall’ </a:t>
            </a:r>
            <a:r>
              <a:rPr kumimoji="1" lang="en-US" altLang="en-US" b="1"/>
              <a:t>and </a:t>
            </a:r>
            <a:r>
              <a:rPr kumimoji="1" lang="en-US" altLang="en-US" i="1"/>
              <a:t>year = </a:t>
            </a:r>
            <a:r>
              <a:rPr kumimoji="1" lang="en-US" altLang="en-US"/>
              <a:t>2009)</a:t>
            </a:r>
            <a:br>
              <a:rPr kumimoji="1" lang="en-US" altLang="en-US"/>
            </a:br>
            <a:r>
              <a:rPr kumimoji="1" lang="en-US" altLang="en-US"/>
              <a:t> </a:t>
            </a:r>
            <a:r>
              <a:rPr kumimoji="1" lang="en-US" altLang="en-US" b="1"/>
              <a:t>intersect</a:t>
            </a:r>
            <a:br>
              <a:rPr kumimoji="1" lang="en-US" altLang="en-US" b="1"/>
            </a:br>
            <a:r>
              <a:rPr kumimoji="1" lang="en-US" altLang="en-US"/>
              <a:t>(</a:t>
            </a:r>
            <a:r>
              <a:rPr kumimoji="1" lang="en-US" altLang="en-US" b="1"/>
              <a:t>select</a:t>
            </a:r>
            <a:r>
              <a:rPr kumimoji="1" lang="en-US" altLang="en-US"/>
              <a:t> </a:t>
            </a:r>
            <a:r>
              <a:rPr kumimoji="1" lang="en-US" altLang="en-US" i="1"/>
              <a:t>course_id </a:t>
            </a:r>
            <a:r>
              <a:rPr kumimoji="1" lang="en-US" altLang="en-US" b="1"/>
              <a:t>from </a:t>
            </a:r>
            <a:r>
              <a:rPr kumimoji="1" lang="en-US" altLang="en-US" i="1"/>
              <a:t>section </a:t>
            </a:r>
            <a:r>
              <a:rPr kumimoji="1" lang="en-US" altLang="en-US" b="1"/>
              <a:t>where </a:t>
            </a:r>
            <a:r>
              <a:rPr kumimoji="1" lang="en-US" altLang="en-US" i="1"/>
              <a:t>sem = </a:t>
            </a:r>
            <a:r>
              <a:rPr kumimoji="1" lang="en-US" altLang="en-US"/>
              <a:t>‘Spring’ </a:t>
            </a:r>
            <a:r>
              <a:rPr kumimoji="1" lang="en-US" altLang="en-US" b="1"/>
              <a:t>and </a:t>
            </a:r>
            <a:r>
              <a:rPr kumimoji="1" lang="en-US" altLang="en-US" i="1"/>
              <a:t>year = </a:t>
            </a:r>
            <a:r>
              <a:rPr kumimoji="1" lang="en-US" altLang="en-US"/>
              <a:t>2010)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166813" y="4659313"/>
            <a:ext cx="75406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None/>
            </a:pPr>
            <a:r>
              <a:rPr kumimoji="1" lang="en-US" altLang="en-US"/>
              <a:t>(</a:t>
            </a:r>
            <a:r>
              <a:rPr kumimoji="1" lang="en-US" altLang="en-US" b="1"/>
              <a:t>select</a:t>
            </a:r>
            <a:r>
              <a:rPr kumimoji="1" lang="en-US" altLang="en-US"/>
              <a:t> </a:t>
            </a:r>
            <a:r>
              <a:rPr kumimoji="1" lang="en-US" altLang="en-US" i="1"/>
              <a:t>course_id </a:t>
            </a:r>
            <a:r>
              <a:rPr kumimoji="1" lang="en-US" altLang="en-US" b="1"/>
              <a:t>from </a:t>
            </a:r>
            <a:r>
              <a:rPr kumimoji="1" lang="en-US" altLang="en-US" i="1"/>
              <a:t>section </a:t>
            </a:r>
            <a:r>
              <a:rPr kumimoji="1" lang="en-US" altLang="en-US" b="1"/>
              <a:t>where </a:t>
            </a:r>
            <a:r>
              <a:rPr kumimoji="1" lang="en-US" altLang="en-US" i="1"/>
              <a:t>sem = </a:t>
            </a:r>
            <a:r>
              <a:rPr kumimoji="1" lang="en-US" altLang="en-US"/>
              <a:t>‘Fall’ </a:t>
            </a:r>
            <a:r>
              <a:rPr kumimoji="1" lang="en-US" altLang="en-US" b="1"/>
              <a:t>and </a:t>
            </a:r>
            <a:r>
              <a:rPr kumimoji="1" lang="en-US" altLang="en-US" i="1"/>
              <a:t>year = </a:t>
            </a:r>
            <a:r>
              <a:rPr kumimoji="1" lang="en-US" altLang="en-US"/>
              <a:t>2009)</a:t>
            </a:r>
            <a:br>
              <a:rPr kumimoji="1" lang="en-US" altLang="en-US"/>
            </a:br>
            <a:r>
              <a:rPr kumimoji="1" lang="en-US" altLang="en-US"/>
              <a:t> </a:t>
            </a:r>
            <a:r>
              <a:rPr kumimoji="1" lang="en-US" altLang="en-US" b="1"/>
              <a:t>except</a:t>
            </a:r>
            <a:br>
              <a:rPr kumimoji="1" lang="en-US" altLang="en-US" b="1"/>
            </a:br>
            <a:r>
              <a:rPr kumimoji="1" lang="en-US" altLang="en-US"/>
              <a:t>(</a:t>
            </a:r>
            <a:r>
              <a:rPr kumimoji="1" lang="en-US" altLang="en-US" b="1"/>
              <a:t>select</a:t>
            </a:r>
            <a:r>
              <a:rPr kumimoji="1" lang="en-US" altLang="en-US"/>
              <a:t> </a:t>
            </a:r>
            <a:r>
              <a:rPr kumimoji="1" lang="en-US" altLang="en-US" i="1"/>
              <a:t>course_id </a:t>
            </a:r>
            <a:r>
              <a:rPr kumimoji="1" lang="en-US" altLang="en-US" b="1"/>
              <a:t>from </a:t>
            </a:r>
            <a:r>
              <a:rPr kumimoji="1" lang="en-US" altLang="en-US" i="1"/>
              <a:t>section </a:t>
            </a:r>
            <a:r>
              <a:rPr kumimoji="1" lang="en-US" altLang="en-US" b="1"/>
              <a:t>where </a:t>
            </a:r>
            <a:r>
              <a:rPr kumimoji="1" lang="en-US" altLang="en-US" i="1"/>
              <a:t>sem = </a:t>
            </a:r>
            <a:r>
              <a:rPr kumimoji="1" lang="en-US" altLang="en-US"/>
              <a:t>‘Spring’ </a:t>
            </a:r>
            <a:r>
              <a:rPr kumimoji="1" lang="en-US" altLang="en-US" b="1"/>
              <a:t>and </a:t>
            </a:r>
            <a:r>
              <a:rPr kumimoji="1" lang="en-US" altLang="en-US" i="1"/>
              <a:t>year = </a:t>
            </a:r>
            <a:r>
              <a:rPr kumimoji="1" lang="en-US" altLang="en-US"/>
              <a:t>2010)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dirty="0" smtClean="0"/>
              <a:t>Set Operations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06488"/>
            <a:ext cx="8435975" cy="4806950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mtClean="0"/>
              <a:t>Find the salaries of all instructors that are less than the largest salary.</a:t>
            </a:r>
          </a:p>
          <a:p>
            <a:pPr lvl="1">
              <a:tabLst>
                <a:tab pos="2055813" algn="l"/>
              </a:tabLst>
            </a:pPr>
            <a:r>
              <a:rPr lang="en-US" altLang="en-US" b="1" smtClean="0"/>
              <a:t>select distinct </a:t>
            </a:r>
            <a:r>
              <a:rPr lang="en-US" altLang="en-US" i="1" smtClean="0"/>
              <a:t>T.salary</a:t>
            </a:r>
            <a:br>
              <a:rPr lang="en-US" altLang="en-US" i="1" smtClean="0"/>
            </a:br>
            <a:r>
              <a:rPr lang="en-US" altLang="en-US" b="1" smtClean="0"/>
              <a:t>from </a:t>
            </a:r>
            <a:r>
              <a:rPr lang="en-US" altLang="en-US" i="1" smtClean="0"/>
              <a:t>instructor </a:t>
            </a:r>
            <a:r>
              <a:rPr lang="en-US" altLang="en-US" b="1" smtClean="0"/>
              <a:t>as </a:t>
            </a:r>
            <a:r>
              <a:rPr lang="en-US" altLang="en-US" i="1" smtClean="0"/>
              <a:t>T, instructor </a:t>
            </a:r>
            <a:r>
              <a:rPr lang="en-US" altLang="en-US" b="1" smtClean="0"/>
              <a:t>as </a:t>
            </a:r>
            <a:r>
              <a:rPr lang="en-US" altLang="en-US" i="1" smtClean="0"/>
              <a:t>S</a:t>
            </a:r>
            <a:br>
              <a:rPr lang="en-US" altLang="en-US" i="1" smtClean="0"/>
            </a:br>
            <a:r>
              <a:rPr lang="en-US" altLang="en-US" b="1" smtClean="0"/>
              <a:t>where </a:t>
            </a:r>
            <a:r>
              <a:rPr lang="en-US" altLang="en-US" i="1" smtClean="0"/>
              <a:t>T.salary &lt; S.salary </a:t>
            </a:r>
          </a:p>
          <a:p>
            <a:pPr lvl="1">
              <a:buFont typeface="Monotype Sorts" pitchFamily="1" charset="2"/>
              <a:buNone/>
              <a:tabLst>
                <a:tab pos="2055813" algn="l"/>
              </a:tabLst>
            </a:pPr>
            <a:endParaRPr lang="en-US" altLang="en-US" i="1" smtClean="0"/>
          </a:p>
          <a:p>
            <a:pPr>
              <a:tabLst>
                <a:tab pos="2055813" algn="l"/>
              </a:tabLst>
            </a:pPr>
            <a:r>
              <a:rPr lang="en-US" altLang="en-US" smtClean="0"/>
              <a:t>Find all the salaries of all instructors</a:t>
            </a:r>
          </a:p>
          <a:p>
            <a:pPr lvl="1">
              <a:tabLst>
                <a:tab pos="2055813" algn="l"/>
              </a:tabLst>
            </a:pPr>
            <a:r>
              <a:rPr lang="en-US" altLang="en-US" b="1" smtClean="0"/>
              <a:t>select distinct </a:t>
            </a:r>
            <a:r>
              <a:rPr lang="en-US" altLang="en-US" i="1" smtClean="0"/>
              <a:t>salary</a:t>
            </a:r>
            <a:br>
              <a:rPr lang="en-US" altLang="en-US" i="1" smtClean="0"/>
            </a:b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</a:p>
          <a:p>
            <a:pPr lvl="1">
              <a:buFont typeface="Monotype Sorts" pitchFamily="1" charset="2"/>
              <a:buNone/>
              <a:tabLst>
                <a:tab pos="2055813" algn="l"/>
              </a:tabLst>
            </a:pPr>
            <a:endParaRPr lang="en-US" altLang="en-US" smtClean="0"/>
          </a:p>
          <a:p>
            <a:pPr>
              <a:tabLst>
                <a:tab pos="2055813" algn="l"/>
              </a:tabLst>
            </a:pPr>
            <a:r>
              <a:rPr lang="en-US" altLang="en-US" smtClean="0"/>
              <a:t>Find the largest salary of all instructors.</a:t>
            </a:r>
          </a:p>
          <a:p>
            <a:pPr lvl="1">
              <a:tabLst>
                <a:tab pos="2055813" algn="l"/>
              </a:tabLst>
            </a:pPr>
            <a:r>
              <a:rPr lang="en-US" altLang="en-US" smtClean="0"/>
              <a:t>  (</a:t>
            </a:r>
            <a:r>
              <a:rPr lang="en-US" altLang="en-US" b="1" smtClean="0"/>
              <a:t>select</a:t>
            </a:r>
            <a:r>
              <a:rPr lang="en-US" altLang="en-US" smtClean="0"/>
              <a:t>  “second query” )</a:t>
            </a:r>
            <a:br>
              <a:rPr lang="en-US" altLang="en-US" smtClean="0"/>
            </a:br>
            <a:r>
              <a:rPr lang="en-US" altLang="en-US" smtClean="0"/>
              <a:t> </a:t>
            </a:r>
            <a:r>
              <a:rPr lang="en-US" altLang="en-US" b="1" smtClean="0"/>
              <a:t>except</a:t>
            </a:r>
            <a:br>
              <a:rPr lang="en-US" altLang="en-US" b="1" smtClean="0"/>
            </a:br>
            <a:r>
              <a:rPr lang="en-US" altLang="en-US" b="1" smtClean="0"/>
              <a:t>   </a:t>
            </a:r>
            <a:r>
              <a:rPr lang="en-US" altLang="en-US" smtClean="0"/>
              <a:t>(</a:t>
            </a:r>
            <a:r>
              <a:rPr lang="en-US" altLang="en-US" b="1" smtClean="0"/>
              <a:t>select</a:t>
            </a:r>
            <a:r>
              <a:rPr lang="en-US" altLang="en-US" smtClean="0"/>
              <a:t> “first query”)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History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IBM Sequel language developed as part of System R project at the IBM San Jose Research Laboratory</a:t>
            </a:r>
          </a:p>
          <a:p>
            <a:r>
              <a:rPr lang="en-US" altLang="en-US" smtClean="0"/>
              <a:t>Renamed Structured Query Language (SQL)</a:t>
            </a:r>
          </a:p>
          <a:p>
            <a:r>
              <a:rPr lang="en-US" altLang="en-US" smtClean="0"/>
              <a:t>ANSI and ISO standard SQL:</a:t>
            </a:r>
          </a:p>
          <a:p>
            <a:pPr lvl="1"/>
            <a:r>
              <a:rPr lang="en-US" altLang="en-US" smtClean="0"/>
              <a:t>SQL-86</a:t>
            </a:r>
          </a:p>
          <a:p>
            <a:pPr lvl="1"/>
            <a:r>
              <a:rPr lang="en-US" altLang="en-US" smtClean="0"/>
              <a:t>SQL-89</a:t>
            </a:r>
          </a:p>
          <a:p>
            <a:pPr lvl="1"/>
            <a:r>
              <a:rPr lang="en-US" altLang="en-US" smtClean="0"/>
              <a:t>SQL-92 </a:t>
            </a:r>
          </a:p>
          <a:p>
            <a:pPr lvl="1"/>
            <a:r>
              <a:rPr lang="en-US" altLang="en-US" smtClean="0"/>
              <a:t>SQL:1999 (language name became Y2K compliant!)</a:t>
            </a:r>
          </a:p>
          <a:p>
            <a:pPr lvl="1"/>
            <a:r>
              <a:rPr lang="en-US" altLang="en-US" smtClean="0"/>
              <a:t>SQL:2003</a:t>
            </a:r>
          </a:p>
          <a:p>
            <a:r>
              <a:rPr lang="en-US" altLang="en-US" smtClean="0"/>
              <a:t>Commercial systems offer most, if not all, SQL-92 features, plus varying feature sets from later standards and special proprietary features.  </a:t>
            </a:r>
          </a:p>
          <a:p>
            <a:pPr lvl="1"/>
            <a:r>
              <a:rPr lang="en-US" altLang="en-US" smtClean="0"/>
              <a:t>Not all examples here may work on your particular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Set Operations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095375"/>
            <a:ext cx="7661275" cy="4903788"/>
          </a:xfrm>
        </p:spPr>
        <p:txBody>
          <a:bodyPr/>
          <a:lstStyle/>
          <a:p>
            <a:r>
              <a:rPr lang="en-US" altLang="en-US" smtClean="0"/>
              <a:t>Set operations </a:t>
            </a:r>
            <a:r>
              <a:rPr lang="en-US" altLang="en-US" b="1" smtClean="0">
                <a:solidFill>
                  <a:srgbClr val="000099"/>
                </a:solidFill>
              </a:rPr>
              <a:t>union</a:t>
            </a:r>
            <a:r>
              <a:rPr lang="en-US" altLang="en-US" b="1" smtClean="0"/>
              <a:t>, </a:t>
            </a:r>
            <a:r>
              <a:rPr lang="en-US" altLang="en-US" b="1" smtClean="0">
                <a:solidFill>
                  <a:srgbClr val="000099"/>
                </a:solidFill>
              </a:rPr>
              <a:t>intersect</a:t>
            </a:r>
            <a:r>
              <a:rPr lang="en-US" altLang="en-US" b="1" smtClean="0"/>
              <a:t>, </a:t>
            </a:r>
            <a:r>
              <a:rPr lang="en-US" altLang="en-US" smtClean="0"/>
              <a:t>and </a:t>
            </a:r>
            <a:r>
              <a:rPr lang="en-US" altLang="en-US" b="1" smtClean="0">
                <a:solidFill>
                  <a:srgbClr val="000099"/>
                </a:solidFill>
              </a:rPr>
              <a:t>except</a:t>
            </a:r>
            <a:r>
              <a:rPr lang="en-US" altLang="en-US" b="1" smtClean="0"/>
              <a:t> </a:t>
            </a:r>
          </a:p>
          <a:p>
            <a:pPr lvl="1"/>
            <a:r>
              <a:rPr lang="en-US" altLang="en-US" smtClean="0">
                <a:sym typeface="Symbol" pitchFamily="18" charset="2"/>
              </a:rPr>
              <a:t>Each of the above operations automatically eliminates duplicates</a:t>
            </a:r>
          </a:p>
          <a:p>
            <a:pPr>
              <a:buFont typeface="Wingdings" pitchFamily="2" charset="2"/>
              <a:buChar char="n"/>
            </a:pPr>
            <a:r>
              <a:rPr lang="en-US" altLang="en-US" smtClean="0">
                <a:sym typeface="Symbol" pitchFamily="18" charset="2"/>
              </a:rPr>
              <a:t>To retain all duplicates use the corresponding multiset versions </a:t>
            </a:r>
            <a:r>
              <a:rPr lang="en-US" altLang="en-US" b="1" smtClean="0">
                <a:solidFill>
                  <a:srgbClr val="000099"/>
                </a:solidFill>
                <a:sym typeface="Symbol" pitchFamily="18" charset="2"/>
              </a:rPr>
              <a:t>union all, intersect all</a:t>
            </a:r>
            <a:r>
              <a:rPr lang="en-US" altLang="en-US" b="1" smtClean="0">
                <a:sym typeface="Symbol" pitchFamily="18" charset="2"/>
              </a:rPr>
              <a:t> </a:t>
            </a:r>
            <a:r>
              <a:rPr lang="en-US" altLang="en-US" smtClean="0">
                <a:sym typeface="Symbol" pitchFamily="18" charset="2"/>
              </a:rPr>
              <a:t>and </a:t>
            </a:r>
            <a:r>
              <a:rPr lang="en-US" altLang="en-US" b="1" smtClean="0">
                <a:solidFill>
                  <a:srgbClr val="000099"/>
                </a:solidFill>
                <a:sym typeface="Symbol" pitchFamily="18" charset="2"/>
              </a:rPr>
              <a:t>except all</a:t>
            </a:r>
            <a:r>
              <a:rPr lang="en-US" altLang="en-US" b="1" smtClean="0">
                <a:sym typeface="Symbol" pitchFamily="18" charset="2"/>
              </a:rPr>
              <a:t>.</a:t>
            </a:r>
            <a:br>
              <a:rPr lang="en-US" altLang="en-US" b="1" smtClean="0">
                <a:sym typeface="Symbol" pitchFamily="18" charset="2"/>
              </a:rPr>
            </a:br>
            <a:endParaRPr lang="en-US" altLang="en-US" sz="800" smtClean="0">
              <a:sym typeface="Symbol" pitchFamily="18" charset="2"/>
            </a:endParaRPr>
          </a:p>
          <a:p>
            <a:pPr>
              <a:buFont typeface="Wingdings" pitchFamily="2" charset="2"/>
              <a:buChar char="n"/>
            </a:pPr>
            <a:r>
              <a:rPr lang="en-US" altLang="en-US" smtClean="0">
                <a:sym typeface="Symbol" pitchFamily="18" charset="2"/>
              </a:rPr>
              <a:t>Suppose a tuple occurs </a:t>
            </a:r>
            <a:r>
              <a:rPr lang="en-US" altLang="en-US" i="1" smtClean="0">
                <a:sym typeface="Symbol" pitchFamily="18" charset="2"/>
              </a:rPr>
              <a:t>m</a:t>
            </a:r>
            <a:r>
              <a:rPr lang="en-US" altLang="en-US" smtClean="0">
                <a:sym typeface="Symbol" pitchFamily="18" charset="2"/>
              </a:rPr>
              <a:t> times in </a:t>
            </a:r>
            <a:r>
              <a:rPr lang="en-US" altLang="en-US" i="1" smtClean="0">
                <a:sym typeface="Symbol" pitchFamily="18" charset="2"/>
              </a:rPr>
              <a:t>r</a:t>
            </a:r>
            <a:r>
              <a:rPr lang="en-US" altLang="en-US" smtClean="0">
                <a:sym typeface="Symbol" pitchFamily="18" charset="2"/>
              </a:rPr>
              <a:t> and </a:t>
            </a:r>
            <a:r>
              <a:rPr lang="en-US" altLang="en-US" i="1" smtClean="0">
                <a:sym typeface="Symbol" pitchFamily="18" charset="2"/>
              </a:rPr>
              <a:t>n </a:t>
            </a:r>
            <a:r>
              <a:rPr lang="en-US" altLang="en-US" smtClean="0">
                <a:sym typeface="Symbol" pitchFamily="18" charset="2"/>
              </a:rPr>
              <a:t>times in </a:t>
            </a:r>
            <a:r>
              <a:rPr lang="en-US" altLang="en-US" i="1" smtClean="0">
                <a:sym typeface="Symbol" pitchFamily="18" charset="2"/>
              </a:rPr>
              <a:t>s, </a:t>
            </a:r>
            <a:r>
              <a:rPr lang="en-US" altLang="en-US" smtClean="0">
                <a:sym typeface="Symbol" pitchFamily="18" charset="2"/>
              </a:rPr>
              <a:t>then, it occurs:</a:t>
            </a:r>
          </a:p>
          <a:p>
            <a:pPr lvl="1"/>
            <a:r>
              <a:rPr lang="en-US" altLang="en-US" i="1" smtClean="0"/>
              <a:t>m </a:t>
            </a:r>
            <a:r>
              <a:rPr lang="en-US" altLang="en-US" i="1" baseline="-25000" smtClean="0"/>
              <a:t> </a:t>
            </a:r>
            <a:r>
              <a:rPr lang="en-US" altLang="en-US" i="1" smtClean="0"/>
              <a:t>+ n </a:t>
            </a:r>
            <a:r>
              <a:rPr lang="en-US" altLang="en-US" smtClean="0"/>
              <a:t>times in </a:t>
            </a:r>
            <a:r>
              <a:rPr lang="en-US" altLang="en-US" i="1" smtClean="0"/>
              <a:t>r </a:t>
            </a:r>
            <a:r>
              <a:rPr lang="en-US" altLang="en-US" b="1" smtClean="0"/>
              <a:t>union all </a:t>
            </a:r>
            <a:r>
              <a:rPr lang="en-US" altLang="en-US" i="1" smtClean="0"/>
              <a:t>s</a:t>
            </a:r>
          </a:p>
          <a:p>
            <a:pPr lvl="1"/>
            <a:r>
              <a:rPr lang="en-US" altLang="en-US" smtClean="0"/>
              <a:t>min(</a:t>
            </a:r>
            <a:r>
              <a:rPr lang="en-US" altLang="en-US" i="1" smtClean="0"/>
              <a:t>m,n)</a:t>
            </a:r>
            <a:r>
              <a:rPr lang="en-US" altLang="en-US" smtClean="0"/>
              <a:t> times in </a:t>
            </a:r>
            <a:r>
              <a:rPr lang="en-US" altLang="en-US" i="1" smtClean="0"/>
              <a:t>r</a:t>
            </a:r>
            <a:r>
              <a:rPr lang="en-US" altLang="en-US" smtClean="0"/>
              <a:t> </a:t>
            </a:r>
            <a:r>
              <a:rPr lang="en-US" altLang="en-US" b="1" smtClean="0"/>
              <a:t>intersect all </a:t>
            </a:r>
            <a:r>
              <a:rPr lang="en-US" altLang="en-US" i="1" smtClean="0"/>
              <a:t>s</a:t>
            </a:r>
          </a:p>
          <a:p>
            <a:pPr lvl="1"/>
            <a:r>
              <a:rPr lang="en-US" altLang="en-US" smtClean="0"/>
              <a:t>max(0, </a:t>
            </a:r>
            <a:r>
              <a:rPr lang="en-US" altLang="en-US" i="1" smtClean="0"/>
              <a:t>m – n)</a:t>
            </a:r>
            <a:r>
              <a:rPr lang="en-US" altLang="en-US" smtClean="0"/>
              <a:t> times in </a:t>
            </a:r>
            <a:r>
              <a:rPr lang="en-US" altLang="en-US" i="1" smtClean="0"/>
              <a:t>r</a:t>
            </a:r>
            <a:r>
              <a:rPr lang="en-US" altLang="en-US" smtClean="0"/>
              <a:t> </a:t>
            </a:r>
            <a:r>
              <a:rPr lang="en-US" altLang="en-US" b="1" smtClean="0"/>
              <a:t>except all </a:t>
            </a:r>
            <a:r>
              <a:rPr lang="en-US" altLang="en-US" i="1" smtClean="0"/>
              <a:t>s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Null Values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126288" cy="5156200"/>
          </a:xfrm>
        </p:spPr>
        <p:txBody>
          <a:bodyPr/>
          <a:lstStyle/>
          <a:p>
            <a:r>
              <a:rPr lang="en-US" altLang="en-US" smtClean="0"/>
              <a:t>It is possible for tuples to have a null value, denoted by </a:t>
            </a:r>
            <a:r>
              <a:rPr lang="en-US" altLang="en-US" i="1" smtClean="0"/>
              <a:t>null</a:t>
            </a:r>
            <a:r>
              <a:rPr lang="en-US" altLang="en-US" smtClean="0"/>
              <a:t>, for some of their attributes</a:t>
            </a:r>
          </a:p>
          <a:p>
            <a:r>
              <a:rPr lang="en-US" altLang="en-US" i="1" smtClean="0"/>
              <a:t>null</a:t>
            </a:r>
            <a:r>
              <a:rPr lang="en-US" altLang="en-US" smtClean="0"/>
              <a:t> signifies an unknown value or that a value does not exist.</a:t>
            </a:r>
          </a:p>
          <a:p>
            <a:r>
              <a:rPr lang="en-US" altLang="en-US" smtClean="0"/>
              <a:t>The result of any arithmetic expression involving </a:t>
            </a:r>
            <a:r>
              <a:rPr lang="en-US" altLang="en-US" i="1" smtClean="0"/>
              <a:t>null</a:t>
            </a:r>
            <a:r>
              <a:rPr lang="en-US" altLang="en-US" smtClean="0"/>
              <a:t> is </a:t>
            </a:r>
            <a:r>
              <a:rPr lang="en-US" altLang="en-US" i="1" smtClean="0"/>
              <a:t>null</a:t>
            </a:r>
          </a:p>
          <a:p>
            <a:pPr lvl="1"/>
            <a:r>
              <a:rPr lang="en-US" altLang="en-US" smtClean="0"/>
              <a:t>Example:  5 + </a:t>
            </a:r>
            <a:r>
              <a:rPr lang="en-US" altLang="en-US" i="1" smtClean="0"/>
              <a:t>null</a:t>
            </a:r>
            <a:r>
              <a:rPr lang="en-US" altLang="en-US" smtClean="0"/>
              <a:t>  returns null</a:t>
            </a:r>
          </a:p>
          <a:p>
            <a:r>
              <a:rPr lang="en-US" altLang="en-US" smtClean="0"/>
              <a:t>The predicate  </a:t>
            </a:r>
            <a:r>
              <a:rPr lang="en-US" altLang="en-US" b="1" smtClean="0"/>
              <a:t>is null</a:t>
            </a:r>
            <a:r>
              <a:rPr lang="en-US" altLang="en-US" smtClean="0"/>
              <a:t> can be used to check for null values.</a:t>
            </a:r>
          </a:p>
          <a:p>
            <a:pPr lvl="1"/>
            <a:r>
              <a:rPr lang="en-US" altLang="en-US" smtClean="0"/>
              <a:t>Example: Find all instructors whose salary is null</a:t>
            </a:r>
            <a:r>
              <a:rPr lang="en-US" altLang="en-US" i="1" smtClean="0"/>
              <a:t>.</a:t>
            </a:r>
          </a:p>
          <a:p>
            <a:pPr>
              <a:buFont typeface="Monotype Sorts" pitchFamily="1" charset="2"/>
              <a:buNone/>
            </a:pPr>
            <a:r>
              <a:rPr lang="en-US" altLang="en-US" b="1" smtClean="0"/>
              <a:t>		select</a:t>
            </a:r>
            <a:r>
              <a:rPr lang="en-US" altLang="en-US" i="1" smtClean="0"/>
              <a:t> name</a:t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b="1" smtClean="0"/>
              <a:t>from</a:t>
            </a:r>
            <a:r>
              <a:rPr lang="en-US" altLang="en-US" i="1" smtClean="0"/>
              <a:t> instructor</a:t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b="1" smtClean="0"/>
              <a:t>where </a:t>
            </a:r>
            <a:r>
              <a:rPr lang="en-US" altLang="en-US" i="1" smtClean="0"/>
              <a:t>salary </a:t>
            </a:r>
            <a:r>
              <a:rPr lang="en-US" altLang="en-US" b="1" smtClean="0"/>
              <a:t>is null</a:t>
            </a:r>
            <a:endParaRPr lang="en-US" altLang="en-US" smtClean="0"/>
          </a:p>
          <a:p>
            <a:pPr lvl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206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Null Values and Three Valued Logic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4903787"/>
          </a:xfrm>
        </p:spPr>
        <p:txBody>
          <a:bodyPr/>
          <a:lstStyle/>
          <a:p>
            <a:r>
              <a:rPr lang="en-US" altLang="en-US" smtClean="0"/>
              <a:t>Three values – </a:t>
            </a:r>
            <a:r>
              <a:rPr lang="en-US" altLang="en-US" i="1" smtClean="0"/>
              <a:t>true</a:t>
            </a:r>
            <a:r>
              <a:rPr lang="en-US" altLang="en-US" smtClean="0"/>
              <a:t>, </a:t>
            </a:r>
            <a:r>
              <a:rPr lang="en-US" altLang="en-US" i="1" smtClean="0"/>
              <a:t>false</a:t>
            </a:r>
            <a:r>
              <a:rPr lang="en-US" altLang="en-US" smtClean="0"/>
              <a:t>, </a:t>
            </a:r>
            <a:r>
              <a:rPr lang="en-US" altLang="en-US" i="1" smtClean="0"/>
              <a:t>unknown</a:t>
            </a:r>
          </a:p>
          <a:p>
            <a:r>
              <a:rPr lang="en-US" altLang="en-US" smtClean="0"/>
              <a:t>Any comparison with </a:t>
            </a:r>
            <a:r>
              <a:rPr lang="en-US" altLang="en-US" i="1" smtClean="0"/>
              <a:t>null</a:t>
            </a:r>
            <a:r>
              <a:rPr lang="en-US" altLang="en-US" smtClean="0"/>
              <a:t> returns </a:t>
            </a:r>
            <a:r>
              <a:rPr lang="en-US" altLang="en-US" i="1" smtClean="0"/>
              <a:t>unknown</a:t>
            </a:r>
          </a:p>
          <a:p>
            <a:pPr lvl="1"/>
            <a:r>
              <a:rPr lang="en-US" altLang="en-US" smtClean="0"/>
              <a:t>Example</a:t>
            </a:r>
            <a:r>
              <a:rPr lang="en-US" altLang="en-US" i="1" smtClean="0"/>
              <a:t>: 5 &lt; null   or   null &lt;&gt; null    or    null = null</a:t>
            </a:r>
          </a:p>
          <a:p>
            <a:r>
              <a:rPr lang="en-US" altLang="en-US" smtClean="0"/>
              <a:t>Three-valued logic using the value </a:t>
            </a:r>
            <a:r>
              <a:rPr lang="en-US" altLang="en-US" i="1" smtClean="0"/>
              <a:t>unknown</a:t>
            </a:r>
            <a:r>
              <a:rPr lang="en-US" altLang="en-US" smtClean="0"/>
              <a:t>:</a:t>
            </a:r>
          </a:p>
          <a:p>
            <a:pPr lvl="1"/>
            <a:r>
              <a:rPr lang="en-US" altLang="en-US" smtClean="0"/>
              <a:t>OR: (</a:t>
            </a:r>
            <a:r>
              <a:rPr lang="en-US" altLang="en-US" i="1" smtClean="0"/>
              <a:t>unknown</a:t>
            </a:r>
            <a:r>
              <a:rPr lang="en-US" altLang="en-US" smtClean="0"/>
              <a:t> </a:t>
            </a:r>
            <a:r>
              <a:rPr lang="en-US" altLang="en-US" b="1" smtClean="0"/>
              <a:t>or</a:t>
            </a:r>
            <a:r>
              <a:rPr lang="en-US" altLang="en-US" smtClean="0"/>
              <a:t> </a:t>
            </a:r>
            <a:r>
              <a:rPr lang="en-US" altLang="en-US" i="1" smtClean="0"/>
              <a:t>true</a:t>
            </a:r>
            <a:r>
              <a:rPr lang="en-US" altLang="en-US" smtClean="0"/>
              <a:t>)   = </a:t>
            </a:r>
            <a:r>
              <a:rPr lang="en-US" altLang="en-US" i="1" smtClean="0"/>
              <a:t>true</a:t>
            </a:r>
            <a:r>
              <a:rPr lang="en-US" altLang="en-US" smtClean="0"/>
              <a:t>,</a:t>
            </a:r>
            <a:br>
              <a:rPr lang="en-US" altLang="en-US" smtClean="0"/>
            </a:br>
            <a:r>
              <a:rPr lang="en-US" altLang="en-US" smtClean="0"/>
              <a:t>       (</a:t>
            </a:r>
            <a:r>
              <a:rPr lang="en-US" altLang="en-US" i="1" smtClean="0"/>
              <a:t>unknown</a:t>
            </a:r>
            <a:r>
              <a:rPr lang="en-US" altLang="en-US" smtClean="0"/>
              <a:t> </a:t>
            </a:r>
            <a:r>
              <a:rPr lang="en-US" altLang="en-US" b="1" smtClean="0"/>
              <a:t>or</a:t>
            </a:r>
            <a:r>
              <a:rPr lang="en-US" altLang="en-US" smtClean="0"/>
              <a:t> </a:t>
            </a:r>
            <a:r>
              <a:rPr lang="en-US" altLang="en-US" i="1" smtClean="0"/>
              <a:t>false</a:t>
            </a:r>
            <a:r>
              <a:rPr lang="en-US" altLang="en-US" smtClean="0"/>
              <a:t>)  = </a:t>
            </a:r>
            <a:r>
              <a:rPr lang="en-US" altLang="en-US" i="1" smtClean="0"/>
              <a:t>unknown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      (</a:t>
            </a:r>
            <a:r>
              <a:rPr lang="en-US" altLang="en-US" i="1" smtClean="0"/>
              <a:t>unknown </a:t>
            </a:r>
            <a:r>
              <a:rPr lang="en-US" altLang="en-US" b="1" smtClean="0"/>
              <a:t>or</a:t>
            </a:r>
            <a:r>
              <a:rPr lang="en-US" altLang="en-US" i="1" smtClean="0"/>
              <a:t> unknown) = unknown</a:t>
            </a:r>
          </a:p>
          <a:p>
            <a:pPr lvl="1"/>
            <a:r>
              <a:rPr lang="en-US" altLang="en-US" smtClean="0"/>
              <a:t>AND:</a:t>
            </a:r>
            <a:r>
              <a:rPr lang="en-US" altLang="en-US" i="1" smtClean="0"/>
              <a:t> (true</a:t>
            </a:r>
            <a:r>
              <a:rPr lang="en-US" altLang="en-US" b="1" smtClean="0"/>
              <a:t> and </a:t>
            </a:r>
            <a:r>
              <a:rPr lang="en-US" altLang="en-US" i="1" smtClean="0"/>
              <a:t>unknown)  = unknown,    </a:t>
            </a:r>
            <a:br>
              <a:rPr lang="en-US" altLang="en-US" i="1" smtClean="0"/>
            </a:br>
            <a:r>
              <a:rPr lang="en-US" altLang="en-US" i="1" smtClean="0"/>
              <a:t>         (false</a:t>
            </a:r>
            <a:r>
              <a:rPr lang="en-US" altLang="en-US" b="1" smtClean="0"/>
              <a:t> and </a:t>
            </a:r>
            <a:r>
              <a:rPr lang="en-US" altLang="en-US" i="1" smtClean="0"/>
              <a:t>unknown) = false,</a:t>
            </a:r>
            <a:br>
              <a:rPr lang="en-US" altLang="en-US" i="1" smtClean="0"/>
            </a:br>
            <a:r>
              <a:rPr lang="en-US" altLang="en-US" i="1" smtClean="0"/>
              <a:t>         (unknown </a:t>
            </a:r>
            <a:r>
              <a:rPr lang="en-US" altLang="en-US" b="1" smtClean="0"/>
              <a:t>and</a:t>
            </a:r>
            <a:r>
              <a:rPr lang="en-US" altLang="en-US" i="1" smtClean="0"/>
              <a:t> unknown) = unknown</a:t>
            </a:r>
          </a:p>
          <a:p>
            <a:pPr lvl="1"/>
            <a:r>
              <a:rPr lang="en-US" altLang="en-US" smtClean="0"/>
              <a:t>NOT</a:t>
            </a:r>
            <a:r>
              <a:rPr lang="en-US" altLang="en-US" i="1" smtClean="0"/>
              <a:t>:  (</a:t>
            </a:r>
            <a:r>
              <a:rPr lang="en-US" altLang="en-US" b="1" smtClean="0"/>
              <a:t>not</a:t>
            </a:r>
            <a:r>
              <a:rPr lang="en-US" altLang="en-US" i="1" smtClean="0"/>
              <a:t> unknown) = unknown</a:t>
            </a:r>
          </a:p>
          <a:p>
            <a:pPr lvl="1"/>
            <a:r>
              <a:rPr lang="en-US" altLang="en-US" smtClean="0"/>
              <a:t>“</a:t>
            </a:r>
            <a:r>
              <a:rPr lang="en-US" altLang="en-US" i="1" smtClean="0"/>
              <a:t>P</a:t>
            </a:r>
            <a:r>
              <a:rPr lang="en-US" altLang="en-US" b="1" smtClean="0"/>
              <a:t>  is unknown</a:t>
            </a:r>
            <a:r>
              <a:rPr lang="en-US" altLang="en-US" smtClean="0"/>
              <a:t>”</a:t>
            </a:r>
            <a:r>
              <a:rPr lang="en-US" altLang="en-US" b="1" smtClean="0"/>
              <a:t> </a:t>
            </a:r>
            <a:r>
              <a:rPr lang="en-US" altLang="en-US" smtClean="0"/>
              <a:t>evaluates to true if predicate </a:t>
            </a:r>
            <a:r>
              <a:rPr lang="en-US" altLang="en-US" i="1" smtClean="0"/>
              <a:t>P</a:t>
            </a:r>
            <a:r>
              <a:rPr lang="en-US" altLang="en-US" smtClean="0"/>
              <a:t> evaluates to </a:t>
            </a:r>
            <a:r>
              <a:rPr lang="en-US" altLang="en-US" i="1" smtClean="0"/>
              <a:t>unknown</a:t>
            </a:r>
          </a:p>
          <a:p>
            <a:r>
              <a:rPr lang="en-US" altLang="en-US" smtClean="0"/>
              <a:t>Result of </a:t>
            </a:r>
            <a:r>
              <a:rPr lang="en-US" altLang="en-US" b="1" smtClean="0"/>
              <a:t>where </a:t>
            </a:r>
            <a:r>
              <a:rPr lang="en-US" altLang="en-US" smtClean="0"/>
              <a:t>clause predicate is treated as </a:t>
            </a:r>
            <a:r>
              <a:rPr lang="en-US" altLang="en-US" i="1" smtClean="0"/>
              <a:t>false </a:t>
            </a:r>
            <a:r>
              <a:rPr lang="en-US" altLang="en-US" smtClean="0"/>
              <a:t>if it evaluates to </a:t>
            </a:r>
            <a:r>
              <a:rPr lang="en-US" altLang="en-US" i="1" smtClean="0"/>
              <a:t>unknown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800" smtClean="0"/>
              <a:t>Schema Diagram for University Database</a:t>
            </a:r>
          </a:p>
        </p:txBody>
      </p:sp>
      <p:pic>
        <p:nvPicPr>
          <p:cNvPr id="44034" name="Picture 3" descr="allFigures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713" y="1049338"/>
            <a:ext cx="840422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Aggregate Functions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010400" cy="3897312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mtClean="0"/>
              <a:t>These functions operate on the multiset of values of a column of a relation, and return a value</a:t>
            </a:r>
          </a:p>
          <a:p>
            <a:pPr>
              <a:buFont typeface="Monotype Sorts" pitchFamily="1" charset="2"/>
              <a:buNone/>
              <a:tabLst>
                <a:tab pos="2222500" algn="l"/>
              </a:tabLst>
            </a:pPr>
            <a:r>
              <a:rPr lang="en-US" altLang="en-US" smtClean="0"/>
              <a:t>		</a:t>
            </a:r>
            <a:r>
              <a:rPr lang="en-US" altLang="en-US" b="1" smtClean="0"/>
              <a:t>avg: </a:t>
            </a:r>
            <a:r>
              <a:rPr lang="en-US" altLang="en-US" smtClean="0"/>
              <a:t>average value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min:  </a:t>
            </a:r>
            <a:r>
              <a:rPr lang="en-US" altLang="en-US" smtClean="0"/>
              <a:t>minimum value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max:  </a:t>
            </a:r>
            <a:r>
              <a:rPr lang="en-US" altLang="en-US" smtClean="0"/>
              <a:t>maximum value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sum:  </a:t>
            </a:r>
            <a:r>
              <a:rPr lang="en-US" altLang="en-US" smtClean="0"/>
              <a:t>sum of values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count:  </a:t>
            </a:r>
            <a:r>
              <a:rPr lang="en-US" altLang="en-US" smtClean="0"/>
              <a:t>number of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Aggregate Functions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843837" cy="5251450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mtClean="0"/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b="1" smtClean="0"/>
              <a:t>select avg </a:t>
            </a:r>
            <a:r>
              <a:rPr lang="en-US" altLang="en-US" smtClean="0"/>
              <a:t>(</a:t>
            </a:r>
            <a:r>
              <a:rPr lang="en-US" altLang="en-US" i="1" smtClean="0"/>
              <a:t>salary</a:t>
            </a:r>
            <a:r>
              <a:rPr lang="en-US" altLang="en-US" smtClean="0"/>
              <a:t>)</a:t>
            </a:r>
            <a:br>
              <a:rPr lang="en-US" altLang="en-US" smtClean="0"/>
            </a:b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  <a:br>
              <a:rPr lang="en-US" altLang="en-US" i="1" smtClean="0"/>
            </a:br>
            <a:r>
              <a:rPr lang="en-US" altLang="en-US" b="1" smtClean="0"/>
              <a:t>where </a:t>
            </a:r>
            <a:r>
              <a:rPr lang="en-US" altLang="en-US" i="1" smtClean="0"/>
              <a:t>dept_name</a:t>
            </a:r>
            <a:r>
              <a:rPr lang="en-US" altLang="en-US" smtClean="0"/>
              <a:t>= ’Comp. Sci.’;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mtClean="0"/>
              <a:t>Find the total number of instructors who teach a course in the Spring 2010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b="1" smtClean="0"/>
              <a:t>select count </a:t>
            </a:r>
            <a:r>
              <a:rPr kumimoji="0" lang="en-US" altLang="en-US" smtClean="0"/>
              <a:t>(</a:t>
            </a:r>
            <a:r>
              <a:rPr kumimoji="0" lang="en-US" altLang="en-US" b="1" smtClean="0"/>
              <a:t>distinct </a:t>
            </a:r>
            <a:r>
              <a:rPr kumimoji="0" lang="en-US" altLang="en-US" i="1" smtClean="0"/>
              <a:t>ID</a:t>
            </a:r>
            <a:r>
              <a:rPr kumimoji="0" lang="en-US" altLang="en-US" smtClean="0"/>
              <a:t>)</a:t>
            </a:r>
            <a:br>
              <a:rPr kumimoji="0" lang="en-US" altLang="en-US" smtClean="0"/>
            </a:br>
            <a:r>
              <a:rPr kumimoji="0" lang="en-US" altLang="en-US" b="1" smtClean="0"/>
              <a:t>from </a:t>
            </a:r>
            <a:r>
              <a:rPr kumimoji="0" lang="en-US" altLang="en-US" i="1" smtClean="0"/>
              <a:t>teaches</a:t>
            </a:r>
            <a:br>
              <a:rPr kumimoji="0" lang="en-US" altLang="en-US" i="1" smtClean="0"/>
            </a:br>
            <a:r>
              <a:rPr kumimoji="0" lang="en-US" altLang="en-US" b="1" smtClean="0"/>
              <a:t>where </a:t>
            </a:r>
            <a:r>
              <a:rPr kumimoji="0" lang="en-US" altLang="en-US" i="1" smtClean="0"/>
              <a:t>semester </a:t>
            </a:r>
            <a:r>
              <a:rPr kumimoji="0" lang="en-US" altLang="en-US" smtClean="0"/>
              <a:t>= ’Spring’ </a:t>
            </a:r>
            <a:r>
              <a:rPr kumimoji="0" lang="en-US" altLang="en-US" b="1" smtClean="0"/>
              <a:t>and </a:t>
            </a:r>
            <a:r>
              <a:rPr kumimoji="0" lang="en-US" altLang="en-US" i="1" smtClean="0"/>
              <a:t>year </a:t>
            </a:r>
            <a:r>
              <a:rPr kumimoji="0" lang="en-US" altLang="en-US" smtClean="0"/>
              <a:t>= 2010;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mtClean="0"/>
              <a:t>Find the number of tuples in the </a:t>
            </a:r>
            <a:r>
              <a:rPr kumimoji="0" lang="en-US" altLang="en-US" i="1" smtClean="0"/>
              <a:t>course </a:t>
            </a:r>
            <a:r>
              <a:rPr kumimoji="0" lang="en-US" altLang="en-US" smtClean="0"/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b="1" smtClean="0"/>
              <a:t>select count </a:t>
            </a:r>
            <a:r>
              <a:rPr kumimoji="0" lang="en-US" altLang="en-US" smtClean="0"/>
              <a:t>(*)</a:t>
            </a:r>
            <a:br>
              <a:rPr kumimoji="0" lang="en-US" altLang="en-US" smtClean="0"/>
            </a:br>
            <a:r>
              <a:rPr kumimoji="0" lang="en-US" altLang="en-US" b="1" smtClean="0"/>
              <a:t>from </a:t>
            </a:r>
            <a:r>
              <a:rPr kumimoji="0" lang="en-US" altLang="en-US" i="1" smtClean="0"/>
              <a:t>course</a:t>
            </a:r>
            <a:r>
              <a:rPr kumimoji="0" lang="en-US" altLang="en-US" smtClean="0"/>
              <a:t>;</a:t>
            </a:r>
          </a:p>
          <a:p>
            <a:pPr>
              <a:tabLst>
                <a:tab pos="1711325" algn="l"/>
              </a:tabLst>
            </a:pPr>
            <a:endParaRPr kumimoji="0" lang="en-US" altLang="en-US" smtClean="0"/>
          </a:p>
          <a:p>
            <a:pPr lvl="1">
              <a:tabLst>
                <a:tab pos="1711325" algn="l"/>
              </a:tabLst>
            </a:pPr>
            <a:endParaRPr kumimoji="0" lang="en-US" altLang="en-US" smtClean="0"/>
          </a:p>
          <a:p>
            <a:pPr>
              <a:tabLst>
                <a:tab pos="1711325" algn="l"/>
              </a:tabLst>
            </a:pPr>
            <a:endParaRPr lang="en-US" altLang="en-US" smtClean="0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en-US"/>
              <a:t>   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Aggregate Functions – Group By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023938"/>
            <a:ext cx="8048625" cy="141446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mtClean="0"/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en-US" b="1" smtClean="0"/>
              <a:t>select </a:t>
            </a:r>
            <a:r>
              <a:rPr lang="en-US" altLang="en-US" i="1" smtClean="0"/>
              <a:t>dept_name</a:t>
            </a:r>
            <a:r>
              <a:rPr lang="en-US" altLang="en-US" smtClean="0"/>
              <a:t>, </a:t>
            </a:r>
            <a:r>
              <a:rPr lang="en-US" altLang="en-US" b="1" smtClean="0"/>
              <a:t>avg </a:t>
            </a:r>
            <a:r>
              <a:rPr lang="en-US" altLang="en-US" smtClean="0"/>
              <a:t>(</a:t>
            </a:r>
            <a:r>
              <a:rPr lang="en-US" altLang="en-US" i="1" smtClean="0"/>
              <a:t>salary</a:t>
            </a:r>
            <a:r>
              <a:rPr lang="en-US" altLang="en-US" smtClean="0"/>
              <a:t>) </a:t>
            </a:r>
            <a:r>
              <a:rPr lang="en-US" altLang="en-US" b="1" smtClean="0"/>
              <a:t>as</a:t>
            </a:r>
            <a:r>
              <a:rPr lang="en-US" altLang="en-US" smtClean="0"/>
              <a:t> </a:t>
            </a:r>
            <a:r>
              <a:rPr lang="en-US" altLang="en-US" i="1" smtClean="0"/>
              <a:t>avg_salary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  <a:br>
              <a:rPr lang="en-US" altLang="en-US" i="1" smtClean="0"/>
            </a:br>
            <a:r>
              <a:rPr lang="en-US" altLang="en-US" b="1" smtClean="0"/>
              <a:t>group by </a:t>
            </a:r>
            <a:r>
              <a:rPr lang="en-US" altLang="en-US" i="1" smtClean="0"/>
              <a:t>dept_name</a:t>
            </a:r>
            <a:r>
              <a:rPr lang="en-US" altLang="en-US" smtClean="0"/>
              <a:t>;</a:t>
            </a:r>
          </a:p>
          <a:p>
            <a:pPr lvl="1">
              <a:tabLst>
                <a:tab pos="625475" algn="l"/>
              </a:tabLst>
            </a:pPr>
            <a:endParaRPr lang="en-US" altLang="en-US" smtClean="0"/>
          </a:p>
          <a:p>
            <a:pPr lvl="1">
              <a:tabLst>
                <a:tab pos="625475" algn="l"/>
              </a:tabLst>
            </a:pPr>
            <a:endParaRPr lang="en-US" altLang="en-US" smtClean="0"/>
          </a:p>
        </p:txBody>
      </p:sp>
      <p:pic>
        <p:nvPicPr>
          <p:cNvPr id="38916" name="Picture 4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463" y="2571750"/>
            <a:ext cx="4056062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5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9275" y="3122613"/>
            <a:ext cx="2411413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7129463" y="3228975"/>
            <a:ext cx="882650" cy="2127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en-US" sz="1400" i="1"/>
              <a:t>avg_salary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Aggregation (Cont.)</a:t>
            </a:r>
          </a:p>
        </p:txBody>
      </p:sp>
      <p:sp>
        <p:nvSpPr>
          <p:cNvPr id="39939" name="Text Box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Attributes in </a:t>
            </a:r>
            <a:r>
              <a:rPr lang="en-US" altLang="en-US" b="1" smtClean="0"/>
              <a:t>select </a:t>
            </a:r>
            <a:r>
              <a:rPr lang="en-US" altLang="en-US" smtClean="0"/>
              <a:t>clause outside of aggregate functions must appear in </a:t>
            </a:r>
            <a:r>
              <a:rPr lang="en-US" altLang="en-US" b="1" smtClean="0"/>
              <a:t>group by</a:t>
            </a:r>
            <a:r>
              <a:rPr lang="en-US" altLang="en-US" smtClean="0"/>
              <a:t> list</a:t>
            </a:r>
          </a:p>
          <a:p>
            <a:pPr lvl="1"/>
            <a:r>
              <a:rPr lang="en-US" altLang="en-US" smtClean="0"/>
              <a:t>/* erroneous query */</a:t>
            </a:r>
            <a:br>
              <a:rPr lang="en-US" altLang="en-US" smtClean="0"/>
            </a:br>
            <a:r>
              <a:rPr lang="en-US" altLang="en-US" b="1" smtClean="0"/>
              <a:t>select </a:t>
            </a:r>
            <a:r>
              <a:rPr lang="en-US" altLang="en-US" i="1" smtClean="0"/>
              <a:t>dept_name</a:t>
            </a:r>
            <a:r>
              <a:rPr lang="en-US" altLang="en-US" smtClean="0"/>
              <a:t>, </a:t>
            </a:r>
            <a:r>
              <a:rPr lang="en-US" altLang="en-US" i="1" smtClean="0"/>
              <a:t>ID</a:t>
            </a:r>
            <a:r>
              <a:rPr lang="en-US" altLang="en-US" smtClean="0"/>
              <a:t>, </a:t>
            </a:r>
            <a:r>
              <a:rPr lang="en-US" altLang="en-US" b="1" smtClean="0"/>
              <a:t>avg </a:t>
            </a:r>
            <a:r>
              <a:rPr lang="en-US" altLang="en-US" smtClean="0"/>
              <a:t>(</a:t>
            </a:r>
            <a:r>
              <a:rPr lang="en-US" altLang="en-US" i="1" smtClean="0"/>
              <a:t>salary</a:t>
            </a:r>
            <a:r>
              <a:rPr lang="en-US" altLang="en-US" smtClean="0"/>
              <a:t>)</a:t>
            </a:r>
            <a:br>
              <a:rPr lang="en-US" altLang="en-US" smtClean="0"/>
            </a:b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  <a:br>
              <a:rPr lang="en-US" altLang="en-US" i="1" smtClean="0"/>
            </a:br>
            <a:r>
              <a:rPr lang="en-US" altLang="en-US" b="1" smtClean="0"/>
              <a:t>group by </a:t>
            </a:r>
            <a:r>
              <a:rPr lang="en-US" altLang="en-US" i="1" smtClean="0"/>
              <a:t>dept_name</a:t>
            </a:r>
            <a:r>
              <a:rPr lang="en-US" altLang="en-US" smtClean="0"/>
              <a:t>;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968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Aggregate Functions – Having Clause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93800"/>
            <a:ext cx="7661275" cy="773113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smtClean="0"/>
              <a:t>Find the names and average salaries of all departments whose average salary is greater than 42000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58813" y="3567113"/>
            <a:ext cx="7842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None/>
            </a:pPr>
            <a:r>
              <a:rPr kumimoji="1" lang="en-US" altLang="en-US">
                <a:solidFill>
                  <a:schemeClr val="tx2"/>
                </a:solidFill>
              </a:rPr>
              <a:t>       </a:t>
            </a:r>
            <a:r>
              <a:rPr kumimoji="1" lang="en-US" altLang="en-US"/>
              <a:t>Note:  predicates in the </a:t>
            </a:r>
            <a:r>
              <a:rPr kumimoji="1" lang="en-US" altLang="en-US" b="1"/>
              <a:t>having</a:t>
            </a:r>
            <a:r>
              <a:rPr kumimoji="1" lang="en-US" altLang="en-US"/>
              <a:t> clause are applied after the </a:t>
            </a:r>
            <a:br>
              <a:rPr kumimoji="1" lang="en-US" altLang="en-US"/>
            </a:br>
            <a:r>
              <a:rPr kumimoji="1" lang="en-US" altLang="en-US"/>
              <a:t>                 formation of groups whereas predicates in the </a:t>
            </a:r>
            <a:r>
              <a:rPr kumimoji="1" lang="en-US" altLang="en-US" b="1"/>
              <a:t>where</a:t>
            </a:r>
            <a:r>
              <a:rPr kumimoji="1" lang="en-US" altLang="en-US"/>
              <a:t> </a:t>
            </a:r>
            <a:br>
              <a:rPr kumimoji="1" lang="en-US" altLang="en-US"/>
            </a:br>
            <a:r>
              <a:rPr kumimoji="1" lang="en-US" altLang="en-US"/>
              <a:t>                 clause are applied before forming groups</a:t>
            </a:r>
          </a:p>
          <a:p>
            <a:endParaRPr lang="en-US" altLang="en-US">
              <a:latin typeface="Times New Roman" pitchFamily="18" charset="0"/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677988" y="2114550"/>
            <a:ext cx="58610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600" b="1"/>
              <a:t>select </a:t>
            </a:r>
            <a:r>
              <a:rPr lang="en-US" altLang="en-US" sz="1600" i="1"/>
              <a:t>dept_name</a:t>
            </a:r>
            <a:r>
              <a:rPr lang="en-US" altLang="en-US" sz="1600"/>
              <a:t>, </a:t>
            </a:r>
            <a:r>
              <a:rPr lang="en-US" altLang="en-US" sz="1600" b="1"/>
              <a:t>avg </a:t>
            </a:r>
            <a:r>
              <a:rPr lang="en-US" altLang="en-US" sz="1600"/>
              <a:t>(</a:t>
            </a:r>
            <a:r>
              <a:rPr lang="en-US" altLang="en-US" sz="1600" i="1"/>
              <a:t>salary</a:t>
            </a:r>
            <a:r>
              <a:rPr lang="en-US" altLang="en-US" sz="1600"/>
              <a:t>)</a:t>
            </a:r>
          </a:p>
          <a:p>
            <a:r>
              <a:rPr lang="en-US" altLang="en-US" sz="1600" b="1"/>
              <a:t>from </a:t>
            </a:r>
            <a:r>
              <a:rPr lang="en-US" altLang="en-US" sz="1600" i="1"/>
              <a:t>instructor</a:t>
            </a:r>
          </a:p>
          <a:p>
            <a:r>
              <a:rPr lang="en-US" altLang="en-US" sz="1600" b="1"/>
              <a:t>group by </a:t>
            </a:r>
            <a:r>
              <a:rPr lang="en-US" altLang="en-US" sz="1600" i="1"/>
              <a:t>dept_name</a:t>
            </a:r>
          </a:p>
          <a:p>
            <a:r>
              <a:rPr lang="en-US" altLang="en-US" sz="1600" b="1"/>
              <a:t>having avg </a:t>
            </a:r>
            <a:r>
              <a:rPr lang="en-US" altLang="en-US" sz="1600"/>
              <a:t>(</a:t>
            </a:r>
            <a:r>
              <a:rPr lang="en-US" altLang="en-US" sz="1600" i="1"/>
              <a:t>salary</a:t>
            </a:r>
            <a:r>
              <a:rPr lang="en-US" altLang="en-US" sz="1600"/>
              <a:t>) &gt; 42000;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Null Values and Aggregates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0663" cy="4667250"/>
          </a:xfrm>
        </p:spPr>
        <p:txBody>
          <a:bodyPr/>
          <a:lstStyle/>
          <a:p>
            <a:pPr>
              <a:tabLst>
                <a:tab pos="1830388" algn="l"/>
                <a:tab pos="2232025" algn="l"/>
              </a:tabLst>
            </a:pPr>
            <a:r>
              <a:rPr lang="en-US" altLang="en-US" smtClean="0"/>
              <a:t>Total all salaries</a:t>
            </a:r>
          </a:p>
          <a:p>
            <a:pPr>
              <a:buFont typeface="Monotype Sorts" pitchFamily="1" charset="2"/>
              <a:buNone/>
              <a:tabLst>
                <a:tab pos="1830388" algn="l"/>
                <a:tab pos="2232025" algn="l"/>
              </a:tabLst>
            </a:pPr>
            <a:r>
              <a:rPr lang="en-US" altLang="en-US" smtClean="0"/>
              <a:t>		</a:t>
            </a:r>
            <a:r>
              <a:rPr lang="en-US" altLang="en-US" b="1" smtClean="0"/>
              <a:t>select sum</a:t>
            </a:r>
            <a:r>
              <a:rPr lang="en-US" altLang="en-US" smtClean="0"/>
              <a:t> (</a:t>
            </a:r>
            <a:r>
              <a:rPr lang="en-US" altLang="en-US" i="1" smtClean="0"/>
              <a:t>salary </a:t>
            </a:r>
            <a:r>
              <a:rPr lang="en-US" altLang="en-US" smtClean="0"/>
              <a:t>)</a:t>
            </a:r>
            <a:r>
              <a:rPr lang="en-US" altLang="en-US" i="1" smtClean="0"/>
              <a:t/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b="1" smtClean="0"/>
              <a:t>from</a:t>
            </a:r>
            <a:r>
              <a:rPr lang="en-US" altLang="en-US" i="1" smtClean="0"/>
              <a:t> instructor</a:t>
            </a:r>
            <a:endParaRPr lang="en-US" altLang="en-US" smtClean="0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smtClean="0"/>
              <a:t>Above statement ignores null amounts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smtClean="0"/>
              <a:t>Result is </a:t>
            </a:r>
            <a:r>
              <a:rPr lang="en-US" altLang="en-US" i="1" smtClean="0"/>
              <a:t>null</a:t>
            </a:r>
            <a:r>
              <a:rPr lang="en-US" altLang="en-US" smtClean="0"/>
              <a:t> if there is no non-null amount</a:t>
            </a:r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en-US" smtClean="0"/>
              <a:t>All aggregate operations except </a:t>
            </a:r>
            <a:r>
              <a:rPr lang="en-US" altLang="en-US" b="1" smtClean="0"/>
              <a:t>count(*)</a:t>
            </a:r>
            <a:r>
              <a:rPr lang="en-US" altLang="en-US" smtClean="0"/>
              <a:t> ignore tuples with null values on the aggregated attributes</a:t>
            </a:r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en-US" smtClean="0"/>
              <a:t>What if collection has only null values?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smtClean="0"/>
              <a:t>count returns 0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smtClean="0"/>
              <a:t>all other aggregates return 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Definition Language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98650"/>
            <a:ext cx="7596188" cy="2633663"/>
          </a:xfrm>
        </p:spPr>
        <p:txBody>
          <a:bodyPr/>
          <a:lstStyle/>
          <a:p>
            <a:r>
              <a:rPr lang="en-US" altLang="en-US" smtClean="0"/>
              <a:t>The schema for each relation.</a:t>
            </a:r>
          </a:p>
          <a:p>
            <a:r>
              <a:rPr lang="en-US" altLang="en-US" smtClean="0"/>
              <a:t>The domain of values associated with each attribute.</a:t>
            </a:r>
          </a:p>
          <a:p>
            <a:r>
              <a:rPr lang="en-US" altLang="en-US" smtClean="0"/>
              <a:t>Integrity constraints</a:t>
            </a:r>
          </a:p>
          <a:p>
            <a:r>
              <a:rPr lang="en-US" altLang="en-US" smtClean="0"/>
              <a:t>And as we will see later, also other information such as </a:t>
            </a:r>
          </a:p>
          <a:p>
            <a:pPr lvl="1"/>
            <a:r>
              <a:rPr lang="en-US" altLang="en-US" smtClean="0"/>
              <a:t>The set of indices to be maintained for each relations.</a:t>
            </a:r>
          </a:p>
          <a:p>
            <a:pPr lvl="1"/>
            <a:r>
              <a:rPr lang="en-US" altLang="en-US" smtClean="0"/>
              <a:t>Security and authorization information for each relation.</a:t>
            </a:r>
          </a:p>
          <a:p>
            <a:pPr lvl="1"/>
            <a:r>
              <a:rPr lang="en-US" altLang="en-US" smtClean="0"/>
              <a:t>The physical storage structure of each relation on disk.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39775" y="1106488"/>
            <a:ext cx="7239000" cy="671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/>
              <a:t>The SQL </a:t>
            </a:r>
            <a:r>
              <a:rPr kumimoji="1" lang="en-US" altLang="en-US" sz="2000"/>
              <a:t>data-definition language (DDL)</a:t>
            </a:r>
            <a:r>
              <a:rPr kumimoji="1" lang="en-US" altLang="en-US"/>
              <a:t> allows the specification of information about relations, including: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Nested Subqueries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988" y="1039813"/>
            <a:ext cx="7724775" cy="4876800"/>
          </a:xfrm>
        </p:spPr>
        <p:txBody>
          <a:bodyPr/>
          <a:lstStyle/>
          <a:p>
            <a:r>
              <a:rPr lang="en-US" altLang="en-US" smtClean="0"/>
              <a:t>SQL provides a mechanism for the nesting of subqueries. A </a:t>
            </a:r>
            <a:r>
              <a:rPr lang="en-US" altLang="en-US" b="1" smtClean="0">
                <a:solidFill>
                  <a:srgbClr val="000099"/>
                </a:solidFill>
              </a:rPr>
              <a:t>subquery</a:t>
            </a:r>
            <a:r>
              <a:rPr lang="en-US" altLang="en-US" smtClean="0"/>
              <a:t> is a </a:t>
            </a:r>
            <a:r>
              <a:rPr lang="en-US" altLang="en-US" b="1" smtClean="0"/>
              <a:t>select-from-where</a:t>
            </a:r>
            <a:r>
              <a:rPr lang="en-US" altLang="en-US" smtClean="0"/>
              <a:t> expression that is nested within another query.</a:t>
            </a:r>
          </a:p>
          <a:p>
            <a:r>
              <a:rPr lang="en-US" altLang="en-US" smtClean="0"/>
              <a:t>The nesting can be done in the following SQL query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select </a:t>
            </a:r>
            <a:r>
              <a:rPr lang="en-US" altLang="en-US" i="1" smtClean="0"/>
              <a:t>A</a:t>
            </a:r>
            <a:r>
              <a:rPr lang="en-US" altLang="en-US" baseline="-25000" smtClean="0"/>
              <a:t>1</a:t>
            </a:r>
            <a:r>
              <a:rPr lang="en-US" altLang="en-US" smtClean="0"/>
              <a:t>, </a:t>
            </a:r>
            <a:r>
              <a:rPr lang="en-US" altLang="en-US" i="1" smtClean="0"/>
              <a:t>A</a:t>
            </a:r>
            <a:r>
              <a:rPr lang="en-US" altLang="en-US" baseline="-25000" smtClean="0"/>
              <a:t>2</a:t>
            </a:r>
            <a:r>
              <a:rPr lang="en-US" altLang="en-US" smtClean="0"/>
              <a:t>, ..., </a:t>
            </a:r>
            <a:r>
              <a:rPr lang="en-US" altLang="en-US" i="1" smtClean="0"/>
              <a:t>A</a:t>
            </a:r>
            <a:r>
              <a:rPr lang="en-US" altLang="en-US" i="1" baseline="-25000" smtClean="0"/>
              <a:t>n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from</a:t>
            </a:r>
            <a:r>
              <a:rPr lang="en-US" altLang="en-US" smtClean="0"/>
              <a:t> </a:t>
            </a:r>
            <a:r>
              <a:rPr lang="en-US" altLang="en-US" i="1" smtClean="0"/>
              <a:t>r</a:t>
            </a:r>
            <a:r>
              <a:rPr lang="en-US" altLang="en-US" baseline="-25000" smtClean="0"/>
              <a:t>1</a:t>
            </a:r>
            <a:r>
              <a:rPr lang="en-US" altLang="en-US" smtClean="0"/>
              <a:t>, </a:t>
            </a:r>
            <a:r>
              <a:rPr lang="en-US" altLang="en-US" i="1" smtClean="0"/>
              <a:t>r</a:t>
            </a:r>
            <a:r>
              <a:rPr lang="en-US" altLang="en-US" baseline="-25000" smtClean="0"/>
              <a:t>2</a:t>
            </a:r>
            <a:r>
              <a:rPr lang="en-US" altLang="en-US" smtClean="0"/>
              <a:t>, ..., 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m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where </a:t>
            </a:r>
            <a:r>
              <a:rPr lang="en-US" altLang="en-US" i="1" smtClean="0"/>
              <a:t>P</a:t>
            </a:r>
          </a:p>
          <a:p>
            <a:pPr>
              <a:buFont typeface="Monotype Sorts" pitchFamily="1" charset="2"/>
              <a:buNone/>
            </a:pPr>
            <a:r>
              <a:rPr lang="en-US" altLang="en-US" i="1" smtClean="0"/>
              <a:t/>
            </a:r>
            <a:br>
              <a:rPr lang="en-US" altLang="en-US" i="1" smtClean="0"/>
            </a:br>
            <a:r>
              <a:rPr lang="en-US" altLang="en-US" smtClean="0"/>
              <a:t>as follows:</a:t>
            </a:r>
          </a:p>
          <a:p>
            <a:pPr lvl="1"/>
            <a:r>
              <a:rPr lang="en-US" altLang="en-US" i="1" smtClean="0"/>
              <a:t>A</a:t>
            </a:r>
            <a:r>
              <a:rPr lang="en-US" altLang="en-US" i="1" baseline="-25000" smtClean="0"/>
              <a:t>i   </a:t>
            </a:r>
            <a:r>
              <a:rPr lang="en-US" altLang="en-US" smtClean="0"/>
              <a:t>can be replaced be a subquery that generates a single value.</a:t>
            </a:r>
          </a:p>
          <a:p>
            <a:pPr lvl="1"/>
            <a:r>
              <a:rPr lang="en-US" altLang="en-US" i="1" smtClean="0"/>
              <a:t>r</a:t>
            </a:r>
            <a:r>
              <a:rPr lang="en-US" altLang="en-US" i="1" baseline="-25000" smtClean="0"/>
              <a:t>i </a:t>
            </a:r>
            <a:r>
              <a:rPr lang="en-US" altLang="en-US" smtClean="0"/>
              <a:t> can be replaced by any valid subquery</a:t>
            </a:r>
          </a:p>
          <a:p>
            <a:pPr lvl="1"/>
            <a:r>
              <a:rPr lang="en-US" altLang="en-US" i="1" smtClean="0"/>
              <a:t>P</a:t>
            </a:r>
            <a:r>
              <a:rPr lang="en-US" altLang="en-US" smtClean="0"/>
              <a:t> can be replaced with an expression of the form:</a:t>
            </a:r>
          </a:p>
          <a:p>
            <a:pPr lvl="1">
              <a:buFont typeface="Monotype Sorts" pitchFamily="1" charset="2"/>
              <a:buNone/>
            </a:pPr>
            <a:r>
              <a:rPr lang="en-US" altLang="en-US" smtClean="0"/>
              <a:t>                </a:t>
            </a:r>
            <a:r>
              <a:rPr lang="en-US" altLang="en-US" i="1" smtClean="0"/>
              <a:t>B</a:t>
            </a:r>
            <a:r>
              <a:rPr lang="en-US" altLang="en-US" smtClean="0"/>
              <a:t> &lt;operation&gt; (subquery)</a:t>
            </a:r>
          </a:p>
          <a:p>
            <a:pPr lvl="1">
              <a:buFont typeface="Monotype Sorts" pitchFamily="1" charset="2"/>
              <a:buNone/>
            </a:pPr>
            <a:r>
              <a:rPr lang="en-US" altLang="en-US" smtClean="0"/>
              <a:t>     Where </a:t>
            </a:r>
            <a:r>
              <a:rPr lang="en-US" altLang="en-US" i="1" smtClean="0"/>
              <a:t>B</a:t>
            </a:r>
            <a:r>
              <a:rPr lang="en-US" altLang="en-US" smtClean="0"/>
              <a:t> is an attribute and &lt;operation&gt; to be defined later.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2694" y="1909482"/>
            <a:ext cx="7772400" cy="213808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End of Chapter </a:t>
            </a:r>
            <a:r>
              <a:rPr lang="en-US" dirty="0" smtClean="0"/>
              <a:t>3 part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>
                <a:solidFill>
                  <a:srgbClr val="000099"/>
                </a:solidFill>
              </a:rPr>
              <a:t>Questions???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Domain Types in SQL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789863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rgbClr val="000099"/>
                </a:solidFill>
              </a:rPr>
              <a:t>char(n).</a:t>
            </a:r>
            <a:r>
              <a:rPr lang="en-US" altLang="en-US" smtClean="0"/>
              <a:t>  Fixed length character string, with user-specified length </a:t>
            </a:r>
            <a:r>
              <a:rPr lang="en-US" altLang="en-US" i="1" smtClean="0"/>
              <a:t>n.</a:t>
            </a: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rgbClr val="000099"/>
                </a:solidFill>
              </a:rPr>
              <a:t>varchar(n).</a:t>
            </a:r>
            <a:r>
              <a:rPr lang="en-US" altLang="en-US" b="1" smtClean="0"/>
              <a:t> </a:t>
            </a:r>
            <a:r>
              <a:rPr lang="en-US" altLang="en-US" smtClean="0"/>
              <a:t> Variable length character strings, with user-specified maximum length </a:t>
            </a:r>
            <a:r>
              <a:rPr lang="en-US" altLang="en-US" i="1" smtClean="0"/>
              <a:t>n.</a:t>
            </a:r>
          </a:p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rgbClr val="000099"/>
                </a:solidFill>
              </a:rPr>
              <a:t>int.</a:t>
            </a:r>
            <a:r>
              <a:rPr lang="en-US" altLang="en-US" b="1" smtClean="0"/>
              <a:t>  </a:t>
            </a:r>
            <a:r>
              <a:rPr lang="en-US" altLang="en-US" smtClean="0"/>
              <a:t>Integer (a finite subset of the integers that is machine-dependent).</a:t>
            </a:r>
          </a:p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rgbClr val="000099"/>
                </a:solidFill>
              </a:rPr>
              <a:t>smallint.</a:t>
            </a:r>
            <a:r>
              <a:rPr lang="en-US" altLang="en-US" smtClean="0"/>
              <a:t>  Small integer (a machine-dependent subset of the integer domain type).</a:t>
            </a:r>
          </a:p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rgbClr val="000099"/>
                </a:solidFill>
              </a:rPr>
              <a:t>numeric(p,d).</a:t>
            </a:r>
            <a:r>
              <a:rPr lang="en-US" altLang="en-US" smtClean="0"/>
              <a:t>  Fixed point number, with user-specified precision of </a:t>
            </a:r>
            <a:r>
              <a:rPr lang="en-US" altLang="en-US" i="1" smtClean="0"/>
              <a:t>p</a:t>
            </a:r>
            <a:r>
              <a:rPr lang="en-US" altLang="en-US" smtClean="0"/>
              <a:t> digits, with </a:t>
            </a:r>
            <a:r>
              <a:rPr lang="en-US" altLang="en-US" i="1" smtClean="0"/>
              <a:t>d</a:t>
            </a:r>
            <a:r>
              <a:rPr lang="en-US" altLang="en-US" smtClean="0"/>
              <a:t> digits to the right of decimal point.  (ex., </a:t>
            </a:r>
            <a:r>
              <a:rPr lang="en-US" altLang="en-US" b="1" smtClean="0"/>
              <a:t>numeric</a:t>
            </a:r>
            <a:r>
              <a:rPr lang="en-US" altLang="en-US" smtClean="0"/>
              <a:t>(3,1), allows 44.5 to be stores exactly, but not 444.5 or 0.32)</a:t>
            </a:r>
          </a:p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rgbClr val="000099"/>
                </a:solidFill>
              </a:rPr>
              <a:t>real, double precision.</a:t>
            </a:r>
            <a:r>
              <a:rPr lang="en-US" altLang="en-US" smtClean="0"/>
              <a:t>  Floating point and double-precision floating point numbers, with machine-dependent precision.</a:t>
            </a:r>
          </a:p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rgbClr val="000099"/>
                </a:solidFill>
              </a:rPr>
              <a:t>float(n).</a:t>
            </a:r>
            <a:r>
              <a:rPr lang="en-US" altLang="en-US" smtClean="0"/>
              <a:t>  Floating point number, with user-specified precision of at least </a:t>
            </a:r>
            <a:r>
              <a:rPr lang="en-US" altLang="en-US" i="1" smtClean="0"/>
              <a:t>n</a:t>
            </a:r>
            <a:r>
              <a:rPr lang="en-US" altLang="en-US" smtClean="0"/>
              <a:t> digits.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More are covered in Chapter 4.</a:t>
            </a:r>
          </a:p>
          <a:p>
            <a:pPr>
              <a:lnSpc>
                <a:spcPct val="90000"/>
              </a:lnSpc>
              <a:buFont typeface="Monotype Sorts" pitchFamily="1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  <a:buFont typeface="Monotype Sorts" pitchFamily="1" charset="2"/>
              <a:buNone/>
            </a:pPr>
            <a:endParaRPr lang="en-US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Create Table Construct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1127125"/>
            <a:ext cx="7878762" cy="5227638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mtClean="0"/>
              <a:t>An SQL relation is defined using the</a:t>
            </a:r>
            <a:r>
              <a:rPr lang="en-US" altLang="en-US" smtClean="0"/>
              <a:t> </a:t>
            </a:r>
            <a:r>
              <a:rPr lang="en-US" altLang="en-US" b="1" smtClean="0">
                <a:solidFill>
                  <a:srgbClr val="000099"/>
                </a:solidFill>
              </a:rPr>
              <a:t>create table</a:t>
            </a:r>
            <a:r>
              <a:rPr lang="en-US" altLang="en-US" b="1" smtClean="0"/>
              <a:t> </a:t>
            </a:r>
            <a:r>
              <a:rPr kumimoji="0" lang="en-US" altLang="en-US" smtClean="0"/>
              <a:t>command</a:t>
            </a:r>
            <a:r>
              <a:rPr lang="en-US" altLang="en-US" smtClean="0"/>
              <a:t>:</a:t>
            </a:r>
          </a:p>
          <a:p>
            <a:pPr>
              <a:buFont typeface="Monotype Sorts" pitchFamily="1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mtClean="0"/>
              <a:t>		</a:t>
            </a:r>
            <a:r>
              <a:rPr lang="en-US" altLang="en-US" b="1" smtClean="0"/>
              <a:t>create table </a:t>
            </a:r>
            <a:r>
              <a:rPr lang="en-US" altLang="en-US" i="1" smtClean="0"/>
              <a:t>r </a:t>
            </a:r>
            <a:r>
              <a:rPr lang="en-US" altLang="en-US" smtClean="0"/>
              <a:t>(</a:t>
            </a:r>
            <a:r>
              <a:rPr lang="en-US" altLang="en-US" i="1" smtClean="0"/>
              <a:t>A</a:t>
            </a:r>
            <a:r>
              <a:rPr lang="en-US" altLang="en-US" baseline="-25000" smtClean="0"/>
              <a:t>1</a:t>
            </a:r>
            <a:r>
              <a:rPr lang="en-US" altLang="en-US" smtClean="0"/>
              <a:t> </a:t>
            </a:r>
            <a:r>
              <a:rPr lang="en-US" altLang="en-US" i="1" smtClean="0"/>
              <a:t>D</a:t>
            </a:r>
            <a:r>
              <a:rPr lang="en-US" altLang="en-US" baseline="-25000" smtClean="0"/>
              <a:t>1</a:t>
            </a:r>
            <a:r>
              <a:rPr lang="en-US" altLang="en-US" smtClean="0"/>
              <a:t>, </a:t>
            </a:r>
            <a:r>
              <a:rPr lang="en-US" altLang="en-US" i="1" smtClean="0"/>
              <a:t>A</a:t>
            </a:r>
            <a:r>
              <a:rPr lang="en-US" altLang="en-US" baseline="-25000" smtClean="0"/>
              <a:t>2</a:t>
            </a:r>
            <a:r>
              <a:rPr lang="en-US" altLang="en-US" smtClean="0"/>
              <a:t> </a:t>
            </a:r>
            <a:r>
              <a:rPr lang="en-US" altLang="en-US" i="1" smtClean="0"/>
              <a:t>D</a:t>
            </a:r>
            <a:r>
              <a:rPr lang="en-US" altLang="en-US" baseline="-25000" smtClean="0"/>
              <a:t>2</a:t>
            </a:r>
            <a:r>
              <a:rPr lang="en-US" altLang="en-US" smtClean="0"/>
              <a:t>, ..., </a:t>
            </a:r>
            <a:r>
              <a:rPr lang="en-US" altLang="en-US" i="1" smtClean="0"/>
              <a:t>A</a:t>
            </a:r>
            <a:r>
              <a:rPr lang="en-US" altLang="en-US" i="1" baseline="-25000" smtClean="0"/>
              <a:t>n</a:t>
            </a:r>
            <a:r>
              <a:rPr lang="en-US" altLang="en-US" i="1" smtClean="0"/>
              <a:t> D</a:t>
            </a:r>
            <a:r>
              <a:rPr lang="en-US" altLang="en-US" i="1" baseline="-25000" smtClean="0"/>
              <a:t>n</a:t>
            </a:r>
            <a:r>
              <a:rPr lang="en-US" altLang="en-US" i="1" smtClean="0"/>
              <a:t>,</a:t>
            </a:r>
            <a:br>
              <a:rPr lang="en-US" altLang="en-US" i="1" smtClean="0"/>
            </a:br>
            <a:r>
              <a:rPr lang="en-US" altLang="en-US" i="1" smtClean="0"/>
              <a:t>			</a:t>
            </a:r>
            <a:r>
              <a:rPr lang="en-US" altLang="en-US" smtClean="0"/>
              <a:t>(integrity-constraint</a:t>
            </a:r>
            <a:r>
              <a:rPr lang="en-US" altLang="en-US" baseline="-25000" smtClean="0"/>
              <a:t>1</a:t>
            </a:r>
            <a:r>
              <a:rPr lang="en-US" altLang="en-US" smtClean="0"/>
              <a:t>),</a:t>
            </a:r>
            <a:br>
              <a:rPr lang="en-US" altLang="en-US" smtClean="0"/>
            </a:br>
            <a:r>
              <a:rPr lang="en-US" altLang="en-US" smtClean="0"/>
              <a:t>			...,</a:t>
            </a:r>
            <a:br>
              <a:rPr lang="en-US" altLang="en-US" smtClean="0"/>
            </a:br>
            <a:r>
              <a:rPr lang="en-US" altLang="en-US" smtClean="0"/>
              <a:t>			(integrity-constraint</a:t>
            </a:r>
            <a:r>
              <a:rPr lang="en-US" altLang="en-US" baseline="-25000" smtClean="0"/>
              <a:t>k</a:t>
            </a:r>
            <a:r>
              <a:rPr lang="en-US" altLang="en-US" smtClean="0"/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i="1" smtClean="0"/>
              <a:t>r</a:t>
            </a:r>
            <a:r>
              <a:rPr lang="en-US" altLang="en-US" smtClean="0"/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mtClean="0"/>
              <a:t>each </a:t>
            </a:r>
            <a:r>
              <a:rPr lang="en-US" altLang="en-US" i="1" smtClean="0"/>
              <a:t>A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 is an attribute name in the schema of relation </a:t>
            </a:r>
            <a:r>
              <a:rPr lang="en-US" altLang="en-US" i="1" smtClean="0"/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i="1" smtClean="0"/>
              <a:t>D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 is the data type of values in the domain of attribute </a:t>
            </a:r>
            <a:r>
              <a:rPr lang="en-US" altLang="en-US" i="1" smtClean="0"/>
              <a:t>A</a:t>
            </a:r>
            <a:r>
              <a:rPr lang="en-US" altLang="en-US" i="1" baseline="-25000" smtClean="0"/>
              <a:t>i</a:t>
            </a:r>
          </a:p>
          <a:p>
            <a:pPr lvl="1">
              <a:buFont typeface="Monotype Sorts" pitchFamily="1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 smtClean="0"/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mtClean="0"/>
              <a:t>Example</a:t>
            </a:r>
            <a:r>
              <a:rPr lang="en-US" altLang="en-US" smtClean="0"/>
              <a:t>:</a:t>
            </a:r>
          </a:p>
          <a:p>
            <a:pPr>
              <a:buFont typeface="Monotype Sorts" pitchFamily="1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mtClean="0"/>
              <a:t>		 </a:t>
            </a:r>
            <a:r>
              <a:rPr lang="en-US" altLang="en-US" b="1" smtClean="0"/>
              <a:t>create table</a:t>
            </a:r>
            <a:r>
              <a:rPr lang="en-US" altLang="en-US" smtClean="0"/>
              <a:t> </a:t>
            </a:r>
            <a:r>
              <a:rPr lang="en-US" altLang="en-US" i="1" smtClean="0"/>
              <a:t>instructor</a:t>
            </a:r>
            <a:r>
              <a:rPr lang="en-US" altLang="en-US" smtClean="0"/>
              <a:t> (</a:t>
            </a:r>
            <a:br>
              <a:rPr lang="en-US" altLang="en-US" smtClean="0"/>
            </a:br>
            <a:r>
              <a:rPr lang="en-US" altLang="en-US" smtClean="0"/>
              <a:t>                             </a:t>
            </a:r>
            <a:r>
              <a:rPr lang="en-US" altLang="en-US" i="1" smtClean="0"/>
              <a:t>ID</a:t>
            </a:r>
            <a:r>
              <a:rPr lang="en-US" altLang="en-US" smtClean="0"/>
              <a:t>                </a:t>
            </a:r>
            <a:r>
              <a:rPr lang="en-US" altLang="en-US" b="1" smtClean="0"/>
              <a:t>char</a:t>
            </a:r>
            <a:r>
              <a:rPr lang="en-US" altLang="en-US" smtClean="0"/>
              <a:t>(5),</a:t>
            </a:r>
            <a:br>
              <a:rPr lang="en-US" altLang="en-US" smtClean="0"/>
            </a:br>
            <a:r>
              <a:rPr lang="en-US" altLang="en-US" smtClean="0"/>
              <a:t>                             </a:t>
            </a:r>
            <a:r>
              <a:rPr lang="en-US" altLang="en-US" i="1" smtClean="0"/>
              <a:t>name           </a:t>
            </a:r>
            <a:r>
              <a:rPr lang="en-US" altLang="en-US" b="1" smtClean="0"/>
              <a:t>varchar</a:t>
            </a:r>
            <a:r>
              <a:rPr lang="en-US" altLang="en-US" smtClean="0"/>
              <a:t>(20)</a:t>
            </a:r>
            <a:r>
              <a:rPr lang="en-US" altLang="en-US" b="1" smtClean="0"/>
              <a:t>,</a:t>
            </a:r>
            <a:r>
              <a:rPr lang="en-US" altLang="en-US" b="1" i="1" smtClean="0"/>
              <a:t/>
            </a:r>
            <a:br>
              <a:rPr lang="en-US" altLang="en-US" b="1" i="1" smtClean="0"/>
            </a:br>
            <a:r>
              <a:rPr lang="en-US" altLang="en-US" b="1" i="1" smtClean="0"/>
              <a:t>                             </a:t>
            </a:r>
            <a:r>
              <a:rPr lang="en-US" altLang="en-US" i="1" smtClean="0"/>
              <a:t>dept_name  </a:t>
            </a:r>
            <a:r>
              <a:rPr lang="en-US" altLang="en-US" b="1" smtClean="0"/>
              <a:t>varchar</a:t>
            </a:r>
            <a:r>
              <a:rPr lang="en-US" altLang="en-US" smtClean="0"/>
              <a:t>(20),</a:t>
            </a:r>
            <a:br>
              <a:rPr lang="en-US" altLang="en-US" smtClean="0"/>
            </a:br>
            <a:r>
              <a:rPr lang="en-US" altLang="en-US" smtClean="0"/>
              <a:t>                             </a:t>
            </a:r>
            <a:r>
              <a:rPr lang="en-US" altLang="en-US" i="1" smtClean="0"/>
              <a:t>salary</a:t>
            </a:r>
            <a:r>
              <a:rPr lang="en-US" altLang="en-US" smtClean="0"/>
              <a:t>           </a:t>
            </a:r>
            <a:r>
              <a:rPr lang="en-US" altLang="en-US" b="1" smtClean="0"/>
              <a:t>numeric</a:t>
            </a:r>
            <a:r>
              <a:rPr lang="en-US" altLang="en-US" smtClean="0"/>
              <a:t>(8,2))</a:t>
            </a:r>
          </a:p>
          <a:p>
            <a:pPr>
              <a:buFont typeface="Monotype Sorts" pitchFamily="1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Integrity Constraints in Create Table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1098550"/>
            <a:ext cx="6638925" cy="1254125"/>
          </a:xfrm>
        </p:spPr>
        <p:txBody>
          <a:bodyPr/>
          <a:lstStyle/>
          <a:p>
            <a:r>
              <a:rPr lang="en-US" altLang="en-US" b="1" smtClean="0"/>
              <a:t>not null</a:t>
            </a:r>
          </a:p>
          <a:p>
            <a:r>
              <a:rPr lang="en-US" altLang="en-US" b="1" smtClean="0"/>
              <a:t>primary key</a:t>
            </a:r>
            <a:r>
              <a:rPr lang="en-US" altLang="en-US" smtClean="0"/>
              <a:t> (</a:t>
            </a:r>
            <a:r>
              <a:rPr lang="en-US" altLang="en-US" i="1" smtClean="0"/>
              <a:t>A</a:t>
            </a:r>
            <a:r>
              <a:rPr lang="en-US" altLang="en-US" baseline="-25000" smtClean="0"/>
              <a:t>1</a:t>
            </a:r>
            <a:r>
              <a:rPr lang="en-US" altLang="en-US" smtClean="0"/>
              <a:t>, ..., </a:t>
            </a:r>
            <a:r>
              <a:rPr lang="en-US" altLang="en-US" i="1" smtClean="0"/>
              <a:t>A</a:t>
            </a:r>
            <a:r>
              <a:rPr lang="en-US" altLang="en-US" i="1" baseline="-25000" smtClean="0"/>
              <a:t>n </a:t>
            </a:r>
            <a:r>
              <a:rPr lang="en-US" altLang="en-US" smtClean="0"/>
              <a:t>)</a:t>
            </a:r>
          </a:p>
          <a:p>
            <a:r>
              <a:rPr lang="en-US" altLang="en-US" b="1" smtClean="0"/>
              <a:t>foreign key </a:t>
            </a:r>
            <a:r>
              <a:rPr lang="en-US" altLang="en-US" smtClean="0"/>
              <a:t>(</a:t>
            </a:r>
            <a:r>
              <a:rPr lang="en-US" altLang="en-US" i="1" smtClean="0"/>
              <a:t>A</a:t>
            </a:r>
            <a:r>
              <a:rPr lang="en-US" altLang="en-US" baseline="-25000" smtClean="0"/>
              <a:t>m</a:t>
            </a:r>
            <a:r>
              <a:rPr lang="en-US" altLang="en-US" smtClean="0"/>
              <a:t>, ..., </a:t>
            </a:r>
            <a:r>
              <a:rPr lang="en-US" altLang="en-US" i="1" smtClean="0"/>
              <a:t>A</a:t>
            </a:r>
            <a:r>
              <a:rPr lang="en-US" altLang="en-US" i="1" baseline="-25000" smtClean="0"/>
              <a:t>n </a:t>
            </a:r>
            <a:r>
              <a:rPr lang="en-US" altLang="en-US" smtClean="0"/>
              <a:t>) </a:t>
            </a:r>
            <a:r>
              <a:rPr lang="en-US" altLang="en-US" b="1" smtClean="0"/>
              <a:t>references </a:t>
            </a:r>
            <a:r>
              <a:rPr lang="en-US" altLang="en-US" i="1" smtClean="0"/>
              <a:t>r</a:t>
            </a:r>
            <a:endParaRPr lang="en-US" altLang="en-US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71525" y="2395538"/>
            <a:ext cx="7319963" cy="251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altLang="en-US" i="1"/>
              <a:t>Example: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endParaRPr lang="en-US" altLang="en-US" b="1"/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altLang="en-US"/>
              <a:t>	</a:t>
            </a:r>
            <a:r>
              <a:rPr kumimoji="1" lang="en-US" altLang="en-US" b="1"/>
              <a:t>create table</a:t>
            </a:r>
            <a:r>
              <a:rPr kumimoji="1" lang="en-US" altLang="en-US"/>
              <a:t> </a:t>
            </a:r>
            <a:r>
              <a:rPr kumimoji="1" lang="en-US" altLang="en-US" i="1"/>
              <a:t>instructor</a:t>
            </a:r>
            <a:r>
              <a:rPr kumimoji="1" lang="en-US" altLang="en-US"/>
              <a:t> (</a:t>
            </a:r>
            <a:br>
              <a:rPr kumimoji="1" lang="en-US" altLang="en-US"/>
            </a:br>
            <a:r>
              <a:rPr kumimoji="1" lang="en-US" altLang="en-US"/>
              <a:t>                             </a:t>
            </a:r>
            <a:r>
              <a:rPr kumimoji="1" lang="en-US" altLang="en-US" i="1"/>
              <a:t>ID</a:t>
            </a:r>
            <a:r>
              <a:rPr kumimoji="1" lang="en-US" altLang="en-US"/>
              <a:t>                </a:t>
            </a:r>
            <a:r>
              <a:rPr kumimoji="1" lang="en-US" altLang="en-US" b="1"/>
              <a:t>char</a:t>
            </a:r>
            <a:r>
              <a:rPr kumimoji="1" lang="en-US" altLang="en-US"/>
              <a:t>(5),</a:t>
            </a:r>
            <a:br>
              <a:rPr kumimoji="1" lang="en-US" altLang="en-US"/>
            </a:br>
            <a:r>
              <a:rPr kumimoji="1" lang="en-US" altLang="en-US"/>
              <a:t>                             </a:t>
            </a:r>
            <a:r>
              <a:rPr kumimoji="1" lang="en-US" altLang="en-US" i="1"/>
              <a:t>name           </a:t>
            </a:r>
            <a:r>
              <a:rPr kumimoji="1" lang="en-US" altLang="en-US" b="1"/>
              <a:t>varchar</a:t>
            </a:r>
            <a:r>
              <a:rPr kumimoji="1" lang="en-US" altLang="en-US"/>
              <a:t>(20) </a:t>
            </a:r>
            <a:r>
              <a:rPr kumimoji="1" lang="en-US" altLang="en-US" b="1"/>
              <a:t>not null,</a:t>
            </a:r>
            <a:r>
              <a:rPr kumimoji="1" lang="en-US" altLang="en-US" b="1" i="1"/>
              <a:t/>
            </a:r>
            <a:br>
              <a:rPr kumimoji="1" lang="en-US" altLang="en-US" b="1" i="1"/>
            </a:br>
            <a:r>
              <a:rPr kumimoji="1" lang="en-US" altLang="en-US" b="1" i="1"/>
              <a:t>                             </a:t>
            </a:r>
            <a:r>
              <a:rPr kumimoji="1" lang="en-US" altLang="en-US" i="1"/>
              <a:t>dept_name  </a:t>
            </a:r>
            <a:r>
              <a:rPr kumimoji="1" lang="en-US" altLang="en-US" b="1"/>
              <a:t>varchar</a:t>
            </a:r>
            <a:r>
              <a:rPr kumimoji="1" lang="en-US" altLang="en-US"/>
              <a:t>(20),</a:t>
            </a:r>
            <a:br>
              <a:rPr kumimoji="1" lang="en-US" altLang="en-US"/>
            </a:br>
            <a:r>
              <a:rPr kumimoji="1" lang="en-US" altLang="en-US"/>
              <a:t>                             </a:t>
            </a:r>
            <a:r>
              <a:rPr kumimoji="1" lang="en-US" altLang="en-US" i="1"/>
              <a:t>salary</a:t>
            </a:r>
            <a:r>
              <a:rPr kumimoji="1" lang="en-US" altLang="en-US"/>
              <a:t>           </a:t>
            </a:r>
            <a:r>
              <a:rPr kumimoji="1" lang="en-US" altLang="en-US" b="1"/>
              <a:t>numeric</a:t>
            </a:r>
            <a:r>
              <a:rPr kumimoji="1" lang="en-US" altLang="en-US"/>
              <a:t>(8,2),</a:t>
            </a:r>
            <a:br>
              <a:rPr kumimoji="1" lang="en-US" altLang="en-US"/>
            </a:br>
            <a:r>
              <a:rPr kumimoji="1" lang="en-US" altLang="en-US" sz="1600"/>
              <a:t>                                </a:t>
            </a:r>
            <a:r>
              <a:rPr lang="en-US" altLang="en-US" b="1"/>
              <a:t>primary key </a:t>
            </a:r>
            <a:r>
              <a:rPr kumimoji="1" lang="en-US" altLang="en-US"/>
              <a:t>(</a:t>
            </a:r>
            <a:r>
              <a:rPr lang="en-US" altLang="en-US" i="1"/>
              <a:t>ID</a:t>
            </a:r>
            <a:r>
              <a:rPr kumimoji="1" lang="en-US" altLang="en-US"/>
              <a:t>),</a:t>
            </a:r>
            <a:br>
              <a:rPr kumimoji="1" lang="en-US" altLang="en-US"/>
            </a:br>
            <a:r>
              <a:rPr kumimoji="1" lang="en-US" altLang="en-US"/>
              <a:t>                             </a:t>
            </a:r>
            <a:r>
              <a:rPr kumimoji="1" lang="en-US" altLang="en-US" b="1"/>
              <a:t>foreign key </a:t>
            </a:r>
            <a:r>
              <a:rPr kumimoji="1" lang="en-US" altLang="en-US" i="1"/>
              <a:t>(dept_name</a:t>
            </a:r>
            <a:r>
              <a:rPr kumimoji="1" lang="en-US" altLang="en-US"/>
              <a:t>) </a:t>
            </a:r>
            <a:r>
              <a:rPr kumimoji="1" lang="en-US" altLang="en-US" b="1"/>
              <a:t>references </a:t>
            </a:r>
            <a:r>
              <a:rPr kumimoji="1" lang="en-US" altLang="en-US" i="1"/>
              <a:t>department</a:t>
            </a:r>
            <a:r>
              <a:rPr lang="en-US" altLang="en-US" i="1"/>
              <a:t>);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804863" y="5229225"/>
            <a:ext cx="74104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1" charset="2"/>
              <a:buNone/>
            </a:pPr>
            <a:r>
              <a:rPr kumimoji="1" lang="en-US" altLang="en-US" b="1"/>
              <a:t>primary key </a:t>
            </a:r>
            <a:r>
              <a:rPr kumimoji="1" lang="en-US" altLang="en-US"/>
              <a:t>declaration on an attribute automatically ensures</a:t>
            </a:r>
            <a:r>
              <a:rPr kumimoji="1" lang="en-US" altLang="en-US" b="1"/>
              <a:t> not 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 a Few More Relation Definitions</a:t>
            </a:r>
          </a:p>
        </p:txBody>
      </p:sp>
      <p:sp>
        <p:nvSpPr>
          <p:cNvPr id="12291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609600" y="885825"/>
            <a:ext cx="8216900" cy="54975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 smtClean="0"/>
              <a:t>create table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student</a:t>
            </a:r>
            <a:r>
              <a:rPr lang="en-US" altLang="en-US" dirty="0" smtClean="0"/>
              <a:t> (</a:t>
            </a:r>
            <a:br>
              <a:rPr lang="en-US" altLang="en-US" dirty="0" smtClean="0"/>
            </a:br>
            <a:r>
              <a:rPr lang="en-US" altLang="en-US" dirty="0" smtClean="0"/>
              <a:t>        </a:t>
            </a:r>
            <a:r>
              <a:rPr lang="en-US" altLang="en-US" i="1" dirty="0" smtClean="0"/>
              <a:t>ID</a:t>
            </a:r>
            <a:r>
              <a:rPr lang="en-US" altLang="en-US" dirty="0" smtClean="0"/>
              <a:t>                    </a:t>
            </a:r>
            <a:r>
              <a:rPr lang="en-US" altLang="en-US" b="1" dirty="0" err="1" smtClean="0"/>
              <a:t>varchar</a:t>
            </a:r>
            <a:r>
              <a:rPr lang="en-US" altLang="en-US" dirty="0" smtClean="0"/>
              <a:t>(5),</a:t>
            </a:r>
            <a:br>
              <a:rPr lang="en-US" altLang="en-US" dirty="0" smtClean="0"/>
            </a:br>
            <a:r>
              <a:rPr lang="en-US" altLang="en-US" dirty="0" smtClean="0"/>
              <a:t>        </a:t>
            </a:r>
            <a:r>
              <a:rPr lang="en-US" altLang="en-US" i="1" dirty="0" smtClean="0"/>
              <a:t>name</a:t>
            </a:r>
            <a:r>
              <a:rPr lang="en-US" altLang="en-US" dirty="0" smtClean="0"/>
              <a:t>               </a:t>
            </a:r>
            <a:r>
              <a:rPr lang="en-US" altLang="en-US" b="1" dirty="0" err="1" smtClean="0"/>
              <a:t>varchar</a:t>
            </a:r>
            <a:r>
              <a:rPr lang="en-US" altLang="en-US" dirty="0" smtClean="0"/>
              <a:t>(20) not null,</a:t>
            </a:r>
            <a:br>
              <a:rPr lang="en-US" altLang="en-US" dirty="0" smtClean="0"/>
            </a:br>
            <a:r>
              <a:rPr lang="en-US" altLang="en-US" dirty="0" smtClean="0"/>
              <a:t>        </a:t>
            </a:r>
            <a:r>
              <a:rPr lang="en-US" altLang="en-US" i="1" dirty="0" err="1" smtClean="0"/>
              <a:t>dept_name</a:t>
            </a:r>
            <a:r>
              <a:rPr lang="en-US" altLang="en-US" dirty="0" smtClean="0"/>
              <a:t>      </a:t>
            </a:r>
            <a:r>
              <a:rPr lang="en-US" altLang="en-US" b="1" dirty="0" err="1" smtClean="0"/>
              <a:t>varchar</a:t>
            </a:r>
            <a:r>
              <a:rPr lang="en-US" altLang="en-US" dirty="0" smtClean="0"/>
              <a:t>(20),</a:t>
            </a:r>
            <a:br>
              <a:rPr lang="en-US" altLang="en-US" dirty="0" smtClean="0"/>
            </a:br>
            <a:r>
              <a:rPr lang="en-US" altLang="en-US" dirty="0" smtClean="0"/>
              <a:t>        </a:t>
            </a:r>
            <a:r>
              <a:rPr lang="en-US" altLang="en-US" i="1" dirty="0" err="1" smtClean="0"/>
              <a:t>tot_cred</a:t>
            </a:r>
            <a:r>
              <a:rPr lang="en-US" altLang="en-US" dirty="0" smtClean="0"/>
              <a:t>           </a:t>
            </a:r>
            <a:r>
              <a:rPr lang="en-US" altLang="en-US" b="1" dirty="0" smtClean="0"/>
              <a:t>numeric</a:t>
            </a:r>
            <a:r>
              <a:rPr lang="en-US" altLang="en-US" dirty="0" smtClean="0"/>
              <a:t>(3,0),</a:t>
            </a:r>
            <a:br>
              <a:rPr lang="en-US" altLang="en-US" dirty="0" smtClean="0"/>
            </a:br>
            <a:r>
              <a:rPr lang="en-US" altLang="en-US" dirty="0" smtClean="0"/>
              <a:t>        </a:t>
            </a:r>
            <a:r>
              <a:rPr lang="en-US" altLang="en-US" b="1" dirty="0" smtClean="0"/>
              <a:t>primary key </a:t>
            </a:r>
            <a:r>
              <a:rPr lang="en-US" altLang="en-US" i="1" dirty="0" smtClean="0"/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1" charset="2"/>
              <a:buNone/>
            </a:pPr>
            <a:r>
              <a:rPr lang="en-US" altLang="en-US" b="1" dirty="0" smtClean="0"/>
              <a:t>             foreign key </a:t>
            </a:r>
            <a:r>
              <a:rPr lang="en-US" altLang="en-US" i="1" dirty="0" smtClean="0"/>
              <a:t>(</a:t>
            </a:r>
            <a:r>
              <a:rPr lang="en-US" altLang="en-US" i="1" dirty="0" err="1" smtClean="0"/>
              <a:t>dept_name</a:t>
            </a:r>
            <a:r>
              <a:rPr lang="en-US" altLang="en-US" dirty="0" smtClean="0"/>
              <a:t>) </a:t>
            </a:r>
            <a:r>
              <a:rPr lang="en-US" altLang="en-US" b="1" dirty="0" smtClean="0"/>
              <a:t>references </a:t>
            </a:r>
            <a:r>
              <a:rPr lang="en-US" altLang="en-US" i="1" dirty="0" smtClean="0"/>
              <a:t>department</a:t>
            </a:r>
            <a:r>
              <a:rPr lang="en-US" altLang="en-US" dirty="0" smtClean="0"/>
              <a:t>);</a:t>
            </a:r>
          </a:p>
          <a:p>
            <a:pPr>
              <a:lnSpc>
                <a:spcPct val="90000"/>
              </a:lnSpc>
              <a:buFont typeface="Monotype Sorts" pitchFamily="1" charset="2"/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 smtClean="0"/>
              <a:t>create table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takes</a:t>
            </a:r>
            <a:r>
              <a:rPr lang="en-US" altLang="en-US" dirty="0" smtClean="0"/>
              <a:t> (</a:t>
            </a:r>
            <a:br>
              <a:rPr lang="en-US" altLang="en-US" dirty="0" smtClean="0"/>
            </a:br>
            <a:r>
              <a:rPr lang="en-US" altLang="en-US" dirty="0" smtClean="0"/>
              <a:t>        </a:t>
            </a:r>
            <a:r>
              <a:rPr lang="en-US" altLang="en-US" i="1" dirty="0" smtClean="0"/>
              <a:t>ID</a:t>
            </a:r>
            <a:r>
              <a:rPr lang="en-US" altLang="en-US" dirty="0" smtClean="0"/>
              <a:t>                   </a:t>
            </a:r>
            <a:r>
              <a:rPr lang="en-US" altLang="en-US" b="1" dirty="0" err="1" smtClean="0"/>
              <a:t>varchar</a:t>
            </a:r>
            <a:r>
              <a:rPr lang="en-US" altLang="en-US" dirty="0" smtClean="0"/>
              <a:t>(5),</a:t>
            </a:r>
            <a:br>
              <a:rPr lang="en-US" altLang="en-US" dirty="0" smtClean="0"/>
            </a:br>
            <a:r>
              <a:rPr lang="en-US" altLang="en-US" dirty="0" smtClean="0"/>
              <a:t>        </a:t>
            </a:r>
            <a:r>
              <a:rPr lang="en-US" altLang="en-US" i="1" dirty="0" err="1" smtClean="0"/>
              <a:t>course_id</a:t>
            </a:r>
            <a:r>
              <a:rPr lang="en-US" altLang="en-US" dirty="0" smtClean="0"/>
              <a:t>       </a:t>
            </a:r>
            <a:r>
              <a:rPr lang="en-US" altLang="en-US" b="1" dirty="0" err="1" smtClean="0"/>
              <a:t>varchar</a:t>
            </a:r>
            <a:r>
              <a:rPr lang="en-US" altLang="en-US" dirty="0" smtClean="0"/>
              <a:t>(8),</a:t>
            </a:r>
            <a:br>
              <a:rPr lang="en-US" altLang="en-US" dirty="0" smtClean="0"/>
            </a:br>
            <a:r>
              <a:rPr lang="en-US" altLang="en-US" dirty="0" smtClean="0"/>
              <a:t>        </a:t>
            </a:r>
            <a:r>
              <a:rPr lang="en-US" altLang="en-US" i="1" dirty="0" err="1" smtClean="0"/>
              <a:t>sec_id</a:t>
            </a:r>
            <a:r>
              <a:rPr lang="en-US" altLang="en-US" dirty="0" smtClean="0"/>
              <a:t>            </a:t>
            </a:r>
            <a:r>
              <a:rPr lang="en-US" altLang="en-US" b="1" dirty="0" err="1" smtClean="0"/>
              <a:t>varchar</a:t>
            </a:r>
            <a:r>
              <a:rPr lang="en-US" altLang="en-US" dirty="0" smtClean="0"/>
              <a:t>(8),</a:t>
            </a:r>
            <a:br>
              <a:rPr lang="en-US" altLang="en-US" dirty="0" smtClean="0"/>
            </a:br>
            <a:r>
              <a:rPr lang="en-US" altLang="en-US" dirty="0" smtClean="0"/>
              <a:t>        </a:t>
            </a:r>
            <a:r>
              <a:rPr lang="en-US" altLang="en-US" i="1" dirty="0" smtClean="0"/>
              <a:t>semester</a:t>
            </a:r>
            <a:r>
              <a:rPr lang="en-US" altLang="en-US" dirty="0" smtClean="0"/>
              <a:t>        </a:t>
            </a:r>
            <a:r>
              <a:rPr lang="en-US" altLang="en-US" b="1" dirty="0" err="1" smtClean="0"/>
              <a:t>varchar</a:t>
            </a:r>
            <a:r>
              <a:rPr lang="en-US" altLang="en-US" dirty="0" smtClean="0"/>
              <a:t>(6),</a:t>
            </a:r>
            <a:br>
              <a:rPr lang="en-US" altLang="en-US" dirty="0" smtClean="0"/>
            </a:br>
            <a:r>
              <a:rPr lang="en-US" altLang="en-US" dirty="0" smtClean="0"/>
              <a:t>        </a:t>
            </a:r>
            <a:r>
              <a:rPr lang="en-US" altLang="en-US" i="1" dirty="0" smtClean="0"/>
              <a:t>year</a:t>
            </a:r>
            <a:r>
              <a:rPr lang="en-US" altLang="en-US" dirty="0" smtClean="0"/>
              <a:t>                </a:t>
            </a:r>
            <a:r>
              <a:rPr lang="en-US" altLang="en-US" b="1" dirty="0" smtClean="0"/>
              <a:t>numeric</a:t>
            </a:r>
            <a:r>
              <a:rPr lang="en-US" altLang="en-US" dirty="0" smtClean="0"/>
              <a:t>(4,0),</a:t>
            </a:r>
            <a:br>
              <a:rPr lang="en-US" altLang="en-US" dirty="0" smtClean="0"/>
            </a:br>
            <a:r>
              <a:rPr lang="en-US" altLang="en-US" dirty="0" smtClean="0"/>
              <a:t>        </a:t>
            </a:r>
            <a:r>
              <a:rPr lang="en-US" altLang="en-US" i="1" dirty="0" smtClean="0"/>
              <a:t>grade</a:t>
            </a:r>
            <a:r>
              <a:rPr lang="en-US" altLang="en-US" dirty="0" smtClean="0"/>
              <a:t>              </a:t>
            </a:r>
            <a:r>
              <a:rPr lang="en-US" altLang="en-US" b="1" dirty="0" err="1" smtClean="0"/>
              <a:t>varchar</a:t>
            </a:r>
            <a:r>
              <a:rPr lang="en-US" altLang="en-US" dirty="0" smtClean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1" charset="2"/>
              <a:buNone/>
            </a:pPr>
            <a:r>
              <a:rPr lang="en-US" altLang="en-US" b="1" dirty="0" smtClean="0"/>
              <a:t>             primary key </a:t>
            </a:r>
            <a:r>
              <a:rPr lang="en-US" altLang="en-US" i="1" dirty="0" smtClean="0"/>
              <a:t>(ID, </a:t>
            </a:r>
            <a:r>
              <a:rPr lang="en-US" altLang="en-US" i="1" dirty="0" err="1" smtClean="0"/>
              <a:t>course_id</a:t>
            </a:r>
            <a:r>
              <a:rPr lang="en-US" altLang="en-US" i="1" dirty="0" smtClean="0"/>
              <a:t>, </a:t>
            </a:r>
            <a:r>
              <a:rPr lang="en-US" altLang="en-US" i="1" dirty="0" err="1" smtClean="0"/>
              <a:t>sec_id</a:t>
            </a:r>
            <a:r>
              <a:rPr lang="en-US" altLang="en-US" i="1" dirty="0" smtClean="0"/>
              <a:t>, semester, year)</a:t>
            </a:r>
            <a:r>
              <a:rPr lang="en-US" altLang="en-US" dirty="0" smtClean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1" charset="2"/>
              <a:buNone/>
            </a:pPr>
            <a:r>
              <a:rPr lang="en-US" altLang="en-US" b="1" dirty="0" smtClean="0"/>
              <a:t>             foreign key 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ID</a:t>
            </a:r>
            <a:r>
              <a:rPr lang="en-US" altLang="en-US" dirty="0" smtClean="0"/>
              <a:t>) </a:t>
            </a:r>
            <a:r>
              <a:rPr lang="en-US" altLang="en-US" b="1" dirty="0" smtClean="0"/>
              <a:t>references </a:t>
            </a:r>
            <a:r>
              <a:rPr lang="en-US" altLang="en-US" b="1" i="1" dirty="0" smtClean="0"/>
              <a:t> </a:t>
            </a:r>
            <a:r>
              <a:rPr lang="en-US" altLang="en-US" i="1" dirty="0" smtClean="0"/>
              <a:t>student,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        </a:t>
            </a:r>
            <a:r>
              <a:rPr lang="en-US" altLang="en-US" b="1" dirty="0" smtClean="0"/>
              <a:t>foreign key </a:t>
            </a:r>
            <a:r>
              <a:rPr lang="en-US" altLang="en-US" dirty="0" smtClean="0"/>
              <a:t>(</a:t>
            </a:r>
            <a:r>
              <a:rPr lang="en-US" altLang="en-US" i="1" dirty="0" err="1" smtClean="0"/>
              <a:t>course_id</a:t>
            </a:r>
            <a:r>
              <a:rPr lang="en-US" altLang="en-US" i="1" dirty="0" smtClean="0"/>
              <a:t>, </a:t>
            </a:r>
            <a:r>
              <a:rPr lang="en-US" altLang="en-US" i="1" dirty="0" err="1" smtClean="0"/>
              <a:t>sec_id</a:t>
            </a:r>
            <a:r>
              <a:rPr lang="en-US" altLang="en-US" i="1" dirty="0" smtClean="0"/>
              <a:t>, semester, year</a:t>
            </a:r>
            <a:r>
              <a:rPr lang="en-US" altLang="en-US" dirty="0" smtClean="0"/>
              <a:t>) </a:t>
            </a:r>
            <a:r>
              <a:rPr lang="en-US" altLang="en-US" b="1" dirty="0" smtClean="0"/>
              <a:t>references </a:t>
            </a:r>
            <a:r>
              <a:rPr lang="en-US" altLang="en-US" i="1" dirty="0" smtClean="0"/>
              <a:t>section</a:t>
            </a:r>
            <a:r>
              <a:rPr lang="en-US" altLang="en-US" dirty="0" smtClean="0"/>
              <a:t>);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 more still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/>
              <a:t>create table</a:t>
            </a:r>
            <a:r>
              <a:rPr lang="en-US" altLang="en-US" smtClean="0"/>
              <a:t> </a:t>
            </a:r>
            <a:r>
              <a:rPr lang="en-US" altLang="en-US" i="1" smtClean="0"/>
              <a:t>course</a:t>
            </a:r>
            <a:r>
              <a:rPr lang="en-US" altLang="en-US" smtClean="0"/>
              <a:t> (</a:t>
            </a:r>
            <a:br>
              <a:rPr lang="en-US" altLang="en-US" smtClean="0"/>
            </a:br>
            <a:r>
              <a:rPr lang="en-US" altLang="en-US" smtClean="0"/>
              <a:t>        </a:t>
            </a:r>
            <a:r>
              <a:rPr lang="en-US" altLang="en-US" i="1" smtClean="0"/>
              <a:t>course_id</a:t>
            </a:r>
            <a:r>
              <a:rPr lang="en-US" altLang="en-US" smtClean="0"/>
              <a:t>        </a:t>
            </a:r>
            <a:r>
              <a:rPr lang="en-US" altLang="en-US" b="1" smtClean="0"/>
              <a:t>varchar</a:t>
            </a:r>
            <a:r>
              <a:rPr lang="en-US" altLang="en-US" smtClean="0"/>
              <a:t>(8),</a:t>
            </a:r>
            <a:br>
              <a:rPr lang="en-US" altLang="en-US" smtClean="0"/>
            </a:br>
            <a:r>
              <a:rPr lang="en-US" altLang="en-US" smtClean="0"/>
              <a:t>        </a:t>
            </a:r>
            <a:r>
              <a:rPr lang="en-US" altLang="en-US" i="1" smtClean="0"/>
              <a:t>title</a:t>
            </a:r>
            <a:r>
              <a:rPr lang="en-US" altLang="en-US" smtClean="0"/>
              <a:t>                  </a:t>
            </a:r>
            <a:r>
              <a:rPr lang="en-US" altLang="en-US" b="1" smtClean="0"/>
              <a:t>varchar(</a:t>
            </a:r>
            <a:r>
              <a:rPr lang="en-US" altLang="en-US" smtClean="0"/>
              <a:t>50),</a:t>
            </a:r>
            <a:br>
              <a:rPr lang="en-US" altLang="en-US" smtClean="0"/>
            </a:br>
            <a:r>
              <a:rPr lang="en-US" altLang="en-US" smtClean="0"/>
              <a:t>        </a:t>
            </a:r>
            <a:r>
              <a:rPr lang="en-US" altLang="en-US" i="1" smtClean="0"/>
              <a:t>dept_name</a:t>
            </a:r>
            <a:r>
              <a:rPr lang="en-US" altLang="en-US" smtClean="0"/>
              <a:t>      </a:t>
            </a:r>
            <a:r>
              <a:rPr lang="en-US" altLang="en-US" b="1" smtClean="0"/>
              <a:t>varchar</a:t>
            </a:r>
            <a:r>
              <a:rPr lang="en-US" altLang="en-US" smtClean="0"/>
              <a:t>(20),</a:t>
            </a:r>
            <a:br>
              <a:rPr lang="en-US" altLang="en-US" smtClean="0"/>
            </a:br>
            <a:r>
              <a:rPr lang="en-US" altLang="en-US" smtClean="0"/>
              <a:t>        </a:t>
            </a:r>
            <a:r>
              <a:rPr lang="en-US" altLang="en-US" i="1" smtClean="0"/>
              <a:t>credits</a:t>
            </a:r>
            <a:r>
              <a:rPr lang="en-US" altLang="en-US" smtClean="0"/>
              <a:t>             </a:t>
            </a:r>
            <a:r>
              <a:rPr lang="en-US" altLang="en-US" b="1" smtClean="0"/>
              <a:t>numeric</a:t>
            </a:r>
            <a:r>
              <a:rPr lang="en-US" altLang="en-US" smtClean="0"/>
              <a:t>(2,0),</a:t>
            </a:r>
          </a:p>
          <a:p>
            <a:pPr>
              <a:spcBef>
                <a:spcPct val="0"/>
              </a:spcBef>
              <a:buFont typeface="Monotype Sorts" pitchFamily="1" charset="2"/>
              <a:buNone/>
            </a:pPr>
            <a:r>
              <a:rPr lang="en-US" altLang="en-US" smtClean="0"/>
              <a:t>             </a:t>
            </a:r>
            <a:r>
              <a:rPr lang="en-US" altLang="en-US" b="1" smtClean="0"/>
              <a:t>primary key </a:t>
            </a:r>
            <a:r>
              <a:rPr lang="en-US" altLang="en-US" i="1" smtClean="0"/>
              <a:t>(course_id),</a:t>
            </a:r>
          </a:p>
          <a:p>
            <a:pPr>
              <a:spcBef>
                <a:spcPct val="0"/>
              </a:spcBef>
              <a:buFont typeface="Monotype Sorts" pitchFamily="1" charset="2"/>
              <a:buNone/>
            </a:pPr>
            <a:r>
              <a:rPr lang="en-US" altLang="en-US" b="1" smtClean="0"/>
              <a:t>     </a:t>
            </a:r>
            <a:r>
              <a:rPr lang="en-US" altLang="en-US" smtClean="0"/>
              <a:t>        </a:t>
            </a:r>
            <a:r>
              <a:rPr lang="en-US" altLang="en-US" b="1" smtClean="0"/>
              <a:t>foreign key </a:t>
            </a:r>
            <a:r>
              <a:rPr lang="en-US" altLang="en-US" i="1" smtClean="0"/>
              <a:t>(dept_name</a:t>
            </a:r>
            <a:r>
              <a:rPr lang="en-US" altLang="en-US" smtClean="0"/>
              <a:t>) </a:t>
            </a:r>
            <a:r>
              <a:rPr lang="en-US" altLang="en-US" b="1" smtClean="0"/>
              <a:t>references </a:t>
            </a:r>
            <a:r>
              <a:rPr lang="en-US" altLang="en-US" i="1" smtClean="0"/>
              <a:t>department</a:t>
            </a:r>
            <a:r>
              <a:rPr lang="en-US" altLang="en-US" smtClean="0"/>
              <a:t>);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26291</TotalTime>
  <Words>1567</Words>
  <Application>Microsoft Office PowerPoint</Application>
  <PresentationFormat>On-screen Show (4:3)</PresentationFormat>
  <Paragraphs>355</Paragraphs>
  <Slides>41</Slides>
  <Notes>41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  <vt:variant>
        <vt:lpstr>Custom Shows</vt:lpstr>
      </vt:variant>
      <vt:variant>
        <vt:i4>1</vt:i4>
      </vt:variant>
    </vt:vector>
  </HeadingPairs>
  <TitlesOfParts>
    <vt:vector size="45" baseType="lpstr">
      <vt:lpstr>2_db-5-grey</vt:lpstr>
      <vt:lpstr>Clip</vt:lpstr>
      <vt:lpstr>Equation</vt:lpstr>
      <vt:lpstr>Chapter 3: Introduction to SQL</vt:lpstr>
      <vt:lpstr>Outline</vt:lpstr>
      <vt:lpstr>History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Updates to tables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where Clause</vt:lpstr>
      <vt:lpstr>The from Clause</vt:lpstr>
      <vt:lpstr>Cartesian Product</vt:lpstr>
      <vt:lpstr>Examples</vt:lpstr>
      <vt:lpstr>The Rename Operation</vt:lpstr>
      <vt:lpstr>Cartesian Product  Example</vt:lpstr>
      <vt:lpstr>String Operations</vt:lpstr>
      <vt:lpstr>String Operations (Cont.)</vt:lpstr>
      <vt:lpstr>Ordering the Display of Tuples</vt:lpstr>
      <vt:lpstr>Where Clause Predicates</vt:lpstr>
      <vt:lpstr>Duplicates</vt:lpstr>
      <vt:lpstr>Duplicates (Cont.)</vt:lpstr>
      <vt:lpstr>Set Operations</vt:lpstr>
      <vt:lpstr>Set Operations (Cont.)</vt:lpstr>
      <vt:lpstr>Set Operations (Cont.)</vt:lpstr>
      <vt:lpstr>Null Values</vt:lpstr>
      <vt:lpstr>Null Values and Three Valued Logic</vt:lpstr>
      <vt:lpstr>Schema Diagram for University Database</vt:lpstr>
      <vt:lpstr>Aggregate Functions</vt:lpstr>
      <vt:lpstr>Aggregate Functions (Cont.)</vt:lpstr>
      <vt:lpstr>Aggregate Functions – Group By</vt:lpstr>
      <vt:lpstr>Aggregation (Cont.)</vt:lpstr>
      <vt:lpstr>Aggregate Functions – Having Clause</vt:lpstr>
      <vt:lpstr>Null Values and Aggregates</vt:lpstr>
      <vt:lpstr>Nested Subqueries</vt:lpstr>
      <vt:lpstr>End of Chapter 3 part 1  Questions???</vt:lpstr>
      <vt:lpstr>Custom Show 1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Rata</cp:lastModifiedBy>
  <cp:revision>385</cp:revision>
  <cp:lastPrinted>2014-01-22T15:39:07Z</cp:lastPrinted>
  <dcterms:created xsi:type="dcterms:W3CDTF">1999-11-04T20:50:09Z</dcterms:created>
  <dcterms:modified xsi:type="dcterms:W3CDTF">2017-02-07T08:29:46Z</dcterms:modified>
</cp:coreProperties>
</file>