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8" r:id="rId3"/>
    <p:sldId id="350" r:id="rId4"/>
    <p:sldId id="359" r:id="rId5"/>
    <p:sldId id="360" r:id="rId6"/>
    <p:sldId id="361" r:id="rId7"/>
    <p:sldId id="362" r:id="rId8"/>
    <p:sldId id="363" r:id="rId9"/>
    <p:sldId id="36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48" r:id="rId18"/>
    <p:sldId id="35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53" r:id="rId30"/>
    <p:sldId id="303" r:id="rId31"/>
    <p:sldId id="305" r:id="rId32"/>
    <p:sldId id="306" r:id="rId33"/>
    <p:sldId id="354" r:id="rId34"/>
    <p:sldId id="343" r:id="rId35"/>
    <p:sldId id="308" r:id="rId36"/>
    <p:sldId id="339" r:id="rId37"/>
    <p:sldId id="309" r:id="rId38"/>
    <p:sldId id="310" r:id="rId39"/>
    <p:sldId id="311" r:id="rId40"/>
    <p:sldId id="312" r:id="rId41"/>
    <p:sldId id="313" r:id="rId42"/>
    <p:sldId id="356" r:id="rId43"/>
    <p:sldId id="315" r:id="rId44"/>
  </p:sldIdLst>
  <p:sldSz cx="9144000" cy="6858000" type="screen4x3"/>
  <p:notesSz cx="7086600" cy="9372600"/>
  <p:custShowLst>
    <p:custShow name="Custom Show 1" id="0">
      <p:sldLst>
        <p:sld r:id="rId12"/>
        <p:sld r:id="rId11"/>
        <p:sld r:id="rId14"/>
        <p:sld r:id="rId39"/>
        <p:sld r:id="rId42"/>
        <p:sld r:id="rId23"/>
        <p:sld r:id="rId24"/>
        <p:sld r:id="rId13"/>
        <p:sld r:id="rId40"/>
        <p:sld r:id="rId4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1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99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78551" autoAdjust="0"/>
  </p:normalViewPr>
  <p:slideViewPr>
    <p:cSldViewPr snapToGrid="0">
      <p:cViewPr varScale="1">
        <p:scale>
          <a:sx n="71" d="100"/>
          <a:sy n="71" d="100"/>
        </p:scale>
        <p:origin x="-1950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algn="r"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6BC508BD-3244-4652-AE6E-36801091CF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>
            <a:lvl1pPr algn="r"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63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defTabSz="938927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96" tIns="46949" rIns="93896" bIns="4694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D75E908E-D3BD-4BD7-B24C-5ABF8F57C5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37A24-2E9C-461B-9BAE-8CFA3E293377}" type="slidenum">
              <a:rPr lang="en-US" altLang="en-US" smtClean="0">
                <a:latin typeface="Helvetica" pitchFamily="1" charset="0"/>
              </a:rPr>
              <a:pPr/>
              <a:t>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4850"/>
            <a:ext cx="4686300" cy="3514725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9FC8-4A8D-4A1C-B9A8-E8F73B54EB0F}" type="slidenum">
              <a:rPr lang="en-US" altLang="en-US" smtClean="0">
                <a:latin typeface="Helvetica" pitchFamily="1" charset="0"/>
              </a:rPr>
              <a:pPr/>
              <a:t>10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A70D2-E1D8-45E7-96EB-097D31D677CC}" type="slidenum">
              <a:rPr lang="en-US" altLang="en-US" smtClean="0">
                <a:latin typeface="Helvetica" pitchFamily="1" charset="0"/>
              </a:rPr>
              <a:pPr/>
              <a:t>11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354DC-00B9-4CDD-A533-DE054DCA285D}" type="slidenum">
              <a:rPr lang="en-US" altLang="en-US" smtClean="0">
                <a:latin typeface="Helvetica" pitchFamily="1" charset="0"/>
              </a:rPr>
              <a:pPr/>
              <a:t>12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6184E-6B8A-443F-A0DF-8A959237D20B}" type="slidenum">
              <a:rPr lang="en-US" altLang="en-US" smtClean="0">
                <a:latin typeface="Helvetica" pitchFamily="1" charset="0"/>
              </a:rPr>
              <a:pPr/>
              <a:t>13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A64C5-7A7A-4E53-954E-89830EC41CFE}" type="slidenum">
              <a:rPr lang="en-US" altLang="en-US" smtClean="0">
                <a:latin typeface="Helvetica" pitchFamily="1" charset="0"/>
              </a:rPr>
              <a:pPr/>
              <a:t>14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E4694-3433-440C-9312-180A85095EB5}" type="slidenum">
              <a:rPr lang="en-US" altLang="en-US" smtClean="0">
                <a:latin typeface="Helvetica" pitchFamily="1" charset="0"/>
              </a:rPr>
              <a:pPr/>
              <a:t>15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6E21A-4130-4F95-A0AF-D81C5E5ED919}" type="slidenum">
              <a:rPr lang="en-US" altLang="en-US" smtClean="0">
                <a:latin typeface="Helvetica" pitchFamily="1" charset="0"/>
              </a:rPr>
              <a:pPr/>
              <a:t>16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F9666-EBAF-47D8-9514-A110299D2A21}" type="slidenum">
              <a:rPr lang="en-US" altLang="en-US" smtClean="0">
                <a:latin typeface="Helvetica" pitchFamily="1" charset="0"/>
              </a:rPr>
              <a:pPr/>
              <a:t>17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FB42A-AACE-4F38-9C0D-81EB48624B58}" type="slidenum">
              <a:rPr lang="en-US" altLang="en-US" smtClean="0">
                <a:latin typeface="Helvetica" pitchFamily="1" charset="0"/>
              </a:rPr>
              <a:pPr/>
              <a:t>18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1D116-F2AF-430A-A11C-3EF8B1A94779}" type="slidenum">
              <a:rPr lang="en-US" altLang="en-US" smtClean="0">
                <a:latin typeface="Helvetica" pitchFamily="1" charset="0"/>
              </a:rPr>
              <a:pPr/>
              <a:t>19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3B3B1-8DB8-4F41-8E19-01FBF0408031}" type="slidenum">
              <a:rPr lang="en-US" altLang="en-US" smtClean="0">
                <a:latin typeface="Helvetica" pitchFamily="1" charset="0"/>
              </a:rPr>
              <a:pPr/>
              <a:t>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914" tIns="45642" rIns="92914" bIns="45642" anchor="b"/>
          <a:lstStyle/>
          <a:p>
            <a:pPr algn="r" defTabSz="930275"/>
            <a:r>
              <a:rPr lang="en-US" altLang="en-US" sz="1300">
                <a:latin typeface="Times New Roman" pitchFamily="18" charset="0"/>
              </a:rPr>
              <a:t>1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290" tIns="46145" rIns="92290" bIns="46145" anchor="ctr"/>
          <a:lstStyle/>
          <a:p>
            <a:endParaRPr lang="en-US" altLang="en-US"/>
          </a:p>
        </p:txBody>
      </p:sp>
      <p:sp>
        <p:nvSpPr>
          <p:cNvPr id="737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737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 lIns="92914" tIns="45642" rIns="92914" bIns="45642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E8881-55B6-4B0A-AA02-FDCB39B9C506}" type="slidenum">
              <a:rPr lang="en-US" altLang="en-US" smtClean="0">
                <a:latin typeface="Helvetica" pitchFamily="1" charset="0"/>
              </a:rPr>
              <a:pPr/>
              <a:t>20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4FE25-9294-4758-991F-2646AA1C5760}" type="slidenum">
              <a:rPr lang="en-US" altLang="en-US" smtClean="0">
                <a:latin typeface="Helvetica" pitchFamily="1" charset="0"/>
              </a:rPr>
              <a:pPr/>
              <a:t>21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BF775-F42F-42B0-87B4-CB827E2067F0}" type="slidenum">
              <a:rPr lang="en-US" altLang="en-US" smtClean="0">
                <a:latin typeface="Helvetica" pitchFamily="1" charset="0"/>
              </a:rPr>
              <a:pPr/>
              <a:t>22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C410B-6BCA-4F32-8E6B-4B1DD1A3B8B4}" type="slidenum">
              <a:rPr lang="en-US" altLang="en-US" smtClean="0">
                <a:latin typeface="Helvetica" pitchFamily="1" charset="0"/>
              </a:rPr>
              <a:pPr/>
              <a:t>23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56B2D-7CEB-48F9-B88C-04FD61C181A4}" type="slidenum">
              <a:rPr lang="en-US" altLang="en-US" smtClean="0">
                <a:latin typeface="Helvetica" pitchFamily="1" charset="0"/>
              </a:rPr>
              <a:pPr/>
              <a:t>24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E6C4E-DC30-43CE-8633-E43CFBDC1ABB}" type="slidenum">
              <a:rPr lang="en-US" altLang="en-US" smtClean="0">
                <a:latin typeface="Helvetica" pitchFamily="1" charset="0"/>
              </a:rPr>
              <a:pPr/>
              <a:t>25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064A2-07FE-478E-AF5B-C79CAB6F05DE}" type="slidenum">
              <a:rPr lang="en-US" altLang="en-US" smtClean="0">
                <a:latin typeface="Helvetica" pitchFamily="1" charset="0"/>
              </a:rPr>
              <a:pPr/>
              <a:t>26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C3016-9185-4993-8F5C-C2FD826FBB01}" type="slidenum">
              <a:rPr lang="en-US" altLang="en-US" smtClean="0">
                <a:latin typeface="Helvetica" pitchFamily="1" charset="0"/>
              </a:rPr>
              <a:pPr/>
              <a:t>27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FA8D2-E322-4F6B-8F2F-7380845E8D9D}" type="slidenum">
              <a:rPr lang="en-US" altLang="en-US" smtClean="0">
                <a:latin typeface="Helvetica" pitchFamily="1" charset="0"/>
              </a:rPr>
              <a:pPr/>
              <a:t>28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B8A97-948C-4D1C-B95B-60A6E8F388AA}" type="slidenum">
              <a:rPr lang="en-US" altLang="en-US" smtClean="0">
                <a:latin typeface="Helvetica" pitchFamily="1" charset="0"/>
              </a:rPr>
              <a:pPr/>
              <a:t>29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FB308-8BB2-44D5-87FB-76907EF11FFF}" type="slidenum">
              <a:rPr lang="en-US" altLang="en-US" smtClean="0">
                <a:latin typeface="Helvetica" pitchFamily="1" charset="0"/>
              </a:rPr>
              <a:pPr/>
              <a:t>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9A03E-901B-4756-8CAC-2DB3B00F40CC}" type="slidenum">
              <a:rPr lang="en-US" altLang="en-US" smtClean="0">
                <a:latin typeface="Helvetica" pitchFamily="1" charset="0"/>
              </a:rPr>
              <a:pPr/>
              <a:t>30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856AC-338F-4ED2-A156-975DFF8221AE}" type="slidenum">
              <a:rPr lang="en-US" altLang="en-US" smtClean="0">
                <a:latin typeface="Helvetica" pitchFamily="1" charset="0"/>
              </a:rPr>
              <a:pPr/>
              <a:t>31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5CD5B-0961-4666-A8E0-737F05C51E54}" type="slidenum">
              <a:rPr lang="en-US" altLang="en-US" smtClean="0">
                <a:latin typeface="Helvetica" pitchFamily="1" charset="0"/>
              </a:rPr>
              <a:pPr/>
              <a:t>32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54885-3522-4301-8B30-1D9CDD111EC2}" type="slidenum">
              <a:rPr lang="en-US" altLang="en-US" smtClean="0">
                <a:latin typeface="Helvetica" pitchFamily="1" charset="0"/>
              </a:rPr>
              <a:pPr/>
              <a:t>33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733F2-75AE-492B-BFAE-4FEB63253819}" type="slidenum">
              <a:rPr lang="en-US" altLang="en-US" smtClean="0">
                <a:latin typeface="Helvetica" pitchFamily="1" charset="0"/>
              </a:rPr>
              <a:pPr/>
              <a:t>35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869EA-F282-4D44-9220-D3E916FF17CB}" type="slidenum">
              <a:rPr lang="en-US" altLang="en-US" smtClean="0">
                <a:latin typeface="Helvetica" pitchFamily="1" charset="0"/>
              </a:rPr>
              <a:pPr/>
              <a:t>36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7D50-7286-4334-BF44-5D619D6722C2}" type="slidenum">
              <a:rPr lang="en-US" altLang="en-US" smtClean="0">
                <a:latin typeface="Helvetica" pitchFamily="1" charset="0"/>
              </a:rPr>
              <a:pPr/>
              <a:t>37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B27D9-66FE-4C04-8897-C1474314522A}" type="slidenum">
              <a:rPr lang="en-US" altLang="en-US" smtClean="0">
                <a:latin typeface="Helvetica" pitchFamily="1" charset="0"/>
              </a:rPr>
              <a:pPr/>
              <a:t>38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1A3DB-32AA-463A-82CB-071933279796}" type="slidenum">
              <a:rPr lang="en-US" altLang="en-US" smtClean="0">
                <a:latin typeface="Helvetica" pitchFamily="1" charset="0"/>
              </a:rPr>
              <a:pPr/>
              <a:t>39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895A4-31F3-47B7-94C8-F5D75C374AAB}" type="slidenum">
              <a:rPr lang="en-US" altLang="en-US" smtClean="0">
                <a:latin typeface="Helvetica" pitchFamily="1" charset="0"/>
              </a:rPr>
              <a:pPr/>
              <a:t>40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15DC6-ED60-4EAD-BA07-D70DE68564C0}" type="slidenum">
              <a:rPr lang="en-US" altLang="en-US" smtClean="0">
                <a:latin typeface="Helvetica" pitchFamily="1" charset="0"/>
              </a:rPr>
              <a:pPr/>
              <a:t>41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DE11B-CF81-4EE0-ACB5-AEEB787A24D8}" type="slidenum">
              <a:rPr lang="en-US" altLang="en-US" smtClean="0">
                <a:latin typeface="Helvetica" pitchFamily="1" charset="0"/>
              </a:rPr>
              <a:pPr/>
              <a:t>42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D6F4E-0EEA-46B3-88E0-77111BFF6472}" type="slidenum">
              <a:rPr lang="en-US" altLang="en-US" smtClean="0">
                <a:latin typeface="Helvetica" pitchFamily="1" charset="0"/>
              </a:rPr>
              <a:pPr/>
              <a:t>43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0B445-CDFC-4D33-995A-0C4CA8CE6A73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E908E-D3BD-4BD7-B24C-5ABF8F57C5A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E908E-D3BD-4BD7-B24C-5ABF8F57C5A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9932C-C578-4440-BCEB-F4AE6F3E68C5}" type="slidenum">
              <a:rPr lang="en-US" altLang="en-US" smtClean="0">
                <a:latin typeface="Helvetica" pitchFamily="1" charset="0"/>
              </a:rPr>
              <a:pPr/>
              <a:t>8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ACA22-AAE0-4E7C-BB39-BFB2AF6DD1B5}" type="slidenum">
              <a:rPr lang="en-US" altLang="en-US" smtClean="0">
                <a:latin typeface="Helvetica" pitchFamily="1" charset="0"/>
              </a:rPr>
              <a:pPr/>
              <a:t>9</a:t>
            </a:fld>
            <a:endParaRPr lang="en-US" altLang="en-US" smtClean="0">
              <a:latin typeface="Helvetica" pitchFamily="1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50530" name="Clip" r:id="rId3" imgW="0" imgH="0" progId="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  <a:latin typeface="Helvetica" pitchFamily="34" charset="0"/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  <a:latin typeface="Helvetica" pitchFamily="34" charset="0"/>
              </a:rPr>
              <a:t>th</a:t>
            </a:r>
            <a:r>
              <a:rPr lang="en-US" sz="1600" b="1">
                <a:solidFill>
                  <a:srgbClr val="CC3300"/>
                </a:solidFill>
                <a:latin typeface="Helvetica" pitchFamily="34" charset="0"/>
              </a:rPr>
              <a:t> Ed</a:t>
            </a:r>
            <a:r>
              <a:rPr lang="en-US" sz="1600">
                <a:solidFill>
                  <a:srgbClr val="CC3300"/>
                </a:solidFill>
                <a:latin typeface="Helvetica" pitchFamily="34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  <a:latin typeface="Helvetica" pitchFamily="34" charset="0"/>
              </a:rPr>
            </a:b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See </a:t>
            </a:r>
            <a:r>
              <a:rPr lang="en-US" sz="1200" b="1">
                <a:solidFill>
                  <a:srgbClr val="CC3300"/>
                </a:solidFill>
                <a:latin typeface="Helvetica" pitchFamily="34" charset="0"/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  <a:latin typeface="Helvetica" pitchFamily="34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0099"/>
                </a:solidFill>
                <a:latin typeface="Helvetica" pitchFamily="34" charset="0"/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  <a:latin typeface="Helvetica" pitchFamily="34" charset="0"/>
              </a:rPr>
              <a:t>3.</a:t>
            </a:r>
            <a:fld id="{80293855-1C0A-4D67-BC33-39B9DCF60A1E}" type="slidenum">
              <a:rPr lang="en-US" altLang="en-US" sz="1000" b="1">
                <a:solidFill>
                  <a:srgbClr val="0000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  <a:latin typeface="Helvetica" pitchFamily="34" charset="0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pitchFamily="34" charset="0"/>
            </a:endParaRPr>
          </a:p>
        </p:txBody>
      </p:sp>
      <p:pic>
        <p:nvPicPr>
          <p:cNvPr id="4104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0" y="6380163"/>
            <a:ext cx="285366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Database System Concepts - 6</a:t>
            </a:r>
            <a:r>
              <a:rPr lang="en-US" sz="1000" b="1" baseline="30000" dirty="0" smtClean="0">
                <a:solidFill>
                  <a:srgbClr val="000099"/>
                </a:solidFill>
              </a:rPr>
              <a:t>th</a:t>
            </a:r>
            <a:r>
              <a:rPr lang="en-US" sz="1000" b="1" dirty="0" smtClean="0">
                <a:solidFill>
                  <a:srgbClr val="000099"/>
                </a:solidFill>
              </a:rPr>
              <a:t> Edition</a:t>
            </a:r>
          </a:p>
          <a:p>
            <a:pPr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000099"/>
                </a:solidFill>
              </a:rPr>
              <a:t>Revised by </a:t>
            </a:r>
            <a:r>
              <a:rPr lang="en-US" sz="1000" b="1" dirty="0" err="1" smtClean="0">
                <a:solidFill>
                  <a:srgbClr val="000099"/>
                </a:solidFill>
              </a:rPr>
              <a:t>Ratan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baseline="0" dirty="0" err="1" smtClean="0">
                <a:solidFill>
                  <a:srgbClr val="000099"/>
                </a:solidFill>
              </a:rPr>
              <a:t>Dey</a:t>
            </a:r>
            <a:r>
              <a:rPr lang="en-US" sz="1000" b="1" baseline="0" dirty="0" smtClean="0">
                <a:solidFill>
                  <a:srgbClr val="000099"/>
                </a:solidFill>
              </a:rPr>
              <a:t> </a:t>
            </a:r>
            <a:r>
              <a:rPr lang="en-US" sz="1000" b="1" dirty="0" smtClean="0">
                <a:solidFill>
                  <a:srgbClr val="000099"/>
                </a:solidFill>
              </a:rPr>
              <a:t>for </a:t>
            </a:r>
            <a:r>
              <a:rPr lang="en-US" sz="1000" b="1" dirty="0" smtClean="0">
                <a:solidFill>
                  <a:srgbClr val="000099"/>
                </a:solidFill>
              </a:rPr>
              <a:t>NYU  CS-UY 3083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1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1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3: Introduction to </a:t>
            </a:r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mtClean="0"/>
              <a:t>These functions operate on the multiset of values of a column of a relation, and return a value</a:t>
            </a:r>
          </a:p>
          <a:p>
            <a:pPr>
              <a:buFont typeface="Monotype Sorts" pitchFamily="1" charset="2"/>
              <a:buNone/>
              <a:tabLst>
                <a:tab pos="2222500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avg: </a:t>
            </a:r>
            <a:r>
              <a:rPr lang="en-US" altLang="en-US" smtClean="0"/>
              <a:t>average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min:  </a:t>
            </a:r>
            <a:r>
              <a:rPr lang="en-US" altLang="en-US" smtClean="0"/>
              <a:t>minimum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max:  </a:t>
            </a:r>
            <a:r>
              <a:rPr lang="en-US" altLang="en-US" smtClean="0"/>
              <a:t>maximum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sum:  </a:t>
            </a:r>
            <a:r>
              <a:rPr lang="en-US" altLang="en-US" smtClean="0"/>
              <a:t>sum of values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count:  </a:t>
            </a:r>
            <a:r>
              <a:rPr lang="en-US" altLang="en-US" smtClean="0"/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smtClean="0"/>
              <a:t>select 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dept_name</a:t>
            </a:r>
            <a:r>
              <a:rPr lang="en-US" altLang="en-US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</a:t>
            </a:r>
            <a:r>
              <a:rPr kumimoji="0" lang="en-US" altLang="en-US" b="1" smtClean="0"/>
              <a:t>distinct </a:t>
            </a:r>
            <a:r>
              <a:rPr kumimoji="0" lang="en-US" altLang="en-US" i="1" smtClean="0"/>
              <a:t>ID</a:t>
            </a:r>
            <a:r>
              <a:rPr kumimoji="0" lang="en-US" altLang="en-US" smtClean="0"/>
              <a:t>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teaches</a:t>
            </a:r>
            <a:br>
              <a:rPr kumimoji="0" lang="en-US" altLang="en-US" i="1" smtClean="0"/>
            </a:br>
            <a:r>
              <a:rPr kumimoji="0" lang="en-US" altLang="en-US" b="1" smtClean="0"/>
              <a:t>where </a:t>
            </a:r>
            <a:r>
              <a:rPr kumimoji="0" lang="en-US" altLang="en-US" i="1" smtClean="0"/>
              <a:t>semester </a:t>
            </a:r>
            <a:r>
              <a:rPr kumimoji="0" lang="en-US" altLang="en-US" smtClean="0"/>
              <a:t>= ’Spring’ </a:t>
            </a:r>
            <a:r>
              <a:rPr kumimoji="0" lang="en-US" altLang="en-US" b="1" smtClean="0"/>
              <a:t>and </a:t>
            </a:r>
            <a:r>
              <a:rPr kumimoji="0" lang="en-US" altLang="en-US" i="1" smtClean="0"/>
              <a:t>year </a:t>
            </a:r>
            <a:r>
              <a:rPr kumimoji="0" lang="en-US" altLang="en-US" smtClean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mtClean="0"/>
              <a:t>Find the number of tuples in the </a:t>
            </a:r>
            <a:r>
              <a:rPr kumimoji="0" lang="en-US" altLang="en-US" i="1" smtClean="0"/>
              <a:t>course </a:t>
            </a:r>
            <a:r>
              <a:rPr kumimoji="0" lang="en-US" altLang="en-US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smtClean="0"/>
              <a:t>select count </a:t>
            </a:r>
            <a:r>
              <a:rPr kumimoji="0" lang="en-US" altLang="en-US" smtClean="0"/>
              <a:t>(*)</a:t>
            </a:r>
            <a:br>
              <a:rPr kumimoji="0" lang="en-US" altLang="en-US" smtClean="0"/>
            </a:br>
            <a:r>
              <a:rPr kumimoji="0" lang="en-US" altLang="en-US" b="1" smtClean="0"/>
              <a:t>from </a:t>
            </a:r>
            <a:r>
              <a:rPr kumimoji="0" lang="en-US" altLang="en-US" i="1" smtClean="0"/>
              <a:t>course</a:t>
            </a:r>
            <a:r>
              <a:rPr kumimoji="0" lang="en-US" altLang="en-US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smtClean="0"/>
          </a:p>
          <a:p>
            <a:pPr lvl="1">
              <a:tabLst>
                <a:tab pos="1711325" algn="l"/>
              </a:tabLst>
            </a:pPr>
            <a:endParaRPr kumimoji="0" lang="en-US" altLang="en-US" smtClean="0"/>
          </a:p>
          <a:p>
            <a:pPr>
              <a:tabLst>
                <a:tab pos="1711325" algn="l"/>
              </a:tabLst>
            </a:pPr>
            <a:endParaRPr lang="en-US" altLang="en-US" smtClean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en-US"/>
              <a:t>   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23938"/>
            <a:ext cx="8048625" cy="141446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b="1" smtClean="0"/>
              <a:t>as</a:t>
            </a:r>
            <a:r>
              <a:rPr lang="en-US" altLang="en-US" smtClean="0"/>
              <a:t> </a:t>
            </a:r>
            <a:r>
              <a:rPr lang="en-US" altLang="en-US" i="1" smtClean="0"/>
              <a:t>avg_salary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smtClean="0"/>
          </a:p>
          <a:p>
            <a:pPr lvl="1">
              <a:tabLst>
                <a:tab pos="625475" algn="l"/>
              </a:tabLst>
            </a:pPr>
            <a:endParaRPr lang="en-US" altLang="en-US" smtClean="0"/>
          </a:p>
        </p:txBody>
      </p:sp>
      <p:pic>
        <p:nvPicPr>
          <p:cNvPr id="38916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en-US" sz="1400" i="1"/>
              <a:t>avg_salary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Aggregation (Cont.)</a:t>
            </a:r>
          </a:p>
        </p:txBody>
      </p:sp>
      <p:sp>
        <p:nvSpPr>
          <p:cNvPr id="39939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Attributes in </a:t>
            </a:r>
            <a:r>
              <a:rPr lang="en-US" altLang="en-US" b="1" smtClean="0"/>
              <a:t>select </a:t>
            </a:r>
            <a:r>
              <a:rPr lang="en-US" altLang="en-US" smtClean="0"/>
              <a:t>clause outside of aggregate functions must appear in </a:t>
            </a:r>
            <a:r>
              <a:rPr lang="en-US" altLang="en-US" b="1" smtClean="0"/>
              <a:t>group by</a:t>
            </a:r>
            <a:r>
              <a:rPr lang="en-US" altLang="en-US" smtClean="0"/>
              <a:t> list</a:t>
            </a:r>
          </a:p>
          <a:p>
            <a:pPr lvl="1"/>
            <a:r>
              <a:rPr lang="en-US" altLang="en-US" smtClean="0"/>
              <a:t>/* erroneous query */</a:t>
            </a:r>
            <a:br>
              <a:rPr lang="en-US" altLang="en-US" smtClean="0"/>
            </a:b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ID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;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Aggregate Functions – Having Clause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dirty="0" smtClean="0"/>
              <a:t>Find the names and average salaries of all departments whose average salary is greater than 42000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None/>
            </a:pPr>
            <a:r>
              <a:rPr kumimoji="1" lang="en-US" altLang="en-US" dirty="0">
                <a:solidFill>
                  <a:schemeClr val="tx2"/>
                </a:solidFill>
              </a:rPr>
              <a:t>       </a:t>
            </a:r>
            <a:r>
              <a:rPr kumimoji="1" lang="en-US" altLang="en-US" dirty="0"/>
              <a:t>Note:  predicates in the </a:t>
            </a:r>
            <a:r>
              <a:rPr kumimoji="1" lang="en-US" altLang="en-US" b="1" dirty="0"/>
              <a:t>having</a:t>
            </a:r>
            <a:r>
              <a:rPr kumimoji="1" lang="en-US" altLang="en-US" dirty="0"/>
              <a:t> clause are applied after the </a:t>
            </a:r>
            <a:br>
              <a:rPr kumimoji="1" lang="en-US" altLang="en-US" dirty="0"/>
            </a:br>
            <a:r>
              <a:rPr kumimoji="1" lang="en-US" altLang="en-US" dirty="0"/>
              <a:t>                 formation of groups whereas predicates in the </a:t>
            </a:r>
            <a:r>
              <a:rPr kumimoji="1" lang="en-US" altLang="en-US" b="1" dirty="0"/>
              <a:t>where</a:t>
            </a:r>
            <a:r>
              <a:rPr kumimoji="1" lang="en-US" altLang="en-US" dirty="0"/>
              <a:t> </a:t>
            </a:r>
            <a:br>
              <a:rPr kumimoji="1" lang="en-US" altLang="en-US" dirty="0"/>
            </a:br>
            <a:r>
              <a:rPr kumimoji="1" lang="en-US" altLang="en-US" dirty="0"/>
              <a:t>                 clause are applied before forming </a:t>
            </a:r>
            <a:r>
              <a:rPr kumimoji="1" lang="en-US" altLang="en-US" dirty="0" smtClean="0"/>
              <a:t>groups</a:t>
            </a:r>
            <a:endParaRPr kumimoji="1" lang="en-US" altLang="en-US" dirty="0"/>
          </a:p>
          <a:p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</a:t>
            </a:r>
            <a:r>
              <a:rPr lang="en-US" altLang="en-US" sz="1600" i="1"/>
              <a:t>dept_name</a:t>
            </a:r>
            <a:r>
              <a:rPr lang="en-US" altLang="en-US" sz="1600"/>
              <a:t>, </a:t>
            </a:r>
            <a:r>
              <a:rPr lang="en-US" altLang="en-US" sz="1600" b="1"/>
              <a:t>avg </a:t>
            </a:r>
            <a:r>
              <a:rPr lang="en-US" altLang="en-US" sz="1600"/>
              <a:t>(</a:t>
            </a:r>
            <a:r>
              <a:rPr lang="en-US" altLang="en-US" sz="1600" i="1"/>
              <a:t>salary</a:t>
            </a:r>
            <a:r>
              <a:rPr lang="en-US" altLang="en-US" sz="1600"/>
              <a:t>)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group by </a:t>
            </a:r>
            <a:r>
              <a:rPr lang="en-US" altLang="en-US" sz="1600" i="1"/>
              <a:t>dept_name</a:t>
            </a:r>
          </a:p>
          <a:p>
            <a:r>
              <a:rPr lang="en-US" altLang="en-US" sz="1600" b="1"/>
              <a:t>having avg </a:t>
            </a:r>
            <a:r>
              <a:rPr lang="en-US" altLang="en-US" sz="1600"/>
              <a:t>(</a:t>
            </a:r>
            <a:r>
              <a:rPr lang="en-US" altLang="en-US" sz="1600" i="1"/>
              <a:t>salary</a:t>
            </a:r>
            <a:r>
              <a:rPr lang="en-US" altLang="en-US" sz="1600"/>
              <a:t>) &gt; 42000;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459" y="4733366"/>
            <a:ext cx="7530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*** For each course section offered in 2009, find the average total credits (</a:t>
            </a:r>
            <a:r>
              <a:rPr lang="en-US" i="1" dirty="0" smtClean="0">
                <a:latin typeface="+mn-lt"/>
              </a:rPr>
              <a:t>tot </a:t>
            </a:r>
            <a:r>
              <a:rPr lang="en-US" i="1" dirty="0" err="1" smtClean="0">
                <a:latin typeface="+mn-lt"/>
              </a:rPr>
              <a:t>cred</a:t>
            </a:r>
            <a:r>
              <a:rPr lang="en-US" i="1" dirty="0" smtClean="0">
                <a:latin typeface="+mn-lt"/>
              </a:rPr>
              <a:t>) of all students enrolled in the section, if the section </a:t>
            </a:r>
            <a:r>
              <a:rPr lang="en-US" dirty="0" smtClean="0">
                <a:latin typeface="+mn-lt"/>
              </a:rPr>
              <a:t>had at least 2 students.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 and Aggregates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Total all salaries</a:t>
            </a:r>
          </a:p>
          <a:p>
            <a:pPr>
              <a:buFont typeface="Monotype Sorts" pitchFamily="1" charset="2"/>
              <a:buNone/>
              <a:tabLst>
                <a:tab pos="1830388" algn="l"/>
                <a:tab pos="2232025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select sum</a:t>
            </a:r>
            <a:r>
              <a:rPr lang="en-US" altLang="en-US" smtClean="0"/>
              <a:t> (</a:t>
            </a:r>
            <a:r>
              <a:rPr lang="en-US" altLang="en-US" i="1" smtClean="0"/>
              <a:t>salary </a:t>
            </a:r>
            <a:r>
              <a:rPr lang="en-US" altLang="en-US" smtClean="0"/>
              <a:t>)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endParaRPr lang="en-US" altLang="en-US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Result is </a:t>
            </a:r>
            <a:r>
              <a:rPr lang="en-US" altLang="en-US" i="1" smtClean="0"/>
              <a:t>null</a:t>
            </a:r>
            <a:r>
              <a:rPr lang="en-US" altLang="en-US" smtClean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All aggregate operations except </a:t>
            </a:r>
            <a:r>
              <a:rPr lang="en-US" altLang="en-US" b="1" smtClean="0"/>
              <a:t>count(*)</a:t>
            </a:r>
            <a:r>
              <a:rPr lang="en-US" altLang="en-US" smtClean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mtClean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smtClean="0"/>
              <a:t>all other aggregates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039813"/>
            <a:ext cx="7724775" cy="4876800"/>
          </a:xfrm>
        </p:spPr>
        <p:txBody>
          <a:bodyPr/>
          <a:lstStyle/>
          <a:p>
            <a:r>
              <a:rPr lang="en-US" altLang="en-US" smtClean="0"/>
              <a:t>SQL provides a mechanism for the nesting of subqueries. A </a:t>
            </a:r>
            <a:r>
              <a:rPr lang="en-US" altLang="en-US" b="1" smtClean="0">
                <a:solidFill>
                  <a:srgbClr val="000099"/>
                </a:solidFill>
              </a:rPr>
              <a:t>subquery</a:t>
            </a:r>
            <a:r>
              <a:rPr lang="en-US" altLang="en-US" smtClean="0"/>
              <a:t> is a </a:t>
            </a:r>
            <a:r>
              <a:rPr lang="en-US" altLang="en-US" b="1" smtClean="0"/>
              <a:t>select-from-where</a:t>
            </a:r>
            <a:r>
              <a:rPr lang="en-US" altLang="en-US" smtClean="0"/>
              <a:t> expression that is nested within another query.</a:t>
            </a:r>
          </a:p>
          <a:p>
            <a:r>
              <a:rPr lang="en-US" altLang="en-US" smtClean="0"/>
              <a:t>The nesting can be done in the following SQL query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, ...,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m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P</a:t>
            </a:r>
          </a:p>
          <a:p>
            <a:pPr>
              <a:buFont typeface="Monotype Sorts" pitchFamily="1" charset="2"/>
              <a:buNone/>
            </a:pP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smtClean="0"/>
              <a:t>as follows:</a:t>
            </a:r>
          </a:p>
          <a:p>
            <a:pPr lvl="1"/>
            <a:r>
              <a:rPr lang="en-US" altLang="en-US" i="1" smtClean="0"/>
              <a:t>A</a:t>
            </a:r>
            <a:r>
              <a:rPr lang="en-US" altLang="en-US" i="1" baseline="-25000" smtClean="0"/>
              <a:t>i   </a:t>
            </a:r>
            <a:r>
              <a:rPr lang="en-US" altLang="en-US" smtClean="0"/>
              <a:t>can be replaced be a subquery that generates a single value.</a:t>
            </a:r>
          </a:p>
          <a:p>
            <a:pPr lvl="1"/>
            <a:r>
              <a:rPr lang="en-US" altLang="en-US" i="1" smtClean="0"/>
              <a:t>r</a:t>
            </a:r>
            <a:r>
              <a:rPr lang="en-US" altLang="en-US" i="1" baseline="-25000" smtClean="0"/>
              <a:t>i </a:t>
            </a:r>
            <a:r>
              <a:rPr lang="en-US" altLang="en-US" smtClean="0"/>
              <a:t> can be replaced by any valid subquery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smtClean="0"/>
              <a:t> can be replaced with an expression of the form: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/>
              <a:t>                </a:t>
            </a:r>
            <a:r>
              <a:rPr lang="en-US" altLang="en-US" i="1" smtClean="0"/>
              <a:t>B</a:t>
            </a:r>
            <a:r>
              <a:rPr lang="en-US" altLang="en-US" smtClean="0"/>
              <a:t> &lt;operation&gt; (subquery)</a:t>
            </a:r>
          </a:p>
          <a:p>
            <a:pPr lvl="1">
              <a:buFont typeface="Monotype Sorts" pitchFamily="1" charset="2"/>
              <a:buNone/>
            </a:pPr>
            <a:r>
              <a:rPr lang="en-US" altLang="en-US" smtClean="0"/>
              <a:t>     Where </a:t>
            </a:r>
            <a:r>
              <a:rPr lang="en-US" altLang="en-US" i="1" smtClean="0"/>
              <a:t>B</a:t>
            </a:r>
            <a:r>
              <a:rPr lang="en-US" altLang="en-US" smtClean="0"/>
              <a:t> is an attribute and &lt;operation&gt; to be defined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5717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Subqueries in the Where Clause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803275"/>
            <a:ext cx="7343775" cy="4586288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endParaRPr lang="en-US" altLang="en-US" smtClean="0"/>
          </a:p>
          <a:p>
            <a:pPr>
              <a:buFont typeface="Monotype Sorts" pitchFamily="1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5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Subqueries in the Where Clause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803275"/>
            <a:ext cx="7343775" cy="4586288"/>
          </a:xfrm>
        </p:spPr>
        <p:txBody>
          <a:bodyPr/>
          <a:lstStyle/>
          <a:p>
            <a:pPr>
              <a:buFont typeface="Monotype Sorts" pitchFamily="1" charset="2"/>
              <a:buNone/>
            </a:pPr>
            <a:endParaRPr lang="en-US" altLang="en-US" smtClean="0"/>
          </a:p>
          <a:p>
            <a:r>
              <a:rPr lang="en-US" altLang="en-US" smtClean="0"/>
              <a:t>A common use of subqueries is to perform tests:</a:t>
            </a:r>
          </a:p>
          <a:p>
            <a:pPr lvl="1"/>
            <a:r>
              <a:rPr lang="en-US" altLang="en-US" smtClean="0"/>
              <a:t> For set membership</a:t>
            </a:r>
          </a:p>
          <a:p>
            <a:pPr lvl="1"/>
            <a:r>
              <a:rPr lang="en-US" altLang="en-US" smtClean="0"/>
              <a:t> For set comparisons</a:t>
            </a:r>
          </a:p>
          <a:p>
            <a:pPr lvl="1"/>
            <a:r>
              <a:rPr lang="en-US" altLang="en-US" smtClean="0"/>
              <a:t> For set cardinality.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mtClean="0"/>
              <a:t>Find courses offered in Fall 2009 and in Spring 2010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/>
              <a:t>   Find courses offered in Fall 2009 but not in Spring 2010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12900" y="1698625"/>
            <a:ext cx="621665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distinct </a:t>
            </a:r>
            <a:r>
              <a:rPr lang="en-US" altLang="en-US" sz="1600" i="1"/>
              <a:t>course_id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section</a:t>
            </a:r>
          </a:p>
          <a:p>
            <a:r>
              <a:rPr lang="en-US" altLang="en-US" sz="1600" b="1"/>
              <a:t>where </a:t>
            </a:r>
            <a:r>
              <a:rPr lang="en-US" altLang="en-US" sz="1600" i="1"/>
              <a:t>semester </a:t>
            </a:r>
            <a:r>
              <a:rPr lang="en-US" altLang="en-US" sz="1600"/>
              <a:t>= ’Fall’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2009 </a:t>
            </a:r>
            <a:r>
              <a:rPr lang="en-US" altLang="en-US" sz="1600" b="1"/>
              <a:t>and </a:t>
            </a:r>
            <a:br>
              <a:rPr lang="en-US" altLang="en-US" sz="1600" b="1"/>
            </a:br>
            <a:r>
              <a:rPr lang="en-US" altLang="en-US" sz="1600" b="1"/>
              <a:t>           </a:t>
            </a:r>
            <a:r>
              <a:rPr lang="en-US" altLang="en-US" sz="1600" i="1"/>
              <a:t>course_id </a:t>
            </a:r>
            <a:r>
              <a:rPr lang="en-US" altLang="en-US" sz="1600" b="1"/>
              <a:t>in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course_id</a:t>
            </a:r>
          </a:p>
          <a:p>
            <a:r>
              <a:rPr lang="en-US" altLang="en-US" sz="1600" b="1"/>
              <a:t>                                 from </a:t>
            </a:r>
            <a:r>
              <a:rPr lang="en-US" altLang="en-US" sz="1600" i="1"/>
              <a:t>section</a:t>
            </a:r>
          </a:p>
          <a:p>
            <a:r>
              <a:rPr lang="en-US" altLang="en-US" sz="1600" b="1"/>
              <a:t>                                 where </a:t>
            </a:r>
            <a:r>
              <a:rPr lang="en-US" altLang="en-US" sz="1600" i="1"/>
              <a:t>semester </a:t>
            </a:r>
            <a:r>
              <a:rPr lang="en-US" altLang="en-US" sz="1600"/>
              <a:t>= ’Spring’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2010);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25600" y="4225925"/>
            <a:ext cx="658653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distinct </a:t>
            </a:r>
            <a:r>
              <a:rPr lang="en-US" altLang="en-US" sz="1600" i="1"/>
              <a:t>course_id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section</a:t>
            </a:r>
          </a:p>
          <a:p>
            <a:r>
              <a:rPr lang="en-US" altLang="en-US" sz="1600" b="1"/>
              <a:t>where </a:t>
            </a:r>
            <a:r>
              <a:rPr lang="en-US" altLang="en-US" sz="1600" i="1"/>
              <a:t>semester </a:t>
            </a:r>
            <a:r>
              <a:rPr lang="en-US" altLang="en-US" sz="1600"/>
              <a:t>= ’Fall’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2009 </a:t>
            </a:r>
            <a:r>
              <a:rPr lang="en-US" altLang="en-US" sz="1600" b="1"/>
              <a:t>and </a:t>
            </a:r>
            <a:br>
              <a:rPr lang="en-US" altLang="en-US" sz="1600" b="1"/>
            </a:br>
            <a:r>
              <a:rPr lang="en-US" altLang="en-US" sz="1600" b="1"/>
              <a:t>           </a:t>
            </a:r>
            <a:r>
              <a:rPr lang="en-US" altLang="en-US" sz="1600" i="1"/>
              <a:t>course_id  </a:t>
            </a:r>
            <a:r>
              <a:rPr lang="en-US" altLang="en-US" sz="1600" b="1"/>
              <a:t>not in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course_id</a:t>
            </a:r>
          </a:p>
          <a:p>
            <a:r>
              <a:rPr lang="en-US" altLang="en-US" sz="1600" b="1"/>
              <a:t>                                        from </a:t>
            </a:r>
            <a:r>
              <a:rPr lang="en-US" altLang="en-US" sz="1600" i="1"/>
              <a:t>section</a:t>
            </a:r>
          </a:p>
          <a:p>
            <a:r>
              <a:rPr lang="en-US" altLang="en-US" sz="1600" b="1"/>
              <a:t>                                        where </a:t>
            </a:r>
            <a:r>
              <a:rPr lang="en-US" altLang="en-US" sz="1600" i="1"/>
              <a:t>semester </a:t>
            </a:r>
            <a:r>
              <a:rPr lang="en-US" altLang="en-US" sz="1600"/>
              <a:t>= ’Spring’ </a:t>
            </a:r>
            <a:r>
              <a:rPr lang="en-US" altLang="en-US" sz="1600" b="1"/>
              <a:t>and </a:t>
            </a:r>
            <a:r>
              <a:rPr lang="en-US" altLang="en-US" sz="1600" i="1"/>
              <a:t>year</a:t>
            </a:r>
            <a:r>
              <a:rPr lang="en-US" altLang="en-US" sz="1600"/>
              <a:t>= 2010);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en-US" smtClean="0"/>
              <a:t>Overview of The SQL Query Language</a:t>
            </a:r>
          </a:p>
          <a:p>
            <a:r>
              <a:rPr lang="en-US" altLang="en-US" smtClean="0"/>
              <a:t>Data Definition</a:t>
            </a:r>
          </a:p>
          <a:p>
            <a:r>
              <a:rPr lang="en-US" altLang="en-US" smtClean="0"/>
              <a:t>Basic Query Structure</a:t>
            </a:r>
          </a:p>
          <a:p>
            <a:r>
              <a:rPr lang="en-US" altLang="en-US" smtClean="0"/>
              <a:t>Additional Basic Operations</a:t>
            </a:r>
          </a:p>
          <a:p>
            <a:r>
              <a:rPr lang="en-US" altLang="en-US" smtClean="0"/>
              <a:t>Set Operations</a:t>
            </a:r>
          </a:p>
          <a:p>
            <a:r>
              <a:rPr lang="en-US" altLang="en-US" smtClean="0"/>
              <a:t>Null Values</a:t>
            </a:r>
          </a:p>
          <a:p>
            <a:r>
              <a:rPr lang="en-US" altLang="en-US" smtClean="0"/>
              <a:t>Aggregate Functions</a:t>
            </a:r>
          </a:p>
          <a:p>
            <a:r>
              <a:rPr lang="en-US" altLang="en-US" smtClean="0"/>
              <a:t>Nested Subqueries</a:t>
            </a:r>
          </a:p>
          <a:p>
            <a:r>
              <a:rPr lang="en-US" altLang="en-US" smtClean="0"/>
              <a:t>Modification of the 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Find the total number of (distinct) students who have taken course sections taught by the instructor with </a:t>
            </a:r>
            <a:r>
              <a:rPr lang="en-US" altLang="en-US" i="1" dirty="0" smtClean="0"/>
              <a:t>ID </a:t>
            </a:r>
            <a:r>
              <a:rPr lang="en-US" altLang="en-US" dirty="0" smtClean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i="1" dirty="0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2950" y="3862388"/>
            <a:ext cx="7437438" cy="10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 dirty="0">
                <a:solidFill>
                  <a:schemeClr val="tx2"/>
                </a:solidFill>
              </a:rPr>
              <a:t>  </a:t>
            </a:r>
            <a:r>
              <a:rPr kumimoji="1" lang="en-US" altLang="en-US" dirty="0"/>
              <a:t>Note: Above query can be written in a much simpler manner.  </a:t>
            </a:r>
            <a:br>
              <a:rPr kumimoji="1" lang="en-US" altLang="en-US" dirty="0"/>
            </a:br>
            <a:r>
              <a:rPr kumimoji="1" lang="en-US" altLang="en-US" dirty="0"/>
              <a:t>     The formulation above is simply to illustrate SQL features</a:t>
            </a:r>
            <a:r>
              <a:rPr kumimoji="1" lang="en-US" altLang="en-US" dirty="0" smtClean="0"/>
              <a:t>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 dirty="0" smtClean="0"/>
              <a:t> </a:t>
            </a:r>
            <a:r>
              <a:rPr kumimoji="1" lang="en-US" altLang="en-US" dirty="0" smtClean="0"/>
              <a:t>Can you do it in other way?</a:t>
            </a:r>
            <a:endParaRPr kumimoji="1" lang="en-US" alt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87525" y="1933575"/>
            <a:ext cx="574992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 b="1"/>
              <a:t>select count </a:t>
            </a:r>
            <a:r>
              <a:rPr lang="en-US" altLang="en-US" sz="1600"/>
              <a:t>(</a:t>
            </a:r>
            <a:r>
              <a:rPr lang="en-US" altLang="en-US" sz="1600" b="1"/>
              <a:t>distinct </a:t>
            </a:r>
            <a:r>
              <a:rPr lang="en-US" altLang="en-US" sz="1600" i="1"/>
              <a:t>ID</a:t>
            </a:r>
            <a:r>
              <a:rPr lang="en-US" altLang="en-US" sz="1600"/>
              <a:t>)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takes</a:t>
            </a:r>
          </a:p>
          <a:p>
            <a:r>
              <a:rPr lang="en-US" altLang="en-US" sz="1600" b="1"/>
              <a:t>where </a:t>
            </a:r>
            <a:r>
              <a:rPr lang="en-US" altLang="en-US" sz="1600"/>
              <a:t>(</a:t>
            </a:r>
            <a:r>
              <a:rPr lang="en-US" altLang="en-US" sz="1600" i="1"/>
              <a:t>course_id</a:t>
            </a:r>
            <a:r>
              <a:rPr lang="en-US" altLang="en-US" sz="1600"/>
              <a:t>, </a:t>
            </a:r>
            <a:r>
              <a:rPr lang="en-US" altLang="en-US" sz="1600" i="1"/>
              <a:t>sec_id</a:t>
            </a:r>
            <a:r>
              <a:rPr lang="en-US" altLang="en-US" sz="1600"/>
              <a:t>, </a:t>
            </a:r>
            <a:r>
              <a:rPr lang="en-US" altLang="en-US" sz="1600" i="1"/>
              <a:t>semester</a:t>
            </a:r>
            <a:r>
              <a:rPr lang="en-US" altLang="en-US" sz="1600"/>
              <a:t>, </a:t>
            </a:r>
            <a:r>
              <a:rPr lang="en-US" altLang="en-US" sz="1600" i="1"/>
              <a:t>year</a:t>
            </a:r>
            <a:r>
              <a:rPr lang="en-US" altLang="en-US" sz="1600"/>
              <a:t>) </a:t>
            </a:r>
            <a:r>
              <a:rPr lang="en-US" altLang="en-US" sz="1600" b="1"/>
              <a:t>in </a:t>
            </a:r>
            <a:br>
              <a:rPr lang="en-US" altLang="en-US" sz="1600" b="1"/>
            </a:br>
            <a:r>
              <a:rPr lang="en-US" altLang="en-US" sz="1600" b="1"/>
              <a:t>                               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course_id</a:t>
            </a:r>
            <a:r>
              <a:rPr lang="en-US" altLang="en-US" sz="1600"/>
              <a:t>, </a:t>
            </a:r>
            <a:r>
              <a:rPr lang="en-US" altLang="en-US" sz="1600" i="1"/>
              <a:t>sec_id</a:t>
            </a:r>
            <a:r>
              <a:rPr lang="en-US" altLang="en-US" sz="1600"/>
              <a:t>, </a:t>
            </a:r>
            <a:r>
              <a:rPr lang="en-US" altLang="en-US" sz="1600" i="1"/>
              <a:t>semester</a:t>
            </a:r>
            <a:r>
              <a:rPr lang="en-US" altLang="en-US" sz="1600"/>
              <a:t>, </a:t>
            </a:r>
            <a:r>
              <a:rPr lang="en-US" altLang="en-US" sz="1600" i="1"/>
              <a:t>year</a:t>
            </a:r>
          </a:p>
          <a:p>
            <a:r>
              <a:rPr lang="en-US" altLang="en-US" sz="1600" b="1"/>
              <a:t>                                 from </a:t>
            </a:r>
            <a:r>
              <a:rPr lang="en-US" altLang="en-US" sz="1600" i="1"/>
              <a:t>teaches</a:t>
            </a:r>
          </a:p>
          <a:p>
            <a:r>
              <a:rPr lang="en-US" altLang="en-US" sz="1600" b="1"/>
              <a:t>                                 where </a:t>
            </a:r>
            <a:r>
              <a:rPr lang="en-US" altLang="en-US" sz="1600" i="1"/>
              <a:t>teaches</a:t>
            </a:r>
            <a:r>
              <a:rPr lang="en-US" altLang="en-US" sz="1600"/>
              <a:t>.</a:t>
            </a:r>
            <a:r>
              <a:rPr lang="en-US" altLang="en-US" sz="1600" i="1"/>
              <a:t>ID</a:t>
            </a:r>
            <a:r>
              <a:rPr lang="en-US" altLang="en-US" sz="1600"/>
              <a:t>= 10101);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Comparison – “some”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smtClean="0"/>
              <a:t>Find names of instructors with salary greater than that of some (at least one) instructor in the Biology department.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39775" y="3046413"/>
            <a:ext cx="7235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/>
              <a:t>  Same query using &gt; </a:t>
            </a:r>
            <a:r>
              <a:rPr kumimoji="1" lang="en-US" altLang="en-US" b="1"/>
              <a:t>some</a:t>
            </a:r>
            <a:r>
              <a:rPr kumimoji="1" lang="en-US" altLang="en-US"/>
              <a:t> clause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957388" y="3597275"/>
            <a:ext cx="56578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</a:t>
            </a:r>
            <a:r>
              <a:rPr lang="en-US" altLang="en-US" sz="1600" i="1"/>
              <a:t>name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where </a:t>
            </a:r>
            <a:r>
              <a:rPr lang="en-US" altLang="en-US" sz="1600" i="1"/>
              <a:t>salary </a:t>
            </a:r>
            <a:r>
              <a:rPr lang="en-US" altLang="en-US" sz="1600"/>
              <a:t>&gt; </a:t>
            </a:r>
            <a:r>
              <a:rPr lang="en-US" altLang="en-US" sz="1600" b="1"/>
              <a:t>some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salary</a:t>
            </a:r>
          </a:p>
          <a:p>
            <a:r>
              <a:rPr lang="en-US" altLang="en-US" sz="1600" b="1"/>
              <a:t>                                     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                                     where </a:t>
            </a:r>
            <a:r>
              <a:rPr lang="en-US" altLang="en-US" sz="1600" i="1"/>
              <a:t>dept name </a:t>
            </a:r>
            <a:r>
              <a:rPr lang="en-US" altLang="en-US" sz="1600"/>
              <a:t>= ’Biology’);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52752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distinct </a:t>
            </a:r>
            <a:r>
              <a:rPr lang="en-US" altLang="en-US" sz="1600" i="1"/>
              <a:t>T</a:t>
            </a:r>
            <a:r>
              <a:rPr lang="en-US" altLang="en-US" sz="1600"/>
              <a:t>.</a:t>
            </a:r>
            <a:r>
              <a:rPr lang="en-US" altLang="en-US" sz="1600" i="1"/>
              <a:t>name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instructor </a:t>
            </a:r>
            <a:r>
              <a:rPr lang="en-US" altLang="en-US" sz="1600" b="1"/>
              <a:t>as </a:t>
            </a:r>
            <a:r>
              <a:rPr lang="en-US" altLang="en-US" sz="1600" i="1"/>
              <a:t>T</a:t>
            </a:r>
            <a:r>
              <a:rPr lang="en-US" altLang="en-US" sz="1600"/>
              <a:t>, </a:t>
            </a:r>
            <a:r>
              <a:rPr lang="en-US" altLang="en-US" sz="1600" i="1"/>
              <a:t>instructor </a:t>
            </a:r>
            <a:r>
              <a:rPr lang="en-US" altLang="en-US" sz="1600" b="1"/>
              <a:t>as </a:t>
            </a:r>
            <a:r>
              <a:rPr lang="en-US" altLang="en-US" sz="1600" i="1"/>
              <a:t>S</a:t>
            </a:r>
          </a:p>
          <a:p>
            <a:r>
              <a:rPr lang="en-US" altLang="en-US" sz="1600" b="1"/>
              <a:t>where </a:t>
            </a:r>
            <a:r>
              <a:rPr lang="en-US" altLang="en-US" sz="1600" i="1"/>
              <a:t>T.salary </a:t>
            </a:r>
            <a:r>
              <a:rPr lang="en-US" altLang="en-US" sz="1600"/>
              <a:t>&gt; </a:t>
            </a:r>
            <a:r>
              <a:rPr lang="en-US" altLang="en-US" sz="1600" i="1"/>
              <a:t>S.salary </a:t>
            </a:r>
            <a:r>
              <a:rPr lang="en-US" altLang="en-US" sz="1600" b="1"/>
              <a:t>and </a:t>
            </a:r>
            <a:r>
              <a:rPr lang="en-US" altLang="en-US" sz="1600" i="1"/>
              <a:t>S.dept name </a:t>
            </a:r>
            <a:r>
              <a:rPr lang="en-US" altLang="en-US" sz="1600"/>
              <a:t>= ’Biology’;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Definition of  “some” Clause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 altLang="en-US" smtClean="0"/>
              <a:t>F &lt;comp&gt; </a:t>
            </a:r>
            <a:r>
              <a:rPr lang="en-US" altLang="en-US" b="1" smtClean="0"/>
              <a:t>some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itchFamily="18" charset="2"/>
              </a:rPr>
              <a:t></a:t>
            </a:r>
            <a:r>
              <a:rPr lang="en-US" altLang="en-US" i="1" smtClean="0">
                <a:sym typeface="Symbol" pitchFamily="18" charset="2"/>
              </a:rPr>
              <a:t>t </a:t>
            </a:r>
            <a:r>
              <a:rPr lang="en-US" altLang="en-US" smtClean="0">
                <a:sym typeface="Symbol" pitchFamily="18" charset="2"/>
              </a:rPr>
              <a:t></a:t>
            </a:r>
            <a:r>
              <a:rPr lang="en-US" altLang="en-US" i="1" smtClean="0">
                <a:sym typeface="Symbol" pitchFamily="18" charset="2"/>
              </a:rPr>
              <a:t>r </a:t>
            </a:r>
            <a:r>
              <a:rPr lang="en-US" altLang="en-US" smtClean="0">
                <a:sym typeface="Symbol" pitchFamily="18" charset="2"/>
              </a:rPr>
              <a:t>such that (F &lt;comp&gt; </a:t>
            </a:r>
            <a:r>
              <a:rPr lang="en-US" altLang="en-US" i="1" smtClean="0">
                <a:sym typeface="Symbol" pitchFamily="18" charset="2"/>
              </a:rPr>
              <a:t>t </a:t>
            </a:r>
            <a:r>
              <a:rPr lang="en-US" altLang="en-US" smtClean="0">
                <a:sym typeface="Symbol" pitchFamily="18" charset="2"/>
              </a:rPr>
              <a:t>)</a:t>
            </a:r>
            <a:r>
              <a:rPr lang="en-US" altLang="en-US" i="1" smtClean="0">
                <a:sym typeface="Symbol" pitchFamily="18" charset="2"/>
              </a:rPr>
              <a:t/>
            </a:r>
            <a:br>
              <a:rPr lang="en-US" altLang="en-US" i="1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Where &lt;comp&gt; can be:      </a:t>
            </a:r>
            <a:endParaRPr lang="en-US" altLang="en-US" smtClean="0"/>
          </a:p>
        </p:txBody>
      </p:sp>
      <p:grpSp>
        <p:nvGrpSpPr>
          <p:cNvPr id="49156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49157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49175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176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9177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49158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some</a:t>
              </a:r>
              <a:endParaRPr lang="en-US" altLang="en-US"/>
            </a:p>
          </p:txBody>
        </p:sp>
        <p:sp>
          <p:nvSpPr>
            <p:cNvPr id="49159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49160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161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162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false</a:t>
              </a:r>
            </a:p>
          </p:txBody>
        </p:sp>
        <p:sp>
          <p:nvSpPr>
            <p:cNvPr id="49164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165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166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167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</a:t>
              </a:r>
              <a:r>
                <a:rPr lang="en-US" altLang="en-US" sz="24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en-US"/>
                <a:t> </a:t>
              </a:r>
              <a:r>
                <a:rPr lang="en-US" altLang="en-US" b="1"/>
                <a:t>some</a:t>
              </a:r>
            </a:p>
          </p:txBody>
        </p:sp>
        <p:sp>
          <p:nvSpPr>
            <p:cNvPr id="49168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true (since 0 </a:t>
              </a:r>
              <a:r>
                <a:rPr lang="en-US" altLang="en-US" sz="2400">
                  <a:latin typeface="Times New Roman" pitchFamily="18" charset="0"/>
                  <a:sym typeface="Symbol" pitchFamily="18" charset="2"/>
                </a:rPr>
                <a:t> </a:t>
              </a:r>
              <a:r>
                <a:rPr lang="en-US" altLang="en-US">
                  <a:sym typeface="Symbol" pitchFamily="18" charset="2"/>
                </a:rPr>
                <a:t>5)</a:t>
              </a:r>
              <a:endParaRPr lang="en-US" altLang="en-US" sz="24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9169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(read:  5 &lt; some tuple in the relation) </a:t>
              </a:r>
            </a:p>
          </p:txBody>
        </p:sp>
        <p:sp>
          <p:nvSpPr>
            <p:cNvPr id="49170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some</a:t>
              </a:r>
              <a:endParaRPr lang="en-US" altLang="en-US"/>
            </a:p>
          </p:txBody>
        </p:sp>
        <p:sp>
          <p:nvSpPr>
            <p:cNvPr id="49171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49172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= </a:t>
              </a:r>
              <a:r>
                <a:rPr lang="en-US" altLang="en-US" b="1"/>
                <a:t>some</a:t>
              </a:r>
              <a:endParaRPr lang="en-US" altLang="en-US"/>
            </a:p>
          </p:txBody>
        </p:sp>
        <p:sp>
          <p:nvSpPr>
            <p:cNvPr id="49173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r>
                <a:rPr lang="en-US" altLang="en-US">
                  <a:latin typeface="Arial" pitchFamily="34" charset="0"/>
                </a:rPr>
                <a:t>(= </a:t>
              </a:r>
              <a:r>
                <a:rPr lang="en-US" altLang="en-US" b="1">
                  <a:latin typeface="Arial" pitchFamily="34" charset="0"/>
                </a:rPr>
                <a:t>some</a:t>
              </a:r>
              <a:r>
                <a:rPr lang="en-US" altLang="en-US">
                  <a:latin typeface="Arial" pitchFamily="34" charset="0"/>
                </a:rPr>
                <a:t>) </a:t>
              </a:r>
              <a:r>
                <a:rPr lang="en-US" altLang="en-US">
                  <a:latin typeface="Arial" pitchFamily="34" charset="0"/>
                  <a:sym typeface="Symbol" pitchFamily="18" charset="2"/>
                </a:rPr>
                <a:t>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in</a:t>
              </a:r>
            </a:p>
            <a:p>
              <a:r>
                <a:rPr lang="en-US" altLang="en-US">
                  <a:latin typeface="Arial" pitchFamily="34" charset="0"/>
                  <a:sym typeface="Symbol" pitchFamily="18" charset="2"/>
                </a:rPr>
                <a:t>However, (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some</a:t>
              </a:r>
              <a:r>
                <a:rPr lang="en-US" altLang="en-US">
                  <a:latin typeface="Arial" pitchFamily="34" charset="0"/>
                  <a:sym typeface="Symbol" pitchFamily="18" charset="2"/>
                </a:rPr>
                <a:t>) 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not in</a:t>
              </a:r>
              <a:endParaRPr lang="en-US" altLang="en-US">
                <a:latin typeface="Arial" pitchFamily="34" charset="0"/>
                <a:sym typeface="Symbol" pitchFamily="18" charset="2"/>
              </a:endParaRPr>
            </a:p>
          </p:txBody>
        </p:sp>
        <p:sp>
          <p:nvSpPr>
            <p:cNvPr id="49174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“all”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0180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1"/>
              <a:t>select </a:t>
            </a:r>
            <a:r>
              <a:rPr lang="en-US" altLang="en-US" sz="1600" i="1"/>
              <a:t>name</a:t>
            </a:r>
          </a:p>
          <a:p>
            <a:r>
              <a:rPr lang="en-US" altLang="en-US" sz="1600" b="1"/>
              <a:t>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where </a:t>
            </a:r>
            <a:r>
              <a:rPr lang="en-US" altLang="en-US" sz="1600" i="1"/>
              <a:t>salary </a:t>
            </a:r>
            <a:r>
              <a:rPr lang="en-US" altLang="en-US" sz="1600"/>
              <a:t>&gt; </a:t>
            </a:r>
            <a:r>
              <a:rPr lang="en-US" altLang="en-US" sz="1600" b="1"/>
              <a:t>all </a:t>
            </a:r>
            <a:r>
              <a:rPr lang="en-US" altLang="en-US" sz="1600"/>
              <a:t>(</a:t>
            </a:r>
            <a:r>
              <a:rPr lang="en-US" altLang="en-US" sz="1600" b="1"/>
              <a:t>select </a:t>
            </a:r>
            <a:r>
              <a:rPr lang="en-US" altLang="en-US" sz="1600" i="1"/>
              <a:t>salary</a:t>
            </a:r>
          </a:p>
          <a:p>
            <a:r>
              <a:rPr lang="en-US" altLang="en-US" sz="1600" b="1"/>
              <a:t>                                from </a:t>
            </a:r>
            <a:r>
              <a:rPr lang="en-US" altLang="en-US" sz="1600" i="1"/>
              <a:t>instructor</a:t>
            </a:r>
          </a:p>
          <a:p>
            <a:r>
              <a:rPr lang="en-US" altLang="en-US" sz="1600" b="1"/>
              <a:t>                                where </a:t>
            </a:r>
            <a:r>
              <a:rPr lang="en-US" altLang="en-US" sz="1600" i="1"/>
              <a:t>dept name </a:t>
            </a:r>
            <a:r>
              <a:rPr lang="en-US" altLang="en-US" sz="1600"/>
              <a:t>= ’Biology’);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of “all” Clause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en-US" smtClean="0"/>
              <a:t>F &lt;comp&gt; </a:t>
            </a:r>
            <a:r>
              <a:rPr lang="en-US" altLang="en-US" b="1" smtClean="0"/>
              <a:t>all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itchFamily="18" charset="2"/>
              </a:rPr>
              <a:t></a:t>
            </a:r>
            <a:r>
              <a:rPr lang="en-US" altLang="en-US" i="1" smtClean="0">
                <a:sym typeface="Symbol" pitchFamily="18" charset="2"/>
              </a:rPr>
              <a:t>t </a:t>
            </a:r>
            <a:r>
              <a:rPr lang="en-US" altLang="en-US" smtClean="0">
                <a:sym typeface="Symbol" pitchFamily="18" charset="2"/>
              </a:rPr>
              <a:t></a:t>
            </a:r>
            <a:r>
              <a:rPr lang="en-US" altLang="en-US" i="1" smtClean="0">
                <a:sym typeface="Symbol" pitchFamily="18" charset="2"/>
              </a:rPr>
              <a:t>r</a:t>
            </a:r>
            <a:r>
              <a:rPr lang="en-US" altLang="en-US" smtClean="0">
                <a:sym typeface="Symbol" pitchFamily="18" charset="2"/>
              </a:rPr>
              <a:t> (F &lt;comp&gt; </a:t>
            </a:r>
            <a:r>
              <a:rPr lang="en-US" altLang="en-US" i="1" smtClean="0">
                <a:sym typeface="Symbol" pitchFamily="18" charset="2"/>
              </a:rPr>
              <a:t>t)</a:t>
            </a:r>
            <a:endParaRPr lang="en-US" altLang="en-US" smtClean="0"/>
          </a:p>
        </p:txBody>
      </p:sp>
      <p:grpSp>
        <p:nvGrpSpPr>
          <p:cNvPr id="51204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1222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223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1224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51206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1207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false</a:t>
              </a:r>
            </a:p>
          </p:txBody>
        </p:sp>
        <p:sp>
          <p:nvSpPr>
            <p:cNvPr id="51208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09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1210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11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true</a:t>
              </a:r>
            </a:p>
          </p:txBody>
        </p:sp>
        <p:sp>
          <p:nvSpPr>
            <p:cNvPr id="51212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13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14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15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</a:t>
              </a:r>
              <a:r>
                <a:rPr lang="en-US" altLang="en-US" sz="24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en-US"/>
                <a:t> </a:t>
              </a:r>
              <a:r>
                <a:rPr lang="en-US" altLang="en-US" b="1"/>
                <a:t>all</a:t>
              </a:r>
            </a:p>
          </p:txBody>
        </p:sp>
        <p:sp>
          <p:nvSpPr>
            <p:cNvPr id="51216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true (since 5 </a:t>
              </a:r>
              <a:r>
                <a:rPr lang="en-US" altLang="en-US" sz="2400">
                  <a:latin typeface="Times New Roman" pitchFamily="18" charset="0"/>
                  <a:sym typeface="Symbol" pitchFamily="18" charset="2"/>
                </a:rPr>
                <a:t> </a:t>
              </a:r>
              <a:r>
                <a:rPr lang="en-US" altLang="en-US">
                  <a:sym typeface="Symbol" pitchFamily="18" charset="2"/>
                </a:rPr>
                <a:t>4 and 5 </a:t>
              </a:r>
              <a:r>
                <a:rPr lang="en-US" altLang="en-US" sz="24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en-US">
                  <a:sym typeface="Symbol" pitchFamily="18" charset="2"/>
                </a:rPr>
                <a:t> 6)</a:t>
              </a:r>
              <a:endParaRPr lang="en-US" altLang="en-US" sz="24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1217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&lt;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1218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) = false</a:t>
              </a:r>
            </a:p>
          </p:txBody>
        </p:sp>
        <p:sp>
          <p:nvSpPr>
            <p:cNvPr id="51219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(5 = </a:t>
              </a:r>
              <a:r>
                <a:rPr lang="en-US" altLang="en-US" b="1"/>
                <a:t>all</a:t>
              </a:r>
              <a:endParaRPr lang="en-US" altLang="en-US"/>
            </a:p>
          </p:txBody>
        </p:sp>
        <p:sp>
          <p:nvSpPr>
            <p:cNvPr id="51220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r>
                <a:rPr lang="en-US" altLang="en-US">
                  <a:latin typeface="Arial" pitchFamily="34" charset="0"/>
                </a:rPr>
                <a:t>(</a:t>
              </a:r>
              <a:r>
                <a:rPr lang="en-US" altLang="en-US">
                  <a:latin typeface="Arial" pitchFamily="34" charset="0"/>
                  <a:sym typeface="Symbol" pitchFamily="18" charset="2"/>
                </a:rPr>
                <a:t></a:t>
              </a:r>
              <a:r>
                <a:rPr lang="en-US" altLang="en-US">
                  <a:latin typeface="Arial" pitchFamily="34" charset="0"/>
                </a:rPr>
                <a:t> </a:t>
              </a:r>
              <a:r>
                <a:rPr lang="en-US" altLang="en-US" b="1">
                  <a:latin typeface="Arial" pitchFamily="34" charset="0"/>
                </a:rPr>
                <a:t>all</a:t>
              </a:r>
              <a:r>
                <a:rPr lang="en-US" altLang="en-US">
                  <a:latin typeface="Arial" pitchFamily="34" charset="0"/>
                </a:rPr>
                <a:t>) </a:t>
              </a:r>
              <a:r>
                <a:rPr lang="en-US" altLang="en-US">
                  <a:latin typeface="Arial" pitchFamily="34" charset="0"/>
                  <a:sym typeface="Symbol" pitchFamily="18" charset="2"/>
                </a:rPr>
                <a:t>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not in</a:t>
              </a:r>
            </a:p>
            <a:p>
              <a:r>
                <a:rPr lang="en-US" altLang="en-US">
                  <a:latin typeface="Arial" pitchFamily="34" charset="0"/>
                  <a:sym typeface="Symbol" pitchFamily="18" charset="2"/>
                </a:rPr>
                <a:t>However, (=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all</a:t>
              </a:r>
              <a:r>
                <a:rPr lang="en-US" altLang="en-US">
                  <a:latin typeface="Arial" pitchFamily="34" charset="0"/>
                  <a:sym typeface="Symbol" pitchFamily="18" charset="2"/>
                </a:rPr>
                <a:t>)  </a:t>
              </a:r>
              <a:r>
                <a:rPr lang="en-US" altLang="en-US" b="1">
                  <a:latin typeface="Arial" pitchFamily="34" charset="0"/>
                  <a:sym typeface="Symbol" pitchFamily="18" charset="2"/>
                </a:rPr>
                <a:t>in</a:t>
              </a:r>
            </a:p>
          </p:txBody>
        </p:sp>
        <p:sp>
          <p:nvSpPr>
            <p:cNvPr id="51221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Empty Relations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25" y="1106488"/>
            <a:ext cx="6683375" cy="4876800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exists</a:t>
            </a:r>
            <a:r>
              <a:rPr lang="en-US" altLang="en-US" smtClean="0"/>
              <a:t> construct returns the value </a:t>
            </a:r>
            <a:r>
              <a:rPr lang="en-US" altLang="en-US" b="1" smtClean="0"/>
              <a:t>true</a:t>
            </a:r>
            <a:r>
              <a:rPr lang="en-US" altLang="en-US" smtClean="0"/>
              <a:t> if the argument subquery is nonempty.</a:t>
            </a:r>
          </a:p>
          <a:p>
            <a:r>
              <a:rPr lang="en-US" altLang="en-US" b="1" smtClean="0"/>
              <a:t>exists </a:t>
            </a:r>
            <a:r>
              <a:rPr lang="en-US" altLang="en-US" i="1" smtClean="0"/>
              <a:t> r </a:t>
            </a:r>
            <a:r>
              <a:rPr lang="en-US" altLang="en-US" smtClean="0">
                <a:sym typeface="Symbol" pitchFamily="18" charset="2"/>
              </a:rPr>
              <a:t> </a:t>
            </a:r>
            <a:r>
              <a:rPr lang="en-US" altLang="en-US" i="1" smtClean="0">
                <a:sym typeface="Symbol" pitchFamily="18" charset="2"/>
              </a:rPr>
              <a:t>r </a:t>
            </a:r>
            <a:r>
              <a:rPr lang="en-US" altLang="en-US" smtClean="0">
                <a:sym typeface="Symbol" pitchFamily="18" charset="2"/>
              </a:rPr>
              <a:t> </a:t>
            </a:r>
            <a:r>
              <a:rPr lang="en-US" altLang="en-US" i="1" smtClean="0"/>
              <a:t>Ø</a:t>
            </a:r>
            <a:endParaRPr lang="en-US" altLang="en-US" smtClean="0">
              <a:sym typeface="Symbol" pitchFamily="18" charset="2"/>
            </a:endParaRPr>
          </a:p>
          <a:p>
            <a:r>
              <a:rPr lang="en-US" altLang="en-US" b="1" smtClean="0">
                <a:sym typeface="Symbol" pitchFamily="18" charset="2"/>
              </a:rPr>
              <a:t>not exists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itchFamily="18" charset="2"/>
              </a:rPr>
              <a:t> </a:t>
            </a:r>
            <a:r>
              <a:rPr lang="en-US" altLang="en-US" i="1" smtClean="0">
                <a:sym typeface="Symbol" pitchFamily="18" charset="2"/>
              </a:rPr>
              <a:t>r </a:t>
            </a:r>
            <a:r>
              <a:rPr lang="en-US" altLang="en-US" smtClean="0">
                <a:sym typeface="Symbol" pitchFamily="18" charset="2"/>
              </a:rPr>
              <a:t>= </a:t>
            </a:r>
            <a:r>
              <a:rPr lang="en-US" altLang="en-US" i="1" smtClean="0"/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“exists” Clause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	   select 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i="1" smtClean="0"/>
              <a:t>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S</a:t>
            </a:r>
            <a:br>
              <a:rPr lang="en-US" altLang="en-US" i="1" smtClean="0"/>
            </a:br>
            <a:r>
              <a:rPr lang="en-US" altLang="en-US" i="1" smtClean="0"/>
              <a:t>   </a:t>
            </a:r>
            <a:r>
              <a:rPr lang="en-US" altLang="en-US" b="1" smtClean="0"/>
              <a:t>where </a:t>
            </a:r>
            <a:r>
              <a:rPr lang="en-US" altLang="en-US" i="1" smtClean="0"/>
              <a:t>semester </a:t>
            </a:r>
            <a:r>
              <a:rPr lang="en-US" altLang="en-US" smtClean="0"/>
              <a:t>= ’Fall’ </a:t>
            </a:r>
            <a:r>
              <a:rPr lang="en-US" altLang="en-US" b="1" smtClean="0"/>
              <a:t>and </a:t>
            </a:r>
            <a:r>
              <a:rPr lang="en-US" altLang="en-US" i="1" smtClean="0"/>
              <a:t>year </a:t>
            </a:r>
            <a:r>
              <a:rPr lang="en-US" altLang="en-US" smtClean="0"/>
              <a:t>= 2009 </a:t>
            </a:r>
            <a:r>
              <a:rPr lang="en-US" altLang="en-US" b="1" smtClean="0"/>
              <a:t>and </a:t>
            </a:r>
            <a:br>
              <a:rPr lang="en-US" altLang="en-US" b="1" smtClean="0"/>
            </a:br>
            <a:r>
              <a:rPr lang="en-US" altLang="en-US" b="1" smtClean="0"/>
              <a:t>               exists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smtClean="0"/>
              <a:t>*</a:t>
            </a:r>
            <a:br>
              <a:rPr lang="en-US" altLang="en-US" smtClean="0"/>
            </a:br>
            <a:r>
              <a:rPr lang="en-US" altLang="en-US" smtClean="0"/>
              <a:t>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T</a:t>
            </a:r>
            <a:br>
              <a:rPr lang="en-US" altLang="en-US" i="1" smtClean="0"/>
            </a:br>
            <a:r>
              <a:rPr lang="en-US" altLang="en-US" i="1" smtClean="0"/>
              <a:t>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semester </a:t>
            </a:r>
            <a:r>
              <a:rPr lang="en-US" altLang="en-US" smtClean="0"/>
              <a:t>= ’Spring’ </a:t>
            </a:r>
            <a:r>
              <a:rPr lang="en-US" altLang="en-US" b="1" smtClean="0"/>
              <a:t>and </a:t>
            </a:r>
            <a:r>
              <a:rPr lang="en-US" altLang="en-US" i="1" smtClean="0"/>
              <a:t>year</a:t>
            </a:r>
            <a:r>
              <a:rPr lang="en-US" altLang="en-US" smtClean="0"/>
              <a:t>= 2010 </a:t>
            </a:r>
            <a:br>
              <a:rPr lang="en-US" altLang="en-US" smtClean="0"/>
            </a:br>
            <a:r>
              <a:rPr lang="en-US" altLang="en-US" smtClean="0"/>
              <a:t>                                        </a:t>
            </a:r>
            <a:r>
              <a:rPr lang="en-US" altLang="en-US" b="1" smtClean="0"/>
              <a:t>and </a:t>
            </a:r>
            <a:r>
              <a:rPr lang="en-US" altLang="en-US" i="1" smtClean="0"/>
              <a:t>S</a:t>
            </a:r>
            <a:r>
              <a:rPr lang="en-US" altLang="en-US" smtClean="0"/>
              <a:t>.</a:t>
            </a:r>
            <a:r>
              <a:rPr lang="en-US" altLang="en-US" i="1" smtClean="0"/>
              <a:t>course_id </a:t>
            </a:r>
            <a:r>
              <a:rPr lang="en-US" altLang="en-US" smtClean="0"/>
              <a:t>=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r>
              <a:rPr lang="en-US" altLang="en-US" smtClean="0"/>
              <a:t>);</a:t>
            </a:r>
          </a:p>
          <a:p>
            <a:pPr>
              <a:buFont typeface="Monotype Sorts" pitchFamily="1" charset="2"/>
              <a:buNone/>
            </a:pPr>
            <a:endParaRPr lang="en-US" altLang="en-US" smtClean="0"/>
          </a:p>
          <a:p>
            <a:r>
              <a:rPr lang="en-US" altLang="en-US" b="1" smtClean="0">
                <a:solidFill>
                  <a:srgbClr val="000099"/>
                </a:solidFill>
              </a:rPr>
              <a:t>Correlation name</a:t>
            </a:r>
            <a:r>
              <a:rPr lang="en-US" altLang="en-US" smtClean="0"/>
              <a:t> – variable S  in the outer query</a:t>
            </a:r>
            <a:endParaRPr lang="en-US" altLang="en-US" b="1" smtClean="0">
              <a:solidFill>
                <a:srgbClr val="000099"/>
              </a:solidFill>
            </a:endParaRPr>
          </a:p>
          <a:p>
            <a:r>
              <a:rPr lang="en-US" altLang="en-US" b="1" smtClean="0">
                <a:solidFill>
                  <a:srgbClr val="000099"/>
                </a:solidFill>
              </a:rPr>
              <a:t>Correlated subquery </a:t>
            </a:r>
            <a:r>
              <a:rPr lang="en-US" altLang="en-US" smtClean="0"/>
              <a:t>– the inner query</a:t>
            </a:r>
          </a:p>
          <a:p>
            <a:pPr>
              <a:buFont typeface="Monotype Sorts" pitchFamily="1" charset="2"/>
              <a:buNone/>
            </a:pPr>
            <a:endParaRPr lang="en-US" altLang="en-US" b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“not exists” Clause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mtClean="0"/>
              <a:t>Find all students who have taken all courses offered in the Biology department.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1626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en-US" sz="1600" b="1"/>
              <a:t>select distinct </a:t>
            </a:r>
            <a:r>
              <a:rPr kumimoji="1" lang="en-US" altLang="en-US" sz="1600" i="1"/>
              <a:t>S</a:t>
            </a:r>
            <a:r>
              <a:rPr kumimoji="1" lang="en-US" altLang="en-US" sz="1600"/>
              <a:t>.</a:t>
            </a:r>
            <a:r>
              <a:rPr kumimoji="1" lang="en-US" altLang="en-US" sz="1600" i="1"/>
              <a:t>ID</a:t>
            </a:r>
            <a:r>
              <a:rPr kumimoji="1" lang="en-US" altLang="en-US" sz="1600"/>
              <a:t>, </a:t>
            </a:r>
            <a:r>
              <a:rPr kumimoji="1" lang="en-US" altLang="en-US" sz="1600" i="1"/>
              <a:t>S</a:t>
            </a:r>
            <a:r>
              <a:rPr kumimoji="1" lang="en-US" altLang="en-US" sz="1600"/>
              <a:t>.</a:t>
            </a:r>
            <a:r>
              <a:rPr kumimoji="1" lang="en-US" altLang="en-US" sz="1600" i="1"/>
              <a:t>name</a:t>
            </a:r>
          </a:p>
          <a:p>
            <a:r>
              <a:rPr kumimoji="1" lang="en-US" altLang="en-US" sz="1600" b="1"/>
              <a:t>from </a:t>
            </a:r>
            <a:r>
              <a:rPr kumimoji="1" lang="en-US" altLang="en-US" sz="1600" i="1"/>
              <a:t>student </a:t>
            </a:r>
            <a:r>
              <a:rPr kumimoji="1" lang="en-US" altLang="en-US" sz="1600" b="1"/>
              <a:t>as </a:t>
            </a:r>
            <a:r>
              <a:rPr kumimoji="1" lang="en-US" altLang="en-US" sz="1600" i="1"/>
              <a:t>S</a:t>
            </a:r>
          </a:p>
          <a:p>
            <a:r>
              <a:rPr kumimoji="1" lang="en-US" altLang="en-US" sz="1600" b="1"/>
              <a:t>where not exists </a:t>
            </a:r>
            <a:r>
              <a:rPr kumimoji="1" lang="en-US" altLang="en-US" sz="1600"/>
              <a:t>( (</a:t>
            </a:r>
            <a:r>
              <a:rPr kumimoji="1" lang="en-US" altLang="en-US" sz="1600" b="1"/>
              <a:t>select </a:t>
            </a:r>
            <a:r>
              <a:rPr kumimoji="1" lang="en-US" altLang="en-US" sz="1600" i="1"/>
              <a:t>course_id</a:t>
            </a:r>
          </a:p>
          <a:p>
            <a:r>
              <a:rPr kumimoji="1" lang="en-US" altLang="en-US" sz="1600" b="1"/>
              <a:t>                                 from </a:t>
            </a:r>
            <a:r>
              <a:rPr kumimoji="1" lang="en-US" altLang="en-US" sz="1600" i="1"/>
              <a:t>course</a:t>
            </a:r>
          </a:p>
          <a:p>
            <a:r>
              <a:rPr kumimoji="1" lang="en-US" altLang="en-US" sz="1600" b="1"/>
              <a:t>                                 where </a:t>
            </a:r>
            <a:r>
              <a:rPr kumimoji="1" lang="en-US" altLang="en-US" sz="1600" i="1"/>
              <a:t>dept_name </a:t>
            </a:r>
            <a:r>
              <a:rPr kumimoji="1" lang="en-US" altLang="en-US" sz="1600"/>
              <a:t>= ’Biology’)</a:t>
            </a:r>
          </a:p>
          <a:p>
            <a:r>
              <a:rPr kumimoji="1" lang="en-US" altLang="en-US" sz="1600" b="1"/>
              <a:t>                               except</a:t>
            </a:r>
          </a:p>
          <a:p>
            <a:r>
              <a:rPr kumimoji="1" lang="en-US" altLang="en-US" sz="1600"/>
              <a:t>                                 (</a:t>
            </a:r>
            <a:r>
              <a:rPr kumimoji="1" lang="en-US" altLang="en-US" sz="1600" b="1"/>
              <a:t>select </a:t>
            </a:r>
            <a:r>
              <a:rPr kumimoji="1" lang="en-US" altLang="en-US" sz="1600" i="1"/>
              <a:t>T</a:t>
            </a:r>
            <a:r>
              <a:rPr kumimoji="1" lang="en-US" altLang="en-US" sz="1600"/>
              <a:t>.</a:t>
            </a:r>
            <a:r>
              <a:rPr kumimoji="1" lang="en-US" altLang="en-US" sz="1600" i="1"/>
              <a:t>course_id</a:t>
            </a:r>
          </a:p>
          <a:p>
            <a:r>
              <a:rPr kumimoji="1" lang="en-US" altLang="en-US" sz="1600" b="1"/>
              <a:t>                                   from </a:t>
            </a:r>
            <a:r>
              <a:rPr kumimoji="1" lang="en-US" altLang="en-US" sz="1600" i="1"/>
              <a:t>takes </a:t>
            </a:r>
            <a:r>
              <a:rPr kumimoji="1" lang="en-US" altLang="en-US" sz="1600" b="1"/>
              <a:t>as </a:t>
            </a:r>
            <a:r>
              <a:rPr kumimoji="1" lang="en-US" altLang="en-US" sz="1600" i="1"/>
              <a:t>T</a:t>
            </a:r>
          </a:p>
          <a:p>
            <a:r>
              <a:rPr kumimoji="1" lang="en-US" altLang="en-US" sz="1600" b="1"/>
              <a:t>                                   where </a:t>
            </a:r>
            <a:r>
              <a:rPr kumimoji="1" lang="en-US" altLang="en-US" sz="1600" i="1"/>
              <a:t>S</a:t>
            </a:r>
            <a:r>
              <a:rPr kumimoji="1" lang="en-US" altLang="en-US" sz="1600"/>
              <a:t>.</a:t>
            </a:r>
            <a:r>
              <a:rPr kumimoji="1" lang="en-US" altLang="en-US" sz="1600" i="1"/>
              <a:t>ID </a:t>
            </a:r>
            <a:r>
              <a:rPr kumimoji="1" lang="en-US" altLang="en-US" sz="1600"/>
              <a:t>= </a:t>
            </a:r>
            <a:r>
              <a:rPr kumimoji="1" lang="en-US" altLang="en-US" sz="1600" i="1"/>
              <a:t>T</a:t>
            </a:r>
            <a:r>
              <a:rPr kumimoji="1" lang="en-US" altLang="en-US" sz="1600"/>
              <a:t>.</a:t>
            </a:r>
            <a:r>
              <a:rPr kumimoji="1" lang="en-US" altLang="en-US" sz="1600" i="1"/>
              <a:t>ID</a:t>
            </a:r>
            <a:r>
              <a:rPr kumimoji="1" lang="en-US" altLang="en-US" sz="1600"/>
              <a:t>));</a:t>
            </a:r>
          </a:p>
          <a:p>
            <a:endParaRPr kumimoji="1" lang="en-US" altLang="en-US" sz="1600"/>
          </a:p>
          <a:p>
            <a:pPr>
              <a:buFontTx/>
              <a:buChar char="•"/>
            </a:pPr>
            <a:r>
              <a:rPr kumimoji="1" lang="en-US" altLang="en-US" sz="1600"/>
              <a:t>    First nested query lists all courses offered in Biology</a:t>
            </a:r>
          </a:p>
          <a:p>
            <a:pPr>
              <a:buFontTx/>
              <a:buChar char="•"/>
            </a:pPr>
            <a:r>
              <a:rPr kumimoji="1" lang="en-US" altLang="en-US" sz="1600"/>
              <a:t>    Second nested query lists all courses a particular student took</a:t>
            </a:r>
          </a:p>
          <a:p>
            <a:endParaRPr kumimoji="1" lang="en-US" altLang="en-US" sz="160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90563" y="5129213"/>
            <a:ext cx="61976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/>
              <a:t>   Note that </a:t>
            </a:r>
            <a:r>
              <a:rPr kumimoji="1" lang="en-US" altLang="en-US" i="1"/>
              <a:t>X – Y = Ø   </a:t>
            </a:r>
            <a:r>
              <a:rPr kumimoji="1" lang="en-US" altLang="en-US">
                <a:sym typeface="Symbol" pitchFamily="18" charset="2"/>
              </a:rPr>
              <a:t>   </a:t>
            </a:r>
            <a:r>
              <a:rPr kumimoji="1" lang="en-US" altLang="en-US" i="1">
                <a:sym typeface="Symbol" pitchFamily="18" charset="2"/>
              </a:rPr>
              <a:t>X</a:t>
            </a:r>
            <a:r>
              <a:rPr kumimoji="1" lang="en-US" altLang="en-US">
                <a:sym typeface="Symbol" pitchFamily="18" charset="2"/>
              </a:rPr>
              <a:t> </a:t>
            </a:r>
            <a:r>
              <a:rPr kumimoji="1" lang="en-US" altLang="en-US" i="1">
                <a:sym typeface="Symbol" pitchFamily="18" charset="2"/>
              </a:rPr>
              <a:t>Y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</a:pPr>
            <a:r>
              <a:rPr kumimoji="1" lang="en-US" altLang="en-US" i="1">
                <a:sym typeface="Symbol" pitchFamily="18" charset="2"/>
              </a:rPr>
              <a:t>   Note: </a:t>
            </a:r>
            <a:r>
              <a:rPr kumimoji="1" lang="en-US" altLang="en-US">
                <a:sym typeface="Symbol" pitchFamily="18" charset="2"/>
              </a:rPr>
              <a:t>Cannot write this query using</a:t>
            </a:r>
            <a:r>
              <a:rPr kumimoji="1" lang="en-US" altLang="en-US" i="1">
                <a:sym typeface="Symbol" pitchFamily="18" charset="2"/>
              </a:rPr>
              <a:t> </a:t>
            </a:r>
            <a:r>
              <a:rPr kumimoji="1" lang="en-US" altLang="en-US">
                <a:sym typeface="Symbol" pitchFamily="18" charset="2"/>
              </a:rPr>
              <a:t>=</a:t>
            </a:r>
            <a:r>
              <a:rPr kumimoji="1" lang="en-US" altLang="en-US" b="1">
                <a:sym typeface="Symbol" pitchFamily="18" charset="2"/>
              </a:rPr>
              <a:t> all</a:t>
            </a:r>
            <a:r>
              <a:rPr kumimoji="1" lang="en-US" altLang="en-US" i="1">
                <a:sym typeface="Symbol" pitchFamily="18" charset="2"/>
              </a:rPr>
              <a:t> </a:t>
            </a:r>
            <a:r>
              <a:rPr kumimoji="1" lang="en-US" altLang="en-US">
                <a:sym typeface="Symbol" pitchFamily="18" charset="2"/>
              </a:rPr>
              <a:t>and its variants</a:t>
            </a: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696595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unique</a:t>
            </a:r>
            <a:r>
              <a:rPr lang="en-US" altLang="en-US" smtClean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unique</a:t>
            </a:r>
            <a:r>
              <a:rPr lang="en-US" altLang="en-US" smtClean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mtClean="0"/>
              <a:t>Find all courses that were offered at most once in 2009</a:t>
            </a:r>
          </a:p>
          <a:p>
            <a:pPr lvl="1">
              <a:buFont typeface="Monotype Sorts" pitchFamily="1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i="1" smtClean="0"/>
              <a:t>course </a:t>
            </a:r>
            <a:r>
              <a:rPr lang="en-US" altLang="en-US" b="1" smtClean="0"/>
              <a:t>as </a:t>
            </a:r>
            <a:r>
              <a:rPr lang="en-US" altLang="en-US" i="1" smtClean="0"/>
              <a:t>T</a:t>
            </a:r>
            <a:br>
              <a:rPr lang="en-US" altLang="en-US" i="1" smtClean="0"/>
            </a:br>
            <a:r>
              <a:rPr lang="en-US" altLang="en-US" b="1" smtClean="0"/>
              <a:t>where unique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br>
              <a:rPr lang="en-US" altLang="en-US" i="1" smtClean="0"/>
            </a:br>
            <a:r>
              <a:rPr lang="en-US" altLang="en-US" i="1" smtClean="0"/>
              <a:t>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section </a:t>
            </a:r>
            <a:r>
              <a:rPr lang="en-US" altLang="en-US" b="1" smtClean="0"/>
              <a:t>as </a:t>
            </a:r>
            <a:r>
              <a:rPr lang="en-US" altLang="en-US" i="1" smtClean="0"/>
              <a:t>R</a:t>
            </a:r>
            <a:br>
              <a:rPr lang="en-US" altLang="en-US" i="1" smtClean="0"/>
            </a:br>
            <a:r>
              <a:rPr lang="en-US" altLang="en-US" i="1" smtClean="0"/>
              <a:t>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T</a:t>
            </a:r>
            <a:r>
              <a:rPr lang="en-US" altLang="en-US" smtClean="0"/>
              <a:t>.</a:t>
            </a:r>
            <a:r>
              <a:rPr lang="en-US" altLang="en-US" i="1" smtClean="0"/>
              <a:t>course_id</a:t>
            </a:r>
            <a:r>
              <a:rPr lang="en-US" altLang="en-US" smtClean="0"/>
              <a:t>=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course_id 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</a:t>
            </a:r>
            <a:r>
              <a:rPr lang="en-US" altLang="en-US" b="1" smtClean="0"/>
              <a:t>and </a:t>
            </a:r>
            <a:r>
              <a:rPr lang="en-US" altLang="en-US" i="1" smtClean="0"/>
              <a:t>R</a:t>
            </a:r>
            <a:r>
              <a:rPr lang="en-US" altLang="en-US" smtClean="0"/>
              <a:t>.</a:t>
            </a:r>
            <a:r>
              <a:rPr lang="en-US" altLang="en-US" i="1" smtClean="0"/>
              <a:t>year </a:t>
            </a:r>
            <a:r>
              <a:rPr lang="en-US" altLang="en-US" smtClean="0"/>
              <a:t>= 2009);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Subqueries in the Form Clause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Cartesian Product  Example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98513" y="1125538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100000"/>
              <a:buFont typeface="Monotype Sorts" pitchFamily="1" charset="2"/>
              <a:buChar char="n"/>
            </a:pPr>
            <a:r>
              <a:rPr kumimoji="1" lang="en-US" altLang="en-US"/>
              <a:t> Relation </a:t>
            </a:r>
            <a:r>
              <a:rPr kumimoji="1" lang="en-US" altLang="en-US" i="1"/>
              <a:t>emp-super</a:t>
            </a:r>
            <a:endParaRPr kumimoji="1" lang="en-US" altLang="en-US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01688" y="3671888"/>
            <a:ext cx="82915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Char char="n"/>
            </a:pPr>
            <a:r>
              <a:rPr kumimoji="1" lang="en-US" altLang="en-US" dirty="0"/>
              <a:t>   Find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Char char="n"/>
            </a:pPr>
            <a:r>
              <a:rPr kumimoji="1" lang="en-US" altLang="en-US" dirty="0"/>
              <a:t>   Find the supervisor of the supervisor of “Bob”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1" charset="2"/>
              <a:buChar char="n"/>
            </a:pPr>
            <a:endParaRPr kumimoji="1" lang="en-US" altLang="en-US" dirty="0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2228850" y="1673225"/>
            <a:ext cx="2443163" cy="1744663"/>
            <a:chOff x="3555721" y="1565274"/>
            <a:chExt cx="2443162" cy="1744663"/>
          </a:xfrm>
        </p:grpSpPr>
        <p:sp>
          <p:nvSpPr>
            <p:cNvPr id="25606" name="Rectangle 1"/>
            <p:cNvSpPr>
              <a:spLocks noChangeArrowheads="1"/>
            </p:cNvSpPr>
            <p:nvPr/>
          </p:nvSpPr>
          <p:spPr bwMode="auto">
            <a:xfrm>
              <a:off x="3555721" y="1619249"/>
              <a:ext cx="2360612" cy="360363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altLang="en-US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3566833" y="2020887"/>
              <a:ext cx="2360613" cy="1239837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altLang="en-US"/>
            </a:p>
          </p:txBody>
        </p:sp>
        <p:cxnSp>
          <p:nvCxnSpPr>
            <p:cNvPr id="25608" name="Straight Connector 3"/>
            <p:cNvCxnSpPr>
              <a:cxnSpLocks noChangeShapeType="1"/>
            </p:cNvCxnSpPr>
            <p:nvPr/>
          </p:nvCxnSpPr>
          <p:spPr bwMode="auto">
            <a:xfrm>
              <a:off x="4635221" y="1619249"/>
              <a:ext cx="0" cy="3603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09" name="Straight Connector 9"/>
            <p:cNvCxnSpPr>
              <a:cxnSpLocks noChangeShapeType="1"/>
            </p:cNvCxnSpPr>
            <p:nvPr/>
          </p:nvCxnSpPr>
          <p:spPr bwMode="auto">
            <a:xfrm flipH="1">
              <a:off x="4635221" y="2028824"/>
              <a:ext cx="3175" cy="12319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10" name="TextBox 5"/>
            <p:cNvSpPr txBox="1">
              <a:spLocks noChangeArrowheads="1"/>
            </p:cNvSpPr>
            <p:nvPr/>
          </p:nvSpPr>
          <p:spPr bwMode="auto">
            <a:xfrm>
              <a:off x="3649383" y="1565274"/>
              <a:ext cx="23495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i="1"/>
                <a:t> </a:t>
              </a:r>
              <a:r>
                <a:rPr lang="en-US" altLang="en-US" sz="2000" i="1">
                  <a:latin typeface="Palatino Linotype" pitchFamily="18" charset="0"/>
                </a:rPr>
                <a:t>person    supervisor</a:t>
              </a:r>
            </a:p>
          </p:txBody>
        </p:sp>
        <p:sp>
          <p:nvSpPr>
            <p:cNvPr id="25611" name="TextBox 7"/>
            <p:cNvSpPr txBox="1">
              <a:spLocks noChangeArrowheads="1"/>
            </p:cNvSpPr>
            <p:nvPr/>
          </p:nvSpPr>
          <p:spPr bwMode="auto">
            <a:xfrm>
              <a:off x="3590646" y="1987549"/>
              <a:ext cx="2330450" cy="132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Palatino Linotype" pitchFamily="18" charset="0"/>
                </a:rPr>
                <a:t>Bob	   Alice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Mary	   Susan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Alice	   David</a:t>
              </a:r>
            </a:p>
            <a:p>
              <a:r>
                <a:rPr lang="en-US" altLang="en-US" sz="2000">
                  <a:latin typeface="Palatino Linotype" pitchFamily="18" charset="0"/>
                </a:rPr>
                <a:t>David   	   Mary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Form Clause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SQL allows a subquery expression to be used in the </a:t>
            </a:r>
            <a:r>
              <a:rPr lang="en-US" altLang="en-US" b="1" smtClean="0"/>
              <a:t>from </a:t>
            </a:r>
            <a:r>
              <a:rPr lang="en-US" altLang="en-US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b="1" smtClean="0"/>
              <a:t>where </a:t>
            </a:r>
            <a:r>
              <a:rPr lang="en-US" altLang="en-US" i="1" smtClean="0"/>
              <a:t>avg_salary </a:t>
            </a:r>
            <a:r>
              <a:rPr lang="en-US" altLang="en-US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Note that we do not need to use the </a:t>
            </a:r>
            <a:r>
              <a:rPr lang="en-US" altLang="en-US" b="1" smtClean="0"/>
              <a:t>having </a:t>
            </a:r>
            <a:r>
              <a:rPr lang="en-US" altLang="en-US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mtClean="0"/>
              <a:t>Another way to write above query</a:t>
            </a:r>
          </a:p>
          <a:p>
            <a:pPr lvl="1"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br>
              <a:rPr lang="en-US" altLang="en-US" i="1" smtClean="0"/>
            </a:br>
            <a:r>
              <a:rPr lang="en-US" altLang="en-US" b="1" smtClean="0"/>
              <a:t>from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b="1" smtClean="0"/>
              <a:t>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</a:t>
            </a:r>
            <a:r>
              <a:rPr lang="en-US" altLang="en-US" b="1" smtClean="0"/>
              <a:t>group by </a:t>
            </a:r>
            <a:r>
              <a:rPr lang="en-US" altLang="en-US" i="1" smtClean="0"/>
              <a:t>dept_name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r>
              <a:rPr lang="en-US" altLang="en-US" i="1" smtClean="0"/>
              <a:t>dept_avg </a:t>
            </a:r>
            <a:r>
              <a:rPr lang="en-US" altLang="en-US" smtClean="0"/>
              <a:t>(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avg_salary</a:t>
            </a:r>
            <a:r>
              <a:rPr lang="en-US" altLang="en-US" smtClean="0"/>
              <a:t>)</a:t>
            </a:r>
          </a:p>
          <a:p>
            <a:pPr lvl="1"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smtClean="0"/>
              <a:t>    where </a:t>
            </a:r>
            <a:r>
              <a:rPr lang="en-US" altLang="en-US" i="1" smtClean="0"/>
              <a:t>avg_salary </a:t>
            </a:r>
            <a:r>
              <a:rPr lang="en-US" altLang="en-US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with</a:t>
            </a:r>
            <a:r>
              <a:rPr lang="en-US" altLang="en-US" smtClean="0"/>
              <a:t> clause provides a way of defining a temporary relation whose definition is available only to the query in which the </a:t>
            </a:r>
            <a:r>
              <a:rPr lang="en-US" altLang="en-US" b="1" smtClean="0"/>
              <a:t>with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clause occurs. </a:t>
            </a:r>
          </a:p>
          <a:p>
            <a:r>
              <a:rPr lang="en-US" altLang="en-US" smtClean="0"/>
              <a:t>Find all departments with the maximum budget </a:t>
            </a:r>
            <a:br>
              <a:rPr lang="en-US" altLang="en-US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     with </a:t>
            </a:r>
            <a:r>
              <a:rPr lang="en-US" altLang="en-US" i="1" smtClean="0"/>
              <a:t>max_budget </a:t>
            </a: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br>
              <a:rPr lang="en-US" altLang="en-US" b="1" smtClean="0"/>
            </a:br>
            <a:r>
              <a:rPr lang="en-US" altLang="en-US" b="1" smtClean="0"/>
              <a:t>             </a:t>
            </a:r>
            <a:r>
              <a:rPr lang="en-US" altLang="en-US" smtClean="0"/>
              <a:t>(</a:t>
            </a:r>
            <a:r>
              <a:rPr lang="en-US" altLang="en-US" b="1" smtClean="0"/>
              <a:t>select max</a:t>
            </a:r>
            <a:r>
              <a:rPr lang="en-US" altLang="en-US" smtClean="0"/>
              <a:t>(</a:t>
            </a:r>
            <a:r>
              <a:rPr lang="en-US" altLang="en-US" i="1" smtClean="0"/>
              <a:t>budget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department.name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, </a:t>
            </a:r>
            <a:r>
              <a:rPr lang="en-US" altLang="en-US" i="1" smtClean="0"/>
              <a:t>max_budget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budget </a:t>
            </a:r>
            <a:r>
              <a:rPr lang="en-US" altLang="en-US" smtClean="0"/>
              <a:t>= </a:t>
            </a:r>
            <a:r>
              <a:rPr lang="en-US" altLang="en-US" i="1" smtClean="0"/>
              <a:t>max_budget.value</a:t>
            </a:r>
            <a:r>
              <a:rPr lang="en-US" altLang="en-US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en-US" sz="20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201738" y="2073275"/>
            <a:ext cx="7659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/>
              <a:t>with </a:t>
            </a:r>
            <a:r>
              <a:rPr lang="en-US" altLang="en-US" sz="2000" i="1"/>
              <a:t>dept _total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r>
              <a:rPr lang="en-US" altLang="en-US" sz="2000"/>
              <a:t>        (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b="1"/>
              <a:t>sum</a:t>
            </a:r>
            <a:r>
              <a:rPr lang="en-US" altLang="en-US" sz="2000"/>
              <a:t>(</a:t>
            </a:r>
            <a:r>
              <a:rPr lang="en-US" altLang="en-US" sz="2000" i="1"/>
              <a:t>salary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         from </a:t>
            </a:r>
            <a:r>
              <a:rPr lang="en-US" altLang="en-US" sz="2000" i="1"/>
              <a:t>instructor</a:t>
            </a:r>
          </a:p>
          <a:p>
            <a:r>
              <a:rPr lang="en-US" altLang="en-US" sz="2000" b="1"/>
              <a:t>         group by </a:t>
            </a:r>
            <a:r>
              <a:rPr lang="en-US" altLang="en-US" sz="2000" i="1"/>
              <a:t>dept_name</a:t>
            </a:r>
            <a:r>
              <a:rPr lang="en-US" altLang="en-US" sz="2000"/>
              <a:t>),</a:t>
            </a:r>
          </a:p>
          <a:p>
            <a:r>
              <a:rPr lang="en-US" altLang="en-US" sz="2000" i="1"/>
              <a:t>dept_total_avg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r>
              <a:rPr lang="en-US" altLang="en-US" sz="2000"/>
              <a:t>       (</a:t>
            </a:r>
            <a:r>
              <a:rPr lang="en-US" altLang="en-US" sz="2000" b="1"/>
              <a:t>select avg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       from </a:t>
            </a:r>
            <a:r>
              <a:rPr lang="en-US" altLang="en-US" sz="2000" i="1"/>
              <a:t>dept_total</a:t>
            </a:r>
            <a:r>
              <a:rPr lang="en-US" altLang="en-US" sz="2000"/>
              <a:t>)</a:t>
            </a:r>
          </a:p>
          <a:p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</a:p>
          <a:p>
            <a:r>
              <a:rPr lang="en-US" altLang="en-US" sz="2000" b="1"/>
              <a:t>from </a:t>
            </a:r>
            <a:r>
              <a:rPr lang="en-US" altLang="en-US" sz="2000" i="1"/>
              <a:t>dept_total</a:t>
            </a:r>
            <a:r>
              <a:rPr lang="en-US" altLang="en-US" sz="2000"/>
              <a:t>, </a:t>
            </a:r>
            <a:r>
              <a:rPr lang="en-US" altLang="en-US" sz="2000" i="1"/>
              <a:t>dept_total_avg</a:t>
            </a:r>
          </a:p>
          <a:p>
            <a:r>
              <a:rPr lang="en-US" altLang="en-US" sz="2000" b="1"/>
              <a:t>where </a:t>
            </a:r>
            <a:r>
              <a:rPr lang="en-US" altLang="en-US" sz="2000" i="1"/>
              <a:t>dept_total.value </a:t>
            </a:r>
            <a:r>
              <a:rPr lang="en-US" altLang="en-US" sz="2000"/>
              <a:t>&gt; </a:t>
            </a:r>
            <a:r>
              <a:rPr lang="en-US" altLang="en-US" sz="2000" i="1"/>
              <a:t>dept_total_avg.value</a:t>
            </a:r>
            <a:r>
              <a:rPr lang="en-US" altLang="en-US" sz="20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Subqueries in the Select Clause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96888" y="931863"/>
            <a:ext cx="2189163" cy="3097212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  <a:p>
            <a:pPr>
              <a:buFont typeface="Monotype Sorts" pitchFamily="1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en-US" sz="2000" smtClean="0"/>
              <a:t>Scalar subquery is one which is used where a single value is expected</a:t>
            </a:r>
          </a:p>
          <a:p>
            <a:r>
              <a:rPr lang="en-US" altLang="en-US" sz="2000" smtClean="0"/>
              <a:t>List all departments along with the number of instructors in each department</a:t>
            </a:r>
            <a:endParaRPr lang="en-US" altLang="en-US" smtClean="0"/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	</a:t>
            </a:r>
            <a:r>
              <a:rPr lang="en-US" altLang="en-US" sz="2000" b="1" smtClean="0"/>
              <a:t>select 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, </a:t>
            </a:r>
            <a:br>
              <a:rPr lang="en-US" altLang="en-US" sz="2000" smtClean="0"/>
            </a:br>
            <a:r>
              <a:rPr lang="en-US" altLang="en-US" sz="2000" smtClean="0"/>
              <a:t>             (</a:t>
            </a:r>
            <a:r>
              <a:rPr lang="en-US" altLang="en-US" sz="2000" b="1" smtClean="0"/>
              <a:t>select count</a:t>
            </a:r>
            <a:r>
              <a:rPr lang="en-US" altLang="en-US" sz="2000" smtClean="0"/>
              <a:t>(*) </a:t>
            </a:r>
            <a:br>
              <a:rPr lang="en-US" altLang="en-US" sz="2000" smtClean="0"/>
            </a:br>
            <a:r>
              <a:rPr lang="en-US" altLang="en-US" sz="2000" smtClean="0"/>
              <a:t>                 </a:t>
            </a:r>
            <a:r>
              <a:rPr lang="en-US" altLang="en-US" sz="2000" b="1" smtClean="0"/>
              <a:t>from </a:t>
            </a:r>
            <a:r>
              <a:rPr lang="en-US" altLang="en-US" sz="2000" i="1" smtClean="0"/>
              <a:t>instructor </a:t>
            </a:r>
            <a:br>
              <a:rPr lang="en-US" altLang="en-US" sz="2000" i="1" smtClean="0"/>
            </a:br>
            <a:r>
              <a:rPr lang="en-US" altLang="en-US" sz="2000" i="1" smtClean="0"/>
              <a:t>                </a:t>
            </a:r>
            <a:r>
              <a:rPr lang="en-US" altLang="en-US" sz="2000" b="1" smtClean="0"/>
              <a:t>where </a:t>
            </a:r>
            <a:r>
              <a:rPr lang="en-US" altLang="en-US" sz="2000" i="1" smtClean="0"/>
              <a:t>department</a:t>
            </a:r>
            <a:r>
              <a:rPr lang="en-US" altLang="en-US" sz="2000" smtClean="0"/>
              <a:t>.</a:t>
            </a:r>
            <a:r>
              <a:rPr lang="en-US" altLang="en-US" sz="2000" i="1" smtClean="0"/>
              <a:t>dept_name </a:t>
            </a:r>
            <a:r>
              <a:rPr lang="en-US" altLang="en-US" sz="2000" smtClean="0"/>
              <a:t>= </a:t>
            </a:r>
            <a:r>
              <a:rPr lang="en-US" altLang="en-US" sz="2000" i="1" smtClean="0"/>
              <a:t>instructor</a:t>
            </a:r>
            <a:r>
              <a:rPr lang="en-US" altLang="en-US" sz="2000" smtClean="0"/>
              <a:t>.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)</a:t>
            </a:r>
            <a:br>
              <a:rPr lang="en-US" altLang="en-US" sz="2000" smtClean="0"/>
            </a:br>
            <a:r>
              <a:rPr lang="en-US" altLang="en-US" sz="2000" smtClean="0"/>
              <a:t>             </a:t>
            </a:r>
            <a:r>
              <a:rPr lang="en-US" altLang="en-US" sz="2000" b="1" smtClean="0"/>
              <a:t>as </a:t>
            </a:r>
            <a:r>
              <a:rPr lang="en-US" altLang="en-US" sz="2000" i="1" smtClean="0"/>
              <a:t>num_instructors</a:t>
            </a:r>
            <a:br>
              <a:rPr lang="en-US" altLang="en-US" sz="2000" i="1" smtClean="0"/>
            </a:br>
            <a:r>
              <a:rPr lang="en-US" altLang="en-US" sz="2000" b="1" smtClean="0"/>
              <a:t>from </a:t>
            </a:r>
            <a:r>
              <a:rPr lang="en-US" altLang="en-US" sz="2000" i="1" smtClean="0"/>
              <a:t>department</a:t>
            </a:r>
            <a:r>
              <a:rPr lang="en-US" altLang="en-US" sz="2000" smtClean="0"/>
              <a:t>;</a:t>
            </a:r>
          </a:p>
          <a:p>
            <a:r>
              <a:rPr lang="en-US" altLang="en-US" sz="2000" smtClean="0"/>
              <a:t>Runtime error if subquery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363663"/>
            <a:ext cx="7747000" cy="3768725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Deletion of tuples from a given relation.</a:t>
            </a:r>
            <a:endParaRPr lang="en-US" altLang="en-US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Updating of values in some tuples in a given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instructors</a:t>
            </a:r>
          </a:p>
          <a:p>
            <a:pPr>
              <a:buFont typeface="Monotype Sorts" pitchFamily="1" charset="2"/>
              <a:buNone/>
              <a:tabLst>
                <a:tab pos="1652588" algn="l"/>
                <a:tab pos="2633663" algn="l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delete from </a:t>
            </a:r>
            <a:r>
              <a:rPr lang="en-US" altLang="en-US" i="1" smtClean="0"/>
              <a:t>instructor</a:t>
            </a:r>
            <a:r>
              <a:rPr lang="en-US" altLang="en-US" smtClean="0">
                <a:latin typeface="Century Gothic" pitchFamily="34" charset="0"/>
              </a:rPr>
              <a:t> </a:t>
            </a:r>
          </a:p>
          <a:p>
            <a:pPr>
              <a:buFont typeface="Monotype Sorts" pitchFamily="1" charset="2"/>
              <a:buNone/>
              <a:tabLst>
                <a:tab pos="1652588" algn="l"/>
                <a:tab pos="2633663" algn="l"/>
              </a:tabLst>
            </a:pPr>
            <a:endParaRPr lang="en-US" altLang="en-US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instructors from the Finance department</a:t>
            </a:r>
            <a:br>
              <a:rPr lang="en-US" altLang="en-US" smtClean="0"/>
            </a:br>
            <a:r>
              <a:rPr lang="en-US" altLang="en-US" smtClean="0"/>
              <a:t>                     </a:t>
            </a:r>
            <a:r>
              <a:rPr lang="en-US" altLang="en-US" b="1" smtClean="0"/>
              <a:t>delete 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dept_name</a:t>
            </a:r>
            <a:r>
              <a:rPr lang="en-US" altLang="en-US" smtClean="0"/>
              <a:t>= ’Finance’;</a:t>
            </a:r>
          </a:p>
          <a:p>
            <a:pPr>
              <a:buFont typeface="Monotype Sorts" pitchFamily="1" charset="2"/>
              <a:buNone/>
              <a:tabLst>
                <a:tab pos="1652588" algn="l"/>
                <a:tab pos="2633663" algn="l"/>
              </a:tabLst>
            </a:pPr>
            <a:endParaRPr lang="en-US" altLang="en-US" smtClean="0"/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mtClean="0"/>
              <a:t>Delete all tuples in the </a:t>
            </a:r>
            <a:r>
              <a:rPr lang="en-US" altLang="en-US" i="1" smtClean="0"/>
              <a:t>instructor </a:t>
            </a:r>
            <a:r>
              <a:rPr lang="en-US" altLang="en-US" smtClean="0"/>
              <a:t>relation for those instructors associated with a department located in the Watson building.</a:t>
            </a:r>
          </a:p>
          <a:p>
            <a:pPr>
              <a:buFont typeface="Monotype Sorts" pitchFamily="1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 smtClean="0"/>
              <a:t>		delete from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dept name </a:t>
            </a:r>
            <a:r>
              <a:rPr lang="en-US" altLang="en-US" b="1" smtClean="0"/>
              <a:t>in </a:t>
            </a:r>
            <a:r>
              <a:rPr lang="en-US" altLang="en-US" smtClean="0"/>
              <a:t>(</a:t>
            </a:r>
            <a:r>
              <a:rPr lang="en-US" altLang="en-US" b="1" smtClean="0"/>
              <a:t>select </a:t>
            </a:r>
            <a:r>
              <a:rPr lang="en-US" altLang="en-US" i="1" smtClean="0"/>
              <a:t>dept name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br>
              <a:rPr lang="en-US" altLang="en-US" i="1" smtClean="0"/>
            </a:br>
            <a:r>
              <a:rPr lang="en-US" altLang="en-US" i="1" smtClean="0"/>
              <a:t>                            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building </a:t>
            </a:r>
            <a:r>
              <a:rPr lang="en-US" altLang="en-US" smtClean="0"/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mtClean="0"/>
              <a:t>Delete all instructors whose salary is less than the average salary of instructors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549400" y="1924050"/>
            <a:ext cx="7415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en-US" sz="2000" b="1"/>
              <a:t>delete from </a:t>
            </a:r>
            <a:r>
              <a:rPr kumimoji="1" lang="en-US" altLang="en-US" sz="2000" i="1"/>
              <a:t>instructor</a:t>
            </a:r>
          </a:p>
          <a:p>
            <a:r>
              <a:rPr kumimoji="1" lang="en-US" altLang="en-US" sz="2000" b="1"/>
              <a:t>where </a:t>
            </a:r>
            <a:r>
              <a:rPr kumimoji="1" lang="en-US" altLang="en-US" sz="2000" i="1"/>
              <a:t>salary </a:t>
            </a:r>
            <a:r>
              <a:rPr kumimoji="1" lang="en-US" altLang="en-US" sz="2000"/>
              <a:t>&lt; (</a:t>
            </a:r>
            <a:r>
              <a:rPr kumimoji="1" lang="en-US" altLang="en-US" sz="2000" b="1"/>
              <a:t>select avg </a:t>
            </a:r>
            <a:r>
              <a:rPr kumimoji="1" lang="en-US" altLang="en-US" sz="2000"/>
              <a:t>(</a:t>
            </a:r>
            <a:r>
              <a:rPr kumimoji="1" lang="en-US" altLang="en-US" sz="2000" i="1"/>
              <a:t>salary</a:t>
            </a:r>
            <a:r>
              <a:rPr kumimoji="1" lang="en-US" altLang="en-US" sz="2000"/>
              <a:t>) </a:t>
            </a:r>
          </a:p>
          <a:p>
            <a:r>
              <a:rPr kumimoji="1" lang="en-US" altLang="en-US" sz="2000" b="1"/>
              <a:t>                           from </a:t>
            </a:r>
            <a:r>
              <a:rPr kumimoji="1" lang="en-US" altLang="en-US" sz="2000" i="1"/>
              <a:t>instructor</a:t>
            </a:r>
            <a:r>
              <a:rPr kumimoji="1" lang="en-US" altLang="en-US" sz="2000"/>
              <a:t>);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47713" y="3046413"/>
            <a:ext cx="75279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en-US"/>
              <a:t>Problem:  as we delete tuples from deposit, the average salary changes</a:t>
            </a:r>
          </a:p>
          <a:p>
            <a:pPr marL="793750" lvl="1" indent="-336550">
              <a:spcBef>
                <a:spcPct val="35000"/>
              </a:spcBef>
              <a:buClr>
                <a:schemeClr val="folHlink"/>
              </a:buClr>
              <a:buSzPct val="80000"/>
              <a:buFont typeface="Wingdings" pitchFamily="2" charset="2"/>
              <a:buChar char="l"/>
            </a:pPr>
            <a:r>
              <a:rPr kumimoji="1" lang="en-US" altLang="en-US"/>
              <a:t>Solution used in SQL: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1" charset="2"/>
              <a:buNone/>
            </a:pPr>
            <a:r>
              <a:rPr kumimoji="1" lang="en-US" altLang="en-US"/>
              <a:t>       1.   First, compute </a:t>
            </a:r>
            <a:r>
              <a:rPr kumimoji="1" lang="en-US" altLang="en-US" b="1"/>
              <a:t>avg</a:t>
            </a:r>
            <a:r>
              <a:rPr kumimoji="1" lang="en-US" altLang="en-US"/>
              <a:t> (salary) and find all tuples to delete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1" charset="2"/>
              <a:buNone/>
            </a:pPr>
            <a:endParaRPr kumimoji="1" lang="en-US" altLang="en-US" sz="800"/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1" charset="2"/>
              <a:buNone/>
            </a:pPr>
            <a:r>
              <a:rPr kumimoji="1" lang="en-US" altLang="en-US"/>
              <a:t>       2.   Next, delete all tuples found above (without 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1" charset="2"/>
              <a:buNone/>
            </a:pPr>
            <a:r>
              <a:rPr kumimoji="1" lang="en-US" altLang="en-US"/>
              <a:t>             recomputing  </a:t>
            </a:r>
            <a:r>
              <a:rPr kumimoji="1" lang="en-US" altLang="en-US" b="1"/>
              <a:t>avg</a:t>
            </a:r>
            <a:r>
              <a:rPr kumimoji="1" lang="en-US" altLang="en-US"/>
              <a:t> or retesting the tuples) </a:t>
            </a:r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Add a new tuple to </a:t>
            </a:r>
            <a:r>
              <a:rPr lang="en-US" altLang="en-US" i="1" smtClean="0"/>
              <a:t>course</a:t>
            </a:r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smtClean="0"/>
              <a:t>	      insert into </a:t>
            </a:r>
            <a:r>
              <a:rPr lang="en-US" altLang="en-US" i="1" smtClean="0"/>
              <a:t>course</a:t>
            </a:r>
            <a:br>
              <a:rPr lang="en-US" altLang="en-US" i="1" smtClean="0"/>
            </a:br>
            <a:r>
              <a:rPr lang="en-US" altLang="en-US" i="1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(’CS-437’, ’Database Systems’, ’Comp. Sci.’, 4);</a:t>
            </a:r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or equivalently</a:t>
            </a:r>
            <a:br>
              <a:rPr lang="en-US" altLang="en-US" smtClean="0"/>
            </a:br>
            <a:endParaRPr lang="en-US" altLang="en-US" sz="400" smtClean="0"/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r>
              <a:rPr lang="en-US" altLang="en-US" smtClean="0"/>
              <a:t>           </a:t>
            </a:r>
            <a:r>
              <a:rPr lang="en-US" altLang="en-US" b="1" smtClean="0"/>
              <a:t>insert into </a:t>
            </a:r>
            <a:r>
              <a:rPr lang="en-US" altLang="en-US" i="1" smtClean="0"/>
              <a:t>course </a:t>
            </a:r>
            <a:r>
              <a:rPr lang="en-US" altLang="en-US" smtClean="0"/>
              <a:t>(</a:t>
            </a:r>
            <a:r>
              <a:rPr lang="en-US" altLang="en-US" i="1" smtClean="0"/>
              <a:t>course_id</a:t>
            </a:r>
            <a:r>
              <a:rPr lang="en-US" altLang="en-US" smtClean="0"/>
              <a:t>, </a:t>
            </a:r>
            <a:r>
              <a:rPr lang="en-US" altLang="en-US" i="1" smtClean="0"/>
              <a:t>title</a:t>
            </a:r>
            <a:r>
              <a:rPr lang="en-US" altLang="en-US" smtClean="0"/>
              <a:t>,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(’CS-437’, ’Database Systems’, ’Comp. Sci.’, 4);</a:t>
            </a:r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mtClean="0"/>
              <a:t>Add a new tuple to </a:t>
            </a:r>
            <a:r>
              <a:rPr lang="en-US" altLang="en-US" i="1" smtClean="0"/>
              <a:t>student  </a:t>
            </a:r>
            <a:r>
              <a:rPr lang="en-US" altLang="en-US" smtClean="0"/>
              <a:t>with </a:t>
            </a:r>
            <a:r>
              <a:rPr lang="en-US" altLang="en-US" i="1" smtClean="0"/>
              <a:t>tot_creds </a:t>
            </a:r>
            <a:r>
              <a:rPr lang="en-US" altLang="en-US" smtClean="0"/>
              <a:t>set to null</a:t>
            </a:r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smtClean="0"/>
              <a:t>	      insert into </a:t>
            </a:r>
            <a:r>
              <a:rPr lang="en-US" altLang="en-US" i="1" smtClean="0"/>
              <a:t>student</a:t>
            </a:r>
            <a:br>
              <a:rPr lang="en-US" altLang="en-US" i="1" smtClean="0"/>
            </a:br>
            <a:r>
              <a:rPr lang="en-US" altLang="en-US" i="1" smtClean="0"/>
              <a:t>             </a:t>
            </a:r>
            <a:r>
              <a:rPr lang="en-US" altLang="en-US" b="1" smtClean="0"/>
              <a:t>values </a:t>
            </a:r>
            <a:r>
              <a:rPr lang="en-US" altLang="en-US" smtClean="0"/>
              <a:t>(’3003’, ’Green’, ’Finance’, </a:t>
            </a:r>
            <a:r>
              <a:rPr lang="en-US" altLang="en-US" i="1" smtClean="0"/>
              <a:t>null</a:t>
            </a:r>
            <a:r>
              <a:rPr lang="en-US" altLang="en-US" smtClean="0"/>
              <a:t>);</a:t>
            </a:r>
          </a:p>
          <a:p>
            <a:pPr>
              <a:buFont typeface="Monotype Sorts" pitchFamily="1" charset="2"/>
              <a:buNone/>
              <a:tabLst>
                <a:tab pos="1204913" algn="l"/>
                <a:tab pos="1890713" algn="l"/>
              </a:tabLst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mtClean="0"/>
              <a:t>Add all instructors to the </a:t>
            </a:r>
            <a:r>
              <a:rPr lang="en-US" altLang="en-US" i="1" smtClean="0"/>
              <a:t>student</a:t>
            </a:r>
            <a:r>
              <a:rPr lang="en-US" altLang="en-US" smtClean="0"/>
              <a:t>  relation with tot_creds set to 0</a:t>
            </a:r>
          </a:p>
          <a:p>
            <a:pPr>
              <a:buFont typeface="Monotype Sorts" pitchFamily="1" charset="2"/>
              <a:buNone/>
              <a:tabLst>
                <a:tab pos="908050" algn="l"/>
              </a:tabLst>
            </a:pPr>
            <a:r>
              <a:rPr lang="en-US" altLang="en-US" smtClean="0"/>
              <a:t>	    </a:t>
            </a:r>
            <a:r>
              <a:rPr lang="en-US" altLang="en-US" b="1" smtClean="0"/>
              <a:t>insert into </a:t>
            </a:r>
            <a:r>
              <a:rPr lang="en-US" altLang="en-US" i="1" smtClean="0"/>
              <a:t>student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select </a:t>
            </a:r>
            <a:r>
              <a:rPr lang="en-US" altLang="en-US" i="1" smtClean="0"/>
              <a:t>ID, name, dept_name, 0</a:t>
            </a:r>
            <a:br>
              <a:rPr lang="en-US" altLang="en-US" i="1" smtClean="0"/>
            </a:br>
            <a:r>
              <a:rPr lang="en-US" altLang="en-US" i="1" smtClean="0"/>
              <a:t>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  instructor</a:t>
            </a:r>
          </a:p>
          <a:p>
            <a:pPr>
              <a:buFont typeface="Monotype Sorts" pitchFamily="1" charset="2"/>
              <a:buNone/>
              <a:tabLst>
                <a:tab pos="908050" algn="l"/>
              </a:tabLst>
            </a:pPr>
            <a:endParaRPr lang="en-US" altLang="en-US" i="1" smtClean="0"/>
          </a:p>
          <a:p>
            <a:pPr>
              <a:tabLst>
                <a:tab pos="908050" algn="l"/>
              </a:tabLst>
            </a:pPr>
            <a:r>
              <a:rPr lang="en-US" altLang="en-US" smtClean="0"/>
              <a:t>The </a:t>
            </a:r>
            <a:r>
              <a:rPr lang="en-US" altLang="en-US" b="1" smtClean="0"/>
              <a:t>select from where</a:t>
            </a:r>
            <a:r>
              <a:rPr lang="en-US" altLang="en-US" smtClean="0"/>
              <a:t> statement is evaluated fully before any of its results are inserted into the relation.  </a:t>
            </a:r>
          </a:p>
          <a:p>
            <a:pPr>
              <a:buFont typeface="Monotype Sorts" pitchFamily="1" charset="2"/>
              <a:buNone/>
              <a:tabLst>
                <a:tab pos="908050" algn="l"/>
              </a:tabLst>
            </a:pPr>
            <a:r>
              <a:rPr lang="en-US" altLang="en-US" smtClean="0"/>
              <a:t>     Otherwise queries like</a:t>
            </a:r>
          </a:p>
          <a:p>
            <a:pPr>
              <a:buFont typeface="Monotype Sorts" pitchFamily="1" charset="2"/>
              <a:buNone/>
              <a:tabLst>
                <a:tab pos="908050" algn="l"/>
              </a:tabLst>
            </a:pPr>
            <a:r>
              <a:rPr lang="en-US" altLang="en-US" smtClean="0"/>
              <a:t>       	</a:t>
            </a:r>
            <a:r>
              <a:rPr lang="en-US" altLang="en-US" b="1" smtClean="0"/>
              <a:t>insert into</a:t>
            </a:r>
            <a:r>
              <a:rPr lang="en-US" altLang="en-US" smtClean="0"/>
              <a:t> </a:t>
            </a:r>
            <a:r>
              <a:rPr lang="en-US" altLang="en-US" i="1" smtClean="0"/>
              <a:t>table</a:t>
            </a:r>
            <a:r>
              <a:rPr lang="en-US" altLang="en-US" smtClean="0"/>
              <a:t>1 </a:t>
            </a:r>
            <a:r>
              <a:rPr lang="en-US" altLang="en-US" b="1" smtClean="0"/>
              <a:t>select</a:t>
            </a:r>
            <a:r>
              <a:rPr lang="en-US" altLang="en-US" smtClean="0"/>
              <a:t> * </a:t>
            </a:r>
            <a:r>
              <a:rPr lang="en-US" altLang="en-US" b="1" smtClean="0"/>
              <a:t>from</a:t>
            </a:r>
            <a:r>
              <a:rPr lang="en-US" altLang="en-US" smtClean="0"/>
              <a:t> </a:t>
            </a:r>
            <a:r>
              <a:rPr lang="en-US" altLang="en-US" i="1" smtClean="0"/>
              <a:t>table</a:t>
            </a:r>
            <a:r>
              <a:rPr lang="en-US" altLang="en-US" smtClean="0"/>
              <a:t>1</a:t>
            </a:r>
          </a:p>
          <a:p>
            <a:pPr>
              <a:buFont typeface="Monotype Sorts" pitchFamily="1" charset="2"/>
              <a:buNone/>
              <a:tabLst>
                <a:tab pos="908050" algn="l"/>
              </a:tabLst>
            </a:pPr>
            <a:r>
              <a:rPr lang="en-US" altLang="en-US" smtClean="0"/>
              <a:t>       would cause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Schema Diagram for University Database</a:t>
            </a:r>
          </a:p>
        </p:txBody>
      </p:sp>
      <p:pic>
        <p:nvPicPr>
          <p:cNvPr id="44034" name="Picture 3" descr="allFigures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Updates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54113"/>
            <a:ext cx="6954837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mtClean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/>
              <a:t>Write two </a:t>
            </a:r>
            <a:r>
              <a:rPr lang="en-US" altLang="en-US" b="1" smtClean="0"/>
              <a:t>update </a:t>
            </a:r>
            <a:r>
              <a:rPr lang="en-US" altLang="en-US" smtClean="0"/>
              <a:t>statements:</a:t>
            </a:r>
          </a:p>
          <a:p>
            <a:pPr lvl="1">
              <a:buFont typeface="Monotype Sorts" pitchFamily="1" charset="2"/>
              <a:buNone/>
              <a:tabLst>
                <a:tab pos="2336800" algn="l"/>
              </a:tabLst>
            </a:pPr>
            <a:r>
              <a:rPr lang="en-US" altLang="en-US" smtClean="0"/>
              <a:t>	           </a:t>
            </a:r>
            <a:r>
              <a:rPr lang="en-US" altLang="en-US" b="1" smtClean="0">
                <a:sym typeface="Symbol" pitchFamily="18" charset="2"/>
              </a:rPr>
              <a:t>update </a:t>
            </a:r>
            <a:r>
              <a:rPr lang="en-US" altLang="en-US" i="1" smtClean="0">
                <a:sym typeface="Symbol" pitchFamily="18" charset="2"/>
              </a:rPr>
              <a:t>instructor</a:t>
            </a:r>
            <a:br>
              <a:rPr lang="en-US" altLang="en-US" i="1" smtClean="0">
                <a:sym typeface="Symbol" pitchFamily="18" charset="2"/>
              </a:rPr>
            </a:br>
            <a:r>
              <a:rPr lang="en-US" altLang="en-US" i="1" smtClean="0">
                <a:sym typeface="Symbol" pitchFamily="18" charset="2"/>
              </a:rPr>
              <a:t>               </a:t>
            </a:r>
            <a:r>
              <a:rPr lang="en-US" altLang="en-US" b="1" smtClean="0">
                <a:sym typeface="Symbol" pitchFamily="18" charset="2"/>
              </a:rPr>
              <a:t>set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=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* 1.03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              </a:t>
            </a:r>
            <a:r>
              <a:rPr lang="en-US" altLang="en-US" b="1" smtClean="0">
                <a:sym typeface="Symbol" pitchFamily="18" charset="2"/>
              </a:rPr>
              <a:t>where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&gt; 100000;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          </a:t>
            </a:r>
            <a:r>
              <a:rPr lang="en-US" altLang="en-US" b="1" smtClean="0">
                <a:sym typeface="Symbol" pitchFamily="18" charset="2"/>
              </a:rPr>
              <a:t>update </a:t>
            </a:r>
            <a:r>
              <a:rPr lang="en-US" altLang="en-US" i="1" smtClean="0">
                <a:sym typeface="Symbol" pitchFamily="18" charset="2"/>
              </a:rPr>
              <a:t>instructor</a:t>
            </a:r>
            <a:br>
              <a:rPr lang="en-US" altLang="en-US" i="1" smtClean="0">
                <a:sym typeface="Symbol" pitchFamily="18" charset="2"/>
              </a:rPr>
            </a:br>
            <a:r>
              <a:rPr lang="en-US" altLang="en-US" i="1" smtClean="0">
                <a:sym typeface="Symbol" pitchFamily="18" charset="2"/>
              </a:rPr>
              <a:t>                </a:t>
            </a:r>
            <a:r>
              <a:rPr lang="en-US" altLang="en-US" b="1" smtClean="0">
                <a:sym typeface="Symbol" pitchFamily="18" charset="2"/>
              </a:rPr>
              <a:t>set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=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* 1.05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mtClean="0">
                <a:sym typeface="Symbol" pitchFamily="18" charset="2"/>
              </a:rPr>
              <a:t>                </a:t>
            </a:r>
            <a:r>
              <a:rPr lang="en-US" altLang="en-US" b="1" smtClean="0">
                <a:sym typeface="Symbol" pitchFamily="18" charset="2"/>
              </a:rPr>
              <a:t>where </a:t>
            </a:r>
            <a:r>
              <a:rPr lang="en-US" altLang="en-US" i="1" smtClean="0">
                <a:sym typeface="Symbol" pitchFamily="18" charset="2"/>
              </a:rPr>
              <a:t>salary </a:t>
            </a:r>
            <a:r>
              <a:rPr lang="en-US" altLang="en-US" smtClean="0">
                <a:sym typeface="Symbol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mtClean="0">
                <a:sym typeface="Symbol" pitchFamily="18" charset="2"/>
              </a:rPr>
              <a:t>Can be done better using the </a:t>
            </a:r>
            <a:r>
              <a:rPr lang="en-US" altLang="en-US" b="1" smtClean="0">
                <a:sym typeface="Symbol" pitchFamily="18" charset="2"/>
              </a:rPr>
              <a:t>case </a:t>
            </a:r>
            <a:r>
              <a:rPr lang="en-US" altLang="en-US" smtClean="0">
                <a:sym typeface="Symbol" pitchFamily="18" charset="2"/>
              </a:rPr>
              <a:t>statement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Same query as before but with case statement</a:t>
            </a:r>
          </a:p>
          <a:p>
            <a:pPr>
              <a:buFont typeface="Monotype Sorts" pitchFamily="1" charset="2"/>
              <a:buNone/>
            </a:pPr>
            <a:r>
              <a:rPr lang="en-US" altLang="en-US" smtClean="0"/>
              <a:t>		 </a:t>
            </a:r>
            <a:r>
              <a:rPr lang="en-US" altLang="en-US" b="1" smtClean="0"/>
              <a:t>update </a:t>
            </a:r>
            <a:r>
              <a:rPr lang="en-US" altLang="en-US" i="1" smtClean="0"/>
              <a:t>instructor</a:t>
            </a:r>
            <a:br>
              <a:rPr lang="en-US" altLang="en-US" i="1" smtClean="0"/>
            </a:br>
            <a:r>
              <a:rPr lang="en-US" altLang="en-US" i="1" smtClean="0"/>
              <a:t>               </a:t>
            </a:r>
            <a:r>
              <a:rPr lang="en-US" altLang="en-US" b="1" smtClean="0"/>
              <a:t>set </a:t>
            </a:r>
            <a:r>
              <a:rPr lang="en-US" altLang="en-US" i="1" smtClean="0"/>
              <a:t>salary </a:t>
            </a:r>
            <a:r>
              <a:rPr lang="en-US" altLang="en-US" smtClean="0"/>
              <a:t>= </a:t>
            </a:r>
            <a:r>
              <a:rPr lang="en-US" altLang="en-US" b="1" smtClean="0"/>
              <a:t>case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when </a:t>
            </a:r>
            <a:r>
              <a:rPr lang="en-US" altLang="en-US" i="1" smtClean="0"/>
              <a:t>salary </a:t>
            </a:r>
            <a:r>
              <a:rPr lang="en-US" altLang="en-US" smtClean="0"/>
              <a:t>&lt;= 100000 </a:t>
            </a:r>
            <a:r>
              <a:rPr lang="en-US" altLang="en-US" b="1" smtClean="0"/>
              <a:t>then </a:t>
            </a:r>
            <a:r>
              <a:rPr lang="en-US" altLang="en-US" i="1" smtClean="0"/>
              <a:t>salary </a:t>
            </a:r>
            <a:r>
              <a:rPr lang="en-US" altLang="en-US" smtClean="0"/>
              <a:t>* 1.05</a:t>
            </a:r>
            <a:br>
              <a:rPr lang="en-US" altLang="en-US" smtClean="0"/>
            </a:br>
            <a:r>
              <a:rPr lang="en-US" altLang="en-US" smtClean="0"/>
              <a:t>                                      </a:t>
            </a:r>
            <a:r>
              <a:rPr lang="en-US" altLang="en-US" b="1" smtClean="0"/>
              <a:t>else </a:t>
            </a:r>
            <a:r>
              <a:rPr lang="en-US" altLang="en-US" i="1" smtClean="0"/>
              <a:t>salary </a:t>
            </a:r>
            <a:r>
              <a:rPr lang="en-US" altLang="en-US" smtClean="0"/>
              <a:t>* 1.03</a:t>
            </a:r>
            <a:br>
              <a:rPr lang="en-US" altLang="en-US" smtClean="0"/>
            </a:br>
            <a:r>
              <a:rPr lang="en-US" altLang="en-US" smtClean="0"/>
              <a:t>                                     </a:t>
            </a:r>
            <a:r>
              <a:rPr lang="en-US" altLang="en-US" b="1" smtClean="0"/>
              <a:t>end</a:t>
            </a:r>
            <a:endParaRPr lang="en-US" altLang="en-US" smtClean="0"/>
          </a:p>
          <a:p>
            <a:pPr>
              <a:buFont typeface="Monotype Sorts" pitchFamily="1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Recompute and update tot_creds value for all students</a:t>
            </a:r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       update </a:t>
            </a:r>
            <a:r>
              <a:rPr lang="en-US" altLang="en-US" i="1" smtClean="0"/>
              <a:t>student S 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set </a:t>
            </a:r>
            <a:r>
              <a:rPr lang="en-US" altLang="en-US" i="1" smtClean="0"/>
              <a:t>tot_cred </a:t>
            </a:r>
            <a:r>
              <a:rPr lang="en-US" altLang="en-US" smtClean="0"/>
              <a:t>= (</a:t>
            </a:r>
            <a:r>
              <a:rPr lang="en-US" altLang="en-US" b="1" smtClean="0"/>
              <a:t>select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  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takes, course</a:t>
            </a:r>
            <a:br>
              <a:rPr lang="en-US" altLang="en-US" i="1" smtClean="0"/>
            </a:br>
            <a:r>
              <a:rPr lang="en-US" altLang="en-US" i="1" smtClean="0"/>
              <a:t>                              </a:t>
            </a:r>
            <a:r>
              <a:rPr lang="en-US" altLang="en-US" b="1" smtClean="0"/>
              <a:t>where </a:t>
            </a:r>
            <a:r>
              <a:rPr lang="en-US" altLang="en-US" i="1" smtClean="0"/>
              <a:t>takes.course_id </a:t>
            </a:r>
            <a:r>
              <a:rPr lang="en-US" altLang="en-US" smtClean="0"/>
              <a:t>= </a:t>
            </a:r>
            <a:r>
              <a:rPr lang="en-US" altLang="en-US" i="1" smtClean="0"/>
              <a:t>course.course_id </a:t>
            </a:r>
            <a:r>
              <a:rPr lang="en-US" altLang="en-US" b="1" smtClean="0"/>
              <a:t>and 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   </a:t>
            </a:r>
            <a:r>
              <a:rPr lang="en-US" altLang="en-US" i="1" smtClean="0"/>
              <a:t>S</a:t>
            </a:r>
            <a:r>
              <a:rPr lang="en-US" altLang="en-US" smtClean="0"/>
              <a:t>.</a:t>
            </a:r>
            <a:r>
              <a:rPr lang="en-US" altLang="en-US" i="1" smtClean="0"/>
              <a:t>ID</a:t>
            </a:r>
            <a:r>
              <a:rPr lang="en-US" altLang="en-US" smtClean="0"/>
              <a:t>=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ID.</a:t>
            </a:r>
            <a:r>
              <a:rPr lang="en-US" altLang="en-US" b="1" smtClean="0"/>
              <a:t>and                             				  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grade </a:t>
            </a:r>
            <a:r>
              <a:rPr lang="en-US" altLang="en-US" smtClean="0"/>
              <a:t>&lt;&gt; ’F’ </a:t>
            </a:r>
            <a:r>
              <a:rPr lang="en-US" altLang="en-US" b="1" smtClean="0"/>
              <a:t>and</a:t>
            </a:r>
            <a:br>
              <a:rPr lang="en-US" altLang="en-US" b="1" smtClean="0"/>
            </a:br>
            <a:r>
              <a:rPr lang="en-US" altLang="en-US" b="1" smtClean="0"/>
              <a:t>                                         </a:t>
            </a:r>
            <a:r>
              <a:rPr lang="en-US" altLang="en-US" i="1" smtClean="0"/>
              <a:t>takes</a:t>
            </a:r>
            <a:r>
              <a:rPr lang="en-US" altLang="en-US" smtClean="0"/>
              <a:t>.</a:t>
            </a:r>
            <a:r>
              <a:rPr lang="en-US" altLang="en-US" i="1" smtClean="0"/>
              <a:t>grade </a:t>
            </a:r>
            <a:r>
              <a:rPr lang="en-US" altLang="en-US" b="1" smtClean="0"/>
              <a:t>is not null</a:t>
            </a:r>
            <a:r>
              <a:rPr lang="en-US" altLang="en-US" smtClean="0"/>
              <a:t>);</a:t>
            </a:r>
          </a:p>
          <a:p>
            <a:r>
              <a:rPr lang="en-US" altLang="en-US" smtClean="0"/>
              <a:t>Sets </a:t>
            </a:r>
            <a:r>
              <a:rPr lang="en-US" altLang="en-US" i="1" smtClean="0"/>
              <a:t>tot_creds</a:t>
            </a:r>
            <a:r>
              <a:rPr lang="en-US" altLang="en-US" smtClean="0"/>
              <a:t> to null for students who have not taken any course</a:t>
            </a:r>
          </a:p>
          <a:p>
            <a:r>
              <a:rPr lang="en-US" altLang="en-US" smtClean="0"/>
              <a:t>Instead of </a:t>
            </a:r>
            <a:r>
              <a:rPr lang="en-US" altLang="en-US" b="1" smtClean="0"/>
              <a:t>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), use:</a:t>
            </a:r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                  case </a:t>
            </a:r>
            <a:br>
              <a:rPr lang="en-US" altLang="en-US" b="1" smtClean="0"/>
            </a:br>
            <a:r>
              <a:rPr lang="en-US" altLang="en-US" b="1" smtClean="0"/>
              <a:t>                 when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 </a:t>
            </a:r>
            <a:r>
              <a:rPr lang="en-US" altLang="en-US" b="1" smtClean="0"/>
              <a:t>is not null then sum</a:t>
            </a:r>
            <a:r>
              <a:rPr lang="en-US" altLang="en-US" smtClean="0"/>
              <a:t>(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   </a:t>
            </a:r>
            <a:r>
              <a:rPr lang="en-US" altLang="en-US" b="1" smtClean="0"/>
              <a:t>else </a:t>
            </a:r>
            <a:r>
              <a:rPr lang="en-US" altLang="en-US" smtClean="0"/>
              <a:t>0</a:t>
            </a:r>
            <a:br>
              <a:rPr lang="en-US" altLang="en-US" smtClean="0"/>
            </a:br>
            <a:r>
              <a:rPr lang="en-US" altLang="en-US" smtClean="0"/>
              <a:t>             </a:t>
            </a:r>
            <a:r>
              <a:rPr lang="en-US" altLang="en-US" b="1" smtClean="0"/>
              <a:t>end</a:t>
            </a:r>
            <a:endParaRPr lang="en-US" altLang="en-US" smtClean="0"/>
          </a:p>
          <a:p>
            <a:pPr>
              <a:buFont typeface="Monotype Sorts" pitchFamily="1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9588" y="2003612"/>
            <a:ext cx="7772400" cy="19901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 of Chapter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Part 2</a:t>
            </a:r>
            <a:br>
              <a:rPr lang="en-US" dirty="0" smtClean="0"/>
            </a:br>
            <a:r>
              <a:rPr lang="en-US" dirty="0" smtClean="0">
                <a:solidFill>
                  <a:srgbClr val="000099"/>
                </a:solidFill>
              </a:rPr>
              <a:t>Questions???</a:t>
            </a:r>
            <a:endParaRPr lang="en-US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Try Writing Some Queries in SQL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Refer to schema diagram on next slide and/or table definitions</a:t>
            </a:r>
          </a:p>
          <a:p>
            <a:r>
              <a:rPr lang="en-US" smtClean="0"/>
              <a:t>Make up some problems for your partner to solve:</a:t>
            </a:r>
          </a:p>
          <a:p>
            <a:pPr lvl="1"/>
            <a:r>
              <a:rPr lang="en-US" smtClean="0"/>
              <a:t>E.g., Write an SQL query to find the  …. of all the students who …</a:t>
            </a:r>
          </a:p>
          <a:p>
            <a:pPr marL="1143000" lvl="2"/>
            <a:r>
              <a:rPr lang="en-US" smtClean="0"/>
              <a:t>all the data needed is in one table and where clause involves a single attribute</a:t>
            </a:r>
          </a:p>
          <a:p>
            <a:pPr marL="1143000" lvl="2"/>
            <a:r>
              <a:rPr lang="en-US" smtClean="0"/>
              <a:t>all the data needed is in one table and predicate in where clause  involves conjunction or disjunction of two or more attributes</a:t>
            </a:r>
          </a:p>
          <a:p>
            <a:pPr marL="1143000" lvl="2"/>
            <a:r>
              <a:rPr lang="en-US" smtClean="0"/>
              <a:t>data needed is spread across two tables</a:t>
            </a:r>
          </a:p>
          <a:p>
            <a:r>
              <a:rPr lang="en-US" smtClean="0"/>
              <a:t>Solve the problems your partner has posed and check your answers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on University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titles of courses in the Comp. Sci. department that have 3 credits.</a:t>
            </a:r>
          </a:p>
          <a:p>
            <a:endParaRPr lang="en-US" dirty="0" smtClean="0"/>
          </a:p>
          <a:p>
            <a:r>
              <a:rPr lang="en-US" dirty="0" smtClean="0"/>
              <a:t>Find IDs of students who got a B+ in CS-101 in Spring 2010</a:t>
            </a:r>
          </a:p>
          <a:p>
            <a:endParaRPr lang="en-US" dirty="0" smtClean="0"/>
          </a:p>
          <a:p>
            <a:r>
              <a:rPr lang="en-US" dirty="0" smtClean="0"/>
              <a:t>Find IDs and names of students who got an B in CS-315</a:t>
            </a:r>
          </a:p>
          <a:p>
            <a:endParaRPr lang="en-US" dirty="0" smtClean="0"/>
          </a:p>
          <a:p>
            <a:r>
              <a:rPr lang="en-US" dirty="0" smtClean="0"/>
              <a:t>Find the names of all instructors whose salary is greater than at least one instructor in the Biology department</a:t>
            </a:r>
          </a:p>
          <a:p>
            <a:endParaRPr lang="en-US" dirty="0" smtClean="0"/>
          </a:p>
          <a:p>
            <a:r>
              <a:rPr lang="en-US" dirty="0" smtClean="0"/>
              <a:t>Increase the salary of each instructor in the Comp. Sci. department</a:t>
            </a:r>
          </a:p>
          <a:p>
            <a:pPr>
              <a:buNone/>
            </a:pPr>
            <a:r>
              <a:rPr lang="en-US" dirty="0" smtClean="0"/>
              <a:t>by 10%. (Update)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name of the people who owned cars that were involved</a:t>
            </a:r>
          </a:p>
          <a:p>
            <a:pPr>
              <a:buNone/>
            </a:pPr>
            <a:r>
              <a:rPr lang="en-US" dirty="0" smtClean="0"/>
              <a:t>in accidents in 2009.</a:t>
            </a:r>
            <a:endParaRPr lang="en-US" dirty="0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444" y="2083455"/>
            <a:ext cx="71056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126288" cy="5156200"/>
          </a:xfrm>
        </p:spPr>
        <p:txBody>
          <a:bodyPr/>
          <a:lstStyle/>
          <a:p>
            <a:r>
              <a:rPr lang="en-US" altLang="en-US" smtClean="0"/>
              <a:t>It is possible for tuples to have a null value, denoted by </a:t>
            </a:r>
            <a:r>
              <a:rPr lang="en-US" altLang="en-US" i="1" smtClean="0"/>
              <a:t>null</a:t>
            </a:r>
            <a:r>
              <a:rPr lang="en-US" altLang="en-US" smtClean="0"/>
              <a:t>, for some of their attributes</a:t>
            </a:r>
          </a:p>
          <a:p>
            <a:r>
              <a:rPr lang="en-US" altLang="en-US" i="1" smtClean="0"/>
              <a:t>null</a:t>
            </a:r>
            <a:r>
              <a:rPr lang="en-US" altLang="en-US" smtClean="0"/>
              <a:t> signifies an unknown value or that a value does not exist.</a:t>
            </a:r>
          </a:p>
          <a:p>
            <a:r>
              <a:rPr lang="en-US" altLang="en-US" smtClean="0"/>
              <a:t>The result of any arithmetic expression involving </a:t>
            </a:r>
            <a:r>
              <a:rPr lang="en-US" altLang="en-US" i="1" smtClean="0"/>
              <a:t>null</a:t>
            </a:r>
            <a:r>
              <a:rPr lang="en-US" altLang="en-US" smtClean="0"/>
              <a:t> is </a:t>
            </a:r>
            <a:r>
              <a:rPr lang="en-US" altLang="en-US" i="1" smtClean="0"/>
              <a:t>null</a:t>
            </a:r>
          </a:p>
          <a:p>
            <a:pPr lvl="1"/>
            <a:r>
              <a:rPr lang="en-US" altLang="en-US" smtClean="0"/>
              <a:t>Example:  5 + </a:t>
            </a:r>
            <a:r>
              <a:rPr lang="en-US" altLang="en-US" i="1" smtClean="0"/>
              <a:t>null</a:t>
            </a:r>
            <a:r>
              <a:rPr lang="en-US" altLang="en-US" smtClean="0"/>
              <a:t>  returns null</a:t>
            </a:r>
          </a:p>
          <a:p>
            <a:r>
              <a:rPr lang="en-US" altLang="en-US" smtClean="0"/>
              <a:t>The predicate  </a:t>
            </a:r>
            <a:r>
              <a:rPr lang="en-US" altLang="en-US" b="1" smtClean="0"/>
              <a:t>is null</a:t>
            </a:r>
            <a:r>
              <a:rPr lang="en-US" altLang="en-US" smtClean="0"/>
              <a:t> can be used to check for null values.</a:t>
            </a:r>
          </a:p>
          <a:p>
            <a:pPr lvl="1"/>
            <a:r>
              <a:rPr lang="en-US" altLang="en-US" smtClean="0"/>
              <a:t>Example: Find all instructors whose salary is null</a:t>
            </a:r>
            <a:r>
              <a:rPr lang="en-US" altLang="en-US" i="1" smtClean="0"/>
              <a:t>.</a:t>
            </a:r>
          </a:p>
          <a:p>
            <a:pPr>
              <a:buFont typeface="Monotype Sorts" pitchFamily="1" charset="2"/>
              <a:buNone/>
            </a:pPr>
            <a:r>
              <a:rPr lang="en-US" altLang="en-US" b="1" smtClean="0"/>
              <a:t>		select</a:t>
            </a:r>
            <a:r>
              <a:rPr lang="en-US" altLang="en-US" i="1" smtClean="0"/>
              <a:t> 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from</a:t>
            </a:r>
            <a:r>
              <a:rPr lang="en-US" altLang="en-US" i="1" smtClean="0"/>
              <a:t> instructor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b="1" smtClean="0"/>
              <a:t>where </a:t>
            </a:r>
            <a:r>
              <a:rPr lang="en-US" altLang="en-US" i="1" smtClean="0"/>
              <a:t>salary </a:t>
            </a:r>
            <a:r>
              <a:rPr lang="en-US" altLang="en-US" b="1" smtClean="0"/>
              <a:t>is null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en-US" smtClean="0"/>
              <a:t>Three values – </a:t>
            </a:r>
            <a:r>
              <a:rPr lang="en-US" altLang="en-US" i="1" smtClean="0"/>
              <a:t>true</a:t>
            </a:r>
            <a:r>
              <a:rPr lang="en-US" altLang="en-US" smtClean="0"/>
              <a:t>, </a:t>
            </a:r>
            <a:r>
              <a:rPr lang="en-US" altLang="en-US" i="1" smtClean="0"/>
              <a:t>false</a:t>
            </a:r>
            <a:r>
              <a:rPr lang="en-US" altLang="en-US" smtClean="0"/>
              <a:t>,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Any comparison with </a:t>
            </a:r>
            <a:r>
              <a:rPr lang="en-US" altLang="en-US" i="1" smtClean="0"/>
              <a:t>null</a:t>
            </a:r>
            <a:r>
              <a:rPr lang="en-US" altLang="en-US" smtClean="0"/>
              <a:t> returns </a:t>
            </a:r>
            <a:r>
              <a:rPr lang="en-US" altLang="en-US" i="1" smtClean="0"/>
              <a:t>unknown</a:t>
            </a:r>
          </a:p>
          <a:p>
            <a:pPr lvl="1"/>
            <a:r>
              <a:rPr lang="en-US" altLang="en-US" smtClean="0"/>
              <a:t>Example</a:t>
            </a:r>
            <a:r>
              <a:rPr lang="en-US" altLang="en-US" i="1" smtClean="0"/>
              <a:t>: 5 &lt; null   or   null &lt;&gt; null    or    null = null</a:t>
            </a:r>
          </a:p>
          <a:p>
            <a:r>
              <a:rPr lang="en-US" altLang="en-US" smtClean="0"/>
              <a:t>Three-valued logic using the value </a:t>
            </a:r>
            <a:r>
              <a:rPr lang="en-US" altLang="en-US" i="1" smtClean="0"/>
              <a:t>unknown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OR: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true</a:t>
            </a:r>
            <a:r>
              <a:rPr lang="en-US" altLang="en-US" smtClean="0"/>
              <a:t>)   = </a:t>
            </a:r>
            <a:r>
              <a:rPr lang="en-US" altLang="en-US" i="1" smtClean="0"/>
              <a:t>true</a:t>
            </a:r>
            <a:r>
              <a:rPr lang="en-US" altLang="en-US" smtClean="0"/>
              <a:t>,</a:t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</a:t>
            </a:r>
            <a:r>
              <a:rPr lang="en-US" altLang="en-US" smtClean="0"/>
              <a:t> </a:t>
            </a:r>
            <a:r>
              <a:rPr lang="en-US" altLang="en-US" b="1" smtClean="0"/>
              <a:t>or</a:t>
            </a:r>
            <a:r>
              <a:rPr lang="en-US" altLang="en-US" smtClean="0"/>
              <a:t> </a:t>
            </a:r>
            <a:r>
              <a:rPr lang="en-US" altLang="en-US" i="1" smtClean="0"/>
              <a:t>false</a:t>
            </a:r>
            <a:r>
              <a:rPr lang="en-US" altLang="en-US" smtClean="0"/>
              <a:t>)  = </a:t>
            </a:r>
            <a:r>
              <a:rPr lang="en-US" altLang="en-US" i="1" smtClean="0"/>
              <a:t>unknown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(</a:t>
            </a:r>
            <a:r>
              <a:rPr lang="en-US" altLang="en-US" i="1" smtClean="0"/>
              <a:t>unknown </a:t>
            </a:r>
            <a:r>
              <a:rPr lang="en-US" altLang="en-US" b="1" smtClean="0"/>
              <a:t>or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AND:</a:t>
            </a:r>
            <a:r>
              <a:rPr lang="en-US" altLang="en-US" i="1" smtClean="0"/>
              <a:t> (true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 = unknown,    </a:t>
            </a:r>
            <a:br>
              <a:rPr lang="en-US" altLang="en-US" i="1" smtClean="0"/>
            </a:br>
            <a:r>
              <a:rPr lang="en-US" altLang="en-US" i="1" smtClean="0"/>
              <a:t>         (false</a:t>
            </a:r>
            <a:r>
              <a:rPr lang="en-US" altLang="en-US" b="1" smtClean="0"/>
              <a:t> and </a:t>
            </a:r>
            <a:r>
              <a:rPr lang="en-US" altLang="en-US" i="1" smtClean="0"/>
              <a:t>unknown) = false,</a:t>
            </a:r>
            <a:br>
              <a:rPr lang="en-US" altLang="en-US" i="1" smtClean="0"/>
            </a:br>
            <a:r>
              <a:rPr lang="en-US" altLang="en-US" i="1" smtClean="0"/>
              <a:t>         (unknown </a:t>
            </a:r>
            <a:r>
              <a:rPr lang="en-US" altLang="en-US" b="1" smtClean="0"/>
              <a:t>and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NOT</a:t>
            </a:r>
            <a:r>
              <a:rPr lang="en-US" altLang="en-US" i="1" smtClean="0"/>
              <a:t>:  (</a:t>
            </a:r>
            <a:r>
              <a:rPr lang="en-US" altLang="en-US" b="1" smtClean="0"/>
              <a:t>not</a:t>
            </a:r>
            <a:r>
              <a:rPr lang="en-US" altLang="en-US" i="1" smtClean="0"/>
              <a:t> unknown) = unknown</a:t>
            </a:r>
          </a:p>
          <a:p>
            <a:pPr lvl="1"/>
            <a:r>
              <a:rPr lang="en-US" altLang="en-US" smtClean="0"/>
              <a:t>“</a:t>
            </a:r>
            <a:r>
              <a:rPr lang="en-US" altLang="en-US" i="1" smtClean="0"/>
              <a:t>P</a:t>
            </a:r>
            <a:r>
              <a:rPr lang="en-US" altLang="en-US" b="1" smtClean="0"/>
              <a:t>  is unknown</a:t>
            </a:r>
            <a:r>
              <a:rPr lang="en-US" altLang="en-US" smtClean="0"/>
              <a:t>”</a:t>
            </a:r>
            <a:r>
              <a:rPr lang="en-US" altLang="en-US" b="1" smtClean="0"/>
              <a:t> </a:t>
            </a:r>
            <a:r>
              <a:rPr lang="en-US" altLang="en-US" smtClean="0"/>
              <a:t>evaluates to true if predicate </a:t>
            </a:r>
            <a:r>
              <a:rPr lang="en-US" altLang="en-US" i="1" smtClean="0"/>
              <a:t>P</a:t>
            </a:r>
            <a:r>
              <a:rPr lang="en-US" altLang="en-US" smtClean="0"/>
              <a:t> evaluates to </a:t>
            </a:r>
            <a:r>
              <a:rPr lang="en-US" altLang="en-US" i="1" smtClean="0"/>
              <a:t>unknown</a:t>
            </a:r>
          </a:p>
          <a:p>
            <a:r>
              <a:rPr lang="en-US" altLang="en-US" smtClean="0"/>
              <a:t>Result of </a:t>
            </a:r>
            <a:r>
              <a:rPr lang="en-US" altLang="en-US" b="1" smtClean="0"/>
              <a:t>where </a:t>
            </a:r>
            <a:r>
              <a:rPr lang="en-US" altLang="en-US" smtClean="0"/>
              <a:t>clause predicate is treated as </a:t>
            </a:r>
            <a:r>
              <a:rPr lang="en-US" altLang="en-US" i="1" smtClean="0"/>
              <a:t>false </a:t>
            </a:r>
            <a:r>
              <a:rPr lang="en-US" altLang="en-US" smtClean="0"/>
              <a:t>if it evaluates to </a:t>
            </a:r>
            <a:r>
              <a:rPr lang="en-US" altLang="en-US" i="1" smtClean="0"/>
              <a:t>unknown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26442</TotalTime>
  <Words>1715</Words>
  <Application>Microsoft Office PowerPoint</Application>
  <PresentationFormat>On-screen Show (4:3)</PresentationFormat>
  <Paragraphs>356</Paragraphs>
  <Slides>43</Slides>
  <Notes>42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2_db-5-grey</vt:lpstr>
      <vt:lpstr>Clip</vt:lpstr>
      <vt:lpstr>Chapter 3: Introduction to SQL Part 2</vt:lpstr>
      <vt:lpstr>Outline</vt:lpstr>
      <vt:lpstr>Cartesian Product  Example</vt:lpstr>
      <vt:lpstr>Schema Diagram for University Database</vt:lpstr>
      <vt:lpstr>Try Writing Some Queries in SQL</vt:lpstr>
      <vt:lpstr>Practice on University Schema</vt:lpstr>
      <vt:lpstr>More Practices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Subqueries in the Where Clause</vt:lpstr>
      <vt:lpstr>Subqueries in the Where Clause</vt:lpstr>
      <vt:lpstr>Set Membership </vt:lpstr>
      <vt:lpstr>Set Membership (Cont.)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Form Clause</vt:lpstr>
      <vt:lpstr>Subqueries in the Form Clause</vt:lpstr>
      <vt:lpstr>With Clause</vt:lpstr>
      <vt:lpstr>Complex Queries using With Clause</vt:lpstr>
      <vt:lpstr>Subqueries in the Select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Case Statement for Conditional Updates</vt:lpstr>
      <vt:lpstr>Updates with Scalar Subqueries</vt:lpstr>
      <vt:lpstr>End of Chapter 3 Part 2 Questions???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Rata</cp:lastModifiedBy>
  <cp:revision>402</cp:revision>
  <cp:lastPrinted>2014-01-22T15:39:07Z</cp:lastPrinted>
  <dcterms:created xsi:type="dcterms:W3CDTF">1999-11-04T20:50:09Z</dcterms:created>
  <dcterms:modified xsi:type="dcterms:W3CDTF">2017-02-09T01:13:18Z</dcterms:modified>
</cp:coreProperties>
</file>