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handoutMasterIdLst>
    <p:handoutMasterId r:id="rId44"/>
  </p:handoutMasterIdLst>
  <p:sldIdLst>
    <p:sldId id="256" r:id="rId2"/>
    <p:sldId id="318" r:id="rId3"/>
    <p:sldId id="257" r:id="rId4"/>
    <p:sldId id="315" r:id="rId5"/>
    <p:sldId id="316" r:id="rId6"/>
    <p:sldId id="31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302" r:id="rId20"/>
    <p:sldId id="272" r:id="rId21"/>
    <p:sldId id="273" r:id="rId22"/>
    <p:sldId id="308" r:id="rId23"/>
    <p:sldId id="277" r:id="rId24"/>
    <p:sldId id="278" r:id="rId25"/>
    <p:sldId id="279" r:id="rId26"/>
    <p:sldId id="281" r:id="rId27"/>
    <p:sldId id="283" r:id="rId28"/>
    <p:sldId id="286" r:id="rId29"/>
    <p:sldId id="309" r:id="rId30"/>
    <p:sldId id="310" r:id="rId31"/>
    <p:sldId id="305" r:id="rId32"/>
    <p:sldId id="311" r:id="rId33"/>
    <p:sldId id="306" r:id="rId34"/>
    <p:sldId id="312" r:id="rId35"/>
    <p:sldId id="307" r:id="rId36"/>
    <p:sldId id="291" r:id="rId37"/>
    <p:sldId id="292" r:id="rId38"/>
    <p:sldId id="293" r:id="rId39"/>
    <p:sldId id="294" r:id="rId40"/>
    <p:sldId id="313" r:id="rId41"/>
    <p:sldId id="314" r:id="rId42"/>
  </p:sldIdLst>
  <p:sldSz cx="9144000" cy="6858000" type="screen4x3"/>
  <p:notesSz cx="6997700" cy="9283700"/>
  <p:custShowLst>
    <p:custShow name="Custom Show 1" id="0">
      <p:sldLst>
        <p:sld r:id="rId8"/>
        <p:sld r:id="rId24"/>
        <p:sld r:id="rId11"/>
        <p:sld r:id="rId13"/>
        <p:sld r:id="rId29"/>
        <p:sld r:id="rId15"/>
        <p:sld r:id="rId42"/>
        <p:sld r:id="rId26"/>
        <p:sld r:id="rId26"/>
        <p:sld r:id="rId31"/>
        <p:sld r:id="rId41"/>
        <p:sld r:id="rId19"/>
        <p:sld r:id="rId33"/>
        <p:sld r:id="rId35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99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464" autoAdjust="0"/>
  </p:normalViewPr>
  <p:slideViewPr>
    <p:cSldViewPr snapToGrid="0">
      <p:cViewPr varScale="1">
        <p:scale>
          <a:sx n="65" d="100"/>
          <a:sy n="65" d="100"/>
        </p:scale>
        <p:origin x="-2124" y="-108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D67085C-0A0B-4894-B072-A29BAC802D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CC6A2A8-DAD3-4C02-B546-0154CE82F6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F2432C-B0B2-4328-B320-3DCE4DE52608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B9ACB0-178B-4CCE-BC22-FB55289EFA6C}" type="slidenum">
              <a:rPr lang="en-US"/>
              <a:pPr/>
              <a:t>10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F2727-6C07-4DCE-A619-1765F2BA7FA1}" type="slidenum">
              <a:rPr lang="en-US"/>
              <a:pPr/>
              <a:t>11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897AA1-90E5-47F9-99BD-EFE8F48F7C40}" type="slidenum">
              <a:rPr lang="en-US"/>
              <a:pPr/>
              <a:t>12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7A6A3-BBB9-423B-B3C7-8677F090CAEA}" type="slidenum">
              <a:rPr lang="en-US"/>
              <a:pPr/>
              <a:t>13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47DA-763A-433E-898D-6B7B9D70D8F1}" type="slidenum">
              <a:rPr lang="en-US"/>
              <a:pPr/>
              <a:t>14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E806E-BF4E-4F09-85DC-28BF5E27A70D}" type="slidenum">
              <a:rPr lang="en-US"/>
              <a:pPr/>
              <a:t>15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06FDD4-FA32-411A-AD0E-AA0E12FEE4A6}" type="slidenum">
              <a:rPr lang="en-US"/>
              <a:pPr/>
              <a:t>16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FBFD5-4000-45D1-83B8-C3B653A80F44}" type="slidenum">
              <a:rPr lang="en-US"/>
              <a:pPr/>
              <a:t>17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0078F0-B057-4E68-A26F-1BADB20B5900}" type="slidenum">
              <a:rPr lang="en-US"/>
              <a:pPr/>
              <a:t>18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5D898D-B498-46C1-8AC9-347475AE808D}" type="slidenum">
              <a:rPr lang="en-US"/>
              <a:pPr/>
              <a:t>20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7F1EF8-3F6D-4348-B692-1AFEE374E94B}" type="slidenum">
              <a:rPr lang="en-US"/>
              <a:pPr/>
              <a:t>21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9CCA9-3A8E-445D-A2E9-49BFC4BBB4C3}" type="slidenum">
              <a:rPr lang="en-US"/>
              <a:pPr/>
              <a:t>23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60F5C-2F70-4C35-8191-01B1482EE12A}" type="slidenum">
              <a:rPr lang="en-US"/>
              <a:pPr/>
              <a:t>24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03581B-A3C1-4C90-8B4C-AA1E5C00ACD0}" type="slidenum">
              <a:rPr lang="en-US"/>
              <a:pPr/>
              <a:t>25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F0D4FA-0AA3-4715-8677-701713E0FF90}" type="slidenum">
              <a:rPr lang="en-US"/>
              <a:pPr/>
              <a:t>26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A40A7-CB17-4DC3-9B09-25330D08F844}" type="slidenum">
              <a:rPr lang="en-US"/>
              <a:pPr/>
              <a:t>27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46F87-62D7-4FC3-8BC7-0FD886376DF1}" type="slidenum">
              <a:rPr lang="en-US"/>
              <a:pPr/>
              <a:t>28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E86AC-D652-497E-BC29-D03BE4240FC4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 lIns="92058" tIns="45221" rIns="92058" bIns="45221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46192-068E-40B3-A24C-438F66772C10}" type="slidenum">
              <a:rPr lang="en-US"/>
              <a:pPr/>
              <a:t>31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23853-B16D-4FBF-A9DD-4B4E7C26056E}" type="slidenum">
              <a:rPr lang="en-US"/>
              <a:pPr/>
              <a:t>33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A747E-BC74-4489-9DED-B00F360B486C}" type="slidenum">
              <a:rPr lang="en-US"/>
              <a:pPr/>
              <a:t>35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3D18E-8073-487E-9E4B-88DA0480549F}" type="slidenum">
              <a:rPr lang="en-US"/>
              <a:pPr/>
              <a:t>36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638DA-E20A-4CD5-AFFB-3D1C403C08EF}" type="slidenum">
              <a:rPr lang="en-US"/>
              <a:pPr/>
              <a:t>37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D2DEB-2BB2-45C0-AFB7-C1122CB32FCF}" type="slidenum">
              <a:rPr lang="en-US"/>
              <a:pPr/>
              <a:t>38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A3CEB-DB0D-4A4E-8E2B-AD04CFC7ED90}" type="slidenum">
              <a:rPr lang="en-US"/>
              <a:pPr/>
              <a:t>39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E4E3A-F4C6-4198-BD1D-69214D111014}" type="slidenum">
              <a:rPr lang="en-US"/>
              <a:pPr/>
              <a:t>4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67C50-88E1-4E72-A451-24796605E512}" type="slidenum">
              <a:rPr lang="en-US"/>
              <a:pPr/>
              <a:t>5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B22E7-0C81-4DF3-B315-A37A47743E21}" type="slidenum">
              <a:rPr lang="en-US"/>
              <a:pPr/>
              <a:t>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3A5C93-609C-494E-902A-C255B50090B1}" type="slidenum">
              <a:rPr lang="en-US"/>
              <a:pPr/>
              <a:t>7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630119-5619-4D63-84E6-880292440B81}" type="slidenum">
              <a:rPr lang="en-US"/>
              <a:pPr/>
              <a:t>8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84574-98D4-4B21-8FD2-43F5A5C8A2B3}" type="slidenum">
              <a:rPr lang="en-US"/>
              <a:pPr/>
              <a:t>9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81922" name="Clip" r:id="rId3" imgW="0" imgH="0" progId="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3300"/>
                </a:solidFill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</a:t>
            </a:r>
            <a:r>
              <a:rPr 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4.</a:t>
            </a:r>
            <a:fld id="{00C3CDC5-001A-4AB2-8E58-6793F962B253}" type="slidenum">
              <a:rPr lang="en-US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0099"/>
              </a:solidFill>
            </a:endParaRPr>
          </a:p>
        </p:txBody>
      </p:sp>
      <p:sp>
        <p:nvSpPr>
          <p:cNvPr id="4280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416675"/>
            <a:ext cx="2603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000099"/>
                </a:solidFill>
              </a:rPr>
              <a:t>Database System Concepts - 6</a:t>
            </a:r>
            <a:r>
              <a:rPr lang="en-US" sz="1000" b="1" baseline="30000" dirty="0">
                <a:solidFill>
                  <a:srgbClr val="000099"/>
                </a:solidFill>
              </a:rPr>
              <a:t>th</a:t>
            </a:r>
            <a:r>
              <a:rPr lang="en-US" sz="1000" b="1" dirty="0">
                <a:solidFill>
                  <a:srgbClr val="000099"/>
                </a:solidFill>
              </a:rPr>
              <a:t> Edition</a:t>
            </a:r>
          </a:p>
          <a:p>
            <a:pPr>
              <a:spcBef>
                <a:spcPct val="50000"/>
              </a:spcBef>
            </a:pPr>
            <a:r>
              <a:rPr lang="en-US" sz="1000" b="1" dirty="0" smtClean="0">
                <a:solidFill>
                  <a:srgbClr val="000099"/>
                </a:solidFill>
              </a:rPr>
              <a:t>Modified by </a:t>
            </a:r>
            <a:r>
              <a:rPr lang="en-US" sz="1000" b="1" dirty="0" err="1" smtClean="0">
                <a:solidFill>
                  <a:srgbClr val="000099"/>
                </a:solidFill>
              </a:rPr>
              <a:t>Ratan</a:t>
            </a:r>
            <a:r>
              <a:rPr lang="en-US" sz="1000" b="1" baseline="0" dirty="0" smtClean="0">
                <a:solidFill>
                  <a:srgbClr val="000099"/>
                </a:solidFill>
              </a:rPr>
              <a:t> </a:t>
            </a:r>
            <a:r>
              <a:rPr lang="en-US" sz="1000" b="1" baseline="0" dirty="0" err="1" smtClean="0">
                <a:solidFill>
                  <a:srgbClr val="000099"/>
                </a:solidFill>
              </a:rPr>
              <a:t>Dey</a:t>
            </a:r>
            <a:r>
              <a:rPr lang="en-US" sz="1000" b="1" dirty="0" smtClean="0">
                <a:solidFill>
                  <a:srgbClr val="000099"/>
                </a:solidFill>
              </a:rPr>
              <a:t> </a:t>
            </a:r>
            <a:r>
              <a:rPr lang="en-US" sz="1000" b="1" dirty="0">
                <a:solidFill>
                  <a:srgbClr val="000099"/>
                </a:solidFill>
              </a:rPr>
              <a:t>NYU CS-UY 3083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Intermediate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Left Outer Join</a:t>
            </a: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58813" y="1312863"/>
            <a:ext cx="552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 i="1"/>
              <a:t>   course</a:t>
            </a:r>
            <a:r>
              <a:rPr kumimoji="1" lang="en-US" sz="2000"/>
              <a:t> </a:t>
            </a:r>
            <a:r>
              <a:rPr kumimoji="1" lang="en-US" sz="2000" b="1">
                <a:solidFill>
                  <a:srgbClr val="000099"/>
                </a:solidFill>
              </a:rPr>
              <a:t>natural left outer join</a:t>
            </a:r>
            <a:r>
              <a:rPr kumimoji="1" lang="en-US" sz="2000"/>
              <a:t> </a:t>
            </a:r>
            <a:r>
              <a:rPr kumimoji="1" lang="en-US" sz="2000" i="1"/>
              <a:t>prereq</a:t>
            </a:r>
            <a:endParaRPr kumimoji="1" lang="en-US" sz="2000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5588" y="2112963"/>
            <a:ext cx="5956300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5408613" y="3933825"/>
            <a:ext cx="3314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Note: read prere_id as prereq_id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H="1" flipV="1">
            <a:off x="7480300" y="2332038"/>
            <a:ext cx="930275" cy="150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Right Outer Join</a:t>
            </a: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801688" y="1287463"/>
            <a:ext cx="539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/>
              <a:t> </a:t>
            </a:r>
            <a:r>
              <a:rPr kumimoji="1" lang="en-US" sz="2000" i="1"/>
              <a:t> course</a:t>
            </a:r>
            <a:r>
              <a:rPr kumimoji="1" lang="en-US" sz="2000"/>
              <a:t> </a:t>
            </a:r>
            <a:r>
              <a:rPr kumimoji="1" lang="en-US" sz="2000" b="1">
                <a:solidFill>
                  <a:srgbClr val="000099"/>
                </a:solidFill>
              </a:rPr>
              <a:t>natural right outer join</a:t>
            </a:r>
            <a:r>
              <a:rPr kumimoji="1" lang="en-US" sz="2000"/>
              <a:t> </a:t>
            </a:r>
            <a:r>
              <a:rPr kumimoji="1" lang="en-US" sz="2000" i="1"/>
              <a:t>prereq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1900" y="2311400"/>
            <a:ext cx="625792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Full Outer Join</a:t>
            </a:r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852488" y="1325563"/>
            <a:ext cx="481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/>
              <a:t> </a:t>
            </a:r>
            <a:r>
              <a:rPr kumimoji="1" lang="en-US" sz="2000" i="1"/>
              <a:t> course</a:t>
            </a:r>
            <a:r>
              <a:rPr kumimoji="1" lang="en-US" sz="2000"/>
              <a:t> </a:t>
            </a:r>
            <a:r>
              <a:rPr kumimoji="1" lang="en-US" sz="2000" b="1">
                <a:solidFill>
                  <a:srgbClr val="000099"/>
                </a:solidFill>
              </a:rPr>
              <a:t>natural full outer join</a:t>
            </a:r>
            <a:r>
              <a:rPr kumimoji="1" lang="en-US" sz="2000"/>
              <a:t> </a:t>
            </a:r>
            <a:r>
              <a:rPr kumimoji="1" lang="en-US" sz="2000" i="1"/>
              <a:t>prereq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1588" y="2159000"/>
            <a:ext cx="5859462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3575050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Join operations</a:t>
            </a:r>
            <a:r>
              <a:rPr lang="en-US" smtClean="0"/>
              <a:t> take two relations and return as a result another relation.</a:t>
            </a:r>
          </a:p>
          <a:p>
            <a:r>
              <a:rPr lang="en-US" smtClean="0"/>
              <a:t>These additional operations are typically used as subquery expressions in the </a:t>
            </a:r>
            <a:r>
              <a:rPr lang="en-US" b="1" smtClean="0"/>
              <a:t>from </a:t>
            </a:r>
            <a:r>
              <a:rPr lang="en-US" smtClean="0"/>
              <a:t>clause</a:t>
            </a:r>
          </a:p>
          <a:p>
            <a:r>
              <a:rPr lang="en-US" b="1" smtClean="0">
                <a:solidFill>
                  <a:srgbClr val="000099"/>
                </a:solidFill>
              </a:rPr>
              <a:t>Join condition</a:t>
            </a:r>
            <a:r>
              <a:rPr lang="en-US" smtClean="0"/>
              <a:t> – defines which tuples in the two relations match, and what attributes are present in the result of the join.</a:t>
            </a:r>
          </a:p>
          <a:p>
            <a:r>
              <a:rPr lang="en-US" b="1" smtClean="0">
                <a:solidFill>
                  <a:srgbClr val="000099"/>
                </a:solidFill>
              </a:rPr>
              <a:t>Join type</a:t>
            </a:r>
            <a:r>
              <a:rPr lang="en-US" smtClean="0"/>
              <a:t> – defines how tuples in each relation that do not match any tuple in the other relation (based on the join condition) are treated.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3"/>
          <a:srcRect l="375" t="32004" r="375" b="31503"/>
          <a:stretch>
            <a:fillRect/>
          </a:stretch>
        </p:blipFill>
        <p:spPr bwMode="auto">
          <a:xfrm>
            <a:off x="1098550" y="4214813"/>
            <a:ext cx="7085013" cy="195421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98550"/>
            <a:ext cx="6619875" cy="688975"/>
          </a:xfrm>
        </p:spPr>
        <p:txBody>
          <a:bodyPr/>
          <a:lstStyle/>
          <a:p>
            <a:r>
              <a:rPr lang="en-US" i="1" smtClean="0"/>
              <a:t>course </a:t>
            </a:r>
            <a:r>
              <a:rPr lang="en-US" b="1" smtClean="0"/>
              <a:t>inner join </a:t>
            </a:r>
            <a:r>
              <a:rPr lang="en-US" i="1" smtClean="0"/>
              <a:t>prereq </a:t>
            </a:r>
            <a:r>
              <a:rPr lang="en-US" b="1" smtClean="0"/>
              <a:t>on</a:t>
            </a:r>
            <a:br>
              <a:rPr lang="en-US" b="1" smtClean="0"/>
            </a:br>
            <a:r>
              <a:rPr lang="en-US" i="1" smtClean="0"/>
              <a:t>course.course_id = prereq.course_id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57238" y="3300413"/>
            <a:ext cx="6800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1800" i="1"/>
              <a:t>course </a:t>
            </a:r>
            <a:r>
              <a:rPr kumimoji="1" lang="en-US" sz="1800" b="1"/>
              <a:t>left outer join</a:t>
            </a:r>
            <a:r>
              <a:rPr kumimoji="1" lang="en-US" sz="1800" i="1"/>
              <a:t> prereq </a:t>
            </a:r>
            <a:r>
              <a:rPr kumimoji="1" lang="en-US" sz="1800" b="1"/>
              <a:t>on</a:t>
            </a:r>
            <a:r>
              <a:rPr kumimoji="1" lang="en-US" sz="1800" i="1"/>
              <a:t/>
            </a:r>
            <a:br>
              <a:rPr kumimoji="1" lang="en-US" sz="1800" i="1"/>
            </a:br>
            <a:r>
              <a:rPr kumimoji="1" lang="en-US" sz="1800" i="1"/>
              <a:t>course.course_id = prereq.course_id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endParaRPr kumimoji="1" lang="en-US" sz="1800" i="1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8113" y="2065338"/>
            <a:ext cx="64643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4463" y="4254500"/>
            <a:ext cx="6589712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</a:p>
        </p:txBody>
      </p:sp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742950" y="1047750"/>
            <a:ext cx="6800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1800" i="1"/>
              <a:t>course</a:t>
            </a:r>
            <a:r>
              <a:rPr kumimoji="1" lang="en-US" sz="1800" b="1"/>
              <a:t> natural right outer join </a:t>
            </a:r>
            <a:r>
              <a:rPr kumimoji="1" lang="en-US" sz="1800" i="1"/>
              <a:t>prereq</a:t>
            </a:r>
            <a:endParaRPr kumimoji="1" lang="en-US" sz="1800" b="1"/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2400" y="1776413"/>
            <a:ext cx="625792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904875" y="44640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sz="1800" b="1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790575" y="3363913"/>
            <a:ext cx="668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1800" i="1"/>
              <a:t>   course</a:t>
            </a:r>
            <a:r>
              <a:rPr kumimoji="1" lang="en-US" b="1"/>
              <a:t> </a:t>
            </a:r>
            <a:r>
              <a:rPr kumimoji="1" lang="en-US" sz="1800" b="1"/>
              <a:t>right outer join </a:t>
            </a:r>
            <a:r>
              <a:rPr kumimoji="1" lang="en-US" sz="1800" i="1"/>
              <a:t>prereq </a:t>
            </a:r>
            <a:r>
              <a:rPr kumimoji="1" lang="en-US" sz="1800" b="1"/>
              <a:t>using</a:t>
            </a:r>
            <a:r>
              <a:rPr kumimoji="1" lang="en-US" b="1"/>
              <a:t> </a:t>
            </a:r>
            <a:r>
              <a:rPr kumimoji="1" lang="en-US" sz="1800"/>
              <a:t>(</a:t>
            </a:r>
            <a:r>
              <a:rPr kumimoji="1" lang="en-US" sz="1800" i="1"/>
              <a:t>course_id</a:t>
            </a:r>
            <a:r>
              <a:rPr kumimoji="1" lang="en-US" sz="1800"/>
              <a:t>)</a:t>
            </a:r>
          </a:p>
        </p:txBody>
      </p:sp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7325" y="4059238"/>
            <a:ext cx="585946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Views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123113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smtClean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smtClean="0"/>
              <a:t>Consider a person who needs to know an instructors name and department, but not the salary.  This person should see a relation described, in SQL, by </a:t>
            </a:r>
            <a:br>
              <a:rPr lang="en-US" smtClean="0"/>
            </a:br>
            <a:r>
              <a:rPr lang="en-US" smtClean="0"/>
              <a:t>		</a:t>
            </a:r>
            <a:r>
              <a:rPr kumimoji="0" lang="en-US" b="1" smtClean="0"/>
              <a:t/>
            </a:r>
            <a:br>
              <a:rPr kumimoji="0" lang="en-US" b="1" smtClean="0"/>
            </a:br>
            <a:r>
              <a:rPr kumimoji="0" lang="en-US" b="1" smtClean="0"/>
              <a:t>             select </a:t>
            </a:r>
            <a:r>
              <a:rPr kumimoji="0" lang="en-US" i="1" smtClean="0"/>
              <a:t>ID</a:t>
            </a:r>
            <a:r>
              <a:rPr kumimoji="0" lang="en-US" smtClean="0"/>
              <a:t>, </a:t>
            </a:r>
            <a:r>
              <a:rPr kumimoji="0" lang="en-US" i="1" smtClean="0"/>
              <a:t>name</a:t>
            </a:r>
            <a:r>
              <a:rPr kumimoji="0" lang="en-US" smtClean="0"/>
              <a:t>, </a:t>
            </a:r>
            <a:r>
              <a:rPr kumimoji="0" lang="en-US" i="1" smtClean="0"/>
              <a:t>dept_name</a:t>
            </a:r>
            <a:br>
              <a:rPr kumimoji="0" lang="en-US" i="1" smtClean="0"/>
            </a:br>
            <a:r>
              <a:rPr kumimoji="0" lang="en-US" i="1" smtClean="0"/>
              <a:t>             </a:t>
            </a:r>
            <a:r>
              <a:rPr kumimoji="0" lang="en-US" b="1" smtClean="0"/>
              <a:t>from </a:t>
            </a:r>
            <a:r>
              <a:rPr kumimoji="0" lang="en-US" i="1" smtClean="0"/>
              <a:t>instructor</a:t>
            </a:r>
            <a:endParaRPr kumimoji="0" lang="en-US" smtClean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endParaRPr lang="en-US" sz="900" smtClean="0">
              <a:sym typeface="Symbol" pitchFamily="18" charset="2"/>
            </a:endParaRPr>
          </a:p>
          <a:p>
            <a:pPr>
              <a:tabLst>
                <a:tab pos="3205163" algn="ctr"/>
              </a:tabLst>
            </a:pPr>
            <a:r>
              <a:rPr lang="en-US" smtClean="0"/>
              <a:t>A </a:t>
            </a:r>
            <a:r>
              <a:rPr lang="en-US" b="1" smtClean="0">
                <a:solidFill>
                  <a:srgbClr val="000099"/>
                </a:solidFill>
              </a:rPr>
              <a:t>view</a:t>
            </a:r>
            <a:r>
              <a:rPr lang="en-US" smtClean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smtClean="0"/>
              <a:t>Any relation that is not of the conceptual model but is made visible to a user as a </a:t>
            </a:r>
            <a:r>
              <a:rPr lang="ja-JP" altLang="en-US" smtClean="0"/>
              <a:t>“</a:t>
            </a:r>
            <a:r>
              <a:rPr lang="en-US" altLang="ja-JP" smtClean="0"/>
              <a:t>virtual relation</a:t>
            </a:r>
            <a:r>
              <a:rPr lang="ja-JP" altLang="en-US" smtClean="0"/>
              <a:t>”</a:t>
            </a:r>
            <a:r>
              <a:rPr lang="en-US" altLang="ja-JP" smtClean="0"/>
              <a:t> is called a </a:t>
            </a:r>
            <a:r>
              <a:rPr lang="en-US" altLang="ja-JP" b="1" smtClean="0">
                <a:solidFill>
                  <a:srgbClr val="000099"/>
                </a:solidFill>
              </a:rPr>
              <a:t>view</a:t>
            </a:r>
            <a:r>
              <a:rPr lang="en-US" altLang="ja-JP" smtClean="0"/>
              <a:t>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View Definition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305675" cy="4873625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smtClean="0"/>
              <a:t>A view is defined using the </a:t>
            </a:r>
            <a:r>
              <a:rPr lang="en-US" b="1" smtClean="0"/>
              <a:t>create view </a:t>
            </a:r>
            <a:r>
              <a:rPr lang="en-US" smtClean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smtClean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smtClean="0"/>
              <a:t>		</a:t>
            </a:r>
            <a:r>
              <a:rPr lang="en-US" b="1" smtClean="0"/>
              <a:t>create view </a:t>
            </a:r>
            <a:r>
              <a:rPr lang="en-US" i="1" smtClean="0"/>
              <a:t>v </a:t>
            </a:r>
            <a:r>
              <a:rPr lang="en-US" b="1" smtClean="0"/>
              <a:t>as </a:t>
            </a:r>
            <a:r>
              <a:rPr lang="en-US" i="1" smtClean="0"/>
              <a:t>&lt; </a:t>
            </a:r>
            <a:r>
              <a:rPr lang="en-US" smtClean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smtClean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smtClean="0"/>
              <a:t>	where &lt;query expression&gt; is any legal SQL expression.  The view name is represented by </a:t>
            </a:r>
            <a:r>
              <a:rPr lang="en-US" i="1" smtClean="0"/>
              <a:t>v.</a:t>
            </a:r>
            <a:endParaRPr lang="en-US" smtClean="0"/>
          </a:p>
          <a:p>
            <a:pPr>
              <a:tabLst>
                <a:tab pos="3432175" algn="ctr"/>
              </a:tabLst>
            </a:pPr>
            <a:r>
              <a:rPr lang="en-US" smtClean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smtClean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smtClean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Views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06488"/>
            <a:ext cx="8250238" cy="491331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sz="2000" smtClean="0"/>
              <a:t>A view of instructors without their salary</a:t>
            </a:r>
            <a:br>
              <a:rPr lang="en-US" sz="2000" smtClean="0"/>
            </a:br>
            <a:r>
              <a:rPr lang="en-US" sz="2400" smtClean="0"/>
              <a:t>  </a:t>
            </a:r>
            <a:r>
              <a:rPr kumimoji="0" lang="en-US" sz="2000" b="1" smtClean="0"/>
              <a:t>create view </a:t>
            </a:r>
            <a:r>
              <a:rPr kumimoji="0" lang="en-US" sz="2000" i="1" smtClean="0"/>
              <a:t>faculty </a:t>
            </a:r>
            <a:r>
              <a:rPr kumimoji="0" lang="en-US" sz="2000" b="1" smtClean="0"/>
              <a:t>as</a:t>
            </a:r>
            <a:r>
              <a:rPr lang="en-US" sz="2000" b="1" smtClean="0"/>
              <a:t> </a:t>
            </a:r>
            <a:br>
              <a:rPr lang="en-US" sz="2000" b="1" smtClean="0"/>
            </a:br>
            <a:r>
              <a:rPr lang="en-US" sz="2000" b="1" smtClean="0"/>
              <a:t>       </a:t>
            </a:r>
            <a:r>
              <a:rPr kumimoji="0" lang="en-US" sz="2000" b="1" smtClean="0"/>
              <a:t>select </a:t>
            </a:r>
            <a:r>
              <a:rPr kumimoji="0" lang="en-US" sz="2000" i="1" smtClean="0"/>
              <a:t>ID</a:t>
            </a:r>
            <a:r>
              <a:rPr kumimoji="0" lang="en-US" sz="2000" smtClean="0"/>
              <a:t>, </a:t>
            </a:r>
            <a:r>
              <a:rPr kumimoji="0" lang="en-US" sz="2000" i="1" smtClean="0"/>
              <a:t>name</a:t>
            </a:r>
            <a:r>
              <a:rPr kumimoji="0" lang="en-US" sz="2000" smtClean="0"/>
              <a:t>, </a:t>
            </a:r>
            <a:r>
              <a:rPr kumimoji="0" lang="en-US" sz="2000" i="1" smtClean="0"/>
              <a:t>dept_name</a:t>
            </a:r>
            <a:br>
              <a:rPr kumimoji="0" lang="en-US" sz="2000" i="1" smtClean="0"/>
            </a:br>
            <a:r>
              <a:rPr kumimoji="0" lang="en-US" sz="2000" i="1" smtClean="0"/>
              <a:t>       </a:t>
            </a:r>
            <a:r>
              <a:rPr kumimoji="0" lang="en-US" sz="2000" b="1" smtClean="0"/>
              <a:t>from </a:t>
            </a:r>
            <a:r>
              <a:rPr kumimoji="0" lang="en-US" sz="2000" i="1" smtClean="0"/>
              <a:t>instructor</a:t>
            </a:r>
            <a:endParaRPr kumimoji="0" lang="en-US" sz="2000" smtClean="0"/>
          </a:p>
          <a:p>
            <a:pPr>
              <a:tabLst>
                <a:tab pos="1370013" algn="l"/>
              </a:tabLst>
            </a:pPr>
            <a:r>
              <a:rPr lang="en-US" sz="2000" smtClean="0"/>
              <a:t>Find all instructors in the Biology department</a:t>
            </a:r>
            <a:br>
              <a:rPr lang="en-US" sz="2000" smtClean="0"/>
            </a:br>
            <a:r>
              <a:rPr lang="en-US" sz="2000" smtClean="0"/>
              <a:t>  </a:t>
            </a:r>
            <a:r>
              <a:rPr lang="en-US" sz="2000" b="1" smtClean="0"/>
              <a:t>select </a:t>
            </a:r>
            <a:r>
              <a:rPr lang="en-US" sz="2000" i="1" smtClean="0"/>
              <a:t>name</a:t>
            </a:r>
            <a:br>
              <a:rPr lang="en-US" sz="2000" i="1" smtClean="0"/>
            </a:br>
            <a:r>
              <a:rPr lang="en-US" sz="2000" i="1" smtClean="0"/>
              <a:t>  </a:t>
            </a:r>
            <a:r>
              <a:rPr lang="en-US" sz="2000" b="1" smtClean="0"/>
              <a:t>from </a:t>
            </a:r>
            <a:r>
              <a:rPr lang="en-US" sz="2000" i="1" smtClean="0"/>
              <a:t>faculty</a:t>
            </a:r>
            <a:br>
              <a:rPr lang="en-US" sz="2000" i="1" smtClean="0"/>
            </a:br>
            <a:r>
              <a:rPr lang="en-US" sz="2000" i="1" smtClean="0"/>
              <a:t>  </a:t>
            </a:r>
            <a:r>
              <a:rPr lang="en-US" sz="2000" b="1" smtClean="0"/>
              <a:t>where </a:t>
            </a:r>
            <a:r>
              <a:rPr lang="en-US" sz="2000" i="1" smtClean="0"/>
              <a:t>dept_name = </a:t>
            </a:r>
            <a:r>
              <a:rPr lang="ja-JP" altLang="en-US" sz="2000" smtClean="0"/>
              <a:t>‘</a:t>
            </a:r>
            <a:r>
              <a:rPr lang="en-US" altLang="ja-JP" sz="2000" smtClean="0"/>
              <a:t>Biology</a:t>
            </a:r>
            <a:r>
              <a:rPr lang="ja-JP" altLang="en-US" sz="2000" smtClean="0"/>
              <a:t>’</a:t>
            </a:r>
            <a:endParaRPr lang="en-US" altLang="ja-JP" sz="2000" smtClean="0"/>
          </a:p>
          <a:p>
            <a:pPr>
              <a:tabLst>
                <a:tab pos="1370013" algn="l"/>
              </a:tabLst>
            </a:pPr>
            <a:r>
              <a:rPr lang="en-US" sz="2000" smtClean="0"/>
              <a:t>Create a view of department salary totals</a:t>
            </a:r>
            <a:br>
              <a:rPr lang="en-US" sz="2000" smtClean="0"/>
            </a:br>
            <a:r>
              <a:rPr lang="en-US" sz="2000" smtClean="0"/>
              <a:t>  </a:t>
            </a:r>
            <a:r>
              <a:rPr lang="en-US" sz="2000" b="1" smtClean="0"/>
              <a:t>create view </a:t>
            </a:r>
            <a:r>
              <a:rPr lang="en-US" sz="2000" i="1" smtClean="0"/>
              <a:t>departments_total_salary</a:t>
            </a:r>
            <a:r>
              <a:rPr lang="en-US" sz="2000" smtClean="0"/>
              <a:t>(</a:t>
            </a:r>
            <a:r>
              <a:rPr lang="en-US" sz="2000" i="1" smtClean="0"/>
              <a:t>dept_name</a:t>
            </a:r>
            <a:r>
              <a:rPr lang="en-US" sz="2000" smtClean="0"/>
              <a:t>, </a:t>
            </a:r>
            <a:r>
              <a:rPr lang="en-US" sz="2000" i="1" smtClean="0"/>
              <a:t>total_salary</a:t>
            </a:r>
            <a:r>
              <a:rPr lang="en-US" sz="2000" smtClean="0"/>
              <a:t>) </a:t>
            </a:r>
            <a:r>
              <a:rPr lang="en-US" sz="2000" b="1" smtClean="0"/>
              <a:t>as</a:t>
            </a:r>
            <a:br>
              <a:rPr lang="en-US" sz="2000" b="1" smtClean="0"/>
            </a:br>
            <a:r>
              <a:rPr lang="en-US" sz="2000" b="1" smtClean="0"/>
              <a:t>       select </a:t>
            </a:r>
            <a:r>
              <a:rPr lang="en-US" sz="2000" i="1" smtClean="0"/>
              <a:t>dept_name</a:t>
            </a:r>
            <a:r>
              <a:rPr lang="en-US" sz="2000" smtClean="0"/>
              <a:t>, </a:t>
            </a:r>
            <a:r>
              <a:rPr lang="en-US" sz="2000" b="1" smtClean="0"/>
              <a:t>sum </a:t>
            </a:r>
            <a:r>
              <a:rPr lang="en-US" sz="2000" smtClean="0"/>
              <a:t>(</a:t>
            </a:r>
            <a:r>
              <a:rPr lang="en-US" sz="2000" i="1" smtClean="0"/>
              <a:t>salary</a:t>
            </a:r>
            <a:r>
              <a:rPr lang="en-US" sz="2000" smtClean="0"/>
              <a:t>)</a:t>
            </a:r>
            <a:br>
              <a:rPr lang="en-US" sz="2000" smtClean="0"/>
            </a:br>
            <a:r>
              <a:rPr lang="en-US" sz="2000" smtClean="0"/>
              <a:t>       </a:t>
            </a: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i="1" smtClean="0"/>
              <a:t>       </a:t>
            </a:r>
            <a:r>
              <a:rPr lang="en-US" sz="2000" b="1" smtClean="0"/>
              <a:t>group by </a:t>
            </a:r>
            <a:r>
              <a:rPr lang="en-US" sz="2000" i="1" smtClean="0"/>
              <a:t>dept_name</a:t>
            </a:r>
            <a:r>
              <a:rPr lang="en-US" sz="2000" smtClean="0"/>
              <a:t>;</a:t>
            </a:r>
            <a:endParaRPr lang="en-US" sz="2400" smtClean="0"/>
          </a:p>
          <a:p>
            <a:pPr>
              <a:tabLst>
                <a:tab pos="1370013" algn="l"/>
              </a:tabLst>
            </a:pPr>
            <a:endParaRPr lang="en-US" sz="2400" smtClean="0"/>
          </a:p>
          <a:p>
            <a:pPr>
              <a:tabLst>
                <a:tab pos="1370013" algn="l"/>
              </a:tabLst>
            </a:pPr>
            <a:endParaRPr lang="en-US" sz="2000" smtClean="0"/>
          </a:p>
          <a:p>
            <a:pPr>
              <a:tabLst>
                <a:tab pos="1370013" algn="l"/>
              </a:tabLst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Views Defined Using Other Views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smtClean="0"/>
              <a:t>create view </a:t>
            </a:r>
            <a:r>
              <a:rPr lang="en-US" sz="2000" i="1" smtClean="0">
                <a:solidFill>
                  <a:srgbClr val="000099"/>
                </a:solidFill>
              </a:rPr>
              <a:t>physics_fall_2009</a:t>
            </a:r>
            <a:r>
              <a:rPr lang="en-US" sz="2000" i="1" smtClean="0"/>
              <a:t> </a:t>
            </a:r>
            <a:r>
              <a:rPr lang="en-US" sz="2000" b="1" smtClean="0"/>
              <a:t>as</a:t>
            </a:r>
            <a:br>
              <a:rPr lang="en-US" sz="2000" b="1" smtClean="0"/>
            </a:br>
            <a:r>
              <a:rPr lang="en-US" sz="2000" b="1" smtClean="0"/>
              <a:t>    select </a:t>
            </a:r>
            <a:r>
              <a:rPr lang="en-US" sz="2000" i="1" smtClean="0"/>
              <a:t>course</a:t>
            </a:r>
            <a:r>
              <a:rPr lang="en-US" sz="2000" smtClean="0"/>
              <a:t>.</a:t>
            </a:r>
            <a:r>
              <a:rPr lang="en-US" sz="2000" i="1" smtClean="0"/>
              <a:t>course_id</a:t>
            </a:r>
            <a:r>
              <a:rPr lang="en-US" sz="2000" smtClean="0"/>
              <a:t>, </a:t>
            </a:r>
            <a:r>
              <a:rPr lang="en-US" sz="2000" i="1" smtClean="0"/>
              <a:t>sec_id</a:t>
            </a:r>
            <a:r>
              <a:rPr lang="en-US" sz="2000" smtClean="0"/>
              <a:t>, </a:t>
            </a:r>
            <a:r>
              <a:rPr lang="en-US" sz="2000" i="1" smtClean="0"/>
              <a:t>building</a:t>
            </a:r>
            <a:r>
              <a:rPr lang="en-US" sz="2000" smtClean="0"/>
              <a:t>, </a:t>
            </a:r>
            <a:r>
              <a:rPr lang="en-US" sz="2000" i="1" smtClean="0"/>
              <a:t>room_number</a:t>
            </a:r>
            <a:br>
              <a:rPr lang="en-US" sz="2000" i="1" smtClean="0"/>
            </a:br>
            <a:r>
              <a:rPr lang="en-US" sz="2000" i="1" smtClean="0"/>
              <a:t>    </a:t>
            </a:r>
            <a:r>
              <a:rPr lang="en-US" sz="2000" b="1" smtClean="0"/>
              <a:t>from </a:t>
            </a:r>
            <a:r>
              <a:rPr lang="en-US" sz="2000" i="1" smtClean="0"/>
              <a:t>course</a:t>
            </a:r>
            <a:r>
              <a:rPr lang="en-US" sz="2000" smtClean="0"/>
              <a:t>, </a:t>
            </a:r>
            <a:r>
              <a:rPr lang="en-US" sz="2000" i="1" smtClean="0"/>
              <a:t>section</a:t>
            </a:r>
            <a:br>
              <a:rPr lang="en-US" sz="2000" i="1" smtClean="0"/>
            </a:br>
            <a:r>
              <a:rPr lang="en-US" sz="2000" i="1" smtClean="0"/>
              <a:t>    </a:t>
            </a:r>
            <a:r>
              <a:rPr lang="en-US" sz="2000" b="1" smtClean="0"/>
              <a:t>where </a:t>
            </a:r>
            <a:r>
              <a:rPr lang="en-US" sz="2000" i="1" smtClean="0"/>
              <a:t>course</a:t>
            </a:r>
            <a:r>
              <a:rPr lang="en-US" sz="2000" smtClean="0"/>
              <a:t>.</a:t>
            </a:r>
            <a:r>
              <a:rPr lang="en-US" sz="2000" i="1" smtClean="0"/>
              <a:t>course_id </a:t>
            </a:r>
            <a:r>
              <a:rPr lang="en-US" sz="2000" smtClean="0"/>
              <a:t>= </a:t>
            </a:r>
            <a:r>
              <a:rPr lang="en-US" sz="2000" i="1" smtClean="0"/>
              <a:t>section</a:t>
            </a:r>
            <a:r>
              <a:rPr lang="en-US" sz="2000" smtClean="0"/>
              <a:t>.</a:t>
            </a:r>
            <a:r>
              <a:rPr lang="en-US" sz="2000" i="1" smtClean="0"/>
              <a:t>course_id</a:t>
            </a:r>
            <a:br>
              <a:rPr lang="en-US" sz="2000" i="1" smtClean="0"/>
            </a:br>
            <a:r>
              <a:rPr lang="en-US" sz="2000" i="1" smtClean="0"/>
              <a:t>               </a:t>
            </a:r>
            <a:r>
              <a:rPr lang="en-US" sz="2000" b="1" smtClean="0"/>
              <a:t>and </a:t>
            </a:r>
            <a:r>
              <a:rPr lang="en-US" sz="2000" i="1" smtClean="0"/>
              <a:t>course</a:t>
            </a:r>
            <a:r>
              <a:rPr lang="en-US" sz="2000" smtClean="0"/>
              <a:t>.</a:t>
            </a:r>
            <a:r>
              <a:rPr lang="en-US" sz="2000" i="1" smtClean="0"/>
              <a:t>dept_name </a:t>
            </a:r>
            <a:r>
              <a:rPr lang="en-US" sz="2000" smtClean="0"/>
              <a:t>= </a:t>
            </a:r>
            <a:r>
              <a:rPr lang="ja-JP" altLang="en-US" sz="2000" smtClean="0"/>
              <a:t>’</a:t>
            </a:r>
            <a:r>
              <a:rPr lang="en-US" altLang="ja-JP" sz="2000" smtClean="0"/>
              <a:t>Physics</a:t>
            </a:r>
            <a:r>
              <a:rPr lang="ja-JP" altLang="en-US" sz="2000" smtClean="0"/>
              <a:t>’</a:t>
            </a:r>
            <a:r>
              <a:rPr lang="en-US" altLang="ja-JP" sz="2000" smtClean="0"/>
              <a:t/>
            </a:r>
            <a:br>
              <a:rPr lang="en-US" altLang="ja-JP" sz="2000" smtClean="0"/>
            </a:br>
            <a:r>
              <a:rPr lang="en-US" altLang="ja-JP" sz="2000" smtClean="0"/>
              <a:t>               </a:t>
            </a:r>
            <a:r>
              <a:rPr lang="en-US" altLang="ja-JP" sz="2000" b="1" smtClean="0"/>
              <a:t>and </a:t>
            </a:r>
            <a:r>
              <a:rPr lang="en-US" altLang="ja-JP" sz="2000" i="1" smtClean="0"/>
              <a:t>section</a:t>
            </a:r>
            <a:r>
              <a:rPr lang="en-US" altLang="ja-JP" sz="2000" smtClean="0"/>
              <a:t>.</a:t>
            </a:r>
            <a:r>
              <a:rPr lang="en-US" altLang="ja-JP" sz="2000" i="1" smtClean="0"/>
              <a:t>semester </a:t>
            </a:r>
            <a:r>
              <a:rPr lang="en-US" altLang="ja-JP" sz="2000" smtClean="0"/>
              <a:t>= </a:t>
            </a:r>
            <a:r>
              <a:rPr lang="ja-JP" altLang="en-US" sz="2000" smtClean="0"/>
              <a:t>’</a:t>
            </a:r>
            <a:r>
              <a:rPr lang="en-US" altLang="ja-JP" sz="2000" smtClean="0"/>
              <a:t>Fall</a:t>
            </a:r>
            <a:r>
              <a:rPr lang="ja-JP" altLang="en-US" sz="2000" smtClean="0"/>
              <a:t>’</a:t>
            </a:r>
            <a:r>
              <a:rPr lang="en-US" altLang="ja-JP" sz="2000" smtClean="0"/>
              <a:t/>
            </a:r>
            <a:br>
              <a:rPr lang="en-US" altLang="ja-JP" sz="2000" smtClean="0"/>
            </a:br>
            <a:r>
              <a:rPr lang="en-US" altLang="ja-JP" sz="2000" smtClean="0"/>
              <a:t>               </a:t>
            </a:r>
            <a:r>
              <a:rPr lang="en-US" altLang="ja-JP" sz="2000" b="1" smtClean="0"/>
              <a:t>and </a:t>
            </a:r>
            <a:r>
              <a:rPr lang="en-US" altLang="ja-JP" sz="2000" i="1" smtClean="0"/>
              <a:t>section</a:t>
            </a:r>
            <a:r>
              <a:rPr lang="en-US" altLang="ja-JP" sz="2000" smtClean="0"/>
              <a:t>.</a:t>
            </a:r>
            <a:r>
              <a:rPr lang="en-US" altLang="ja-JP" sz="2000" i="1" smtClean="0"/>
              <a:t>year </a:t>
            </a:r>
            <a:r>
              <a:rPr lang="en-US" altLang="ja-JP" sz="2000" smtClean="0"/>
              <a:t>= </a:t>
            </a:r>
            <a:r>
              <a:rPr lang="ja-JP" altLang="en-US" sz="2000" smtClean="0"/>
              <a:t>’</a:t>
            </a:r>
            <a:r>
              <a:rPr lang="en-US" altLang="ja-JP" sz="2000" smtClean="0"/>
              <a:t>2009</a:t>
            </a:r>
            <a:r>
              <a:rPr lang="ja-JP" altLang="en-US" sz="2000" smtClean="0"/>
              <a:t>’</a:t>
            </a:r>
            <a:r>
              <a:rPr lang="en-US" altLang="ja-JP" sz="2000" smtClean="0"/>
              <a:t>;</a:t>
            </a:r>
          </a:p>
          <a:p>
            <a:r>
              <a:rPr lang="en-US" sz="2000" b="1" smtClean="0"/>
              <a:t>create view </a:t>
            </a:r>
            <a:r>
              <a:rPr lang="en-US" sz="2000" i="1" smtClean="0"/>
              <a:t>physics_fall_2009_watson </a:t>
            </a:r>
            <a:r>
              <a:rPr lang="en-US" sz="2000" b="1" smtClean="0"/>
              <a:t>as</a:t>
            </a:r>
            <a:br>
              <a:rPr lang="en-US" sz="2000" b="1" smtClean="0"/>
            </a:br>
            <a:r>
              <a:rPr lang="en-US" sz="2000" b="1" smtClean="0"/>
              <a:t>    select </a:t>
            </a:r>
            <a:r>
              <a:rPr lang="en-US" sz="2000" i="1" smtClean="0"/>
              <a:t>course_id</a:t>
            </a:r>
            <a:r>
              <a:rPr lang="en-US" sz="2000" smtClean="0"/>
              <a:t>, </a:t>
            </a:r>
            <a:r>
              <a:rPr lang="en-US" sz="2000" i="1" smtClean="0"/>
              <a:t>room_number</a:t>
            </a:r>
            <a:br>
              <a:rPr lang="en-US" sz="2000" i="1" smtClean="0"/>
            </a:br>
            <a:r>
              <a:rPr lang="en-US" sz="2000" i="1" smtClean="0"/>
              <a:t>    </a:t>
            </a:r>
            <a:r>
              <a:rPr lang="en-US" sz="2000" b="1" smtClean="0"/>
              <a:t>from </a:t>
            </a:r>
            <a:r>
              <a:rPr lang="en-US" sz="2000" i="1" smtClean="0">
                <a:solidFill>
                  <a:srgbClr val="000099"/>
                </a:solidFill>
              </a:rPr>
              <a:t>physics_fall_2009</a:t>
            </a:r>
            <a:r>
              <a:rPr lang="en-US" sz="2000" i="1" smtClean="0"/>
              <a:t/>
            </a:r>
            <a:br>
              <a:rPr lang="en-US" sz="2000" i="1" smtClean="0"/>
            </a:br>
            <a:r>
              <a:rPr lang="en-US" sz="2000" i="1" smtClean="0"/>
              <a:t>    </a:t>
            </a:r>
            <a:r>
              <a:rPr lang="en-US" sz="2000" b="1" smtClean="0"/>
              <a:t>where </a:t>
            </a:r>
            <a:r>
              <a:rPr lang="en-US" sz="2000" i="1" smtClean="0"/>
              <a:t>building</a:t>
            </a:r>
            <a:r>
              <a:rPr lang="en-US" sz="2000" smtClean="0"/>
              <a:t>= </a:t>
            </a:r>
            <a:r>
              <a:rPr lang="ja-JP" altLang="en-US" sz="2000" smtClean="0"/>
              <a:t>’</a:t>
            </a:r>
            <a:r>
              <a:rPr lang="en-US" altLang="ja-JP" sz="2000" smtClean="0"/>
              <a:t>Watson</a:t>
            </a:r>
            <a:r>
              <a:rPr lang="ja-JP" altLang="en-US" sz="2000" smtClean="0"/>
              <a:t>’</a:t>
            </a:r>
            <a:r>
              <a:rPr lang="en-US" altLang="ja-JP" sz="2000" smtClean="0"/>
              <a:t>;</a:t>
            </a:r>
          </a:p>
          <a:p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smtClean="0"/>
              <a:t>Schema Diagram for University Database</a:t>
            </a:r>
          </a:p>
        </p:txBody>
      </p:sp>
      <p:pic>
        <p:nvPicPr>
          <p:cNvPr id="44034" name="Picture 3" descr="allFigures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713" y="1049338"/>
            <a:ext cx="84042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Update of a View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51750" cy="5054600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smtClean="0"/>
              <a:t>Add a new tuple to </a:t>
            </a:r>
            <a:r>
              <a:rPr lang="en-US" i="1" smtClean="0"/>
              <a:t>faculty </a:t>
            </a:r>
            <a:r>
              <a:rPr lang="en-US" smtClean="0"/>
              <a:t>view which we defined earlier</a:t>
            </a:r>
            <a:endParaRPr lang="en-US" b="1" smtClean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smtClean="0"/>
              <a:t>		</a:t>
            </a:r>
            <a:r>
              <a:rPr lang="en-US" b="1" smtClean="0"/>
              <a:t>insert into </a:t>
            </a:r>
            <a:r>
              <a:rPr lang="en-US" i="1" smtClean="0"/>
              <a:t>faculty </a:t>
            </a:r>
            <a:r>
              <a:rPr lang="en-US" b="1" smtClean="0"/>
              <a:t>values </a:t>
            </a:r>
            <a:r>
              <a:rPr lang="en-US" smtClean="0"/>
              <a:t>(</a:t>
            </a:r>
            <a:r>
              <a:rPr lang="ja-JP" altLang="en-US" smtClean="0"/>
              <a:t>’</a:t>
            </a:r>
            <a:r>
              <a:rPr lang="en-US" altLang="ja-JP" smtClean="0"/>
              <a:t>30765</a:t>
            </a:r>
            <a:r>
              <a:rPr lang="ja-JP" altLang="en-US" smtClean="0"/>
              <a:t>’</a:t>
            </a:r>
            <a:r>
              <a:rPr lang="en-US" altLang="ja-JP" smtClean="0"/>
              <a:t>, </a:t>
            </a:r>
            <a:r>
              <a:rPr lang="ja-JP" altLang="en-US" smtClean="0"/>
              <a:t>’</a:t>
            </a:r>
            <a:r>
              <a:rPr lang="en-US" altLang="ja-JP" smtClean="0"/>
              <a:t>Green</a:t>
            </a:r>
            <a:r>
              <a:rPr lang="ja-JP" altLang="en-US" smtClean="0"/>
              <a:t>’</a:t>
            </a:r>
            <a:r>
              <a:rPr lang="en-US" altLang="ja-JP" smtClean="0"/>
              <a:t>, </a:t>
            </a:r>
            <a:r>
              <a:rPr lang="ja-JP" altLang="en-US" smtClean="0"/>
              <a:t>’</a:t>
            </a:r>
            <a:r>
              <a:rPr lang="en-US" altLang="ja-JP" smtClean="0"/>
              <a:t>Music</a:t>
            </a:r>
            <a:r>
              <a:rPr lang="ja-JP" altLang="en-US" smtClean="0"/>
              <a:t>’</a:t>
            </a:r>
            <a:r>
              <a:rPr lang="en-US" altLang="ja-JP" smtClean="0"/>
              <a:t>);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smtClean="0"/>
              <a:t>	This insertion must be represented by the insertion of the tuple</a:t>
            </a:r>
            <a:endParaRPr lang="en-US" b="1" smtClean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smtClean="0"/>
              <a:t>			(</a:t>
            </a:r>
            <a:r>
              <a:rPr lang="ja-JP" altLang="en-US" smtClean="0"/>
              <a:t>’</a:t>
            </a:r>
            <a:r>
              <a:rPr lang="en-US" altLang="ja-JP" smtClean="0"/>
              <a:t>30765</a:t>
            </a:r>
            <a:r>
              <a:rPr lang="ja-JP" altLang="en-US" smtClean="0"/>
              <a:t>’</a:t>
            </a:r>
            <a:r>
              <a:rPr lang="en-US" altLang="ja-JP" smtClean="0"/>
              <a:t>, </a:t>
            </a:r>
            <a:r>
              <a:rPr lang="ja-JP" altLang="en-US" smtClean="0"/>
              <a:t>’</a:t>
            </a:r>
            <a:r>
              <a:rPr lang="en-US" altLang="ja-JP" smtClean="0"/>
              <a:t>Green</a:t>
            </a:r>
            <a:r>
              <a:rPr lang="ja-JP" altLang="en-US" smtClean="0"/>
              <a:t>’</a:t>
            </a:r>
            <a:r>
              <a:rPr lang="en-US" altLang="ja-JP" smtClean="0"/>
              <a:t>, </a:t>
            </a:r>
            <a:r>
              <a:rPr lang="ja-JP" altLang="en-US" smtClean="0"/>
              <a:t>’</a:t>
            </a:r>
            <a:r>
              <a:rPr lang="en-US" altLang="ja-JP" smtClean="0"/>
              <a:t>Music</a:t>
            </a:r>
            <a:r>
              <a:rPr lang="ja-JP" altLang="en-US" smtClean="0"/>
              <a:t>’</a:t>
            </a:r>
            <a:r>
              <a:rPr lang="en-US" altLang="ja-JP" smtClean="0"/>
              <a:t>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smtClean="0"/>
              <a:t>	into the </a:t>
            </a:r>
            <a:r>
              <a:rPr lang="en-US" i="1" smtClean="0"/>
              <a:t>instructor</a:t>
            </a:r>
            <a:r>
              <a:rPr lang="en-US" smtClean="0"/>
              <a:t>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Some Updates cannot be Translated Uniquely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782638"/>
            <a:ext cx="7845425" cy="5095875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b="1" smtClean="0"/>
              <a:t>create view </a:t>
            </a:r>
            <a:r>
              <a:rPr lang="en-US" i="1" smtClean="0"/>
              <a:t>instructor_info </a:t>
            </a:r>
            <a:r>
              <a:rPr lang="en-US" b="1" smtClean="0"/>
              <a:t>as</a:t>
            </a:r>
            <a:br>
              <a:rPr lang="en-US" b="1" smtClean="0"/>
            </a:br>
            <a:r>
              <a:rPr lang="en-US" b="1" smtClean="0"/>
              <a:t>      select </a:t>
            </a:r>
            <a:r>
              <a:rPr lang="en-US" i="1" smtClean="0"/>
              <a:t>ID</a:t>
            </a:r>
            <a:r>
              <a:rPr lang="en-US" smtClean="0"/>
              <a:t>, </a:t>
            </a:r>
            <a:r>
              <a:rPr lang="en-US" i="1" smtClean="0"/>
              <a:t>name</a:t>
            </a:r>
            <a:r>
              <a:rPr lang="en-US" smtClean="0"/>
              <a:t>, </a:t>
            </a:r>
            <a:r>
              <a:rPr lang="en-US" i="1" smtClean="0"/>
              <a:t>building</a:t>
            </a:r>
            <a:br>
              <a:rPr lang="en-US" i="1" smtClean="0"/>
            </a:br>
            <a:r>
              <a:rPr lang="en-US" i="1" smtClean="0"/>
              <a:t>       </a:t>
            </a:r>
            <a:r>
              <a:rPr lang="en-US" b="1" smtClean="0"/>
              <a:t>from </a:t>
            </a:r>
            <a:r>
              <a:rPr lang="en-US" i="1" smtClean="0"/>
              <a:t>instructor</a:t>
            </a:r>
            <a:r>
              <a:rPr lang="en-US" smtClean="0"/>
              <a:t>, </a:t>
            </a:r>
            <a:r>
              <a:rPr lang="en-US" i="1" smtClean="0"/>
              <a:t>department</a:t>
            </a:r>
            <a:br>
              <a:rPr lang="en-US" i="1" smtClean="0"/>
            </a:br>
            <a:r>
              <a:rPr lang="en-US" i="1" smtClean="0"/>
              <a:t>       </a:t>
            </a:r>
            <a:r>
              <a:rPr lang="en-US" b="1" smtClean="0"/>
              <a:t>where </a:t>
            </a:r>
            <a:r>
              <a:rPr lang="en-US" i="1" smtClean="0"/>
              <a:t>instructor</a:t>
            </a:r>
            <a:r>
              <a:rPr lang="en-US" smtClean="0"/>
              <a:t>.</a:t>
            </a:r>
            <a:r>
              <a:rPr lang="en-US" i="1" smtClean="0"/>
              <a:t>dept_name</a:t>
            </a:r>
            <a:r>
              <a:rPr lang="en-US" smtClean="0"/>
              <a:t>= </a:t>
            </a:r>
            <a:r>
              <a:rPr lang="en-US" i="1" smtClean="0"/>
              <a:t>department</a:t>
            </a:r>
            <a:r>
              <a:rPr lang="en-US" smtClean="0"/>
              <a:t>.</a:t>
            </a:r>
            <a:r>
              <a:rPr lang="en-US" i="1" smtClean="0"/>
              <a:t>dept_name</a:t>
            </a:r>
            <a:r>
              <a:rPr lang="en-US" smtClean="0"/>
              <a:t>;</a:t>
            </a:r>
          </a:p>
          <a:p>
            <a:r>
              <a:rPr lang="en-US" b="1" smtClean="0">
                <a:sym typeface="Symbol" pitchFamily="18" charset="2"/>
              </a:rPr>
              <a:t>insert into </a:t>
            </a:r>
            <a:r>
              <a:rPr lang="en-US" i="1" smtClean="0">
                <a:sym typeface="Symbol" pitchFamily="18" charset="2"/>
              </a:rPr>
              <a:t>instructor info </a:t>
            </a:r>
            <a:r>
              <a:rPr lang="en-US" b="1" smtClean="0">
                <a:sym typeface="Symbol" pitchFamily="18" charset="2"/>
              </a:rPr>
              <a:t>values </a:t>
            </a:r>
            <a:r>
              <a:rPr lang="en-US" smtClean="0">
                <a:sym typeface="Symbol" pitchFamily="18" charset="2"/>
              </a:rPr>
              <a:t>(</a:t>
            </a:r>
            <a:r>
              <a:rPr lang="ja-JP" altLang="en-US" smtClean="0">
                <a:sym typeface="Symbol" pitchFamily="18" charset="2"/>
              </a:rPr>
              <a:t>’</a:t>
            </a:r>
            <a:r>
              <a:rPr lang="en-US" altLang="ja-JP" smtClean="0">
                <a:sym typeface="Symbol" pitchFamily="18" charset="2"/>
              </a:rPr>
              <a:t>69987</a:t>
            </a:r>
            <a:r>
              <a:rPr lang="ja-JP" altLang="en-US" smtClean="0">
                <a:sym typeface="Symbol" pitchFamily="18" charset="2"/>
              </a:rPr>
              <a:t>’</a:t>
            </a:r>
            <a:r>
              <a:rPr lang="en-US" altLang="ja-JP" smtClean="0">
                <a:sym typeface="Symbol" pitchFamily="18" charset="2"/>
              </a:rPr>
              <a:t>, </a:t>
            </a:r>
            <a:r>
              <a:rPr lang="ja-JP" altLang="en-US" smtClean="0">
                <a:sym typeface="Symbol" pitchFamily="18" charset="2"/>
              </a:rPr>
              <a:t>’</a:t>
            </a:r>
            <a:r>
              <a:rPr lang="en-US" altLang="ja-JP" smtClean="0">
                <a:sym typeface="Symbol" pitchFamily="18" charset="2"/>
              </a:rPr>
              <a:t>White</a:t>
            </a:r>
            <a:r>
              <a:rPr lang="ja-JP" altLang="en-US" smtClean="0">
                <a:sym typeface="Symbol" pitchFamily="18" charset="2"/>
              </a:rPr>
              <a:t>’</a:t>
            </a:r>
            <a:r>
              <a:rPr lang="en-US" altLang="ja-JP" smtClean="0">
                <a:sym typeface="Symbol" pitchFamily="18" charset="2"/>
              </a:rPr>
              <a:t>, </a:t>
            </a:r>
            <a:r>
              <a:rPr lang="ja-JP" altLang="en-US" smtClean="0">
                <a:sym typeface="Symbol" pitchFamily="18" charset="2"/>
              </a:rPr>
              <a:t>’</a:t>
            </a:r>
            <a:r>
              <a:rPr lang="en-US" altLang="ja-JP" smtClean="0">
                <a:sym typeface="Symbol" pitchFamily="18" charset="2"/>
              </a:rPr>
              <a:t>Taylor</a:t>
            </a:r>
            <a:r>
              <a:rPr lang="ja-JP" altLang="en-US" smtClean="0">
                <a:sym typeface="Symbol" pitchFamily="18" charset="2"/>
              </a:rPr>
              <a:t>’</a:t>
            </a:r>
            <a:r>
              <a:rPr lang="en-US" altLang="ja-JP" smtClean="0">
                <a:sym typeface="Symbol" pitchFamily="18" charset="2"/>
              </a:rPr>
              <a:t>);</a:t>
            </a:r>
          </a:p>
          <a:p>
            <a:pPr lvl="2"/>
            <a:r>
              <a:rPr lang="en-US" smtClean="0"/>
              <a:t>which department, if multiple departments in Taylor?</a:t>
            </a:r>
          </a:p>
          <a:p>
            <a:pPr lvl="2"/>
            <a:r>
              <a:rPr lang="en-US" smtClean="0"/>
              <a:t>what if no department is in Taylor?</a:t>
            </a:r>
            <a:endParaRPr lang="en-US" b="1" smtClean="0"/>
          </a:p>
          <a:p>
            <a:r>
              <a:rPr lang="en-US" smtClean="0"/>
              <a:t>Most SQL implementations allow updates only on simple views </a:t>
            </a:r>
          </a:p>
          <a:p>
            <a:pPr lvl="1"/>
            <a:r>
              <a:rPr lang="en-US" smtClean="0"/>
              <a:t>The </a:t>
            </a:r>
            <a:r>
              <a:rPr lang="en-US" b="1" smtClean="0"/>
              <a:t>from </a:t>
            </a:r>
            <a:r>
              <a:rPr lang="en-US" smtClean="0"/>
              <a:t>clause has only one database relation.</a:t>
            </a:r>
          </a:p>
          <a:p>
            <a:pPr lvl="1"/>
            <a:r>
              <a:rPr lang="en-US" smtClean="0"/>
              <a:t>The </a:t>
            </a:r>
            <a:r>
              <a:rPr lang="en-US" b="1" smtClean="0"/>
              <a:t>select </a:t>
            </a:r>
            <a:r>
              <a:rPr lang="en-US" smtClean="0"/>
              <a:t>clause contains only attribute names of the relation, and does not have any expressions, aggregates, or </a:t>
            </a:r>
            <a:r>
              <a:rPr lang="en-US" b="1" smtClean="0"/>
              <a:t>distinct </a:t>
            </a:r>
            <a:r>
              <a:rPr lang="en-US" smtClean="0"/>
              <a:t>specification.</a:t>
            </a:r>
          </a:p>
          <a:p>
            <a:pPr lvl="1"/>
            <a:r>
              <a:rPr lang="en-US" smtClean="0"/>
              <a:t>Any attribute not listed in the </a:t>
            </a:r>
            <a:r>
              <a:rPr lang="en-US" b="1" smtClean="0"/>
              <a:t>select </a:t>
            </a:r>
            <a:r>
              <a:rPr lang="en-US" smtClean="0"/>
              <a:t>clause can be set to null</a:t>
            </a:r>
          </a:p>
          <a:p>
            <a:pPr lvl="1"/>
            <a:r>
              <a:rPr lang="en-US" smtClean="0"/>
              <a:t>The query does not have a </a:t>
            </a:r>
            <a:r>
              <a:rPr lang="en-US" b="1" smtClean="0"/>
              <a:t>group </a:t>
            </a:r>
            <a:r>
              <a:rPr lang="en-US" smtClean="0"/>
              <a:t>by or </a:t>
            </a:r>
            <a:r>
              <a:rPr lang="en-US" b="1" smtClean="0"/>
              <a:t>having </a:t>
            </a:r>
            <a:r>
              <a:rPr lang="en-US" smtClean="0"/>
              <a:t>clause.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Unit of work</a:t>
            </a:r>
          </a:p>
          <a:p>
            <a:r>
              <a:rPr lang="en-US" smtClean="0"/>
              <a:t>Atomic transaction</a:t>
            </a:r>
          </a:p>
          <a:p>
            <a:pPr lvl="1"/>
            <a:r>
              <a:rPr lang="en-US" smtClean="0"/>
              <a:t>either fully executed or rolled back as if it never occurred</a:t>
            </a:r>
          </a:p>
          <a:p>
            <a:r>
              <a:rPr lang="en-US" smtClean="0"/>
              <a:t>Isolation from concurrent transactions</a:t>
            </a:r>
          </a:p>
          <a:p>
            <a:r>
              <a:rPr lang="en-US" smtClean="0"/>
              <a:t>Transactions begin implicitly</a:t>
            </a:r>
          </a:p>
          <a:p>
            <a:pPr lvl="1"/>
            <a:r>
              <a:rPr lang="en-US" smtClean="0"/>
              <a:t>Ended by </a:t>
            </a:r>
            <a:r>
              <a:rPr lang="en-US" b="1" smtClean="0"/>
              <a:t>commit work</a:t>
            </a:r>
            <a:r>
              <a:rPr lang="en-US" smtClean="0"/>
              <a:t> or </a:t>
            </a:r>
            <a:r>
              <a:rPr lang="en-US" b="1" smtClean="0"/>
              <a:t>rollback work</a:t>
            </a:r>
          </a:p>
          <a:p>
            <a:r>
              <a:rPr lang="en-US" smtClean="0"/>
              <a:t>But default on most databases: each SQL statement commits automatically</a:t>
            </a:r>
          </a:p>
          <a:p>
            <a:pPr lvl="1"/>
            <a:r>
              <a:rPr lang="en-US" smtClean="0"/>
              <a:t>Can turn off auto commit for a session (e.g. using API)</a:t>
            </a:r>
          </a:p>
          <a:p>
            <a:pPr lvl="1"/>
            <a:r>
              <a:rPr lang="en-US" smtClean="0"/>
              <a:t>In SQL:1999, can use:  </a:t>
            </a:r>
            <a:r>
              <a:rPr lang="en-US" b="1" smtClean="0"/>
              <a:t>begin atomic </a:t>
            </a:r>
            <a:r>
              <a:rPr lang="en-US" smtClean="0"/>
              <a:t> ….  </a:t>
            </a:r>
            <a:r>
              <a:rPr lang="en-US" b="1" smtClean="0"/>
              <a:t>end</a:t>
            </a:r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Integrity Constraints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6630988" cy="5092700"/>
          </a:xfrm>
        </p:spPr>
        <p:txBody>
          <a:bodyPr/>
          <a:lstStyle/>
          <a:p>
            <a:r>
              <a:rPr lang="en-US" smtClean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smtClean="0"/>
              <a:t>A checking account must have a balance greater than $10,000.00.</a:t>
            </a:r>
          </a:p>
          <a:p>
            <a:pPr lvl="1"/>
            <a:r>
              <a:rPr lang="en-US" smtClean="0"/>
              <a:t>A salary of a bank employee must be at least $4.00 an hour.</a:t>
            </a:r>
          </a:p>
          <a:p>
            <a:pPr lvl="1"/>
            <a:r>
              <a:rPr lang="en-US" smtClean="0"/>
              <a:t>A customer must have a (non-null) phone number.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 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77925"/>
            <a:ext cx="7573963" cy="2640013"/>
          </a:xfrm>
        </p:spPr>
        <p:txBody>
          <a:bodyPr/>
          <a:lstStyle/>
          <a:p>
            <a:r>
              <a:rPr lang="en-US" b="1" smtClean="0"/>
              <a:t>not null</a:t>
            </a:r>
          </a:p>
          <a:p>
            <a:r>
              <a:rPr lang="en-US" b="1" smtClean="0"/>
              <a:t>primary key</a:t>
            </a:r>
          </a:p>
          <a:p>
            <a:r>
              <a:rPr lang="en-US" b="1" smtClean="0"/>
              <a:t>unique</a:t>
            </a:r>
            <a:endParaRPr lang="en-US" smtClean="0"/>
          </a:p>
          <a:p>
            <a:r>
              <a:rPr lang="en-US" b="1" smtClean="0"/>
              <a:t>check </a:t>
            </a:r>
            <a:r>
              <a:rPr lang="en-US" smtClean="0"/>
              <a:t>(P), where P is a predicate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Not Null and Unique Constraints 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948613" cy="3787775"/>
          </a:xfrm>
        </p:spPr>
        <p:txBody>
          <a:bodyPr/>
          <a:lstStyle/>
          <a:p>
            <a:r>
              <a:rPr kumimoji="0" lang="en-US" b="1" smtClean="0"/>
              <a:t>not null</a:t>
            </a:r>
          </a:p>
          <a:p>
            <a:pPr lvl="1"/>
            <a:r>
              <a:rPr kumimoji="0" lang="en-US" smtClean="0"/>
              <a:t>Declare </a:t>
            </a:r>
            <a:r>
              <a:rPr kumimoji="0" lang="en-US" i="1" smtClean="0"/>
              <a:t>name</a:t>
            </a:r>
            <a:r>
              <a:rPr kumimoji="0" lang="en-US" smtClean="0"/>
              <a:t> and </a:t>
            </a:r>
            <a:r>
              <a:rPr kumimoji="0" lang="en-US" i="1" smtClean="0"/>
              <a:t>budget</a:t>
            </a:r>
            <a:r>
              <a:rPr kumimoji="0" lang="en-US" smtClean="0"/>
              <a:t> to be </a:t>
            </a:r>
            <a:r>
              <a:rPr lang="en-US" b="1" smtClean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i="1" smtClean="0"/>
              <a:t>	          name </a:t>
            </a:r>
            <a:r>
              <a:rPr kumimoji="0" lang="en-US" b="1" smtClean="0"/>
              <a:t>varchar</a:t>
            </a:r>
            <a:r>
              <a:rPr kumimoji="0" lang="en-US" smtClean="0"/>
              <a:t>(20) </a:t>
            </a:r>
            <a:r>
              <a:rPr kumimoji="0" lang="en-US" b="1" smtClean="0"/>
              <a:t>not null</a:t>
            </a:r>
            <a:br>
              <a:rPr kumimoji="0" lang="en-US" b="1" smtClean="0"/>
            </a:br>
            <a:r>
              <a:rPr kumimoji="0" lang="en-US" b="1" smtClean="0"/>
              <a:t>          </a:t>
            </a:r>
            <a:r>
              <a:rPr kumimoji="0" lang="en-US" i="1" smtClean="0"/>
              <a:t>budget </a:t>
            </a:r>
            <a:r>
              <a:rPr kumimoji="0" lang="en-US" b="1" smtClean="0"/>
              <a:t>numeric</a:t>
            </a:r>
            <a:r>
              <a:rPr kumimoji="0" lang="en-US" smtClean="0"/>
              <a:t>(12,2) </a:t>
            </a:r>
            <a:r>
              <a:rPr kumimoji="0" lang="en-US" b="1" smtClean="0"/>
              <a:t>not null</a:t>
            </a:r>
          </a:p>
          <a:p>
            <a:r>
              <a:rPr lang="en-US" b="1" smtClean="0"/>
              <a:t>unique</a:t>
            </a:r>
            <a:r>
              <a:rPr kumimoji="0" lang="en-US" smtClean="0"/>
              <a:t> ( </a:t>
            </a:r>
            <a:r>
              <a:rPr kumimoji="0" lang="en-US" i="1" smtClean="0"/>
              <a:t>A</a:t>
            </a:r>
            <a:r>
              <a:rPr kumimoji="0" lang="en-US" sz="2400" baseline="-25000" smtClean="0"/>
              <a:t>1</a:t>
            </a:r>
            <a:r>
              <a:rPr kumimoji="0" lang="en-US" smtClean="0"/>
              <a:t>, </a:t>
            </a:r>
            <a:r>
              <a:rPr kumimoji="0" lang="en-US" i="1" smtClean="0"/>
              <a:t>A</a:t>
            </a:r>
            <a:r>
              <a:rPr kumimoji="0" lang="en-US" sz="2000" baseline="-25000" smtClean="0"/>
              <a:t>2</a:t>
            </a:r>
            <a:r>
              <a:rPr kumimoji="0" lang="en-US" smtClean="0"/>
              <a:t>, …, </a:t>
            </a:r>
            <a:r>
              <a:rPr kumimoji="0" lang="en-US" i="1" smtClean="0"/>
              <a:t>A</a:t>
            </a:r>
            <a:r>
              <a:rPr kumimoji="0" lang="en-US" sz="2000" baseline="-25000" smtClean="0"/>
              <a:t>m</a:t>
            </a:r>
            <a:r>
              <a:rPr kumimoji="0" lang="en-US" smtClean="0"/>
              <a:t>)</a:t>
            </a:r>
          </a:p>
          <a:p>
            <a:pPr lvl="1"/>
            <a:r>
              <a:rPr kumimoji="0" lang="en-US" smtClean="0"/>
              <a:t>The unique specification states that the attributes </a:t>
            </a:r>
            <a:r>
              <a:rPr kumimoji="0" lang="en-US" i="1" smtClean="0"/>
              <a:t>A</a:t>
            </a:r>
            <a:r>
              <a:rPr kumimoji="0" lang="en-US" smtClean="0"/>
              <a:t>1, </a:t>
            </a:r>
            <a:r>
              <a:rPr kumimoji="0" lang="en-US" i="1" smtClean="0"/>
              <a:t>A</a:t>
            </a:r>
            <a:r>
              <a:rPr kumimoji="0" lang="en-US" smtClean="0"/>
              <a:t>2, … </a:t>
            </a:r>
            <a:r>
              <a:rPr kumimoji="0" lang="en-US" i="1" smtClean="0"/>
              <a:t>A</a:t>
            </a:r>
            <a:r>
              <a:rPr kumimoji="0" lang="en-US" smtClean="0"/>
              <a:t>m</a:t>
            </a:r>
            <a:br>
              <a:rPr kumimoji="0" lang="en-US" smtClean="0"/>
            </a:br>
            <a:r>
              <a:rPr kumimoji="0" lang="en-US" smtClean="0"/>
              <a:t>form a candidate key.</a:t>
            </a:r>
          </a:p>
          <a:p>
            <a:pPr lvl="1"/>
            <a:r>
              <a:rPr kumimoji="0" lang="en-US" smtClean="0"/>
              <a:t>Candidate keys are permitted to be null (in contrast to primary keys).</a:t>
            </a:r>
          </a:p>
          <a:p>
            <a:endParaRPr kumimoji="0" lang="en-US" smtClean="0"/>
          </a:p>
          <a:p>
            <a:endParaRPr lang="en-US" b="1" smtClean="0"/>
          </a:p>
          <a:p>
            <a:pPr>
              <a:buFont typeface="Monotype Sorts" charset="2"/>
              <a:buNone/>
            </a:pPr>
            <a:endParaRPr lang="en-US" smtClean="0"/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check clause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098550"/>
            <a:ext cx="6384925" cy="803275"/>
          </a:xfrm>
        </p:spPr>
        <p:txBody>
          <a:bodyPr/>
          <a:lstStyle/>
          <a:p>
            <a:r>
              <a:rPr lang="en-US" b="1" smtClean="0"/>
              <a:t>check </a:t>
            </a:r>
            <a:r>
              <a:rPr lang="en-US" smtClean="0"/>
              <a:t>(P)</a:t>
            </a:r>
          </a:p>
          <a:p>
            <a:pPr>
              <a:buFont typeface="Monotype Sorts" charset="2"/>
              <a:buNone/>
            </a:pPr>
            <a:r>
              <a:rPr lang="en-US" smtClean="0"/>
              <a:t>      where P is a predicate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1171575" y="1990725"/>
            <a:ext cx="7056438" cy="433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/>
              <a:t>Example:  ensure that semester is one of fall, winter, spring or summer: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endParaRPr lang="en-US" sz="1000" b="1"/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b="1"/>
              <a:t>create table </a:t>
            </a:r>
            <a:r>
              <a:rPr lang="en-US" sz="2000" i="1"/>
              <a:t>section </a:t>
            </a:r>
            <a:r>
              <a:rPr lang="en-US" sz="2000"/>
              <a:t>(</a:t>
            </a:r>
            <a:endParaRPr lang="en-US" sz="2000" i="1"/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/>
              <a:t>    </a:t>
            </a:r>
            <a:r>
              <a:rPr lang="en-US" sz="2000" i="1"/>
              <a:t>course_id </a:t>
            </a:r>
            <a:r>
              <a:rPr lang="en-US" sz="2000" b="1"/>
              <a:t>varchar </a:t>
            </a:r>
            <a:r>
              <a:rPr lang="en-US" sz="2000"/>
              <a:t>(8),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i="1"/>
              <a:t>    sec_id </a:t>
            </a:r>
            <a:r>
              <a:rPr lang="en-US" sz="2000" b="1"/>
              <a:t>varchar </a:t>
            </a:r>
            <a:r>
              <a:rPr lang="en-US" sz="2000"/>
              <a:t>(8),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i="1"/>
              <a:t>    semester </a:t>
            </a:r>
            <a:r>
              <a:rPr lang="en-US" sz="2000" b="1"/>
              <a:t>varchar </a:t>
            </a:r>
            <a:r>
              <a:rPr lang="en-US" sz="2000"/>
              <a:t>(6),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i="1"/>
              <a:t>    year </a:t>
            </a:r>
            <a:r>
              <a:rPr lang="en-US" sz="2000" b="1"/>
              <a:t>numeric </a:t>
            </a:r>
            <a:r>
              <a:rPr lang="en-US" sz="2000"/>
              <a:t>(4,0),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i="1"/>
              <a:t>    building </a:t>
            </a:r>
            <a:r>
              <a:rPr lang="en-US" sz="2000" b="1"/>
              <a:t>varchar </a:t>
            </a:r>
            <a:r>
              <a:rPr lang="en-US" sz="2000"/>
              <a:t>(15),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i="1"/>
              <a:t>    room_number </a:t>
            </a:r>
            <a:r>
              <a:rPr lang="en-US" sz="2000" b="1"/>
              <a:t>varchar </a:t>
            </a:r>
            <a:r>
              <a:rPr lang="en-US" sz="2000"/>
              <a:t>(7),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i="1"/>
              <a:t>    time slot id </a:t>
            </a:r>
            <a:r>
              <a:rPr lang="en-US" sz="2000" b="1"/>
              <a:t>varchar </a:t>
            </a:r>
            <a:r>
              <a:rPr lang="en-US" sz="2000"/>
              <a:t>(4), 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b="1"/>
              <a:t>    primary key </a:t>
            </a:r>
            <a:r>
              <a:rPr lang="en-US" sz="2000"/>
              <a:t>(</a:t>
            </a:r>
            <a:r>
              <a:rPr lang="en-US" sz="2000" i="1"/>
              <a:t>course_id</a:t>
            </a:r>
            <a:r>
              <a:rPr lang="en-US" sz="2000"/>
              <a:t>, </a:t>
            </a:r>
            <a:r>
              <a:rPr lang="en-US" sz="2000" i="1"/>
              <a:t>sec_id</a:t>
            </a:r>
            <a:r>
              <a:rPr lang="en-US" sz="2000"/>
              <a:t>, </a:t>
            </a:r>
            <a:r>
              <a:rPr lang="en-US" sz="2000" i="1"/>
              <a:t>semester</a:t>
            </a:r>
            <a:r>
              <a:rPr lang="en-US" sz="2000"/>
              <a:t>, </a:t>
            </a:r>
            <a:r>
              <a:rPr lang="en-US" sz="2000" i="1"/>
              <a:t>year</a:t>
            </a:r>
            <a:r>
              <a:rPr lang="en-US" sz="2000"/>
              <a:t>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b="1"/>
              <a:t>    </a:t>
            </a:r>
            <a:r>
              <a:rPr lang="en-US" sz="2000" b="1">
                <a:solidFill>
                  <a:srgbClr val="000099"/>
                </a:solidFill>
              </a:rPr>
              <a:t>check</a:t>
            </a:r>
            <a:r>
              <a:rPr lang="en-US" sz="2000" b="1"/>
              <a:t> </a:t>
            </a:r>
            <a:r>
              <a:rPr lang="en-US" sz="2000"/>
              <a:t>(</a:t>
            </a:r>
            <a:r>
              <a:rPr lang="en-US" sz="2000" i="1"/>
              <a:t>semester </a:t>
            </a:r>
            <a:r>
              <a:rPr lang="en-US" sz="2000" b="1"/>
              <a:t>in </a:t>
            </a:r>
            <a:r>
              <a:rPr lang="en-US" sz="2000"/>
              <a:t>(</a:t>
            </a:r>
            <a:r>
              <a:rPr lang="ja-JP" altLang="en-US" sz="2000"/>
              <a:t>’</a:t>
            </a:r>
            <a:r>
              <a:rPr lang="en-US" altLang="ja-JP" sz="2000"/>
              <a:t>Fall</a:t>
            </a:r>
            <a:r>
              <a:rPr lang="ja-JP" altLang="en-US" sz="2000"/>
              <a:t>’</a:t>
            </a:r>
            <a:r>
              <a:rPr lang="en-US" altLang="ja-JP" sz="2000"/>
              <a:t>, </a:t>
            </a:r>
            <a:r>
              <a:rPr lang="ja-JP" altLang="en-US" sz="2000"/>
              <a:t>’</a:t>
            </a:r>
            <a:r>
              <a:rPr lang="en-US" altLang="ja-JP" sz="2000"/>
              <a:t>Winter</a:t>
            </a:r>
            <a:r>
              <a:rPr lang="ja-JP" altLang="en-US" sz="2000"/>
              <a:t>’</a:t>
            </a:r>
            <a:r>
              <a:rPr lang="en-US" altLang="ja-JP" sz="2000"/>
              <a:t>, </a:t>
            </a:r>
            <a:r>
              <a:rPr lang="ja-JP" altLang="en-US" sz="2000"/>
              <a:t>’</a:t>
            </a:r>
            <a:r>
              <a:rPr lang="en-US" altLang="ja-JP" sz="2000"/>
              <a:t>Spring</a:t>
            </a:r>
            <a:r>
              <a:rPr lang="ja-JP" altLang="en-US" sz="2000"/>
              <a:t>’</a:t>
            </a:r>
            <a:r>
              <a:rPr lang="en-US" altLang="ja-JP" sz="2000"/>
              <a:t>, </a:t>
            </a:r>
            <a:r>
              <a:rPr lang="ja-JP" altLang="en-US" sz="2000"/>
              <a:t>’</a:t>
            </a:r>
            <a:r>
              <a:rPr lang="en-US" altLang="ja-JP" sz="2000"/>
              <a:t>Summer</a:t>
            </a:r>
            <a:r>
              <a:rPr lang="ja-JP" altLang="en-US" sz="2000"/>
              <a:t>’</a:t>
            </a:r>
            <a:r>
              <a:rPr lang="en-US" altLang="ja-JP" sz="2000"/>
              <a:t>))</a:t>
            </a:r>
            <a:br>
              <a:rPr lang="en-US" altLang="ja-JP" sz="2000"/>
            </a:br>
            <a:r>
              <a:rPr lang="en-US" altLang="ja-JP" sz="2000"/>
              <a:t>);</a:t>
            </a:r>
            <a:endParaRPr lang="en-US" sz="2000"/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Referential Integrity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6775450" cy="4943475"/>
          </a:xfrm>
        </p:spPr>
        <p:txBody>
          <a:bodyPr/>
          <a:lstStyle/>
          <a:p>
            <a:r>
              <a:rPr lang="en-US" smtClean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smtClean="0"/>
              <a:t>Example:  If </a:t>
            </a:r>
            <a:r>
              <a:rPr lang="ja-JP" altLang="en-US" smtClean="0"/>
              <a:t>“</a:t>
            </a:r>
            <a:r>
              <a:rPr lang="en-US" altLang="ja-JP" smtClean="0"/>
              <a:t>Biology</a:t>
            </a:r>
            <a:r>
              <a:rPr lang="ja-JP" altLang="en-US" smtClean="0"/>
              <a:t>”</a:t>
            </a:r>
            <a:r>
              <a:rPr lang="en-US" altLang="ja-JP" smtClean="0"/>
              <a:t> is a department name appearing in one of the tuples in the </a:t>
            </a:r>
            <a:r>
              <a:rPr lang="en-US" altLang="ja-JP" i="1" smtClean="0"/>
              <a:t>instructor</a:t>
            </a:r>
            <a:r>
              <a:rPr lang="en-US" altLang="ja-JP" smtClean="0"/>
              <a:t> relation, then there exists a tuple in the </a:t>
            </a:r>
            <a:r>
              <a:rPr lang="en-US" altLang="ja-JP" i="1" smtClean="0"/>
              <a:t>department</a:t>
            </a:r>
            <a:r>
              <a:rPr lang="en-US" altLang="ja-JP" smtClean="0"/>
              <a:t> relation for </a:t>
            </a:r>
            <a:r>
              <a:rPr lang="ja-JP" altLang="en-US" smtClean="0"/>
              <a:t>“</a:t>
            </a:r>
            <a:r>
              <a:rPr lang="en-US" altLang="ja-JP" smtClean="0"/>
              <a:t>Biology</a:t>
            </a:r>
            <a:r>
              <a:rPr lang="ja-JP" altLang="en-US" smtClean="0"/>
              <a:t>”</a:t>
            </a:r>
            <a:r>
              <a:rPr lang="en-US" altLang="ja-JP" smtClean="0"/>
              <a:t>.</a:t>
            </a:r>
          </a:p>
          <a:p>
            <a:r>
              <a:rPr lang="en-US" smtClean="0"/>
              <a:t>Let A be a set of attributes.  Let R and S be two relations that contain attributes A and where A is the primary key of S. A is said to be a  </a:t>
            </a:r>
            <a:r>
              <a:rPr lang="en-US" b="1" smtClean="0">
                <a:solidFill>
                  <a:srgbClr val="000099"/>
                </a:solidFill>
              </a:rPr>
              <a:t>foreign key</a:t>
            </a:r>
            <a:r>
              <a:rPr lang="en-US" smtClean="0"/>
              <a:t> of R if for any values of A appearing in R these values also appear in 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Cascading Actions in Referential Integrity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554913" cy="4686300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sz="2000" b="1" smtClean="0"/>
              <a:t>create table </a:t>
            </a:r>
            <a:r>
              <a:rPr lang="en-US" sz="2000" i="1" smtClean="0"/>
              <a:t>course (</a:t>
            </a:r>
            <a:br>
              <a:rPr lang="en-US" sz="2000" i="1" smtClean="0"/>
            </a:br>
            <a:r>
              <a:rPr lang="en-US" sz="2000" i="1" smtClean="0"/>
              <a:t>    course_id </a:t>
            </a:r>
            <a:r>
              <a:rPr lang="en-US" sz="2000" smtClean="0"/>
              <a:t>  </a:t>
            </a:r>
            <a:r>
              <a:rPr lang="en-US" sz="2000" b="1" smtClean="0"/>
              <a:t>char</a:t>
            </a:r>
            <a:r>
              <a:rPr lang="en-US" sz="2000" smtClean="0"/>
              <a:t>(5) </a:t>
            </a:r>
            <a:r>
              <a:rPr lang="en-US" sz="2000" b="1" smtClean="0"/>
              <a:t>primary key</a:t>
            </a:r>
            <a:r>
              <a:rPr lang="en-US" sz="2000" smtClean="0"/>
              <a:t>,</a:t>
            </a:r>
            <a:br>
              <a:rPr lang="en-US" sz="2000" smtClean="0"/>
            </a:br>
            <a:r>
              <a:rPr lang="en-US" sz="2000" smtClean="0"/>
              <a:t>    </a:t>
            </a:r>
            <a:r>
              <a:rPr lang="en-US" sz="2000" i="1" smtClean="0"/>
              <a:t>title             </a:t>
            </a:r>
            <a:r>
              <a:rPr lang="en-US" sz="2000" b="1" smtClean="0"/>
              <a:t>varchar</a:t>
            </a:r>
            <a:r>
              <a:rPr lang="en-US" sz="2000" smtClean="0"/>
              <a:t>(20),</a:t>
            </a:r>
            <a:br>
              <a:rPr lang="en-US" sz="2000" smtClean="0"/>
            </a:br>
            <a:r>
              <a:rPr lang="en-US" sz="2000" smtClean="0"/>
              <a:t> </a:t>
            </a:r>
            <a:r>
              <a:rPr lang="en-US" sz="2000" i="1" smtClean="0"/>
              <a:t>   dept_name </a:t>
            </a:r>
            <a:r>
              <a:rPr lang="en-US" sz="2000" b="1" smtClean="0"/>
              <a:t>varchar</a:t>
            </a:r>
            <a:r>
              <a:rPr lang="en-US" sz="2000" smtClean="0"/>
              <a:t>(20) </a:t>
            </a:r>
            <a:r>
              <a:rPr lang="en-US" sz="2000" b="1" smtClean="0"/>
              <a:t>references </a:t>
            </a:r>
            <a:r>
              <a:rPr lang="en-US" sz="2000" i="1" smtClean="0"/>
              <a:t>department</a:t>
            </a:r>
            <a:br>
              <a:rPr lang="en-US" sz="2000" i="1" smtClean="0"/>
            </a:br>
            <a:r>
              <a:rPr lang="en-US" sz="2000" i="1" smtClean="0"/>
              <a:t>)</a:t>
            </a:r>
            <a:endParaRPr lang="en-US" sz="2000" smtClean="0"/>
          </a:p>
          <a:p>
            <a:pPr>
              <a:tabLst>
                <a:tab pos="2173288" algn="l"/>
              </a:tabLst>
            </a:pPr>
            <a:r>
              <a:rPr lang="en-US" sz="2000" b="1" smtClean="0"/>
              <a:t>create table </a:t>
            </a:r>
            <a:r>
              <a:rPr lang="en-US" sz="2000" i="1" smtClean="0"/>
              <a:t>course </a:t>
            </a:r>
            <a:r>
              <a:rPr lang="en-US" sz="2000" smtClean="0"/>
              <a:t>(</a:t>
            </a:r>
            <a:br>
              <a:rPr lang="en-US" sz="2000" smtClean="0"/>
            </a:br>
            <a:r>
              <a:rPr lang="en-US" sz="2000" smtClean="0"/>
              <a:t>    …</a:t>
            </a:r>
            <a:br>
              <a:rPr lang="en-US" sz="2000" smtClean="0"/>
            </a:br>
            <a:r>
              <a:rPr lang="en-US" sz="2000" smtClean="0"/>
              <a:t>    </a:t>
            </a:r>
            <a:r>
              <a:rPr lang="en-US" sz="2000" i="1" smtClean="0"/>
              <a:t>dept_name </a:t>
            </a:r>
            <a:r>
              <a:rPr lang="en-US" sz="2000" b="1" smtClean="0"/>
              <a:t>varchar</a:t>
            </a:r>
            <a:r>
              <a:rPr lang="en-US" sz="2000" smtClean="0"/>
              <a:t>(20),</a:t>
            </a:r>
            <a:br>
              <a:rPr lang="en-US" sz="2000" smtClean="0"/>
            </a:br>
            <a:r>
              <a:rPr lang="en-US" sz="2000" smtClean="0"/>
              <a:t>    </a:t>
            </a:r>
            <a:r>
              <a:rPr lang="en-US" sz="2000" b="1" smtClean="0"/>
              <a:t>foreign key </a:t>
            </a:r>
            <a:r>
              <a:rPr lang="en-US" sz="2000" smtClean="0"/>
              <a:t>(</a:t>
            </a:r>
            <a:r>
              <a:rPr lang="en-US" sz="2000" i="1" smtClean="0"/>
              <a:t>dept_name</a:t>
            </a:r>
            <a:r>
              <a:rPr lang="en-US" sz="2000" smtClean="0"/>
              <a:t>) </a:t>
            </a:r>
            <a:r>
              <a:rPr lang="en-US" sz="2000" b="1" smtClean="0"/>
              <a:t>references </a:t>
            </a:r>
            <a:r>
              <a:rPr lang="en-US" sz="2000" i="1" smtClean="0"/>
              <a:t>department</a:t>
            </a:r>
            <a:br>
              <a:rPr lang="en-US" sz="2000" i="1" smtClean="0"/>
            </a:br>
            <a:r>
              <a:rPr lang="en-US" sz="2000" i="1" smtClean="0"/>
              <a:t>                </a:t>
            </a:r>
            <a:r>
              <a:rPr lang="en-US" sz="2000" b="1" smtClean="0"/>
              <a:t>on delete cascade</a:t>
            </a:r>
            <a:br>
              <a:rPr lang="en-US" sz="2000" b="1" smtClean="0"/>
            </a:br>
            <a:r>
              <a:rPr lang="en-US" sz="2000" b="1" smtClean="0"/>
              <a:t>                on update cascade</a:t>
            </a:r>
            <a:r>
              <a:rPr lang="en-US" sz="2000" smtClean="0"/>
              <a:t>,</a:t>
            </a:r>
            <a:br>
              <a:rPr lang="en-US" sz="2000" smtClean="0"/>
            </a:br>
            <a:r>
              <a:rPr lang="en-US" sz="2000" smtClean="0"/>
              <a:t>    . . . </a:t>
            </a:r>
            <a:br>
              <a:rPr lang="en-US" sz="2000" smtClean="0"/>
            </a:br>
            <a:r>
              <a:rPr lang="en-US" sz="2000" smtClean="0"/>
              <a:t>)</a:t>
            </a:r>
          </a:p>
          <a:p>
            <a:pPr>
              <a:tabLst>
                <a:tab pos="2173288" algn="l"/>
              </a:tabLst>
            </a:pPr>
            <a:r>
              <a:rPr lang="en-US" sz="2000" smtClean="0"/>
              <a:t>alternative actions to cascade:  </a:t>
            </a:r>
            <a:r>
              <a:rPr lang="en-US" sz="2000" b="1" smtClean="0"/>
              <a:t>set null</a:t>
            </a:r>
            <a:r>
              <a:rPr lang="en-US" sz="2000" smtClean="0"/>
              <a:t>, </a:t>
            </a:r>
            <a:r>
              <a:rPr lang="en-US" sz="2000" b="1" smtClean="0"/>
              <a:t>set default</a:t>
            </a:r>
            <a:endParaRPr lang="en-US" sz="2000" smtClean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sz="2000" i="1" smtClean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346075"/>
            <a:ext cx="8077200" cy="609600"/>
          </a:xfrm>
        </p:spPr>
        <p:txBody>
          <a:bodyPr/>
          <a:lstStyle/>
          <a:p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Integrity Constraint Violation During Transactions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E.g.,</a:t>
            </a:r>
          </a:p>
          <a:p>
            <a:pPr lvl="1">
              <a:buFont typeface="Monotype Sorts" charset="2"/>
              <a:buNone/>
            </a:pPr>
            <a:r>
              <a:rPr lang="en-US" b="1" smtClean="0"/>
              <a:t>create table </a:t>
            </a:r>
            <a:r>
              <a:rPr lang="en-US" i="1" smtClean="0"/>
              <a:t>person </a:t>
            </a:r>
            <a:r>
              <a:rPr lang="en-US" smtClean="0"/>
              <a:t>(</a:t>
            </a:r>
            <a:br>
              <a:rPr lang="en-US" smtClean="0"/>
            </a:br>
            <a:r>
              <a:rPr lang="en-US" i="1" smtClean="0"/>
              <a:t>ID</a:t>
            </a:r>
            <a:r>
              <a:rPr lang="en-US" smtClean="0"/>
              <a:t>  </a:t>
            </a:r>
            <a:r>
              <a:rPr lang="en-US" b="1" smtClean="0"/>
              <a:t>char</a:t>
            </a:r>
            <a:r>
              <a:rPr lang="en-US" smtClean="0"/>
              <a:t>(10),</a:t>
            </a:r>
            <a:br>
              <a:rPr lang="en-US" smtClean="0"/>
            </a:br>
            <a:r>
              <a:rPr lang="en-US" i="1" smtClean="0"/>
              <a:t>name </a:t>
            </a:r>
            <a:r>
              <a:rPr lang="en-US" b="1" smtClean="0"/>
              <a:t>char</a:t>
            </a:r>
            <a:r>
              <a:rPr lang="en-US" smtClean="0"/>
              <a:t>(40),</a:t>
            </a:r>
            <a:br>
              <a:rPr lang="en-US" smtClean="0"/>
            </a:br>
            <a:r>
              <a:rPr lang="en-US" i="1" smtClean="0"/>
              <a:t>mother</a:t>
            </a:r>
            <a:r>
              <a:rPr lang="en-US" smtClean="0"/>
              <a:t> </a:t>
            </a:r>
            <a:r>
              <a:rPr lang="en-US" b="1" smtClean="0"/>
              <a:t>char</a:t>
            </a:r>
            <a:r>
              <a:rPr lang="en-US" smtClean="0"/>
              <a:t>(10),</a:t>
            </a:r>
            <a:br>
              <a:rPr lang="en-US" smtClean="0"/>
            </a:br>
            <a:r>
              <a:rPr lang="en-US" i="1" smtClean="0"/>
              <a:t>father </a:t>
            </a:r>
            <a:r>
              <a:rPr lang="en-US" b="1" smtClean="0"/>
              <a:t> char</a:t>
            </a:r>
            <a:r>
              <a:rPr lang="en-US" smtClean="0"/>
              <a:t>(10),</a:t>
            </a:r>
            <a:br>
              <a:rPr lang="en-US" smtClean="0"/>
            </a:br>
            <a:r>
              <a:rPr lang="en-US" b="1" smtClean="0"/>
              <a:t>primary key</a:t>
            </a:r>
            <a:r>
              <a:rPr lang="en-US" i="1" smtClean="0"/>
              <a:t> ID,</a:t>
            </a:r>
            <a:br>
              <a:rPr lang="en-US" i="1" smtClean="0"/>
            </a:br>
            <a:r>
              <a:rPr lang="en-US" b="1" smtClean="0"/>
              <a:t>foreign key </a:t>
            </a:r>
            <a:r>
              <a:rPr lang="en-US" i="1" smtClean="0"/>
              <a:t>father</a:t>
            </a:r>
            <a:r>
              <a:rPr lang="en-US" b="1" smtClean="0"/>
              <a:t> references </a:t>
            </a:r>
            <a:r>
              <a:rPr lang="en-US" i="1" smtClean="0"/>
              <a:t>person,</a:t>
            </a:r>
            <a:r>
              <a:rPr lang="en-US" smtClean="0"/>
              <a:t/>
            </a:r>
            <a:br>
              <a:rPr lang="en-US" smtClean="0"/>
            </a:br>
            <a:r>
              <a:rPr lang="en-US" b="1" smtClean="0"/>
              <a:t>foreign key </a:t>
            </a:r>
            <a:r>
              <a:rPr lang="en-US" i="1" smtClean="0"/>
              <a:t>mother</a:t>
            </a:r>
            <a:r>
              <a:rPr lang="en-US" smtClean="0"/>
              <a:t> </a:t>
            </a:r>
            <a:r>
              <a:rPr lang="en-US" b="1" smtClean="0"/>
              <a:t>references </a:t>
            </a:r>
            <a:r>
              <a:rPr lang="en-US" i="1" smtClean="0"/>
              <a:t> person</a:t>
            </a:r>
            <a:r>
              <a:rPr lang="en-US" smtClean="0"/>
              <a:t>)</a:t>
            </a:r>
          </a:p>
          <a:p>
            <a:r>
              <a:rPr lang="en-US" smtClean="0"/>
              <a:t>How to insert a tuple?</a:t>
            </a:r>
          </a:p>
          <a:p>
            <a:r>
              <a:rPr lang="en-US" smtClean="0"/>
              <a:t>What if </a:t>
            </a:r>
            <a:r>
              <a:rPr lang="en-US" i="1" smtClean="0"/>
              <a:t>mother</a:t>
            </a:r>
            <a:r>
              <a:rPr lang="en-US" smtClean="0"/>
              <a:t> or </a:t>
            </a:r>
            <a:r>
              <a:rPr lang="en-US" i="1" smtClean="0"/>
              <a:t>father</a:t>
            </a:r>
            <a:r>
              <a:rPr lang="en-US" smtClean="0"/>
              <a:t> is declared not null?</a:t>
            </a:r>
          </a:p>
          <a:p>
            <a:pPr lvl="1"/>
            <a:r>
              <a:rPr lang="en-US" b="1" smtClean="0"/>
              <a:t>constraint </a:t>
            </a:r>
            <a:r>
              <a:rPr lang="en-US" i="1" smtClean="0"/>
              <a:t>father_ref </a:t>
            </a:r>
            <a:r>
              <a:rPr lang="en-US" b="1" smtClean="0"/>
              <a:t>foreign key </a:t>
            </a:r>
            <a:r>
              <a:rPr lang="en-US" i="1" smtClean="0"/>
              <a:t>father</a:t>
            </a:r>
            <a:r>
              <a:rPr lang="en-US" b="1" smtClean="0"/>
              <a:t> references </a:t>
            </a:r>
            <a:r>
              <a:rPr lang="en-US" i="1" smtClean="0"/>
              <a:t>person,</a:t>
            </a:r>
            <a:br>
              <a:rPr lang="en-US" i="1" smtClean="0"/>
            </a:br>
            <a:r>
              <a:rPr lang="en-US" i="1" smtClean="0"/>
              <a:t> </a:t>
            </a:r>
            <a:r>
              <a:rPr lang="en-US" b="1" smtClean="0"/>
              <a:t>constraint </a:t>
            </a:r>
            <a:r>
              <a:rPr lang="en-US" i="1" smtClean="0"/>
              <a:t>mother_ref </a:t>
            </a:r>
            <a:r>
              <a:rPr lang="en-US" b="1" smtClean="0"/>
              <a:t>foreign key </a:t>
            </a:r>
            <a:r>
              <a:rPr lang="en-US" i="1" smtClean="0"/>
              <a:t>mother</a:t>
            </a:r>
            <a:r>
              <a:rPr lang="en-US" smtClean="0"/>
              <a:t> </a:t>
            </a:r>
            <a:r>
              <a:rPr lang="en-US" b="1" smtClean="0"/>
              <a:t>references </a:t>
            </a:r>
            <a:r>
              <a:rPr lang="en-US" i="1" smtClean="0"/>
              <a:t> person</a:t>
            </a:r>
            <a:r>
              <a:rPr lang="en-US" smtClean="0"/>
              <a:t>)</a:t>
            </a:r>
          </a:p>
          <a:p>
            <a:pPr lvl="1"/>
            <a:r>
              <a:rPr lang="en-US" b="1" smtClean="0"/>
              <a:t>set constraints </a:t>
            </a:r>
            <a:r>
              <a:rPr lang="en-US" i="1" smtClean="0"/>
              <a:t>father_ref, mother_ref </a:t>
            </a:r>
            <a:r>
              <a:rPr lang="en-US" b="1" smtClean="0"/>
              <a:t>deferred</a:t>
            </a:r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 Intermediate SQL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</p:spPr>
        <p:txBody>
          <a:bodyPr lIns="90488" tIns="44450" rIns="90488" bIns="44450"/>
          <a:lstStyle/>
          <a:p>
            <a:r>
              <a:rPr lang="en-US" smtClean="0"/>
              <a:t>Join Expressions</a:t>
            </a:r>
          </a:p>
          <a:p>
            <a:r>
              <a:rPr lang="en-US" smtClean="0"/>
              <a:t>Views</a:t>
            </a:r>
          </a:p>
          <a:p>
            <a:r>
              <a:rPr lang="en-US" smtClean="0"/>
              <a:t>Transactions</a:t>
            </a:r>
          </a:p>
          <a:p>
            <a:r>
              <a:rPr lang="en-US" smtClean="0"/>
              <a:t>Integrity Constraints</a:t>
            </a:r>
          </a:p>
          <a:p>
            <a:r>
              <a:rPr lang="en-US" smtClean="0"/>
              <a:t>SQL Data Types and Schemas</a:t>
            </a:r>
          </a:p>
          <a:p>
            <a:r>
              <a:rPr lang="en-US" smtClean="0"/>
              <a:t>Authorization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Complex Check Clauses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check </a:t>
            </a:r>
            <a:r>
              <a:rPr lang="en-US" smtClean="0"/>
              <a:t>(</a:t>
            </a:r>
            <a:r>
              <a:rPr lang="en-US" i="1" smtClean="0"/>
              <a:t>time_slot_id </a:t>
            </a:r>
            <a:r>
              <a:rPr lang="en-US" b="1" smtClean="0"/>
              <a:t>in </a:t>
            </a:r>
            <a:r>
              <a:rPr lang="en-US" smtClean="0"/>
              <a:t>(</a:t>
            </a:r>
            <a:r>
              <a:rPr lang="en-US" b="1" smtClean="0"/>
              <a:t>select </a:t>
            </a:r>
            <a:r>
              <a:rPr lang="en-US" i="1" smtClean="0"/>
              <a:t>time_slot_id </a:t>
            </a:r>
            <a:r>
              <a:rPr lang="en-US" b="1" smtClean="0"/>
              <a:t>from </a:t>
            </a:r>
            <a:r>
              <a:rPr lang="en-US" i="1" smtClean="0"/>
              <a:t>time_slot</a:t>
            </a:r>
            <a:r>
              <a:rPr lang="en-US" smtClean="0"/>
              <a:t>))</a:t>
            </a:r>
          </a:p>
          <a:p>
            <a:pPr lvl="1"/>
            <a:r>
              <a:rPr lang="en-US" smtClean="0"/>
              <a:t>why not use a foreign key here?</a:t>
            </a:r>
          </a:p>
          <a:p>
            <a:r>
              <a:rPr lang="en-US" smtClean="0"/>
              <a:t>Every section has at least one instructor teaching the section.</a:t>
            </a:r>
          </a:p>
          <a:p>
            <a:pPr lvl="1"/>
            <a:r>
              <a:rPr lang="en-US" smtClean="0"/>
              <a:t>how to write this?</a:t>
            </a:r>
          </a:p>
          <a:p>
            <a:r>
              <a:rPr lang="en-US" smtClean="0">
                <a:solidFill>
                  <a:srgbClr val="000099"/>
                </a:solidFill>
              </a:rPr>
              <a:t>Unfortunately:  subquery in check clause not supported by pretty much any database</a:t>
            </a:r>
          </a:p>
          <a:p>
            <a:pPr lvl="1"/>
            <a:r>
              <a:rPr lang="en-US" smtClean="0"/>
              <a:t>Alternative: triggers (later)</a:t>
            </a:r>
          </a:p>
          <a:p>
            <a:r>
              <a:rPr lang="en-US" b="1" smtClean="0"/>
              <a:t>create assertion </a:t>
            </a:r>
            <a:r>
              <a:rPr lang="en-US" smtClean="0"/>
              <a:t>&lt;assertion-name&gt; </a:t>
            </a:r>
            <a:r>
              <a:rPr lang="en-US" b="1" smtClean="0"/>
              <a:t>check </a:t>
            </a:r>
            <a:r>
              <a:rPr lang="en-US" smtClean="0"/>
              <a:t>&lt;predicate&gt;;</a:t>
            </a:r>
          </a:p>
          <a:p>
            <a:pPr lvl="1"/>
            <a:r>
              <a:rPr lang="en-US" smtClean="0">
                <a:solidFill>
                  <a:srgbClr val="000099"/>
                </a:solidFill>
              </a:rPr>
              <a:t>Also not supported by anyone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Built-in Data Types in SQL 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48600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b="1" smtClean="0">
                <a:solidFill>
                  <a:srgbClr val="000099"/>
                </a:solidFill>
              </a:rPr>
              <a:t>date:</a:t>
            </a:r>
            <a:r>
              <a:rPr lang="en-US" smtClean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smtClean="0"/>
              <a:t>Example:  </a:t>
            </a:r>
            <a:r>
              <a:rPr lang="en-US" b="1" smtClean="0"/>
              <a:t>date</a:t>
            </a:r>
            <a:r>
              <a:rPr lang="en-US" smtClean="0"/>
              <a:t> </a:t>
            </a:r>
            <a:r>
              <a:rPr lang="ja-JP" altLang="en-US" smtClean="0"/>
              <a:t>‘</a:t>
            </a:r>
            <a:r>
              <a:rPr lang="en-US" altLang="ja-JP" smtClean="0"/>
              <a:t>2005-7-27</a:t>
            </a:r>
            <a:r>
              <a:rPr lang="ja-JP" altLang="en-US" smtClean="0"/>
              <a:t>’</a:t>
            </a:r>
            <a:endParaRPr lang="en-US" altLang="ja-JP" smtClean="0"/>
          </a:p>
          <a:p>
            <a:pPr>
              <a:tabLst>
                <a:tab pos="1250950" algn="l"/>
              </a:tabLst>
            </a:pPr>
            <a:r>
              <a:rPr lang="en-US" b="1" smtClean="0">
                <a:solidFill>
                  <a:srgbClr val="000099"/>
                </a:solidFill>
              </a:rPr>
              <a:t>time:</a:t>
            </a:r>
            <a:r>
              <a:rPr lang="en-US" b="1" smtClean="0"/>
              <a:t> </a:t>
            </a:r>
            <a:r>
              <a:rPr lang="en-US" smtClean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smtClean="0"/>
              <a:t>Example: </a:t>
            </a:r>
            <a:r>
              <a:rPr lang="en-US" b="1" smtClean="0"/>
              <a:t> time</a:t>
            </a:r>
            <a:r>
              <a:rPr lang="en-US" smtClean="0"/>
              <a:t> </a:t>
            </a:r>
            <a:r>
              <a:rPr lang="ja-JP" altLang="en-US" smtClean="0"/>
              <a:t>‘</a:t>
            </a:r>
            <a:r>
              <a:rPr lang="en-US" altLang="ja-JP" smtClean="0"/>
              <a:t>09:00:30</a:t>
            </a:r>
            <a:r>
              <a:rPr lang="ja-JP" altLang="en-US" smtClean="0"/>
              <a:t>’</a:t>
            </a:r>
            <a:r>
              <a:rPr lang="en-US" altLang="ja-JP" smtClean="0"/>
              <a:t>        </a:t>
            </a:r>
            <a:r>
              <a:rPr lang="en-US" altLang="ja-JP" b="1" smtClean="0"/>
              <a:t> time</a:t>
            </a:r>
            <a:r>
              <a:rPr lang="en-US" altLang="ja-JP" smtClean="0"/>
              <a:t> </a:t>
            </a:r>
            <a:r>
              <a:rPr lang="ja-JP" altLang="en-US" smtClean="0"/>
              <a:t>‘</a:t>
            </a:r>
            <a:r>
              <a:rPr lang="en-US" altLang="ja-JP" smtClean="0"/>
              <a:t>09:00:30.75</a:t>
            </a:r>
            <a:r>
              <a:rPr lang="ja-JP" altLang="en-US" smtClean="0"/>
              <a:t>’</a:t>
            </a:r>
            <a:endParaRPr lang="en-US" altLang="ja-JP" smtClean="0"/>
          </a:p>
          <a:p>
            <a:pPr>
              <a:tabLst>
                <a:tab pos="1250950" algn="l"/>
              </a:tabLst>
            </a:pPr>
            <a:r>
              <a:rPr lang="en-US" b="1" smtClean="0">
                <a:solidFill>
                  <a:srgbClr val="000099"/>
                </a:solidFill>
              </a:rPr>
              <a:t>timestamp</a:t>
            </a:r>
            <a:r>
              <a:rPr lang="en-US" smtClean="0">
                <a:solidFill>
                  <a:srgbClr val="000099"/>
                </a:solidFill>
              </a:rPr>
              <a:t>:</a:t>
            </a:r>
            <a:r>
              <a:rPr lang="en-US" smtClean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smtClean="0"/>
              <a:t>Example:  </a:t>
            </a:r>
            <a:r>
              <a:rPr lang="en-US" b="1" smtClean="0"/>
              <a:t>timestamp</a:t>
            </a:r>
            <a:r>
              <a:rPr lang="en-US" smtClean="0"/>
              <a:t>  </a:t>
            </a:r>
            <a:r>
              <a:rPr lang="ja-JP" altLang="en-US" smtClean="0"/>
              <a:t>‘</a:t>
            </a:r>
            <a:r>
              <a:rPr lang="en-US" altLang="ja-JP" smtClean="0"/>
              <a:t>2005-7-27 09:00:30.75</a:t>
            </a:r>
            <a:r>
              <a:rPr lang="ja-JP" altLang="en-US" smtClean="0"/>
              <a:t>’</a:t>
            </a:r>
            <a:endParaRPr lang="en-US" altLang="ja-JP" smtClean="0"/>
          </a:p>
          <a:p>
            <a:pPr>
              <a:tabLst>
                <a:tab pos="1250950" algn="l"/>
              </a:tabLst>
            </a:pPr>
            <a:r>
              <a:rPr lang="en-US" b="1" smtClean="0">
                <a:solidFill>
                  <a:srgbClr val="000099"/>
                </a:solidFill>
              </a:rPr>
              <a:t>interval:</a:t>
            </a:r>
            <a:r>
              <a:rPr lang="en-US" smtClean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smtClean="0"/>
              <a:t>Example:  interval  </a:t>
            </a:r>
            <a:r>
              <a:rPr lang="ja-JP" altLang="en-US" smtClean="0"/>
              <a:t>‘</a:t>
            </a:r>
            <a:r>
              <a:rPr lang="en-US" altLang="ja-JP" smtClean="0"/>
              <a:t>1</a:t>
            </a:r>
            <a:r>
              <a:rPr lang="ja-JP" altLang="en-US" smtClean="0"/>
              <a:t>’</a:t>
            </a:r>
            <a:r>
              <a:rPr lang="en-US" altLang="ja-JP" smtClean="0"/>
              <a:t> day</a:t>
            </a:r>
          </a:p>
          <a:p>
            <a:pPr lvl="1">
              <a:tabLst>
                <a:tab pos="1250950" algn="l"/>
              </a:tabLst>
            </a:pPr>
            <a:r>
              <a:rPr lang="en-US" smtClean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smtClean="0"/>
              <a:t>Interval values can be added to date/time/timestamp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Other Features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create table </a:t>
            </a:r>
            <a:r>
              <a:rPr lang="en-US" i="1" smtClean="0"/>
              <a:t>student	</a:t>
            </a:r>
            <a:br>
              <a:rPr lang="en-US" i="1" smtClean="0"/>
            </a:br>
            <a:r>
              <a:rPr lang="en-US" smtClean="0"/>
              <a:t>(</a:t>
            </a:r>
            <a:r>
              <a:rPr lang="en-US" i="1" smtClean="0"/>
              <a:t>ID </a:t>
            </a:r>
            <a:r>
              <a:rPr lang="en-US" b="1" smtClean="0"/>
              <a:t>varchar </a:t>
            </a:r>
            <a:r>
              <a:rPr lang="en-US" smtClean="0"/>
              <a:t>(5),</a:t>
            </a:r>
            <a:br>
              <a:rPr lang="en-US" smtClean="0"/>
            </a:br>
            <a:r>
              <a:rPr lang="en-US" i="1" smtClean="0"/>
              <a:t>name </a:t>
            </a:r>
            <a:r>
              <a:rPr lang="en-US" b="1" smtClean="0"/>
              <a:t>varchar </a:t>
            </a:r>
            <a:r>
              <a:rPr lang="en-US" smtClean="0"/>
              <a:t>(20) </a:t>
            </a:r>
            <a:r>
              <a:rPr lang="en-US" b="1" smtClean="0"/>
              <a:t>not null</a:t>
            </a:r>
            <a:r>
              <a:rPr lang="en-US" smtClean="0"/>
              <a:t>,</a:t>
            </a:r>
            <a:br>
              <a:rPr lang="en-US" smtClean="0"/>
            </a:br>
            <a:r>
              <a:rPr lang="en-US" i="1" smtClean="0"/>
              <a:t>dept_name </a:t>
            </a:r>
            <a:r>
              <a:rPr lang="en-US" b="1" smtClean="0"/>
              <a:t>varchar </a:t>
            </a:r>
            <a:r>
              <a:rPr lang="en-US" smtClean="0"/>
              <a:t>(20),</a:t>
            </a:r>
            <a:br>
              <a:rPr lang="en-US" smtClean="0"/>
            </a:br>
            <a:r>
              <a:rPr lang="en-US" i="1" smtClean="0"/>
              <a:t>tot_cred </a:t>
            </a:r>
            <a:r>
              <a:rPr lang="en-US" b="1" smtClean="0"/>
              <a:t>numeric </a:t>
            </a:r>
            <a:r>
              <a:rPr lang="en-US" smtClean="0"/>
              <a:t>(3,0) </a:t>
            </a:r>
            <a:r>
              <a:rPr lang="en-US" b="1" smtClean="0"/>
              <a:t>default </a:t>
            </a:r>
            <a:r>
              <a:rPr lang="en-US" smtClean="0"/>
              <a:t>0,</a:t>
            </a:r>
            <a:br>
              <a:rPr lang="en-US" smtClean="0"/>
            </a:br>
            <a:r>
              <a:rPr lang="en-US" b="1" smtClean="0"/>
              <a:t>primary key </a:t>
            </a:r>
            <a:r>
              <a:rPr lang="en-US" smtClean="0"/>
              <a:t>(</a:t>
            </a:r>
            <a:r>
              <a:rPr lang="en-US" i="1" smtClean="0"/>
              <a:t>ID</a:t>
            </a:r>
            <a:r>
              <a:rPr lang="en-US" smtClean="0"/>
              <a:t>))</a:t>
            </a:r>
          </a:p>
          <a:p>
            <a:r>
              <a:rPr lang="en-US" b="1" smtClean="0"/>
              <a:t>create index </a:t>
            </a:r>
            <a:r>
              <a:rPr lang="en-US" i="1" smtClean="0"/>
              <a:t>studentID index </a:t>
            </a:r>
            <a:r>
              <a:rPr lang="en-US" b="1" smtClean="0"/>
              <a:t>on </a:t>
            </a:r>
            <a:r>
              <a:rPr lang="en-US" i="1" smtClean="0"/>
              <a:t>student</a:t>
            </a:r>
            <a:r>
              <a:rPr lang="en-US" smtClean="0"/>
              <a:t>(</a:t>
            </a:r>
            <a:r>
              <a:rPr lang="en-US" i="1" smtClean="0"/>
              <a:t>ID</a:t>
            </a:r>
            <a:r>
              <a:rPr lang="en-US" smtClean="0"/>
              <a:t>)</a:t>
            </a:r>
          </a:p>
          <a:p>
            <a:r>
              <a:rPr lang="en-US" smtClean="0"/>
              <a:t>Large objects</a:t>
            </a:r>
          </a:p>
          <a:p>
            <a:pPr lvl="1"/>
            <a:r>
              <a:rPr lang="en-US" i="1" smtClean="0"/>
              <a:t>book review </a:t>
            </a:r>
            <a:r>
              <a:rPr lang="en-US" b="1" smtClean="0"/>
              <a:t>clob</a:t>
            </a:r>
            <a:r>
              <a:rPr lang="en-US" smtClean="0"/>
              <a:t>(10KB)</a:t>
            </a:r>
          </a:p>
          <a:p>
            <a:pPr lvl="1"/>
            <a:r>
              <a:rPr lang="en-US" i="1" smtClean="0"/>
              <a:t>image </a:t>
            </a:r>
            <a:r>
              <a:rPr lang="en-US" b="1" smtClean="0"/>
              <a:t>blob</a:t>
            </a:r>
            <a:r>
              <a:rPr lang="en-US" smtClean="0"/>
              <a:t>(10MB)</a:t>
            </a:r>
          </a:p>
          <a:p>
            <a:pPr lvl="1"/>
            <a:r>
              <a:rPr lang="en-US" i="1" smtClean="0"/>
              <a:t>movie </a:t>
            </a:r>
            <a:r>
              <a:rPr lang="en-US" b="1" smtClean="0"/>
              <a:t>blob</a:t>
            </a:r>
            <a:r>
              <a:rPr lang="en-US" smtClean="0"/>
              <a:t>(2GB)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User-Defined Types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00950" cy="5083175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b="1" smtClean="0">
                <a:solidFill>
                  <a:schemeClr val="tx2"/>
                </a:solidFill>
              </a:rPr>
              <a:t>create type </a:t>
            </a:r>
            <a:r>
              <a:rPr lang="en-US" smtClean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endParaRPr lang="en-US" smtClean="0"/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b="1" smtClean="0"/>
              <a:t>		create type </a:t>
            </a:r>
            <a:r>
              <a:rPr lang="en-US" i="1" smtClean="0"/>
              <a:t>Dollars</a:t>
            </a:r>
            <a:r>
              <a:rPr lang="en-US" b="1" smtClean="0"/>
              <a:t> as numeric (12,2) final </a:t>
            </a:r>
            <a:br>
              <a:rPr lang="en-US" b="1" smtClean="0"/>
            </a:br>
            <a:endParaRPr lang="en-US" smtClean="0"/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b="1" smtClean="0"/>
              <a:t>create table </a:t>
            </a:r>
            <a:r>
              <a:rPr lang="en-US" i="1" smtClean="0"/>
              <a:t>department</a:t>
            </a:r>
            <a:br>
              <a:rPr lang="en-US" i="1" smtClean="0"/>
            </a:br>
            <a:r>
              <a:rPr lang="en-US" smtClean="0"/>
              <a:t>(</a:t>
            </a:r>
            <a:r>
              <a:rPr lang="en-US" i="1" smtClean="0"/>
              <a:t>dept_name </a:t>
            </a:r>
            <a:r>
              <a:rPr lang="en-US" b="1" smtClean="0"/>
              <a:t>varchar </a:t>
            </a:r>
            <a:r>
              <a:rPr lang="en-US" smtClean="0"/>
              <a:t>(20),</a:t>
            </a:r>
            <a:br>
              <a:rPr lang="en-US" smtClean="0"/>
            </a:br>
            <a:r>
              <a:rPr lang="en-US" i="1" smtClean="0"/>
              <a:t>building </a:t>
            </a:r>
            <a:r>
              <a:rPr lang="en-US" b="1" smtClean="0"/>
              <a:t>varchar </a:t>
            </a:r>
            <a:r>
              <a:rPr lang="en-US" smtClean="0"/>
              <a:t>(15),</a:t>
            </a:r>
            <a:br>
              <a:rPr lang="en-US" smtClean="0"/>
            </a:br>
            <a:r>
              <a:rPr lang="en-US" i="1" smtClean="0"/>
              <a:t>budget Dollars</a:t>
            </a:r>
            <a:r>
              <a:rPr lang="en-US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Domains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create domain</a:t>
            </a:r>
            <a:r>
              <a:rPr lang="en-US" smtClean="0"/>
              <a:t> construct in SQL-92 creates user-defined domain types</a:t>
            </a:r>
          </a:p>
          <a:p>
            <a:pPr>
              <a:buFont typeface="Monotype Sorts" charset="2"/>
              <a:buNone/>
            </a:pPr>
            <a:r>
              <a:rPr lang="en-US" b="1" smtClean="0"/>
              <a:t>		create domain </a:t>
            </a:r>
            <a:r>
              <a:rPr lang="en-US" i="1" smtClean="0"/>
              <a:t>person_name </a:t>
            </a:r>
            <a:r>
              <a:rPr lang="en-US" b="1" smtClean="0"/>
              <a:t>char</a:t>
            </a:r>
            <a:r>
              <a:rPr lang="en-US" smtClean="0"/>
              <a:t>(20) </a:t>
            </a:r>
            <a:r>
              <a:rPr lang="en-US" b="1" smtClean="0"/>
              <a:t>not null</a:t>
            </a:r>
          </a:p>
          <a:p>
            <a:pPr lvl="1">
              <a:buFont typeface="Monotype Sorts" charset="2"/>
              <a:buNone/>
            </a:pPr>
            <a:endParaRPr lang="en-US" sz="1000" smtClean="0"/>
          </a:p>
          <a:p>
            <a:r>
              <a:rPr lang="en-US" smtClean="0"/>
              <a:t>Types and domains are similar.  Domains can have constraints, such as </a:t>
            </a:r>
            <a:r>
              <a:rPr lang="en-US" b="1" smtClean="0"/>
              <a:t>not null</a:t>
            </a:r>
            <a:r>
              <a:rPr lang="en-US" smtClean="0"/>
              <a:t>, specified on them.</a:t>
            </a:r>
          </a:p>
          <a:p>
            <a:r>
              <a:rPr lang="en-US" b="1" smtClean="0"/>
              <a:t>create domain </a:t>
            </a:r>
            <a:r>
              <a:rPr lang="en-US" i="1" smtClean="0"/>
              <a:t>degree_level </a:t>
            </a:r>
            <a:r>
              <a:rPr lang="en-US" b="1" smtClean="0"/>
              <a:t>varchar</a:t>
            </a:r>
            <a:r>
              <a:rPr lang="en-US" smtClean="0"/>
              <a:t>(10)</a:t>
            </a:r>
            <a:br>
              <a:rPr lang="en-US" smtClean="0"/>
            </a:br>
            <a:r>
              <a:rPr lang="en-US" b="1" smtClean="0"/>
              <a:t>constraint </a:t>
            </a:r>
            <a:r>
              <a:rPr lang="en-US" i="1" smtClean="0"/>
              <a:t>degree_level_test</a:t>
            </a:r>
            <a:br>
              <a:rPr lang="en-US" i="1" smtClean="0"/>
            </a:br>
            <a:r>
              <a:rPr lang="en-US" b="1" smtClean="0"/>
              <a:t>check </a:t>
            </a:r>
            <a:r>
              <a:rPr lang="en-US" smtClean="0"/>
              <a:t>(</a:t>
            </a:r>
            <a:r>
              <a:rPr lang="en-US" b="1" smtClean="0"/>
              <a:t>value in </a:t>
            </a:r>
            <a:r>
              <a:rPr lang="en-US" smtClean="0"/>
              <a:t>(</a:t>
            </a:r>
            <a:r>
              <a:rPr lang="ja-JP" altLang="en-US" smtClean="0"/>
              <a:t>’</a:t>
            </a:r>
            <a:r>
              <a:rPr lang="en-US" altLang="ja-JP" smtClean="0"/>
              <a:t>Bachelors</a:t>
            </a:r>
            <a:r>
              <a:rPr lang="ja-JP" altLang="en-US" smtClean="0"/>
              <a:t>’</a:t>
            </a:r>
            <a:r>
              <a:rPr lang="en-US" altLang="ja-JP" smtClean="0"/>
              <a:t>, </a:t>
            </a:r>
            <a:r>
              <a:rPr lang="ja-JP" altLang="en-US" smtClean="0"/>
              <a:t>’</a:t>
            </a:r>
            <a:r>
              <a:rPr lang="en-US" altLang="ja-JP" smtClean="0"/>
              <a:t>Masters</a:t>
            </a:r>
            <a:r>
              <a:rPr lang="ja-JP" altLang="en-US" smtClean="0"/>
              <a:t>’</a:t>
            </a:r>
            <a:r>
              <a:rPr lang="en-US" altLang="ja-JP" smtClean="0"/>
              <a:t>, </a:t>
            </a:r>
            <a:r>
              <a:rPr lang="ja-JP" altLang="en-US" smtClean="0"/>
              <a:t>’</a:t>
            </a:r>
            <a:r>
              <a:rPr lang="en-US" altLang="ja-JP" smtClean="0"/>
              <a:t>Doctorate</a:t>
            </a:r>
            <a:r>
              <a:rPr lang="ja-JP" altLang="en-US" smtClean="0"/>
              <a:t>’</a:t>
            </a:r>
            <a:r>
              <a:rPr lang="en-US" altLang="ja-JP" smtClean="0"/>
              <a:t>));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Large-Object Types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Large objects (photos, videos, CAD files, etc.) are stored as a </a:t>
            </a:r>
            <a:r>
              <a:rPr lang="en-US" i="1" smtClean="0"/>
              <a:t>large object</a:t>
            </a:r>
            <a:r>
              <a:rPr lang="en-US" smtClean="0"/>
              <a:t>:</a:t>
            </a:r>
          </a:p>
          <a:p>
            <a:pPr lvl="1"/>
            <a:r>
              <a:rPr lang="en-US" b="1" smtClean="0"/>
              <a:t>blob</a:t>
            </a:r>
            <a:r>
              <a:rPr lang="en-US" smtClean="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b="1" smtClean="0"/>
              <a:t>clob</a:t>
            </a:r>
            <a:r>
              <a:rPr lang="en-US" smtClean="0"/>
              <a:t>: character large object -- object is a large collection of character data</a:t>
            </a:r>
          </a:p>
          <a:p>
            <a:pPr lvl="1"/>
            <a:r>
              <a:rPr lang="en-US" smtClean="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Authorization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8115300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>Forms of authorization on parts of  the database:</a:t>
            </a:r>
          </a:p>
          <a:p>
            <a:pPr>
              <a:lnSpc>
                <a:spcPct val="160000"/>
              </a:lnSpc>
            </a:pPr>
            <a:r>
              <a:rPr lang="en-US" b="1" smtClean="0">
                <a:solidFill>
                  <a:srgbClr val="000099"/>
                </a:solidFill>
              </a:rPr>
              <a:t>Read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- allows reading, but not modification of data.</a:t>
            </a:r>
          </a:p>
          <a:p>
            <a:r>
              <a:rPr lang="en-US" b="1" smtClean="0">
                <a:solidFill>
                  <a:srgbClr val="000099"/>
                </a:solidFill>
              </a:rPr>
              <a:t>Insert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- allows insertion of new data, but not modification of existing data.</a:t>
            </a:r>
          </a:p>
          <a:p>
            <a:r>
              <a:rPr lang="en-US" b="1" smtClean="0">
                <a:solidFill>
                  <a:srgbClr val="000099"/>
                </a:solidFill>
              </a:rPr>
              <a:t>Update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- allows modification, but not deletion of data.</a:t>
            </a:r>
          </a:p>
          <a:p>
            <a:r>
              <a:rPr lang="en-US" b="1" smtClean="0">
                <a:solidFill>
                  <a:srgbClr val="000099"/>
                </a:solidFill>
              </a:rPr>
              <a:t>Delete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- allows deletion of data.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Forms of authorization to modify the database schema</a:t>
            </a:r>
          </a:p>
          <a:p>
            <a:r>
              <a:rPr lang="en-US" b="1" smtClean="0">
                <a:solidFill>
                  <a:srgbClr val="000099"/>
                </a:solidFill>
              </a:rPr>
              <a:t>Index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- allows creation and deletion of indices.</a:t>
            </a:r>
          </a:p>
          <a:p>
            <a:r>
              <a:rPr lang="en-US" b="1" smtClean="0">
                <a:solidFill>
                  <a:srgbClr val="000099"/>
                </a:solidFill>
              </a:rPr>
              <a:t>Resources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- allows creation of new relations.</a:t>
            </a:r>
          </a:p>
          <a:p>
            <a:r>
              <a:rPr lang="en-US" b="1" smtClean="0">
                <a:solidFill>
                  <a:srgbClr val="000099"/>
                </a:solidFill>
              </a:rPr>
              <a:t>Alteration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- allows addition or deletion of attributes in a relation.</a:t>
            </a:r>
          </a:p>
          <a:p>
            <a:r>
              <a:rPr lang="en-US" b="1" smtClean="0">
                <a:solidFill>
                  <a:srgbClr val="000099"/>
                </a:solidFill>
              </a:rPr>
              <a:t>Drop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- allows deletion of relations.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Authorization Specification in SQL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b="1" smtClean="0">
                <a:solidFill>
                  <a:srgbClr val="000099"/>
                </a:solidFill>
              </a:rPr>
              <a:t>grant</a:t>
            </a:r>
            <a:r>
              <a:rPr lang="en-US" smtClean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smtClean="0"/>
              <a:t>		</a:t>
            </a:r>
            <a:r>
              <a:rPr lang="en-US" b="1" smtClean="0"/>
              <a:t>grant</a:t>
            </a:r>
            <a:r>
              <a:rPr lang="en-US" smtClean="0"/>
              <a:t> &lt;privilege list&gt;</a:t>
            </a:r>
          </a:p>
          <a:p>
            <a:pPr>
              <a:buFont typeface="Monotype Sorts" charset="2"/>
              <a:buNone/>
            </a:pPr>
            <a:r>
              <a:rPr lang="en-US" smtClean="0"/>
              <a:t>		</a:t>
            </a:r>
            <a:r>
              <a:rPr lang="en-US" b="1" smtClean="0"/>
              <a:t>on </a:t>
            </a:r>
            <a:r>
              <a:rPr lang="en-US" smtClean="0"/>
              <a:t>&lt;relation name or view name&gt; </a:t>
            </a:r>
            <a:r>
              <a:rPr lang="en-US" b="1" smtClean="0"/>
              <a:t>to</a:t>
            </a:r>
            <a:r>
              <a:rPr lang="en-US" smtClean="0"/>
              <a:t> &lt;user list&gt;</a:t>
            </a:r>
          </a:p>
          <a:p>
            <a:r>
              <a:rPr lang="en-US" smtClean="0"/>
              <a:t>&lt;user list&gt; is:</a:t>
            </a:r>
          </a:p>
          <a:p>
            <a:pPr lvl="1"/>
            <a:r>
              <a:rPr lang="en-US" smtClean="0"/>
              <a:t>a user-id</a:t>
            </a:r>
          </a:p>
          <a:p>
            <a:pPr lvl="1"/>
            <a:r>
              <a:rPr lang="en-US" b="1" smtClean="0"/>
              <a:t>public</a:t>
            </a:r>
            <a:r>
              <a:rPr lang="en-US" smtClean="0"/>
              <a:t>, which allows all valid users the privilege granted</a:t>
            </a:r>
          </a:p>
          <a:p>
            <a:pPr lvl="1"/>
            <a:r>
              <a:rPr lang="en-US" smtClean="0"/>
              <a:t>A role (more on this later)</a:t>
            </a:r>
          </a:p>
          <a:p>
            <a:r>
              <a:rPr lang="en-US" smtClean="0"/>
              <a:t>Granting a privilege on a view does not imply granting any privileges on the underlying relations.</a:t>
            </a:r>
          </a:p>
          <a:p>
            <a:r>
              <a:rPr lang="en-US" smtClean="0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Privileges in SQL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289800" cy="4445000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select:</a:t>
            </a:r>
            <a:r>
              <a:rPr lang="en-US" smtClean="0"/>
              <a:t> allows read access to relation, or the ability to query using the view</a:t>
            </a:r>
          </a:p>
          <a:p>
            <a:pPr lvl="1"/>
            <a:r>
              <a:rPr lang="en-US" smtClean="0"/>
              <a:t>Example: grant users </a:t>
            </a:r>
            <a:r>
              <a:rPr lang="en-US" i="1" smtClean="0"/>
              <a:t>U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U</a:t>
            </a:r>
            <a:r>
              <a:rPr lang="en-US" baseline="-25000" smtClean="0"/>
              <a:t>2</a:t>
            </a:r>
            <a:r>
              <a:rPr lang="en-US" smtClean="0"/>
              <a:t>, and </a:t>
            </a:r>
            <a:r>
              <a:rPr lang="en-US" i="1" smtClean="0"/>
              <a:t>U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b="1" smtClean="0"/>
              <a:t>select</a:t>
            </a:r>
            <a:r>
              <a:rPr lang="en-US" smtClean="0"/>
              <a:t> authorization on the </a:t>
            </a:r>
            <a:r>
              <a:rPr lang="en-US" i="1" smtClean="0"/>
              <a:t>branch </a:t>
            </a:r>
            <a:r>
              <a:rPr lang="en-US" smtClean="0"/>
              <a:t>relation:</a:t>
            </a:r>
          </a:p>
          <a:p>
            <a:pPr>
              <a:buFont typeface="Monotype Sorts" charset="2"/>
              <a:buNone/>
            </a:pPr>
            <a:r>
              <a:rPr lang="en-US" smtClean="0"/>
              <a:t>			</a:t>
            </a:r>
            <a:r>
              <a:rPr lang="en-US" b="1" smtClean="0"/>
              <a:t>grant select on </a:t>
            </a:r>
            <a:r>
              <a:rPr lang="en-US" i="1" smtClean="0"/>
              <a:t>instructor </a:t>
            </a:r>
            <a:r>
              <a:rPr lang="en-US" b="1" smtClean="0"/>
              <a:t>to </a:t>
            </a:r>
            <a:r>
              <a:rPr lang="en-US" i="1" smtClean="0"/>
              <a:t>U</a:t>
            </a:r>
            <a:r>
              <a:rPr lang="en-US" baseline="-25000" smtClean="0"/>
              <a:t>1</a:t>
            </a:r>
            <a:r>
              <a:rPr lang="en-US" i="1" smtClean="0"/>
              <a:t>, U</a:t>
            </a:r>
            <a:r>
              <a:rPr lang="en-US" baseline="-25000" smtClean="0"/>
              <a:t>2</a:t>
            </a:r>
            <a:r>
              <a:rPr lang="en-US" i="1" smtClean="0"/>
              <a:t>, U</a:t>
            </a:r>
            <a:r>
              <a:rPr lang="en-US" baseline="-25000" smtClean="0"/>
              <a:t>3</a:t>
            </a:r>
            <a:endParaRPr lang="en-US" smtClean="0"/>
          </a:p>
          <a:p>
            <a:r>
              <a:rPr lang="en-US" b="1" smtClean="0">
                <a:solidFill>
                  <a:srgbClr val="000099"/>
                </a:solidFill>
              </a:rPr>
              <a:t>insert</a:t>
            </a:r>
            <a:r>
              <a:rPr lang="en-US" smtClean="0">
                <a:solidFill>
                  <a:srgbClr val="000099"/>
                </a:solidFill>
              </a:rPr>
              <a:t>:</a:t>
            </a:r>
            <a:r>
              <a:rPr lang="en-US" smtClean="0"/>
              <a:t> the ability to insert tuples.</a:t>
            </a:r>
          </a:p>
          <a:p>
            <a:r>
              <a:rPr lang="en-US" b="1" smtClean="0">
                <a:solidFill>
                  <a:srgbClr val="000099"/>
                </a:solidFill>
              </a:rPr>
              <a:t>update</a:t>
            </a:r>
            <a:r>
              <a:rPr lang="en-US" smtClean="0">
                <a:solidFill>
                  <a:srgbClr val="000099"/>
                </a:solidFill>
              </a:rPr>
              <a:t>:</a:t>
            </a:r>
            <a:r>
              <a:rPr lang="en-US" smtClean="0"/>
              <a:t> the ability to update using the SQL update statement.</a:t>
            </a:r>
          </a:p>
          <a:p>
            <a:r>
              <a:rPr lang="en-US" b="1" smtClean="0">
                <a:solidFill>
                  <a:srgbClr val="000099"/>
                </a:solidFill>
              </a:rPr>
              <a:t>delete</a:t>
            </a:r>
            <a:r>
              <a:rPr lang="en-US" smtClean="0">
                <a:solidFill>
                  <a:srgbClr val="000099"/>
                </a:solidFill>
              </a:rPr>
              <a:t>:</a:t>
            </a:r>
            <a:r>
              <a:rPr lang="en-US" smtClean="0"/>
              <a:t> the ability to delete tuples.</a:t>
            </a:r>
          </a:p>
          <a:p>
            <a:r>
              <a:rPr lang="en-US" b="1" smtClean="0">
                <a:solidFill>
                  <a:srgbClr val="000099"/>
                </a:solidFill>
              </a:rPr>
              <a:t>all privileges</a:t>
            </a:r>
            <a:r>
              <a:rPr lang="en-US" smtClean="0">
                <a:solidFill>
                  <a:srgbClr val="000099"/>
                </a:solidFill>
              </a:rPr>
              <a:t>:</a:t>
            </a:r>
            <a:r>
              <a:rPr lang="en-US" smtClean="0"/>
              <a:t> used as a short form for all the allowable privileges.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Revoking Authorization in SQL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b="1" smtClean="0">
                <a:solidFill>
                  <a:srgbClr val="000099"/>
                </a:solidFill>
              </a:rPr>
              <a:t>revoke</a:t>
            </a:r>
            <a:r>
              <a:rPr lang="en-US" b="1" smtClean="0"/>
              <a:t> </a:t>
            </a:r>
            <a:r>
              <a:rPr lang="en-US" smtClean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b="1" smtClean="0"/>
              <a:t>   revoke </a:t>
            </a:r>
            <a:r>
              <a:rPr lang="en-US" smtClean="0"/>
              <a:t>&lt;privilege list&gt;</a:t>
            </a:r>
          </a:p>
          <a:p>
            <a:pPr lvl="1">
              <a:buFont typeface="Monotype Sorts" charset="2"/>
              <a:buNone/>
            </a:pPr>
            <a:r>
              <a:rPr lang="en-US" b="1" smtClean="0"/>
              <a:t>   on </a:t>
            </a:r>
            <a:r>
              <a:rPr lang="en-US" smtClean="0"/>
              <a:t>&lt;relation name or view name&gt; </a:t>
            </a:r>
            <a:r>
              <a:rPr lang="en-US" b="1" smtClean="0"/>
              <a:t>from </a:t>
            </a:r>
            <a:r>
              <a:rPr lang="en-US" smtClean="0"/>
              <a:t>&lt;user list&gt;</a:t>
            </a:r>
          </a:p>
          <a:p>
            <a:r>
              <a:rPr lang="en-US" smtClean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b="1" smtClean="0"/>
              <a:t>   revoke select on </a:t>
            </a:r>
            <a:r>
              <a:rPr lang="en-US" i="1" smtClean="0"/>
              <a:t>branch  </a:t>
            </a:r>
            <a:r>
              <a:rPr lang="en-US" b="1" smtClean="0"/>
              <a:t>from </a:t>
            </a:r>
            <a:r>
              <a:rPr lang="en-US" i="1" smtClean="0"/>
              <a:t>U</a:t>
            </a:r>
            <a:r>
              <a:rPr lang="en-US" i="1" baseline="-25000" smtClean="0"/>
              <a:t>1</a:t>
            </a:r>
            <a:r>
              <a:rPr lang="en-US" i="1" smtClean="0"/>
              <a:t>, U</a:t>
            </a:r>
            <a:r>
              <a:rPr lang="en-US" i="1" baseline="-25000" smtClean="0"/>
              <a:t>2</a:t>
            </a:r>
            <a:r>
              <a:rPr lang="en-US" i="1" smtClean="0"/>
              <a:t>, U</a:t>
            </a:r>
            <a:r>
              <a:rPr lang="en-US" i="1" baseline="-25000" smtClean="0"/>
              <a:t>3</a:t>
            </a:r>
          </a:p>
          <a:p>
            <a:r>
              <a:rPr lang="en-US" smtClean="0"/>
              <a:t>&lt;privilege-list&gt; may be </a:t>
            </a:r>
            <a:r>
              <a:rPr lang="en-US" b="1" smtClean="0"/>
              <a:t>all </a:t>
            </a:r>
            <a:r>
              <a:rPr lang="en-US" smtClean="0"/>
              <a:t>to revoke all privileges the revokee may hold.</a:t>
            </a:r>
          </a:p>
          <a:p>
            <a:r>
              <a:rPr lang="en-US" smtClean="0"/>
              <a:t>If &lt;revokee-list&gt; includes </a:t>
            </a:r>
            <a:r>
              <a:rPr lang="en-US" b="1" smtClean="0"/>
              <a:t>public, </a:t>
            </a:r>
            <a:r>
              <a:rPr lang="en-US" smtClean="0"/>
              <a:t>all users lose the privilege except those granted it explicitly.</a:t>
            </a:r>
          </a:p>
          <a:p>
            <a:r>
              <a:rPr lang="en-US" smtClean="0"/>
              <a:t>If the same privilege was granted twice to the same user by different grantees, the user may retain the privilege after the revocation.</a:t>
            </a:r>
          </a:p>
          <a:p>
            <a:r>
              <a:rPr lang="en-US" smtClean="0"/>
              <a:t>All privileges that depend on the privilege being revoked are also revoked.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96237" cy="4979987"/>
          </a:xfrm>
        </p:spPr>
        <p:txBody>
          <a:bodyPr/>
          <a:lstStyle/>
          <a:p>
            <a:r>
              <a:rPr lang="en-US" smtClean="0"/>
              <a:t>For all instructors who have taught courses, find their names and the course ID of the courses they taught.</a:t>
            </a:r>
            <a:endParaRPr kumimoji="0" lang="en-US" smtClean="0"/>
          </a:p>
          <a:p>
            <a:pPr>
              <a:buFont typeface="Monotype Sorts" charset="2"/>
              <a:buNone/>
            </a:pPr>
            <a:r>
              <a:rPr lang="en-US" b="1" smtClean="0"/>
              <a:t>		 select </a:t>
            </a:r>
            <a:r>
              <a:rPr lang="en-US" i="1" smtClean="0"/>
              <a:t>name, course_id</a:t>
            </a:r>
            <a:br>
              <a:rPr lang="en-US" i="1" smtClean="0"/>
            </a:br>
            <a:r>
              <a:rPr lang="en-US" i="1" smtClean="0"/>
              <a:t>          </a:t>
            </a:r>
            <a:r>
              <a:rPr lang="en-US" b="1" smtClean="0"/>
              <a:t>from </a:t>
            </a:r>
            <a:r>
              <a:rPr lang="en-US" i="1" smtClean="0"/>
              <a:t>instructor, teaches</a:t>
            </a:r>
            <a:br>
              <a:rPr lang="en-US" i="1" smtClean="0"/>
            </a:br>
            <a:r>
              <a:rPr lang="en-US" i="1" smtClean="0"/>
              <a:t>          </a:t>
            </a:r>
            <a:r>
              <a:rPr lang="en-US" b="1" smtClean="0"/>
              <a:t>where  </a:t>
            </a:r>
            <a:r>
              <a:rPr lang="en-US" b="1" i="1" smtClean="0"/>
              <a:t> </a:t>
            </a:r>
            <a:r>
              <a:rPr lang="en-US" i="1" smtClean="0"/>
              <a:t>instructor.ID = teaches.ID</a:t>
            </a:r>
          </a:p>
          <a:p>
            <a:r>
              <a:rPr lang="en-US" smtClean="0"/>
              <a:t>Find the course ID, semester, year and title of each course offered by the Comp. Sci. department</a:t>
            </a:r>
          </a:p>
          <a:p>
            <a:pPr>
              <a:buFont typeface="Monotype Sorts" charset="2"/>
              <a:buNone/>
            </a:pPr>
            <a:r>
              <a:rPr lang="en-US" b="1" smtClean="0"/>
              <a:t>		select </a:t>
            </a:r>
            <a:r>
              <a:rPr lang="en-US" i="1" smtClean="0"/>
              <a:t>section.course_id, semester, year, title</a:t>
            </a:r>
            <a:br>
              <a:rPr lang="en-US" i="1" smtClean="0"/>
            </a:br>
            <a:r>
              <a:rPr lang="en-US" i="1" smtClean="0"/>
              <a:t>          </a:t>
            </a:r>
            <a:r>
              <a:rPr lang="en-US" b="1" smtClean="0"/>
              <a:t>from </a:t>
            </a:r>
            <a:r>
              <a:rPr lang="en-US" i="1" smtClean="0"/>
              <a:t>section, course</a:t>
            </a:r>
            <a:br>
              <a:rPr lang="en-US" i="1" smtClean="0"/>
            </a:br>
            <a:r>
              <a:rPr lang="en-US" i="1" smtClean="0"/>
              <a:t>          </a:t>
            </a:r>
            <a:r>
              <a:rPr lang="en-US" b="1" smtClean="0"/>
              <a:t>where  </a:t>
            </a:r>
            <a:r>
              <a:rPr lang="en-US" b="1" i="1" smtClean="0"/>
              <a:t> </a:t>
            </a:r>
            <a:r>
              <a:rPr lang="en-US" i="1" smtClean="0"/>
              <a:t>section.course_id = course.course_id  </a:t>
            </a:r>
            <a:r>
              <a:rPr lang="en-US" b="1" smtClean="0"/>
              <a:t>and</a:t>
            </a:r>
            <a:br>
              <a:rPr lang="en-US" b="1" smtClean="0"/>
            </a:br>
            <a:r>
              <a:rPr lang="en-US" b="1" smtClean="0"/>
              <a:t>                         </a:t>
            </a:r>
            <a:r>
              <a:rPr lang="en-US" i="1" smtClean="0"/>
              <a:t>dept_name =</a:t>
            </a:r>
            <a:r>
              <a:rPr lang="en-US" smtClean="0"/>
              <a:t> </a:t>
            </a:r>
            <a:r>
              <a:rPr lang="ja-JP" altLang="en-US" smtClean="0"/>
              <a:t>‘</a:t>
            </a:r>
            <a:r>
              <a:rPr lang="en-US" altLang="ja-JP" smtClean="0"/>
              <a:t>Comp. Sci.'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create role </a:t>
            </a:r>
            <a:r>
              <a:rPr lang="en-US" i="1" smtClean="0"/>
              <a:t>instructor</a:t>
            </a:r>
            <a:r>
              <a:rPr lang="en-US" smtClean="0"/>
              <a:t>;</a:t>
            </a:r>
          </a:p>
          <a:p>
            <a:r>
              <a:rPr lang="en-US" smtClean="0"/>
              <a:t>Privileges can be granted to roles:</a:t>
            </a:r>
          </a:p>
          <a:p>
            <a:pPr lvl="1"/>
            <a:r>
              <a:rPr lang="en-US" b="1" smtClean="0"/>
              <a:t>grant select on </a:t>
            </a:r>
            <a:r>
              <a:rPr lang="en-US" i="1" smtClean="0"/>
              <a:t>takes </a:t>
            </a:r>
            <a:r>
              <a:rPr lang="en-US" b="1" smtClean="0"/>
              <a:t>to </a:t>
            </a:r>
            <a:r>
              <a:rPr lang="en-US" i="1" smtClean="0"/>
              <a:t>instructor</a:t>
            </a:r>
            <a:r>
              <a:rPr lang="en-US" smtClean="0"/>
              <a:t>;</a:t>
            </a:r>
          </a:p>
          <a:p>
            <a:r>
              <a:rPr lang="en-US" smtClean="0"/>
              <a:t>Roles can be granted to users, as well as to other roles</a:t>
            </a:r>
          </a:p>
          <a:p>
            <a:pPr lvl="1"/>
            <a:r>
              <a:rPr lang="en-US" b="1" smtClean="0"/>
              <a:t>create </a:t>
            </a:r>
            <a:r>
              <a:rPr lang="en-US" smtClean="0"/>
              <a:t>role </a:t>
            </a:r>
            <a:r>
              <a:rPr lang="en-US" i="1" smtClean="0"/>
              <a:t>student</a:t>
            </a:r>
          </a:p>
          <a:p>
            <a:pPr lvl="1"/>
            <a:r>
              <a:rPr lang="en-US" b="1" smtClean="0"/>
              <a:t>grant </a:t>
            </a:r>
            <a:r>
              <a:rPr lang="en-US" i="1" smtClean="0"/>
              <a:t>instructor </a:t>
            </a:r>
            <a:r>
              <a:rPr lang="en-US" b="1" smtClean="0"/>
              <a:t>to </a:t>
            </a:r>
            <a:r>
              <a:rPr lang="en-US" smtClean="0"/>
              <a:t>Amit;</a:t>
            </a:r>
          </a:p>
          <a:p>
            <a:pPr lvl="1"/>
            <a:r>
              <a:rPr lang="en-US" b="1" smtClean="0"/>
              <a:t>create role </a:t>
            </a:r>
            <a:r>
              <a:rPr lang="en-US" i="1" smtClean="0"/>
              <a:t>dean</a:t>
            </a:r>
            <a:r>
              <a:rPr lang="en-US" smtClean="0"/>
              <a:t>;</a:t>
            </a:r>
          </a:p>
          <a:p>
            <a:pPr lvl="1"/>
            <a:r>
              <a:rPr lang="en-US" b="1" smtClean="0"/>
              <a:t>grant </a:t>
            </a:r>
            <a:r>
              <a:rPr lang="en-US" i="1" smtClean="0"/>
              <a:t>instructor </a:t>
            </a:r>
            <a:r>
              <a:rPr lang="en-US" b="1" smtClean="0"/>
              <a:t>to </a:t>
            </a:r>
            <a:r>
              <a:rPr lang="en-US" i="1" smtClean="0"/>
              <a:t>dean</a:t>
            </a:r>
            <a:r>
              <a:rPr lang="en-US" smtClean="0"/>
              <a:t>;</a:t>
            </a:r>
          </a:p>
          <a:p>
            <a:pPr lvl="1"/>
            <a:r>
              <a:rPr lang="en-US" b="1" smtClean="0"/>
              <a:t>grant </a:t>
            </a:r>
            <a:r>
              <a:rPr lang="en-US" i="1" smtClean="0"/>
              <a:t>dean </a:t>
            </a:r>
            <a:r>
              <a:rPr lang="en-US" b="1" smtClean="0"/>
              <a:t>to </a:t>
            </a:r>
            <a:r>
              <a:rPr lang="en-US" smtClean="0"/>
              <a:t>Satoshi;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Authorization on Views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create view </a:t>
            </a:r>
            <a:r>
              <a:rPr lang="en-US" i="1" smtClean="0"/>
              <a:t>geo_instructor </a:t>
            </a:r>
            <a:r>
              <a:rPr lang="en-US" b="1" smtClean="0"/>
              <a:t>as</a:t>
            </a:r>
            <a:br>
              <a:rPr lang="en-US" b="1" smtClean="0"/>
            </a:br>
            <a:r>
              <a:rPr lang="en-US" smtClean="0"/>
              <a:t>(</a:t>
            </a:r>
            <a:r>
              <a:rPr lang="en-US" b="1" smtClean="0"/>
              <a:t>select </a:t>
            </a:r>
            <a:r>
              <a:rPr lang="en-US" smtClean="0"/>
              <a:t>*</a:t>
            </a:r>
            <a:br>
              <a:rPr lang="en-US" smtClean="0"/>
            </a:br>
            <a:r>
              <a:rPr lang="en-US" b="1" smtClean="0"/>
              <a:t>from </a:t>
            </a:r>
            <a:r>
              <a:rPr lang="en-US" i="1" smtClean="0"/>
              <a:t>instructor</a:t>
            </a:r>
            <a:br>
              <a:rPr lang="en-US" i="1" smtClean="0"/>
            </a:br>
            <a:r>
              <a:rPr lang="en-US" b="1" smtClean="0"/>
              <a:t>where </a:t>
            </a:r>
            <a:r>
              <a:rPr lang="en-US" i="1" smtClean="0"/>
              <a:t>dept_name </a:t>
            </a:r>
            <a:r>
              <a:rPr lang="en-US" smtClean="0"/>
              <a:t>= </a:t>
            </a:r>
            <a:r>
              <a:rPr lang="ja-JP" altLang="en-US" smtClean="0"/>
              <a:t>’</a:t>
            </a:r>
            <a:r>
              <a:rPr lang="en-US" altLang="ja-JP" smtClean="0"/>
              <a:t>Geology</a:t>
            </a:r>
            <a:r>
              <a:rPr lang="ja-JP" altLang="en-US" smtClean="0"/>
              <a:t>’</a:t>
            </a:r>
            <a:r>
              <a:rPr lang="en-US" altLang="ja-JP" smtClean="0"/>
              <a:t>);</a:t>
            </a:r>
          </a:p>
          <a:p>
            <a:r>
              <a:rPr lang="en-US" b="1" smtClean="0"/>
              <a:t>grant select on </a:t>
            </a:r>
            <a:r>
              <a:rPr lang="en-US" i="1" smtClean="0"/>
              <a:t>geo_instructor </a:t>
            </a:r>
            <a:r>
              <a:rPr lang="en-US" b="1" smtClean="0"/>
              <a:t>to </a:t>
            </a:r>
            <a:r>
              <a:rPr lang="en-US" i="1" smtClean="0"/>
              <a:t> staff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Join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Natural join matches tuples with the same values for all common attributes, and retains only one copy of each common column</a:t>
            </a:r>
          </a:p>
          <a:p>
            <a:r>
              <a:rPr lang="en-US" b="1" smtClean="0"/>
              <a:t>select </a:t>
            </a:r>
            <a:r>
              <a:rPr lang="en-US" i="1" smtClean="0"/>
              <a:t>*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i="1" smtClean="0"/>
              <a:t>instructor </a:t>
            </a:r>
            <a:r>
              <a:rPr lang="en-US" b="1" smtClean="0"/>
              <a:t>natural join </a:t>
            </a:r>
            <a:r>
              <a:rPr lang="en-US" i="1" smtClean="0"/>
              <a:t>teaches</a:t>
            </a:r>
            <a:r>
              <a:rPr lang="en-US" smtClean="0"/>
              <a:t>;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39939" name="Picture 4" descr="3"/>
          <p:cNvPicPr>
            <a:picLocks noChangeAspect="1" noChangeArrowheads="1"/>
          </p:cNvPicPr>
          <p:nvPr/>
        </p:nvPicPr>
        <p:blipFill>
          <a:blip r:embed="rId3"/>
          <a:srcRect b="26213"/>
          <a:stretch>
            <a:fillRect/>
          </a:stretch>
        </p:blipFill>
        <p:spPr bwMode="auto">
          <a:xfrm>
            <a:off x="1249363" y="2727325"/>
            <a:ext cx="6570662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Join (Cont.)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093788"/>
            <a:ext cx="8121650" cy="5132387"/>
          </a:xfrm>
        </p:spPr>
        <p:txBody>
          <a:bodyPr/>
          <a:lstStyle/>
          <a:p>
            <a:r>
              <a:rPr lang="en-US" smtClean="0"/>
              <a:t>Danger in natural join: beware of unrelated attributes with same name which get equated incorrectly</a:t>
            </a:r>
          </a:p>
          <a:p>
            <a:r>
              <a:rPr lang="en-US" smtClean="0"/>
              <a:t>List the names of instructors along with the the titles of courses that they teach </a:t>
            </a:r>
          </a:p>
          <a:p>
            <a:r>
              <a:rPr lang="en-US" smtClean="0"/>
              <a:t>Incorrect version (equates course.dept_name with instructor.dept_name)</a:t>
            </a:r>
          </a:p>
          <a:p>
            <a:pPr lvl="1"/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>, </a:t>
            </a:r>
            <a:r>
              <a:rPr lang="en-US" i="1" smtClean="0"/>
              <a:t>title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i="1" smtClean="0"/>
              <a:t>instructor </a:t>
            </a:r>
            <a:r>
              <a:rPr lang="en-US" b="1" smtClean="0"/>
              <a:t>natural join </a:t>
            </a:r>
            <a:r>
              <a:rPr lang="en-US" i="1" smtClean="0"/>
              <a:t>teaches </a:t>
            </a:r>
            <a:r>
              <a:rPr lang="en-US" b="1" smtClean="0"/>
              <a:t>natural join </a:t>
            </a:r>
            <a:r>
              <a:rPr lang="en-US" i="1" smtClean="0"/>
              <a:t>course</a:t>
            </a:r>
            <a:r>
              <a:rPr lang="en-US" smtClean="0"/>
              <a:t>;</a:t>
            </a:r>
          </a:p>
          <a:p>
            <a:r>
              <a:rPr lang="en-US" smtClean="0"/>
              <a:t>Correct version</a:t>
            </a:r>
          </a:p>
          <a:p>
            <a:pPr lvl="1"/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>, </a:t>
            </a:r>
            <a:r>
              <a:rPr lang="en-US" i="1" smtClean="0"/>
              <a:t>title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i="1" smtClean="0"/>
              <a:t>instructor </a:t>
            </a:r>
            <a:r>
              <a:rPr lang="en-US" b="1" smtClean="0"/>
              <a:t>natural join </a:t>
            </a:r>
            <a:r>
              <a:rPr lang="en-US" i="1" smtClean="0"/>
              <a:t>teaches</a:t>
            </a:r>
            <a:r>
              <a:rPr lang="en-US" smtClean="0"/>
              <a:t>, </a:t>
            </a:r>
            <a:r>
              <a:rPr lang="en-US" i="1" smtClean="0"/>
              <a:t>course</a:t>
            </a:r>
            <a:br>
              <a:rPr lang="en-US" i="1" smtClean="0"/>
            </a:br>
            <a:r>
              <a:rPr lang="en-US" b="1" smtClean="0"/>
              <a:t>where </a:t>
            </a:r>
            <a:r>
              <a:rPr lang="en-US" i="1" smtClean="0"/>
              <a:t>teaches</a:t>
            </a:r>
            <a:r>
              <a:rPr lang="en-US" smtClean="0"/>
              <a:t>.</a:t>
            </a:r>
            <a:r>
              <a:rPr lang="en-US" i="1" smtClean="0"/>
              <a:t>course_id</a:t>
            </a:r>
            <a:r>
              <a:rPr lang="en-US" smtClean="0"/>
              <a:t>= </a:t>
            </a:r>
            <a:r>
              <a:rPr lang="en-US" i="1" smtClean="0"/>
              <a:t>course</a:t>
            </a:r>
            <a:r>
              <a:rPr lang="en-US" smtClean="0"/>
              <a:t>.</a:t>
            </a:r>
            <a:r>
              <a:rPr lang="en-US" i="1" smtClean="0"/>
              <a:t>course_id</a:t>
            </a:r>
            <a:r>
              <a:rPr lang="en-US" smtClean="0"/>
              <a:t>;</a:t>
            </a:r>
          </a:p>
          <a:p>
            <a:r>
              <a:rPr lang="en-US" smtClean="0"/>
              <a:t>Another correct version</a:t>
            </a:r>
          </a:p>
          <a:p>
            <a:pPr lvl="1"/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>, </a:t>
            </a:r>
            <a:r>
              <a:rPr lang="en-US" i="1" smtClean="0"/>
              <a:t>title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smtClean="0"/>
              <a:t>(</a:t>
            </a:r>
            <a:r>
              <a:rPr lang="en-US" i="1" smtClean="0"/>
              <a:t>instructor </a:t>
            </a:r>
            <a:r>
              <a:rPr lang="en-US" b="1" smtClean="0"/>
              <a:t>natural join </a:t>
            </a:r>
            <a:r>
              <a:rPr lang="en-US" i="1" smtClean="0"/>
              <a:t>teaches</a:t>
            </a:r>
            <a:r>
              <a:rPr lang="en-US" smtClean="0"/>
              <a:t>) </a:t>
            </a:r>
            <a:r>
              <a:rPr lang="en-US" b="1" smtClean="0"/>
              <a:t>join </a:t>
            </a:r>
            <a:r>
              <a:rPr lang="en-US" i="1" smtClean="0"/>
              <a:t>course </a:t>
            </a:r>
            <a:r>
              <a:rPr lang="en-US" b="1" smtClean="0"/>
              <a:t>using</a:t>
            </a:r>
            <a:r>
              <a:rPr lang="en-US" smtClean="0"/>
              <a:t>(</a:t>
            </a:r>
            <a:r>
              <a:rPr lang="en-US" i="1" smtClean="0"/>
              <a:t>course_id</a:t>
            </a:r>
            <a:r>
              <a:rPr lang="en-US" smtClean="0"/>
              <a:t>);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77925"/>
            <a:ext cx="7153275" cy="3575050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Join operations</a:t>
            </a:r>
            <a:r>
              <a:rPr lang="en-US" smtClean="0"/>
              <a:t> take two relations and return as a result another relation.</a:t>
            </a:r>
          </a:p>
          <a:p>
            <a:r>
              <a:rPr lang="en-US" smtClean="0"/>
              <a:t>A join operation is a Cartesian product which requires that tuples in the two relations match (under some condition).  It also specifies the attributes that are present in the result of the join. </a:t>
            </a:r>
          </a:p>
          <a:p>
            <a:r>
              <a:rPr lang="en-US" smtClean="0"/>
              <a:t>The join operations are typically used as subquery expressions in the </a:t>
            </a:r>
            <a:r>
              <a:rPr lang="en-US" b="1" smtClean="0"/>
              <a:t>from </a:t>
            </a:r>
            <a:r>
              <a:rPr lang="en-US" smtClean="0"/>
              <a:t>clause.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smtClean="0"/>
              <a:t>Relation </a:t>
            </a:r>
            <a:r>
              <a:rPr lang="en-US" i="1" smtClean="0"/>
              <a:t>course</a:t>
            </a:r>
            <a:endParaRPr lang="en-US" smtClean="0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798513" y="3175000"/>
            <a:ext cx="70294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Relation </a:t>
            </a:r>
            <a:r>
              <a:rPr kumimoji="1" lang="en-US" sz="1800" i="1"/>
              <a:t>prereq</a:t>
            </a:r>
            <a:endParaRPr kumimoji="1" lang="en-US" sz="1800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852488" y="5395913"/>
            <a:ext cx="7231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1800"/>
              <a:t>   Note: prereq information missing for CS-315 and course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9925" y="1739900"/>
            <a:ext cx="4329113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32088" y="3744913"/>
            <a:ext cx="2598737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1238250" y="5676900"/>
            <a:ext cx="698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800" dirty="0"/>
              <a:t>information missing for </a:t>
            </a:r>
            <a:r>
              <a:rPr kumimoji="1" lang="en-US" sz="1800" dirty="0" smtClean="0"/>
              <a:t>CS-347</a:t>
            </a:r>
            <a:r>
              <a:rPr kumimoji="1" 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Outer Join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49363"/>
            <a:ext cx="7516812" cy="4876800"/>
          </a:xfrm>
        </p:spPr>
        <p:txBody>
          <a:bodyPr/>
          <a:lstStyle/>
          <a:p>
            <a:r>
              <a:rPr lang="en-US" smtClean="0"/>
              <a:t>An extension of the join operation that avoids loss of information.</a:t>
            </a:r>
          </a:p>
          <a:p>
            <a:r>
              <a:rPr lang="en-US" smtClean="0"/>
              <a:t>Computes the join and then adds tuples form one relation that does not match tuples in the other relation to the result of the join. </a:t>
            </a:r>
          </a:p>
          <a:p>
            <a:r>
              <a:rPr lang="en-US" smtClean="0"/>
              <a:t>Uses </a:t>
            </a:r>
            <a:r>
              <a:rPr lang="en-US" i="1" smtClean="0"/>
              <a:t>null</a:t>
            </a:r>
            <a:r>
              <a:rPr lang="en-US" smtClean="0"/>
              <a:t>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28197</TotalTime>
  <Words>1573</Words>
  <Application>Microsoft Office PowerPoint</Application>
  <PresentationFormat>On-screen Show (4:3)</PresentationFormat>
  <Paragraphs>284</Paragraphs>
  <Slides>41</Slides>
  <Notes>41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  <vt:variant>
        <vt:lpstr>Custom Shows</vt:lpstr>
      </vt:variant>
      <vt:variant>
        <vt:i4>1</vt:i4>
      </vt:variant>
    </vt:vector>
  </HeadingPairs>
  <TitlesOfParts>
    <vt:vector size="44" baseType="lpstr">
      <vt:lpstr>2_db-5-grey</vt:lpstr>
      <vt:lpstr>Clip</vt:lpstr>
      <vt:lpstr>Chapter 4: Intermediate SQL</vt:lpstr>
      <vt:lpstr>Schema Diagram for University Database</vt:lpstr>
      <vt:lpstr>Chapter 4:  Intermediate SQL</vt:lpstr>
      <vt:lpstr>Joins</vt:lpstr>
      <vt:lpstr>Natural Join</vt:lpstr>
      <vt:lpstr>Natural Join (Cont.)</vt:lpstr>
      <vt:lpstr>Joined Relations</vt:lpstr>
      <vt:lpstr>Join operations – Example</vt:lpstr>
      <vt:lpstr>Outer Join</vt:lpstr>
      <vt:lpstr>Left Outer Join</vt:lpstr>
      <vt:lpstr>Right Outer Join</vt:lpstr>
      <vt:lpstr>Full Outer Join</vt:lpstr>
      <vt:lpstr>Joined Relations</vt:lpstr>
      <vt:lpstr>Joined Relations – Examples </vt:lpstr>
      <vt:lpstr>Joined Relations – Examples</vt:lpstr>
      <vt:lpstr>Views</vt:lpstr>
      <vt:lpstr>View Definition</vt:lpstr>
      <vt:lpstr>Example Views</vt:lpstr>
      <vt:lpstr>Views Defined Using Other Views</vt:lpstr>
      <vt:lpstr>Update of a View</vt:lpstr>
      <vt:lpstr>Some Updates cannot be Translated Uniquely</vt:lpstr>
      <vt:lpstr>Transactions</vt:lpstr>
      <vt:lpstr>Integrity Constraints</vt:lpstr>
      <vt:lpstr> Constraints on a Single Relation </vt:lpstr>
      <vt:lpstr>Not Null and Unique Constraints </vt:lpstr>
      <vt:lpstr>The check clause</vt:lpstr>
      <vt:lpstr>Referential Integrity</vt:lpstr>
      <vt:lpstr>Cascading Actions in Referential Integrity</vt:lpstr>
      <vt:lpstr>Integrity Constraint Violation During Transactions</vt:lpstr>
      <vt:lpstr>Complex Check Clauses</vt:lpstr>
      <vt:lpstr>Built-in Data Types in SQL </vt:lpstr>
      <vt:lpstr>Other Features</vt:lpstr>
      <vt:lpstr>User-Defined Types</vt:lpstr>
      <vt:lpstr>Domains</vt:lpstr>
      <vt:lpstr>Large-Object Types</vt:lpstr>
      <vt:lpstr>Authorization</vt:lpstr>
      <vt:lpstr>Authorization Specification in SQL</vt:lpstr>
      <vt:lpstr>Privileges in SQL</vt:lpstr>
      <vt:lpstr>Revoking Authorization in SQL</vt:lpstr>
      <vt:lpstr>Roles</vt:lpstr>
      <vt:lpstr>Authorization on Views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Rata</cp:lastModifiedBy>
  <cp:revision>255</cp:revision>
  <cp:lastPrinted>2005-01-10T21:51:57Z</cp:lastPrinted>
  <dcterms:created xsi:type="dcterms:W3CDTF">1999-11-04T20:50:09Z</dcterms:created>
  <dcterms:modified xsi:type="dcterms:W3CDTF">2017-03-08T21:07:42Z</dcterms:modified>
</cp:coreProperties>
</file>