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87" r:id="rId2"/>
    <p:sldId id="288" r:id="rId3"/>
    <p:sldId id="376" r:id="rId4"/>
    <p:sldId id="377" r:id="rId5"/>
    <p:sldId id="294" r:id="rId6"/>
    <p:sldId id="359" r:id="rId7"/>
    <p:sldId id="360" r:id="rId8"/>
    <p:sldId id="361" r:id="rId9"/>
    <p:sldId id="362" r:id="rId10"/>
    <p:sldId id="369" r:id="rId11"/>
    <p:sldId id="370" r:id="rId12"/>
    <p:sldId id="371" r:id="rId13"/>
    <p:sldId id="372" r:id="rId14"/>
    <p:sldId id="368" r:id="rId15"/>
    <p:sldId id="373" r:id="rId16"/>
    <p:sldId id="295" r:id="rId17"/>
    <p:sldId id="381" r:id="rId18"/>
    <p:sldId id="382" r:id="rId19"/>
    <p:sldId id="383" r:id="rId20"/>
  </p:sldIdLst>
  <p:sldSz cx="9144000" cy="6858000" type="screen4x3"/>
  <p:notesSz cx="6997700" cy="92837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CC00"/>
    <a:srgbClr val="0000CC"/>
    <a:srgbClr val="993300"/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1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87F13CD-DB91-4396-9005-70A3284C9E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2EDB95C-D4DA-49BC-A88D-2A26D3B1D5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783D0-0553-4C49-96D8-F021152A948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D889D-DEB4-481A-A768-C131F748E861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94A57-BD49-4C21-B2AF-A55169E0477F}" type="slidenum">
              <a:rPr lang="en-US"/>
              <a:pPr/>
              <a:t>17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51309-6CB0-4AAB-92B1-A620C731FBCE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4539D0-CDAC-41D1-AEFD-186F4F433A02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CC01B-002B-4D29-A179-9BB96B618209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FB70D8-A764-4202-B9AD-D7F20ABACE84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A4AD00-BEBD-4A24-8E41-36A63BE78CE2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47E2E-BADD-432F-BE2C-8A2F3A8E032E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06E8E-1621-4468-96B4-BACF01839D88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C29FA-16D3-4EB1-ABFE-9B64A4634616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45058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5.</a:t>
            </a:r>
            <a:fld id="{EFD6D808-5BC4-4AFE-82AB-6A76A41AFB05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380163"/>
            <a:ext cx="283671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>
                <a:solidFill>
                  <a:srgbClr val="000099"/>
                </a:solidFill>
              </a:rPr>
              <a:t>th</a:t>
            </a:r>
            <a:r>
              <a:rPr lang="en-US" sz="1000" b="1" dirty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000099"/>
                </a:solidFill>
              </a:rPr>
              <a:t>Modified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Dey</a:t>
            </a:r>
            <a:r>
              <a:rPr lang="en-US" sz="1000" b="1" dirty="0" smtClean="0">
                <a:solidFill>
                  <a:srgbClr val="000099"/>
                </a:solidFill>
              </a:rPr>
              <a:t> </a:t>
            </a:r>
            <a:r>
              <a:rPr lang="en-US" sz="1000" b="1" dirty="0">
                <a:solidFill>
                  <a:srgbClr val="000099"/>
                </a:solidFill>
              </a:rPr>
              <a:t>for NYU CS-UY 3083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5: 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PreparedStatement pStmt = conn.prepareStatement( </a:t>
            </a:r>
            <a:br>
              <a:rPr 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                                                 "insert into instructor values(?,?,?,?)");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String name=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Perry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pStmt.setString(1, "88877");</a:t>
            </a:r>
            <a:b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pStmt.setString(2, name); -- inserts current value of variable pStmt.setString(3, "Finance");</a:t>
            </a:r>
            <a:b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pStmt.setInt(4, 125000);</a:t>
            </a:r>
            <a:b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pStmt.executeUpdate();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          -- executes 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insert into instructor values(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88877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Perry</a:t>
            </a:r>
            <a:r>
              <a:rPr lang="ja-JP" altLang="en-US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, …)</a:t>
            </a:r>
            <a:b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pStmt.setString(1, "88878");</a:t>
            </a:r>
            <a:b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ja-JP" smtClean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pStmt.executeUpdate(); -- executes another insertion</a:t>
            </a:r>
          </a:p>
          <a:p>
            <a:pPr>
              <a:lnSpc>
                <a:spcPct val="90000"/>
              </a:lnSpc>
            </a:pPr>
            <a:r>
              <a:rPr lang="en-US" smtClean="0"/>
              <a:t>WARNING: always use prepared statements when taking an input from the user and adding it to a query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NEVER create a query by concatenating strings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"insert into instructor values(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" + ID + " 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" + name + " 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" + " 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+ dept name + " 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" 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balance + ")</a:t>
            </a:r>
            <a:r>
              <a:rPr lang="ja-JP" altLang="en-US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en-US" altLang="ja-JP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What if name is 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D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Souza</a:t>
            </a:r>
            <a:r>
              <a:rPr lang="ja-JP" altLang="en-US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query is constructed using concatenation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993300"/>
                </a:solidFill>
              </a:rPr>
              <a:t>"</a:t>
            </a:r>
            <a:r>
              <a:rPr lang="en-US" smtClean="0">
                <a:solidFill>
                  <a:srgbClr val="0000CC"/>
                </a:solidFill>
              </a:rPr>
              <a:t>select * from instructor where name = </a:t>
            </a:r>
            <a:r>
              <a:rPr lang="ja-JP" altLang="en-US" smtClean="0">
                <a:solidFill>
                  <a:srgbClr val="0000CC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 " + name + </a:t>
            </a:r>
            <a:r>
              <a:rPr lang="ja-JP" altLang="en-US" smtClean="0">
                <a:solidFill>
                  <a:srgbClr val="993300"/>
                </a:solidFill>
              </a:rPr>
              <a:t>“</a:t>
            </a:r>
            <a:r>
              <a:rPr lang="ja-JP" altLang="en-US" smtClean="0">
                <a:solidFill>
                  <a:srgbClr val="0000CC"/>
                </a:solidFill>
              </a:rPr>
              <a:t>’</a:t>
            </a:r>
            <a:r>
              <a:rPr lang="en-US" altLang="ja-JP" smtClean="0">
                <a:solidFill>
                  <a:srgbClr val="0000CC"/>
                </a:solidFill>
              </a:rPr>
              <a:t> </a:t>
            </a:r>
            <a:r>
              <a:rPr lang="en-US" altLang="ja-JP" smtClean="0">
                <a:solidFill>
                  <a:srgbClr val="993300"/>
                </a:solidFill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mtClean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00CC00"/>
                </a:solidFill>
              </a:rPr>
              <a:t>X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 or 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Y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 = 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smtClean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993300"/>
                </a:solidFill>
              </a:rPr>
              <a:t>"</a:t>
            </a:r>
            <a:r>
              <a:rPr lang="en-US" smtClean="0">
                <a:solidFill>
                  <a:srgbClr val="0000CC"/>
                </a:solidFill>
              </a:rPr>
              <a:t>select * from instructor where name = </a:t>
            </a:r>
            <a:r>
              <a:rPr lang="ja-JP" altLang="en-US" smtClean="0">
                <a:solidFill>
                  <a:srgbClr val="0000CC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 " + "</a:t>
            </a:r>
            <a:r>
              <a:rPr lang="en-US" altLang="ja-JP" smtClean="0">
                <a:solidFill>
                  <a:srgbClr val="00CC00"/>
                </a:solidFill>
              </a:rPr>
              <a:t>X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 or 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Y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 = 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Y</a:t>
            </a:r>
            <a:r>
              <a:rPr lang="en-US" altLang="ja-JP" smtClean="0">
                <a:solidFill>
                  <a:srgbClr val="993300"/>
                </a:solidFill>
              </a:rPr>
              <a:t>" + </a:t>
            </a:r>
            <a:r>
              <a:rPr lang="ja-JP" altLang="en-US" smtClean="0">
                <a:solidFill>
                  <a:srgbClr val="993300"/>
                </a:solidFill>
              </a:rPr>
              <a:t>“</a:t>
            </a:r>
            <a:r>
              <a:rPr lang="ja-JP" altLang="en-US" smtClean="0">
                <a:solidFill>
                  <a:srgbClr val="0000CC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which is: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olidFill>
                  <a:srgbClr val="0000CC"/>
                </a:solidFill>
              </a:rPr>
              <a:t>select * from instructor where name = </a:t>
            </a:r>
            <a:r>
              <a:rPr lang="ja-JP" altLang="en-US" smtClean="0">
                <a:solidFill>
                  <a:srgbClr val="0000CC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 </a:t>
            </a:r>
            <a:r>
              <a:rPr lang="en-US" altLang="ja-JP" smtClean="0">
                <a:solidFill>
                  <a:srgbClr val="00CC00"/>
                </a:solidFill>
              </a:rPr>
              <a:t>X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 or 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Y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 = </a:t>
            </a:r>
            <a:r>
              <a:rPr lang="ja-JP" altLang="en-US" smtClean="0">
                <a:solidFill>
                  <a:srgbClr val="00CC00"/>
                </a:solidFill>
              </a:rPr>
              <a:t>’</a:t>
            </a:r>
            <a:r>
              <a:rPr lang="en-US" altLang="ja-JP" smtClean="0">
                <a:solidFill>
                  <a:srgbClr val="00CC00"/>
                </a:solidFill>
              </a:rPr>
              <a:t>Y</a:t>
            </a:r>
            <a:r>
              <a:rPr lang="ja-JP" altLang="en-US" smtClean="0">
                <a:solidFill>
                  <a:srgbClr val="0000CC"/>
                </a:solidFill>
              </a:rPr>
              <a:t>’</a:t>
            </a:r>
            <a:endParaRPr lang="en-US" altLang="ja-JP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mtClean="0"/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X</a:t>
            </a:r>
            <a:r>
              <a:rPr lang="ja-JP" altLang="en-US" smtClean="0"/>
              <a:t>’</a:t>
            </a:r>
            <a:r>
              <a:rPr lang="en-US" altLang="ja-JP" smtClean="0"/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smtClean="0"/>
              <a:t>Prepared statement internally uses:</a:t>
            </a:r>
            <a:br>
              <a:rPr lang="en-US" smtClean="0"/>
            </a:br>
            <a:r>
              <a:rPr lang="en-US" smtClean="0">
                <a:solidFill>
                  <a:srgbClr val="993300"/>
                </a:solidFill>
              </a:rPr>
              <a:t>"select * from instructor where name = </a:t>
            </a:r>
            <a:r>
              <a:rPr lang="ja-JP" altLang="en-US" smtClean="0">
                <a:solidFill>
                  <a:srgbClr val="993300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X\</a:t>
            </a:r>
            <a:r>
              <a:rPr lang="ja-JP" altLang="en-US" smtClean="0">
                <a:solidFill>
                  <a:srgbClr val="993300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 or \</a:t>
            </a:r>
            <a:r>
              <a:rPr lang="ja-JP" altLang="en-US" smtClean="0">
                <a:solidFill>
                  <a:srgbClr val="993300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Y\</a:t>
            </a:r>
            <a:r>
              <a:rPr lang="ja-JP" altLang="en-US" smtClean="0">
                <a:solidFill>
                  <a:srgbClr val="993300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 = \</a:t>
            </a:r>
            <a:r>
              <a:rPr lang="ja-JP" altLang="en-US" smtClean="0">
                <a:solidFill>
                  <a:srgbClr val="993300"/>
                </a:solidFill>
              </a:rPr>
              <a:t>’</a:t>
            </a:r>
            <a:r>
              <a:rPr lang="en-US" altLang="ja-JP" smtClean="0">
                <a:solidFill>
                  <a:srgbClr val="993300"/>
                </a:solidFill>
              </a:rPr>
              <a:t>Y</a:t>
            </a:r>
            <a:r>
              <a:rPr lang="ja-JP" altLang="en-US" smtClean="0">
                <a:solidFill>
                  <a:srgbClr val="993300"/>
                </a:solidFill>
              </a:rPr>
              <a:t>’</a:t>
            </a:r>
            <a:endParaRPr lang="en-US" altLang="ja-JP" smtClean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ResultSet metadata</a:t>
            </a:r>
          </a:p>
          <a:p>
            <a:r>
              <a:rPr lang="en-US" smtClean="0"/>
              <a:t>E.g., after executing query to get a ResultSet rs:</a:t>
            </a:r>
          </a:p>
          <a:p>
            <a:pPr lvl="1"/>
            <a:r>
              <a:rPr lang="en-US" smtClean="0">
                <a:solidFill>
                  <a:srgbClr val="993300"/>
                </a:solidFill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       }</a:t>
            </a:r>
          </a:p>
          <a:p>
            <a:r>
              <a:rPr lang="en-US" smtClean="0"/>
              <a:t>How is this useful?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Database metadata</a:t>
            </a:r>
          </a:p>
          <a:p>
            <a:r>
              <a:rPr lang="en-US" smtClean="0">
                <a:solidFill>
                  <a:srgbClr val="993300"/>
                </a:solidFill>
              </a:rPr>
              <a:t>DatabaseMetaData dbmd = conn.getMetaData();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ResultSet rs = dbmd.getColumns(null, "univdb", "department", "%");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// </a:t>
            </a:r>
            <a:r>
              <a:rPr lang="en-US" smtClean="0">
                <a:solidFill>
                  <a:schemeClr val="bg2"/>
                </a:solidFill>
              </a:rPr>
              <a:t>Arguments to getColumns: Catalog, Schema-pattern, Table-pattern,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chemeClr val="bg2"/>
                </a:solidFill>
              </a:rPr>
              <a:t>	// and Column-Pattern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chemeClr val="bg2"/>
                </a:solidFill>
              </a:rPr>
              <a:t>	// Returns: One row for each column; row has a number of attributes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chemeClr val="bg2"/>
                </a:solidFill>
              </a:rPr>
              <a:t>	// such as COLUMN_NAME, TYPE_NAME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while( rs.next()) {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       System.out.println(rs.getString("COLUMN_NAME"),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	      rs.getString("TYPE_NAME");</a:t>
            </a:r>
          </a:p>
          <a:p>
            <a:pPr>
              <a:buFont typeface="Monotype Sorts" charset="2"/>
              <a:buNone/>
            </a:pPr>
            <a:r>
              <a:rPr lang="en-US" smtClean="0">
                <a:solidFill>
                  <a:srgbClr val="993300"/>
                </a:solidFill>
              </a:rPr>
              <a:t>     }</a:t>
            </a:r>
          </a:p>
          <a:p>
            <a:r>
              <a:rPr lang="en-US" smtClean="0"/>
              <a:t>And where is this useful?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2050"/>
            <a:ext cx="7997825" cy="4854575"/>
          </a:xfrm>
        </p:spPr>
        <p:txBody>
          <a:bodyPr/>
          <a:lstStyle/>
          <a:p>
            <a:r>
              <a:rPr lang="en-US" smtClean="0"/>
              <a:t>By default, each SQL statement is treated as a separate transaction that is committed automatically</a:t>
            </a:r>
          </a:p>
          <a:p>
            <a:pPr lvl="1"/>
            <a:r>
              <a:rPr lang="en-US" smtClean="0"/>
              <a:t>bad idea for transactions with multiple updates</a:t>
            </a:r>
          </a:p>
          <a:p>
            <a:r>
              <a:rPr lang="en-US" smtClean="0"/>
              <a:t>Can turn off automatic commit on a connection</a:t>
            </a:r>
          </a:p>
          <a:p>
            <a:pPr lvl="1"/>
            <a:r>
              <a:rPr lang="en-US" smtClean="0"/>
              <a:t>conn.setAutoCommit(false);</a:t>
            </a:r>
          </a:p>
          <a:p>
            <a:r>
              <a:rPr lang="en-US" smtClean="0"/>
              <a:t>Transactions must then be committed or rolled back explicitly</a:t>
            </a:r>
          </a:p>
          <a:p>
            <a:pPr lvl="1"/>
            <a:r>
              <a:rPr lang="en-US" smtClean="0">
                <a:solidFill>
                  <a:srgbClr val="993300"/>
                </a:solidFill>
              </a:rPr>
              <a:t>conn.commit();</a:t>
            </a:r>
            <a:r>
              <a:rPr lang="en-US" smtClean="0"/>
              <a:t>     or</a:t>
            </a:r>
          </a:p>
          <a:p>
            <a:pPr lvl="1"/>
            <a:r>
              <a:rPr lang="en-US" smtClean="0">
                <a:solidFill>
                  <a:srgbClr val="993300"/>
                </a:solidFill>
              </a:rPr>
              <a:t>conn.rollback();</a:t>
            </a:r>
          </a:p>
          <a:p>
            <a:r>
              <a:rPr lang="en-US" smtClean="0"/>
              <a:t>conn.setAutoCommit(true) turns on automatic commit.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81925" cy="4903787"/>
          </a:xfrm>
        </p:spPr>
        <p:txBody>
          <a:bodyPr/>
          <a:lstStyle/>
          <a:p>
            <a:r>
              <a:rPr lang="en-US" smtClean="0"/>
              <a:t>Calling functions and procedures</a:t>
            </a:r>
          </a:p>
          <a:p>
            <a:pPr lvl="1"/>
            <a:r>
              <a:rPr lang="en-US" smtClean="0">
                <a:solidFill>
                  <a:srgbClr val="993300"/>
                </a:solidFill>
              </a:rPr>
              <a:t>CallableStatement cStmt1 = conn.prepareCall("{? = call some function(?)}");</a:t>
            </a:r>
          </a:p>
          <a:p>
            <a:pPr lvl="1"/>
            <a:r>
              <a:rPr lang="en-US" smtClean="0">
                <a:solidFill>
                  <a:srgbClr val="993300"/>
                </a:solidFill>
              </a:rPr>
              <a:t>CallableStatement cStmt2 = conn.prepareCall("{call some procedure(?,?)}");</a:t>
            </a:r>
          </a:p>
          <a:p>
            <a:r>
              <a:rPr lang="en-US" smtClean="0"/>
              <a:t>Handling large object types</a:t>
            </a:r>
          </a:p>
          <a:p>
            <a:pPr lvl="1"/>
            <a:r>
              <a:rPr lang="en-US" smtClean="0"/>
              <a:t>getBlob() and getClob() that are similar to the getString() method, but return objects of type Blob and Clob, respectively</a:t>
            </a:r>
          </a:p>
          <a:p>
            <a:pPr lvl="1"/>
            <a:r>
              <a:rPr lang="en-US" smtClean="0"/>
              <a:t>get data from these objects by getBytes()</a:t>
            </a:r>
          </a:p>
          <a:p>
            <a:pPr lvl="1"/>
            <a:r>
              <a:rPr lang="en-US" smtClean="0"/>
              <a:t>associate an open stream with Java Blob or Clob object to update large objects</a:t>
            </a:r>
          </a:p>
          <a:p>
            <a:pPr lvl="2"/>
            <a:r>
              <a:rPr lang="en-US" smtClean="0">
                <a:solidFill>
                  <a:srgbClr val="993300"/>
                </a:solidFill>
              </a:rPr>
              <a:t>blob.setBlob(int parameterIndex, InputStream inputStream).</a:t>
            </a:r>
          </a:p>
          <a:p>
            <a:pPr lvl="2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smtClean="0"/>
              <a:t>Open DataBase Connectivity(ODBC) standard </a:t>
            </a:r>
          </a:p>
          <a:p>
            <a:pPr lvl="1"/>
            <a:r>
              <a:rPr lang="en-US" smtClean="0"/>
              <a:t>standard for application program to communicate with a database server.</a:t>
            </a:r>
          </a:p>
          <a:p>
            <a:pPr lvl="1"/>
            <a:r>
              <a:rPr lang="en-US" smtClean="0"/>
              <a:t>application program interface (API) to </a:t>
            </a:r>
          </a:p>
          <a:p>
            <a:pPr lvl="2"/>
            <a:r>
              <a:rPr lang="en-US" smtClean="0"/>
              <a:t>open a connection with a database, </a:t>
            </a:r>
          </a:p>
          <a:p>
            <a:pPr lvl="2"/>
            <a:r>
              <a:rPr lang="en-US" smtClean="0"/>
              <a:t>send queries and updates, </a:t>
            </a:r>
          </a:p>
          <a:p>
            <a:pPr lvl="2"/>
            <a:r>
              <a:rPr lang="en-US" smtClean="0"/>
              <a:t>get back results.</a:t>
            </a:r>
          </a:p>
          <a:p>
            <a:r>
              <a:rPr lang="en-US" smtClean="0"/>
              <a:t>Applications such as GUI, spreadsheets, etc. can use ODBC</a:t>
            </a:r>
          </a:p>
          <a:p>
            <a:r>
              <a:rPr lang="en-US" smtClean="0"/>
              <a:t>Each database system supporting ODBC provides a "driver" library that must be linked with the client program.</a:t>
            </a:r>
          </a:p>
          <a:p>
            <a:r>
              <a:rPr lang="en-US" smtClean="0"/>
              <a:t>When client program makes an ODBC API call, the code in the library communicates with the server to carry out the requested action, and fetch results.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smtClean="0"/>
              <a:t>The SQL standard defines embeddings of SQL in a variety of programming languages such as C, Java, and Cobol.</a:t>
            </a:r>
          </a:p>
          <a:p>
            <a:pPr>
              <a:tabLst>
                <a:tab pos="744538" algn="l"/>
              </a:tabLst>
            </a:pPr>
            <a:r>
              <a:rPr lang="en-US" smtClean="0"/>
              <a:t>A language to which SQL queries are embedded is referred to as a </a:t>
            </a:r>
            <a:r>
              <a:rPr lang="en-US" b="1" smtClean="0">
                <a:solidFill>
                  <a:srgbClr val="000099"/>
                </a:solidFill>
              </a:rPr>
              <a:t>host language</a:t>
            </a:r>
            <a:r>
              <a:rPr lang="en-US" smtClean="0"/>
              <a:t>, and the SQL structures permitted in the host language comprise </a:t>
            </a:r>
            <a:r>
              <a:rPr lang="en-US" i="1" smtClean="0"/>
              <a:t>embedded </a:t>
            </a:r>
            <a:r>
              <a:rPr lang="en-US" smtClean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smtClean="0"/>
              <a:t>The basic form of these languages follows that of the System R embedding of SQL into PL/I.</a:t>
            </a:r>
          </a:p>
          <a:p>
            <a:pPr>
              <a:tabLst>
                <a:tab pos="744538" algn="l"/>
              </a:tabLst>
            </a:pPr>
            <a:r>
              <a:rPr lang="en-US" b="1" smtClean="0">
                <a:solidFill>
                  <a:srgbClr val="000099"/>
                </a:solidFill>
              </a:rPr>
              <a:t>EXEC SQL</a:t>
            </a:r>
            <a:r>
              <a:rPr lang="en-US" smtClean="0"/>
              <a:t> statement is used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smtClean="0"/>
              <a:t>		EXEC SQL &lt;embedded SQL statement &gt; END_EXEC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smtClean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smtClean="0"/>
              <a:t>	Note: this varies by language (for example, the Java embedding uses</a:t>
            </a:r>
            <a:br>
              <a:rPr lang="en-US" smtClean="0"/>
            </a:br>
            <a:r>
              <a:rPr lang="en-US" smtClean="0"/>
              <a:t>	                                                   # SQL { …. };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Query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2233613"/>
            <a:ext cx="7970838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smtClean="0"/>
              <a:t>Specify the query in SQL and declare a </a:t>
            </a:r>
            <a:r>
              <a:rPr lang="en-US" i="1" smtClean="0"/>
              <a:t>cursor</a:t>
            </a:r>
            <a:r>
              <a:rPr lang="en-US" smtClean="0"/>
              <a:t> for it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smtClean="0"/>
              <a:t>       </a:t>
            </a:r>
            <a:r>
              <a:rPr lang="en-US" smtClean="0">
                <a:solidFill>
                  <a:srgbClr val="993300"/>
                </a:solidFill>
              </a:rPr>
              <a:t>EXEC SQL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smtClean="0">
                <a:solidFill>
                  <a:srgbClr val="993300"/>
                </a:solidFill>
              </a:rPr>
              <a:t>	    </a:t>
            </a:r>
            <a:r>
              <a:rPr lang="en-US" b="1" smtClean="0">
                <a:solidFill>
                  <a:srgbClr val="993300"/>
                </a:solidFill>
              </a:rPr>
              <a:t>declare </a:t>
            </a:r>
            <a:r>
              <a:rPr lang="en-US" i="1" smtClean="0">
                <a:solidFill>
                  <a:srgbClr val="993300"/>
                </a:solidFill>
              </a:rPr>
              <a:t>c</a:t>
            </a:r>
            <a:r>
              <a:rPr lang="en-US" b="1" smtClean="0">
                <a:solidFill>
                  <a:srgbClr val="993300"/>
                </a:solidFill>
              </a:rPr>
              <a:t> cursor for </a:t>
            </a:r>
            <a:br>
              <a:rPr lang="en-US" b="1" smtClean="0">
                <a:solidFill>
                  <a:srgbClr val="993300"/>
                </a:solidFill>
              </a:rPr>
            </a:br>
            <a:r>
              <a:rPr lang="en-US" b="1" smtClean="0">
                <a:solidFill>
                  <a:srgbClr val="993300"/>
                </a:solidFill>
              </a:rPr>
              <a:t>    select </a:t>
            </a:r>
            <a:r>
              <a:rPr lang="en-US" i="1" smtClean="0">
                <a:solidFill>
                  <a:srgbClr val="993300"/>
                </a:solidFill>
              </a:rPr>
              <a:t>ID, name</a:t>
            </a:r>
            <a:br>
              <a:rPr lang="en-US" i="1" smtClean="0">
                <a:solidFill>
                  <a:srgbClr val="993300"/>
                </a:solidFill>
              </a:rPr>
            </a:br>
            <a:r>
              <a:rPr lang="en-US" i="1" smtClean="0">
                <a:solidFill>
                  <a:srgbClr val="993300"/>
                </a:solidFill>
              </a:rPr>
              <a:t>    </a:t>
            </a:r>
            <a:r>
              <a:rPr lang="en-US" b="1" smtClean="0">
                <a:solidFill>
                  <a:srgbClr val="993300"/>
                </a:solidFill>
              </a:rPr>
              <a:t>from </a:t>
            </a:r>
            <a:r>
              <a:rPr lang="en-US" i="1" smtClean="0">
                <a:solidFill>
                  <a:srgbClr val="993300"/>
                </a:solidFill>
              </a:rPr>
              <a:t>student</a:t>
            </a:r>
            <a:br>
              <a:rPr lang="en-US" i="1" smtClean="0">
                <a:solidFill>
                  <a:srgbClr val="993300"/>
                </a:solidFill>
              </a:rPr>
            </a:br>
            <a:r>
              <a:rPr lang="en-US" i="1" smtClean="0">
                <a:solidFill>
                  <a:srgbClr val="993300"/>
                </a:solidFill>
              </a:rPr>
              <a:t>    </a:t>
            </a:r>
            <a:r>
              <a:rPr lang="en-US" b="1" smtClean="0">
                <a:solidFill>
                  <a:srgbClr val="993300"/>
                </a:solidFill>
              </a:rPr>
              <a:t>where tot_cred</a:t>
            </a:r>
            <a:r>
              <a:rPr lang="en-US" i="1" smtClean="0">
                <a:solidFill>
                  <a:srgbClr val="993300"/>
                </a:solidFill>
              </a:rPr>
              <a:t> &gt; :credit_amount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r>
              <a:rPr lang="en-US" smtClean="0">
                <a:solidFill>
                  <a:srgbClr val="993300"/>
                </a:solidFill>
              </a:rPr>
              <a:t>       END_EXEC</a:t>
            </a:r>
          </a:p>
          <a:p>
            <a:pPr>
              <a:buFont typeface="Monotype Sorts" charset="2"/>
              <a:buNone/>
              <a:tabLst>
                <a:tab pos="966788" algn="l"/>
              </a:tabLst>
            </a:pPr>
            <a:endParaRPr lang="en-US" smtClean="0">
              <a:solidFill>
                <a:srgbClr val="993300"/>
              </a:solidFill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41375" y="1135063"/>
            <a:ext cx="7239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966788" algn="l"/>
              </a:tabLst>
            </a:pPr>
            <a:r>
              <a:rPr kumimoji="1" lang="en-US" sz="1800"/>
              <a:t>From within a host language, find the ID and name of students who have completed more than the number of credits stored in variable </a:t>
            </a:r>
            <a:r>
              <a:rPr kumimoji="1" lang="en-US" sz="1800">
                <a:solidFill>
                  <a:srgbClr val="993300"/>
                </a:solidFill>
              </a:rPr>
              <a:t>credit_amount</a:t>
            </a:r>
            <a:r>
              <a:rPr kumimoji="1" lang="en-US" sz="1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smtClean="0"/>
              <a:t>The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open</a:t>
            </a:r>
            <a:r>
              <a:rPr lang="en-US" smtClean="0"/>
              <a:t> statement causes the query to be evaluated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smtClean="0"/>
              <a:t>		</a:t>
            </a:r>
            <a:r>
              <a:rPr lang="en-US" smtClean="0">
                <a:solidFill>
                  <a:srgbClr val="993300"/>
                </a:solidFill>
              </a:rPr>
              <a:t>EXEC SQL </a:t>
            </a:r>
            <a:r>
              <a:rPr lang="en-US" b="1" smtClean="0">
                <a:solidFill>
                  <a:srgbClr val="993300"/>
                </a:solidFill>
              </a:rPr>
              <a:t>open</a:t>
            </a:r>
            <a:r>
              <a:rPr lang="en-US" smtClean="0">
                <a:solidFill>
                  <a:srgbClr val="993300"/>
                </a:solidFill>
              </a:rPr>
              <a:t> </a:t>
            </a:r>
            <a:r>
              <a:rPr lang="en-US" i="1" smtClean="0">
                <a:solidFill>
                  <a:srgbClr val="993300"/>
                </a:solidFill>
              </a:rPr>
              <a:t>c</a:t>
            </a:r>
            <a:r>
              <a:rPr lang="en-US" b="1" i="1" smtClean="0">
                <a:solidFill>
                  <a:srgbClr val="993300"/>
                </a:solidFill>
              </a:rPr>
              <a:t> </a:t>
            </a:r>
            <a:r>
              <a:rPr lang="en-US" smtClean="0">
                <a:solidFill>
                  <a:srgbClr val="993300"/>
                </a:solidFill>
              </a:rPr>
              <a:t>END_EXEC</a:t>
            </a:r>
          </a:p>
          <a:p>
            <a:pPr>
              <a:tabLst>
                <a:tab pos="3140075" algn="ctr"/>
              </a:tabLst>
            </a:pPr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fetch</a:t>
            </a:r>
            <a:r>
              <a:rPr lang="en-US" b="1" smtClean="0"/>
              <a:t> </a:t>
            </a:r>
            <a:r>
              <a:rPr lang="en-US" smtClean="0"/>
              <a:t>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smtClean="0"/>
              <a:t>		</a:t>
            </a:r>
            <a:r>
              <a:rPr lang="en-US" smtClean="0">
                <a:solidFill>
                  <a:srgbClr val="993300"/>
                </a:solidFill>
              </a:rPr>
              <a:t>EXEC SQL</a:t>
            </a:r>
            <a:r>
              <a:rPr lang="en-US" b="1" smtClean="0">
                <a:solidFill>
                  <a:srgbClr val="993300"/>
                </a:solidFill>
              </a:rPr>
              <a:t> fetch </a:t>
            </a:r>
            <a:r>
              <a:rPr lang="en-US" i="1" smtClean="0">
                <a:solidFill>
                  <a:srgbClr val="993300"/>
                </a:solidFill>
              </a:rPr>
              <a:t>c </a:t>
            </a:r>
            <a:r>
              <a:rPr lang="en-US" b="1" smtClean="0">
                <a:solidFill>
                  <a:srgbClr val="993300"/>
                </a:solidFill>
              </a:rPr>
              <a:t>into </a:t>
            </a:r>
            <a:r>
              <a:rPr lang="en-US" smtClean="0">
                <a:solidFill>
                  <a:srgbClr val="993300"/>
                </a:solidFill>
              </a:rPr>
              <a:t>:</a:t>
            </a:r>
            <a:r>
              <a:rPr lang="en-US" i="1" smtClean="0">
                <a:solidFill>
                  <a:srgbClr val="993300"/>
                </a:solidFill>
              </a:rPr>
              <a:t>si, :sn</a:t>
            </a:r>
            <a:r>
              <a:rPr lang="en-US" smtClean="0">
                <a:solidFill>
                  <a:srgbClr val="993300"/>
                </a:solidFill>
              </a:rPr>
              <a:t> END_EXEC</a:t>
            </a:r>
            <a:br>
              <a:rPr lang="en-US" smtClean="0">
                <a:solidFill>
                  <a:srgbClr val="993300"/>
                </a:solidFill>
              </a:rPr>
            </a:br>
            <a:r>
              <a:rPr lang="en-US" smtClean="0"/>
              <a:t>Repeated calls to </a:t>
            </a:r>
            <a:r>
              <a:rPr lang="en-US" b="1" smtClean="0"/>
              <a:t>fetch</a:t>
            </a:r>
            <a:r>
              <a:rPr lang="en-US" smtClean="0"/>
              <a:t> get successive tuples in the query result</a:t>
            </a:r>
          </a:p>
          <a:p>
            <a:pPr>
              <a:tabLst>
                <a:tab pos="3140075" algn="ctr"/>
              </a:tabLst>
            </a:pPr>
            <a:r>
              <a:rPr lang="en-US" smtClean="0"/>
              <a:t>A variable called SQLSTATE in the SQL communication area (SQLCA) gets set to </a:t>
            </a:r>
            <a:r>
              <a:rPr lang="ja-JP" altLang="en-US" smtClean="0"/>
              <a:t>‘</a:t>
            </a:r>
            <a:r>
              <a:rPr lang="en-US" altLang="ja-JP" smtClean="0"/>
              <a:t>02000</a:t>
            </a:r>
            <a:r>
              <a:rPr lang="ja-JP" altLang="en-US" smtClean="0"/>
              <a:t>’</a:t>
            </a:r>
            <a:r>
              <a:rPr lang="en-US" altLang="ja-JP" smtClean="0"/>
              <a:t>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close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smtClean="0"/>
              <a:t>		</a:t>
            </a:r>
            <a:r>
              <a:rPr lang="en-US" smtClean="0">
                <a:solidFill>
                  <a:srgbClr val="993300"/>
                </a:solidFill>
              </a:rPr>
              <a:t>EXEC SQL </a:t>
            </a:r>
            <a:r>
              <a:rPr lang="en-US" b="1" smtClean="0">
                <a:solidFill>
                  <a:srgbClr val="993300"/>
                </a:solidFill>
              </a:rPr>
              <a:t>close</a:t>
            </a:r>
            <a:r>
              <a:rPr lang="en-US" smtClean="0">
                <a:solidFill>
                  <a:srgbClr val="993300"/>
                </a:solidFill>
              </a:rPr>
              <a:t> </a:t>
            </a:r>
            <a:r>
              <a:rPr lang="en-US" i="1" smtClean="0">
                <a:solidFill>
                  <a:srgbClr val="993300"/>
                </a:solidFill>
              </a:rPr>
              <a:t>c</a:t>
            </a:r>
            <a:r>
              <a:rPr lang="en-US" smtClean="0">
                <a:solidFill>
                  <a:srgbClr val="99330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smtClean="0">
              <a:solidFill>
                <a:srgbClr val="993300"/>
              </a:solidFill>
            </a:endParaRP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smtClean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5:  Advanced SQL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843713" cy="4887912"/>
          </a:xfrm>
        </p:spPr>
        <p:txBody>
          <a:bodyPr/>
          <a:lstStyle/>
          <a:p>
            <a:r>
              <a:rPr lang="en-US" dirty="0" smtClean="0"/>
              <a:t>Accessing SQL From a Programming Language </a:t>
            </a:r>
          </a:p>
          <a:p>
            <a:pPr lvl="1"/>
            <a:r>
              <a:rPr lang="en-US" dirty="0" smtClean="0"/>
              <a:t>Dynamic SQL</a:t>
            </a:r>
          </a:p>
          <a:p>
            <a:pPr lvl="2"/>
            <a:r>
              <a:rPr lang="en-US" dirty="0" smtClean="0"/>
              <a:t>JDBC and ODBC</a:t>
            </a:r>
          </a:p>
          <a:p>
            <a:pPr lvl="1"/>
            <a:r>
              <a:rPr lang="en-US" dirty="0" smtClean="0"/>
              <a:t>Embedded SQL</a:t>
            </a:r>
          </a:p>
          <a:p>
            <a:r>
              <a:rPr lang="en-US" dirty="0" smtClean="0"/>
              <a:t>SQL Data Types and Schemas  [skip]</a:t>
            </a:r>
          </a:p>
          <a:p>
            <a:r>
              <a:rPr lang="en-US" dirty="0" smtClean="0"/>
              <a:t>Functions and Procedural Constructs  [mostly skip]</a:t>
            </a:r>
          </a:p>
          <a:p>
            <a:r>
              <a:rPr lang="en-US" dirty="0" smtClean="0"/>
              <a:t>Triggers [Already Covered]</a:t>
            </a:r>
          </a:p>
          <a:p>
            <a:r>
              <a:rPr lang="en-US" dirty="0" smtClean="0"/>
              <a:t>Recursive Queries  [skipping]</a:t>
            </a:r>
          </a:p>
          <a:p>
            <a:r>
              <a:rPr lang="en-US" dirty="0" smtClean="0"/>
              <a:t>Advanced Aggregation Features [skipping]</a:t>
            </a:r>
          </a:p>
          <a:p>
            <a:r>
              <a:rPr lang="en-US" dirty="0" smtClean="0"/>
              <a:t>OLAP [skipping]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Writing Database Applications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4538" algn="l"/>
              </a:tabLst>
            </a:pPr>
            <a:r>
              <a:rPr lang="en-US" b="1" smtClean="0"/>
              <a:t>Users typically do not write SQL statements</a:t>
            </a:r>
          </a:p>
          <a:p>
            <a:pPr>
              <a:tabLst>
                <a:tab pos="744538" algn="l"/>
              </a:tabLst>
            </a:pPr>
            <a:r>
              <a:rPr lang="en-US" b="1" smtClean="0"/>
              <a:t>Many ways to </a:t>
            </a:r>
            <a:r>
              <a:rPr lang="ja-JP" altLang="en-US" b="1" smtClean="0"/>
              <a:t>“</a:t>
            </a:r>
            <a:r>
              <a:rPr lang="en-US" altLang="ja-JP" b="1" smtClean="0"/>
              <a:t>program databases</a:t>
            </a:r>
            <a:r>
              <a:rPr lang="ja-JP" altLang="en-US" b="1" smtClean="0"/>
              <a:t>”</a:t>
            </a:r>
            <a:endParaRPr lang="en-US" altLang="ja-JP" b="1" smtClean="0"/>
          </a:p>
          <a:p>
            <a:pPr lvl="1">
              <a:tabLst>
                <a:tab pos="744538" algn="l"/>
              </a:tabLst>
            </a:pPr>
            <a:r>
              <a:rPr lang="en-US" b="1" smtClean="0"/>
              <a:t>inside database:  SQL + various extensions   (sqlplus environment, PL/SQL)</a:t>
            </a:r>
          </a:p>
          <a:p>
            <a:pPr lvl="1">
              <a:tabLst>
                <a:tab pos="744538" algn="l"/>
              </a:tabLst>
            </a:pPr>
            <a:r>
              <a:rPr lang="en-US" b="1" smtClean="0"/>
              <a:t>outside database:  embedded SQL, JDBC, ODBC</a:t>
            </a:r>
          </a:p>
          <a:p>
            <a:pPr lvl="1">
              <a:tabLst>
                <a:tab pos="744538" algn="l"/>
              </a:tabLst>
            </a:pPr>
            <a:r>
              <a:rPr lang="en-US" b="1" smtClean="0"/>
              <a:t>embedded database systems  (e.g., Berkeley DB)</a:t>
            </a:r>
          </a:p>
          <a:p>
            <a:pPr lvl="1">
              <a:tabLst>
                <a:tab pos="744538" algn="l"/>
              </a:tabLst>
            </a:pPr>
            <a:r>
              <a:rPr lang="en-US" b="1" smtClean="0"/>
              <a:t>web-db integration tools  (many)</a:t>
            </a:r>
          </a:p>
          <a:p>
            <a:pPr>
              <a:tabLst>
                <a:tab pos="744538" algn="l"/>
              </a:tabLst>
            </a:pPr>
            <a:r>
              <a:rPr lang="en-US" b="1" smtClean="0"/>
              <a:t>Differences</a:t>
            </a:r>
          </a:p>
          <a:p>
            <a:pPr lvl="1">
              <a:tabLst>
                <a:tab pos="744538" algn="l"/>
              </a:tabLst>
            </a:pPr>
            <a:r>
              <a:rPr lang="en-US" b="1" smtClean="0"/>
              <a:t>embedded SQL is vendor-specific, and language specific  (e.g., pro*C and SQLJ in Oracle; pro*C uses preprocessor)</a:t>
            </a:r>
          </a:p>
          <a:p>
            <a:pPr lvl="1">
              <a:tabLst>
                <a:tab pos="744538" algn="l"/>
              </a:tabLst>
            </a:pPr>
            <a:r>
              <a:rPr lang="en-US" b="1" smtClean="0"/>
              <a:t>ODBC, JDBC standardized; libraries for communicating with a database system (running in another process or machine)</a:t>
            </a:r>
          </a:p>
          <a:p>
            <a:pPr lvl="1">
              <a:tabLst>
                <a:tab pos="744538" algn="l"/>
              </a:tabLst>
            </a:pPr>
            <a:r>
              <a:rPr lang="en-US" b="1" smtClean="0"/>
              <a:t>Embedded databases: entire database is linked into the application program. Light weight, often no SQL 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Big Issues in Outside the DB 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Type:</a:t>
            </a:r>
          </a:p>
          <a:p>
            <a:pPr lvl="1"/>
            <a:r>
              <a:rPr lang="en-US" smtClean="0"/>
              <a:t>DB works with relations, rows, attributes</a:t>
            </a:r>
          </a:p>
          <a:p>
            <a:pPr lvl="1"/>
            <a:r>
              <a:rPr lang="en-US" smtClean="0"/>
              <a:t>Host language works with primitive types and user defined types or classes</a:t>
            </a:r>
          </a:p>
          <a:p>
            <a:pPr lvl="1"/>
            <a:r>
              <a:rPr lang="en-US" smtClean="0"/>
              <a:t>Need to </a:t>
            </a:r>
            <a:r>
              <a:rPr lang="ja-JP" altLang="en-US" smtClean="0"/>
              <a:t>“</a:t>
            </a:r>
            <a:r>
              <a:rPr lang="en-US" altLang="ja-JP" smtClean="0"/>
              <a:t>move</a:t>
            </a:r>
            <a:r>
              <a:rPr lang="ja-JP" altLang="en-US" smtClean="0"/>
              <a:t>”</a:t>
            </a:r>
            <a:r>
              <a:rPr lang="en-US" altLang="ja-JP" smtClean="0"/>
              <a:t> data from rows, columns to host language variables, and vice versa</a:t>
            </a:r>
          </a:p>
          <a:p>
            <a:r>
              <a:rPr lang="en-US" smtClean="0"/>
              <a:t>Binding time of values to variables</a:t>
            </a:r>
          </a:p>
          <a:p>
            <a:pPr lvl="1"/>
            <a:r>
              <a:rPr lang="en-US" smtClean="0"/>
              <a:t>Some values that are going to be used in SQL statements are not known until run-time</a:t>
            </a:r>
          </a:p>
          <a:p>
            <a:pPr lvl="1"/>
            <a:r>
              <a:rPr lang="en-US" smtClean="0"/>
              <a:t>Need mechanism for some details of the SQL statements to be deferred until runtime:</a:t>
            </a:r>
          </a:p>
          <a:p>
            <a:pPr lvl="2"/>
            <a:r>
              <a:rPr lang="en-US" smtClean="0"/>
              <a:t>Host variables in queries</a:t>
            </a:r>
          </a:p>
          <a:p>
            <a:pPr lvl="2"/>
            <a:r>
              <a:rPr lang="en-US" smtClean="0"/>
              <a:t>Prepared statements</a:t>
            </a:r>
          </a:p>
          <a:p>
            <a:pPr lvl="2"/>
            <a:r>
              <a:rPr lang="en-US" smtClean="0"/>
              <a:t>Dynamically generated SQL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JDBC and ODBC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API (application-program interface) for a program to interact with a database server</a:t>
            </a:r>
          </a:p>
          <a:p>
            <a:r>
              <a:rPr lang="en-US" smtClean="0"/>
              <a:t>Application makes calls to</a:t>
            </a:r>
          </a:p>
          <a:p>
            <a:pPr lvl="1"/>
            <a:r>
              <a:rPr lang="en-US" smtClean="0"/>
              <a:t>Connect with the database server</a:t>
            </a:r>
          </a:p>
          <a:p>
            <a:pPr lvl="1"/>
            <a:r>
              <a:rPr lang="en-US" smtClean="0"/>
              <a:t>Send SQL commands to the database server</a:t>
            </a:r>
          </a:p>
          <a:p>
            <a:pPr lvl="1"/>
            <a:r>
              <a:rPr lang="en-US" smtClean="0"/>
              <a:t>Fetch tuples of result one-by-one into program variables</a:t>
            </a:r>
          </a:p>
          <a:p>
            <a:r>
              <a:rPr lang="en-US" smtClean="0"/>
              <a:t>ODBC (Open Database Connectivity) works with C, C++, C#, and Visual Basic</a:t>
            </a:r>
          </a:p>
          <a:p>
            <a:pPr lvl="1"/>
            <a:r>
              <a:rPr lang="en-US" smtClean="0"/>
              <a:t>Other API</a:t>
            </a:r>
            <a:r>
              <a:rPr lang="ja-JP" altLang="en-US" smtClean="0"/>
              <a:t>’</a:t>
            </a:r>
            <a:r>
              <a:rPr lang="en-US" altLang="ja-JP" smtClean="0"/>
              <a:t>s such as ADO.NET sit on top of ODBC</a:t>
            </a:r>
          </a:p>
          <a:p>
            <a:r>
              <a:rPr lang="en-US" smtClean="0"/>
              <a:t>JDBC (Java Database Connectivity) works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JDBC</a:t>
            </a:r>
            <a:r>
              <a:rPr lang="en-US" smtClean="0"/>
              <a:t> is a Java API for communicating with database systems supporting SQL.</a:t>
            </a:r>
          </a:p>
          <a:p>
            <a:r>
              <a:rPr lang="en-US" smtClean="0"/>
              <a:t>JDBC supports a variety of features for querying and updating data, and for retrieving query results.</a:t>
            </a:r>
          </a:p>
          <a:p>
            <a:r>
              <a:rPr lang="en-US" smtClean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smtClean="0"/>
              <a:t>Model for communicating with the database:</a:t>
            </a:r>
          </a:p>
          <a:p>
            <a:pPr lvl="1"/>
            <a:r>
              <a:rPr lang="en-US" smtClean="0"/>
              <a:t>Open a connection</a:t>
            </a:r>
          </a:p>
          <a:p>
            <a:pPr lvl="1"/>
            <a:r>
              <a:rPr lang="en-US" smtClean="0"/>
              <a:t>Create a </a:t>
            </a:r>
            <a:r>
              <a:rPr lang="ja-JP" altLang="en-US" smtClean="0"/>
              <a:t>“</a:t>
            </a:r>
            <a:r>
              <a:rPr lang="en-US" altLang="ja-JP" smtClean="0"/>
              <a:t>statement</a:t>
            </a:r>
            <a:r>
              <a:rPr lang="ja-JP" altLang="en-US" smtClean="0"/>
              <a:t>”</a:t>
            </a:r>
            <a:r>
              <a:rPr lang="en-US" altLang="ja-JP" smtClean="0"/>
              <a:t> object</a:t>
            </a:r>
          </a:p>
          <a:p>
            <a:pPr lvl="1"/>
            <a:r>
              <a:rPr lang="en-US" smtClean="0"/>
              <a:t>Execute queries using the Statement object to send queries and fetch results</a:t>
            </a:r>
          </a:p>
          <a:p>
            <a:pPr lvl="1"/>
            <a:r>
              <a:rPr lang="en-US" smtClean="0"/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21650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public static void JDBCexample(String dbid, String userid, String passwd) </a:t>
            </a:r>
          </a:p>
          <a:p>
            <a:pPr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itchFamily="18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Class.forName ("oracle.jdbc.driver.OracleDriver"); </a:t>
            </a:r>
          </a:p>
          <a:p>
            <a:pPr lvl="2">
              <a:buFont typeface="Webdings" pitchFamily="18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Connection conn = DriverManager.getConnection(     </a:t>
            </a:r>
            <a:br>
              <a:rPr lang="en-US" sz="1600" b="1" smtClean="0">
                <a:solidFill>
                  <a:srgbClr val="993300"/>
                </a:solidFill>
              </a:rPr>
            </a:br>
            <a:r>
              <a:rPr lang="en-US" sz="1600" b="1" smtClean="0">
                <a:solidFill>
                  <a:srgbClr val="993300"/>
                </a:solidFill>
              </a:rPr>
              <a:t>       "jdbc:oracle:thin:</a:t>
            </a:r>
            <a:r>
              <a:rPr lang="en-US" sz="1600" smtClean="0">
                <a:solidFill>
                  <a:srgbClr val="993300"/>
                </a:solidFill>
              </a:rPr>
              <a:t>@</a:t>
            </a:r>
            <a:r>
              <a:rPr kumimoji="0" lang="en-US" sz="1600" b="1" smtClean="0">
                <a:solidFill>
                  <a:srgbClr val="993300"/>
                </a:solidFill>
              </a:rPr>
              <a:t>db.yale.edu</a:t>
            </a:r>
            <a:r>
              <a:rPr lang="en-US" sz="1600" b="1" smtClean="0">
                <a:solidFill>
                  <a:srgbClr val="993300"/>
                </a:solidFill>
              </a:rPr>
              <a:t>:2000:univdb", userid, passwd); 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  Statement stmt = conn.createStatement(); 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      … Do Actual Work …. // see next page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  stmt.close();	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  conn.close();	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catch (SQLException sqle) { 		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  System.out.println("SQLException : " + sqle);		</a:t>
            </a:r>
          </a:p>
          <a:p>
            <a:pPr lvl="1"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sz="1600" b="1" smtClean="0">
                <a:solidFill>
                  <a:srgbClr val="993300"/>
                </a:solidFill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r>
              <a:rPr lang="en-US" smtClean="0"/>
              <a:t>Update to database</a:t>
            </a:r>
            <a:br>
              <a:rPr lang="en-US" smtClean="0"/>
            </a:br>
            <a:r>
              <a:rPr kumimoji="0" lang="en-US" b="1" smtClean="0">
                <a:solidFill>
                  <a:srgbClr val="993300"/>
                </a:solidFill>
              </a:rPr>
              <a:t>try {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stmt.executeUpdate(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     "insert into instructor values(</a:t>
            </a:r>
            <a:r>
              <a:rPr kumimoji="0" lang="ja-JP" altLang="en-US" b="1" smtClean="0">
                <a:solidFill>
                  <a:srgbClr val="993300"/>
                </a:solidFill>
              </a:rPr>
              <a:t>’</a:t>
            </a:r>
            <a:r>
              <a:rPr kumimoji="0" lang="en-US" altLang="ja-JP" b="1" smtClean="0">
                <a:solidFill>
                  <a:srgbClr val="993300"/>
                </a:solidFill>
              </a:rPr>
              <a:t>77987</a:t>
            </a:r>
            <a:r>
              <a:rPr kumimoji="0" lang="ja-JP" altLang="en-US" b="1" smtClean="0">
                <a:solidFill>
                  <a:srgbClr val="993300"/>
                </a:solidFill>
              </a:rPr>
              <a:t>’</a:t>
            </a:r>
            <a:r>
              <a:rPr kumimoji="0" lang="en-US" altLang="ja-JP" b="1" smtClean="0">
                <a:solidFill>
                  <a:srgbClr val="993300"/>
                </a:solidFill>
              </a:rPr>
              <a:t>, </a:t>
            </a:r>
            <a:r>
              <a:rPr kumimoji="0" lang="ja-JP" altLang="en-US" b="1" smtClean="0">
                <a:solidFill>
                  <a:srgbClr val="993300"/>
                </a:solidFill>
              </a:rPr>
              <a:t>’</a:t>
            </a:r>
            <a:r>
              <a:rPr kumimoji="0" lang="en-US" altLang="ja-JP" b="1" smtClean="0">
                <a:solidFill>
                  <a:srgbClr val="993300"/>
                </a:solidFill>
              </a:rPr>
              <a:t>Kim</a:t>
            </a:r>
            <a:r>
              <a:rPr kumimoji="0" lang="ja-JP" altLang="en-US" b="1" smtClean="0">
                <a:solidFill>
                  <a:srgbClr val="993300"/>
                </a:solidFill>
              </a:rPr>
              <a:t>’</a:t>
            </a:r>
            <a:r>
              <a:rPr kumimoji="0" lang="en-US" altLang="ja-JP" b="1" smtClean="0">
                <a:solidFill>
                  <a:srgbClr val="993300"/>
                </a:solidFill>
              </a:rPr>
              <a:t>, </a:t>
            </a:r>
            <a:r>
              <a:rPr kumimoji="0" lang="ja-JP" altLang="en-US" b="1" smtClean="0">
                <a:solidFill>
                  <a:srgbClr val="993300"/>
                </a:solidFill>
              </a:rPr>
              <a:t>’</a:t>
            </a:r>
            <a:r>
              <a:rPr kumimoji="0" lang="en-US" altLang="ja-JP" b="1" smtClean="0">
                <a:solidFill>
                  <a:srgbClr val="993300"/>
                </a:solidFill>
              </a:rPr>
              <a:t>Physics</a:t>
            </a:r>
            <a:r>
              <a:rPr kumimoji="0" lang="ja-JP" altLang="en-US" b="1" smtClean="0">
                <a:solidFill>
                  <a:srgbClr val="993300"/>
                </a:solidFill>
              </a:rPr>
              <a:t>’</a:t>
            </a:r>
            <a:r>
              <a:rPr kumimoji="0" lang="en-US" altLang="ja-JP" b="1" smtClean="0">
                <a:solidFill>
                  <a:srgbClr val="993300"/>
                </a:solidFill>
              </a:rPr>
              <a:t>, 98000)");</a:t>
            </a:r>
            <a:br>
              <a:rPr kumimoji="0" lang="en-US" altLang="ja-JP" b="1" smtClean="0">
                <a:solidFill>
                  <a:srgbClr val="993300"/>
                </a:solidFill>
              </a:rPr>
            </a:br>
            <a:r>
              <a:rPr kumimoji="0" lang="en-US" altLang="ja-JP" b="1" smtClean="0">
                <a:solidFill>
                  <a:srgbClr val="993300"/>
                </a:solidFill>
              </a:rPr>
              <a:t>} catch (SQLException sqle)</a:t>
            </a:r>
            <a:br>
              <a:rPr kumimoji="0" lang="en-US" altLang="ja-JP" b="1" smtClean="0">
                <a:solidFill>
                  <a:srgbClr val="993300"/>
                </a:solidFill>
              </a:rPr>
            </a:br>
            <a:r>
              <a:rPr kumimoji="0" lang="en-US" altLang="ja-JP" b="1" smtClean="0">
                <a:solidFill>
                  <a:srgbClr val="993300"/>
                </a:solidFill>
              </a:rPr>
              <a:t>{</a:t>
            </a:r>
            <a:br>
              <a:rPr kumimoji="0" lang="en-US" altLang="ja-JP" b="1" smtClean="0">
                <a:solidFill>
                  <a:srgbClr val="993300"/>
                </a:solidFill>
              </a:rPr>
            </a:br>
            <a:r>
              <a:rPr kumimoji="0" lang="en-US" altLang="ja-JP" b="1" smtClean="0">
                <a:solidFill>
                  <a:srgbClr val="993300"/>
                </a:solidFill>
              </a:rPr>
              <a:t>    System.out.println("Could not insert tuple. " + sqle);</a:t>
            </a:r>
            <a:br>
              <a:rPr kumimoji="0" lang="en-US" altLang="ja-JP" b="1" smtClean="0">
                <a:solidFill>
                  <a:srgbClr val="993300"/>
                </a:solidFill>
              </a:rPr>
            </a:br>
            <a:r>
              <a:rPr kumimoji="0" lang="en-US" altLang="ja-JP" b="1" smtClean="0">
                <a:solidFill>
                  <a:srgbClr val="993300"/>
                </a:solidFill>
              </a:rPr>
              <a:t>}</a:t>
            </a:r>
          </a:p>
          <a:p>
            <a:r>
              <a:rPr lang="en-US" smtClean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smtClean="0"/>
              <a:t>     </a:t>
            </a:r>
            <a:r>
              <a:rPr kumimoji="0" lang="en-US" b="1" smtClean="0">
                <a:solidFill>
                  <a:srgbClr val="993300"/>
                </a:solidFill>
              </a:rPr>
              <a:t>ResultSet rset = stmt.executeQuery(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                           "select dept_name, avg (salary)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                            group by dept_name");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while (rset.next()) {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  System.out.println(rset.getString("dept_name") + " " +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                                              rset.getFloat(2));</a:t>
            </a:r>
            <a:br>
              <a:rPr kumimoji="0" lang="en-US" b="1" smtClean="0">
                <a:solidFill>
                  <a:srgbClr val="993300"/>
                </a:solidFill>
              </a:rPr>
            </a:br>
            <a:r>
              <a:rPr kumimoji="0" lang="en-US" b="1" smtClean="0">
                <a:solidFill>
                  <a:srgbClr val="993300"/>
                </a:solidFill>
              </a:rPr>
              <a:t>}</a:t>
            </a:r>
          </a:p>
          <a:p>
            <a:endParaRPr lang="en-US" b="1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smtClean="0"/>
              <a:t>Getting result fields:</a:t>
            </a:r>
          </a:p>
          <a:p>
            <a:pPr lvl="1"/>
            <a:r>
              <a:rPr lang="en-US" b="1" smtClean="0">
                <a:solidFill>
                  <a:srgbClr val="993300"/>
                </a:solidFill>
              </a:rPr>
              <a:t>rs.getString(</a:t>
            </a:r>
            <a:r>
              <a:rPr lang="ja-JP" altLang="en-US" b="1" smtClean="0">
                <a:solidFill>
                  <a:srgbClr val="993300"/>
                </a:solidFill>
              </a:rPr>
              <a:t>“</a:t>
            </a:r>
            <a:r>
              <a:rPr lang="en-US" altLang="ja-JP" b="1" smtClean="0">
                <a:solidFill>
                  <a:srgbClr val="993300"/>
                </a:solidFill>
              </a:rPr>
              <a:t>dept_name</a:t>
            </a:r>
            <a:r>
              <a:rPr lang="ja-JP" altLang="en-US" b="1" smtClean="0">
                <a:solidFill>
                  <a:srgbClr val="993300"/>
                </a:solidFill>
              </a:rPr>
              <a:t>”</a:t>
            </a:r>
            <a:r>
              <a:rPr lang="en-US" altLang="ja-JP" b="1" smtClean="0">
                <a:solidFill>
                  <a:srgbClr val="993300"/>
                </a:solidFill>
              </a:rPr>
              <a:t>)</a:t>
            </a:r>
            <a:r>
              <a:rPr lang="en-US" altLang="ja-JP" b="1" smtClean="0"/>
              <a:t> and </a:t>
            </a:r>
            <a:r>
              <a:rPr lang="en-US" altLang="ja-JP" b="1" smtClean="0">
                <a:solidFill>
                  <a:srgbClr val="993300"/>
                </a:solidFill>
              </a:rPr>
              <a:t>rs.getString(1)</a:t>
            </a:r>
            <a:r>
              <a:rPr lang="en-US" altLang="ja-JP" b="1" smtClean="0"/>
              <a:t> equivalent if dept_name is the first argument of select result.</a:t>
            </a:r>
          </a:p>
          <a:p>
            <a:r>
              <a:rPr lang="en-US" smtClean="0"/>
              <a:t>Dealing with Null values</a:t>
            </a:r>
          </a:p>
          <a:p>
            <a:pPr lvl="1"/>
            <a:r>
              <a:rPr lang="en-US" b="1" smtClean="0">
                <a:solidFill>
                  <a:srgbClr val="993300"/>
                </a:solidFill>
              </a:rPr>
              <a:t>int a = rs.getInt(</a:t>
            </a:r>
            <a:r>
              <a:rPr lang="ja-JP" altLang="en-US" b="1" smtClean="0">
                <a:solidFill>
                  <a:srgbClr val="993300"/>
                </a:solidFill>
              </a:rPr>
              <a:t>“</a:t>
            </a:r>
            <a:r>
              <a:rPr lang="en-US" altLang="ja-JP" b="1" smtClean="0">
                <a:solidFill>
                  <a:srgbClr val="993300"/>
                </a:solidFill>
              </a:rPr>
              <a:t>a</a:t>
            </a:r>
            <a:r>
              <a:rPr lang="ja-JP" altLang="en-US" b="1" smtClean="0">
                <a:solidFill>
                  <a:srgbClr val="993300"/>
                </a:solidFill>
              </a:rPr>
              <a:t>”</a:t>
            </a:r>
            <a:r>
              <a:rPr lang="en-US" altLang="ja-JP" b="1" smtClean="0">
                <a:solidFill>
                  <a:srgbClr val="993300"/>
                </a:solidFill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b="1" smtClean="0">
                <a:solidFill>
                  <a:srgbClr val="993300"/>
                </a:solidFill>
              </a:rPr>
              <a:t>    if (rs.wasNull()) Systems.out.println(</a:t>
            </a:r>
            <a:r>
              <a:rPr lang="ja-JP" altLang="en-US" b="1" smtClean="0">
                <a:solidFill>
                  <a:srgbClr val="993300"/>
                </a:solidFill>
              </a:rPr>
              <a:t>“</a:t>
            </a:r>
            <a:r>
              <a:rPr lang="en-US" altLang="ja-JP" b="1" smtClean="0">
                <a:solidFill>
                  <a:srgbClr val="993300"/>
                </a:solidFill>
              </a:rPr>
              <a:t>Got null value</a:t>
            </a:r>
            <a:r>
              <a:rPr lang="ja-JP" altLang="en-US" b="1" smtClean="0">
                <a:solidFill>
                  <a:srgbClr val="993300"/>
                </a:solidFill>
              </a:rPr>
              <a:t>”</a:t>
            </a:r>
            <a:r>
              <a:rPr lang="en-US" altLang="ja-JP" b="1" smtClean="0">
                <a:solidFill>
                  <a:srgbClr val="993300"/>
                </a:solidFill>
              </a:rPr>
              <a:t>);</a:t>
            </a:r>
            <a:endParaRPr lang="en-US" b="1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33804</TotalTime>
  <Words>1096</Words>
  <Application>Microsoft Office PowerPoint</Application>
  <PresentationFormat>On-screen Show (4:3)</PresentationFormat>
  <Paragraphs>183</Paragraphs>
  <Slides>19</Slides>
  <Notes>19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2_db-5-grey</vt:lpstr>
      <vt:lpstr>Clip</vt:lpstr>
      <vt:lpstr>Chapter 5: Advanced SQL</vt:lpstr>
      <vt:lpstr>Chapter 5:  Advanced SQL</vt:lpstr>
      <vt:lpstr>Writing Database Applications</vt:lpstr>
      <vt:lpstr>Big Issues in Outside the DB </vt:lpstr>
      <vt:lpstr>JDBC and ODBC</vt:lpstr>
      <vt:lpstr>JDBC</vt:lpstr>
      <vt:lpstr>JDBC Code</vt:lpstr>
      <vt:lpstr>JDBC Code (Cont.)</vt:lpstr>
      <vt:lpstr>JDBC Code Details       </vt:lpstr>
      <vt:lpstr>Prepared Statement</vt:lpstr>
      <vt:lpstr>SQL Injection</vt:lpstr>
      <vt:lpstr>Metadata Features</vt:lpstr>
      <vt:lpstr>Metadata (Cont)</vt:lpstr>
      <vt:lpstr>Transaction Control in JDBC</vt:lpstr>
      <vt:lpstr>Other JDBC Features</vt:lpstr>
      <vt:lpstr>ODBC</vt:lpstr>
      <vt:lpstr>Embedded SQL</vt:lpstr>
      <vt:lpstr>Example Query</vt:lpstr>
      <vt:lpstr>Embedded SQL (Cont.)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346</cp:revision>
  <cp:lastPrinted>2005-01-10T21:51:57Z</cp:lastPrinted>
  <dcterms:created xsi:type="dcterms:W3CDTF">1999-11-04T20:50:09Z</dcterms:created>
  <dcterms:modified xsi:type="dcterms:W3CDTF">2017-03-23T08:50:26Z</dcterms:modified>
</cp:coreProperties>
</file>