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2"/>
  </p:notesMasterIdLst>
  <p:handoutMasterIdLst>
    <p:handoutMasterId r:id="rId43"/>
  </p:handoutMasterIdLst>
  <p:sldIdLst>
    <p:sldId id="359" r:id="rId2"/>
    <p:sldId id="360" r:id="rId3"/>
    <p:sldId id="548" r:id="rId4"/>
    <p:sldId id="549" r:id="rId5"/>
    <p:sldId id="550" r:id="rId6"/>
    <p:sldId id="552" r:id="rId7"/>
    <p:sldId id="361" r:id="rId8"/>
    <p:sldId id="362" r:id="rId9"/>
    <p:sldId id="363" r:id="rId10"/>
    <p:sldId id="364" r:id="rId11"/>
    <p:sldId id="374" r:id="rId12"/>
    <p:sldId id="544" r:id="rId13"/>
    <p:sldId id="365" r:id="rId14"/>
    <p:sldId id="376" r:id="rId15"/>
    <p:sldId id="366" r:id="rId16"/>
    <p:sldId id="367" r:id="rId17"/>
    <p:sldId id="368" r:id="rId18"/>
    <p:sldId id="375" r:id="rId19"/>
    <p:sldId id="369" r:id="rId20"/>
    <p:sldId id="370" r:id="rId21"/>
    <p:sldId id="378" r:id="rId22"/>
    <p:sldId id="371" r:id="rId23"/>
    <p:sldId id="379" r:id="rId24"/>
    <p:sldId id="380" r:id="rId25"/>
    <p:sldId id="381" r:id="rId26"/>
    <p:sldId id="382" r:id="rId27"/>
    <p:sldId id="384" r:id="rId28"/>
    <p:sldId id="545" r:id="rId29"/>
    <p:sldId id="383" r:id="rId30"/>
    <p:sldId id="372" r:id="rId31"/>
    <p:sldId id="469" r:id="rId32"/>
    <p:sldId id="377" r:id="rId33"/>
    <p:sldId id="385" r:id="rId34"/>
    <p:sldId id="386" r:id="rId35"/>
    <p:sldId id="393" r:id="rId36"/>
    <p:sldId id="394" r:id="rId37"/>
    <p:sldId id="547" r:id="rId38"/>
    <p:sldId id="457" r:id="rId39"/>
    <p:sldId id="553" r:id="rId40"/>
    <p:sldId id="554" r:id="rId41"/>
  </p:sldIdLst>
  <p:sldSz cx="9144000" cy="6858000" type="screen4x3"/>
  <p:notesSz cx="6997700" cy="9283700"/>
  <p:custShowLst>
    <p:custShow name="Custom Show 1" id="0">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charset="0"/>
        <a:ea typeface="MS PGothic" pitchFamily="34" charset="-128"/>
        <a:cs typeface="+mn-cs"/>
      </a:defRPr>
    </a:lvl1pPr>
    <a:lvl2pPr marL="457200" algn="l" rtl="0" eaLnBrk="0" fontAlgn="base" hangingPunct="0">
      <a:spcBef>
        <a:spcPct val="0"/>
      </a:spcBef>
      <a:spcAft>
        <a:spcPct val="0"/>
      </a:spcAft>
      <a:defRPr sz="1600" kern="1200">
        <a:solidFill>
          <a:schemeClr val="tx1"/>
        </a:solidFill>
        <a:latin typeface="Helvetica" charset="0"/>
        <a:ea typeface="MS PGothic" pitchFamily="34" charset="-128"/>
        <a:cs typeface="+mn-cs"/>
      </a:defRPr>
    </a:lvl2pPr>
    <a:lvl3pPr marL="914400" algn="l" rtl="0" eaLnBrk="0" fontAlgn="base" hangingPunct="0">
      <a:spcBef>
        <a:spcPct val="0"/>
      </a:spcBef>
      <a:spcAft>
        <a:spcPct val="0"/>
      </a:spcAft>
      <a:defRPr sz="1600" kern="1200">
        <a:solidFill>
          <a:schemeClr val="tx1"/>
        </a:solidFill>
        <a:latin typeface="Helvetica" charset="0"/>
        <a:ea typeface="MS PGothic" pitchFamily="34" charset="-128"/>
        <a:cs typeface="+mn-cs"/>
      </a:defRPr>
    </a:lvl3pPr>
    <a:lvl4pPr marL="1371600" algn="l" rtl="0" eaLnBrk="0" fontAlgn="base" hangingPunct="0">
      <a:spcBef>
        <a:spcPct val="0"/>
      </a:spcBef>
      <a:spcAft>
        <a:spcPct val="0"/>
      </a:spcAft>
      <a:defRPr sz="1600" kern="1200">
        <a:solidFill>
          <a:schemeClr val="tx1"/>
        </a:solidFill>
        <a:latin typeface="Helvetica" charset="0"/>
        <a:ea typeface="MS PGothic" pitchFamily="34" charset="-128"/>
        <a:cs typeface="+mn-cs"/>
      </a:defRPr>
    </a:lvl4pPr>
    <a:lvl5pPr marL="1828800" algn="l" rtl="0" eaLnBrk="0" fontAlgn="base" hangingPunct="0">
      <a:spcBef>
        <a:spcPct val="0"/>
      </a:spcBef>
      <a:spcAft>
        <a:spcPct val="0"/>
      </a:spcAft>
      <a:defRPr sz="1600" kern="1200">
        <a:solidFill>
          <a:schemeClr val="tx1"/>
        </a:solidFill>
        <a:latin typeface="Helvetica" charset="0"/>
        <a:ea typeface="MS PGothic" pitchFamily="34" charset="-128"/>
        <a:cs typeface="+mn-cs"/>
      </a:defRPr>
    </a:lvl5pPr>
    <a:lvl6pPr marL="2286000" algn="l" defTabSz="914400" rtl="0" eaLnBrk="1" latinLnBrk="0" hangingPunct="1">
      <a:defRPr sz="1600" kern="1200">
        <a:solidFill>
          <a:schemeClr val="tx1"/>
        </a:solidFill>
        <a:latin typeface="Helvetica" charset="0"/>
        <a:ea typeface="MS PGothic" pitchFamily="34" charset="-128"/>
        <a:cs typeface="+mn-cs"/>
      </a:defRPr>
    </a:lvl6pPr>
    <a:lvl7pPr marL="2743200" algn="l" defTabSz="914400" rtl="0" eaLnBrk="1" latinLnBrk="0" hangingPunct="1">
      <a:defRPr sz="1600" kern="1200">
        <a:solidFill>
          <a:schemeClr val="tx1"/>
        </a:solidFill>
        <a:latin typeface="Helvetica" charset="0"/>
        <a:ea typeface="MS PGothic" pitchFamily="34" charset="-128"/>
        <a:cs typeface="+mn-cs"/>
      </a:defRPr>
    </a:lvl7pPr>
    <a:lvl8pPr marL="3200400" algn="l" defTabSz="914400" rtl="0" eaLnBrk="1" latinLnBrk="0" hangingPunct="1">
      <a:defRPr sz="1600" kern="1200">
        <a:solidFill>
          <a:schemeClr val="tx1"/>
        </a:solidFill>
        <a:latin typeface="Helvetica" charset="0"/>
        <a:ea typeface="MS PGothic" pitchFamily="34" charset="-128"/>
        <a:cs typeface="+mn-cs"/>
      </a:defRPr>
    </a:lvl8pPr>
    <a:lvl9pPr marL="3657600" algn="l" defTabSz="914400" rtl="0" eaLnBrk="1" latinLnBrk="0" hangingPunct="1">
      <a:defRPr sz="1600" kern="1200">
        <a:solidFill>
          <a:schemeClr val="tx1"/>
        </a:solidFill>
        <a:latin typeface="Helvetica"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99CCFF"/>
    <a:srgbClr val="000099"/>
    <a:srgbClr val="0066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014" autoAdjust="0"/>
  </p:normalViewPr>
  <p:slideViewPr>
    <p:cSldViewPr snapToGrid="0">
      <p:cViewPr varScale="1">
        <p:scale>
          <a:sx n="73" d="100"/>
          <a:sy n="73" d="100"/>
        </p:scale>
        <p:origin x="-1884" y="-102"/>
      </p:cViewPr>
      <p:guideLst>
        <p:guide orient="horz" pos="679"/>
        <p:guide pos="521"/>
      </p:guideLst>
    </p:cSldViewPr>
  </p:slideViewPr>
  <p:outlineViewPr>
    <p:cViewPr>
      <p:scale>
        <a:sx n="33" d="100"/>
        <a:sy n="33" d="100"/>
      </p:scale>
      <p:origin x="0" y="37548"/>
    </p:cViewPr>
  </p:outlineViewPr>
  <p:notesTextViewPr>
    <p:cViewPr>
      <p:scale>
        <a:sx n="100" d="100"/>
        <a:sy n="100" d="100"/>
      </p:scale>
      <p:origin x="0" y="0"/>
    </p:cViewPr>
  </p:notesTextViewPr>
  <p:sorterViewPr>
    <p:cViewPr>
      <p:scale>
        <a:sx n="100" d="100"/>
        <a:sy n="100" d="100"/>
      </p:scale>
      <p:origin x="0" y="1046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defTabSz="930275">
              <a:defRPr sz="1200">
                <a:ea typeface="+mn-ea"/>
                <a:cs typeface="+mn-cs"/>
              </a:defRPr>
            </a:lvl1pPr>
          </a:lstStyle>
          <a:p>
            <a:pPr>
              <a:defRPr/>
            </a:pPr>
            <a:endParaRPr lang="en-US"/>
          </a:p>
        </p:txBody>
      </p:sp>
      <p:sp>
        <p:nvSpPr>
          <p:cNvPr id="58371" name="Rectangle 3"/>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algn="r" defTabSz="930275">
              <a:defRPr sz="1200">
                <a:ea typeface="+mn-ea"/>
                <a:cs typeface="+mn-cs"/>
              </a:defRPr>
            </a:lvl1pPr>
          </a:lstStyle>
          <a:p>
            <a:pPr>
              <a:defRPr/>
            </a:pPr>
            <a:endParaRPr lang="en-US"/>
          </a:p>
        </p:txBody>
      </p:sp>
      <p:sp>
        <p:nvSpPr>
          <p:cNvPr id="58372" name="Rectangle 4"/>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defTabSz="930275">
              <a:defRPr sz="1200">
                <a:ea typeface="+mn-ea"/>
                <a:cs typeface="+mn-cs"/>
              </a:defRPr>
            </a:lvl1pPr>
          </a:lstStyle>
          <a:p>
            <a:pPr>
              <a:defRPr/>
            </a:pPr>
            <a:endParaRPr lang="en-US"/>
          </a:p>
        </p:txBody>
      </p:sp>
      <p:sp>
        <p:nvSpPr>
          <p:cNvPr id="58373" name="Rectangle 5"/>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algn="r" defTabSz="930275">
              <a:defRPr sz="1200"/>
            </a:lvl1pPr>
          </a:lstStyle>
          <a:p>
            <a:fld id="{76A6957E-1079-4ED5-B3BC-0AB3B97EDDD8}"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defTabSz="930275">
              <a:defRPr sz="1200">
                <a:ea typeface="+mn-ea"/>
                <a:cs typeface="+mn-cs"/>
              </a:defRPr>
            </a:lvl1pPr>
          </a:lstStyle>
          <a:p>
            <a:pPr>
              <a:defRPr/>
            </a:pPr>
            <a:endParaRPr lang="en-US"/>
          </a:p>
        </p:txBody>
      </p:sp>
      <p:sp>
        <p:nvSpPr>
          <p:cNvPr id="52227" name="Rectangle 3"/>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algn="r" defTabSz="930275">
              <a:defRPr sz="1200">
                <a:ea typeface="+mn-ea"/>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52229" name="Rectangle 5"/>
          <p:cNvSpPr>
            <a:spLocks noGrp="1" noChangeArrowheads="1"/>
          </p:cNvSpPr>
          <p:nvPr>
            <p:ph type="body" sz="quarter" idx="3"/>
          </p:nvPr>
        </p:nvSpPr>
        <p:spPr bwMode="auto">
          <a:xfrm>
            <a:off x="933450" y="4410075"/>
            <a:ext cx="5130800" cy="4176713"/>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2230" name="Rectangle 6"/>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defTabSz="930275">
              <a:defRPr sz="1200">
                <a:ea typeface="+mn-ea"/>
                <a:cs typeface="+mn-cs"/>
              </a:defRPr>
            </a:lvl1pPr>
          </a:lstStyle>
          <a:p>
            <a:pPr>
              <a:defRPr/>
            </a:pPr>
            <a:endParaRPr lang="en-US"/>
          </a:p>
        </p:txBody>
      </p:sp>
      <p:sp>
        <p:nvSpPr>
          <p:cNvPr id="52231" name="Rectangle 7"/>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algn="r" defTabSz="930275">
              <a:defRPr sz="1200"/>
            </a:lvl1pPr>
          </a:lstStyle>
          <a:p>
            <a:fld id="{48E52FF1-F10E-4EE2-8B51-378C62DCC52D}"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p:spPr>
        <p:txBody>
          <a:bodyPr/>
          <a:lstStyle/>
          <a:p>
            <a:fld id="{D8C7F319-CD13-488E-9021-12885425BF04}" type="slidenum">
              <a:rPr lang="en-US"/>
              <a:pPr/>
              <a:t>1</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xfrm>
            <a:off x="931863" y="4410075"/>
            <a:ext cx="5133975" cy="4176713"/>
          </a:xfrm>
          <a:noFill/>
          <a:ln/>
        </p:spPr>
        <p:txBody>
          <a:bodyPr/>
          <a:lstStyle/>
          <a:p>
            <a:endParaRPr lang="en-US" dirty="0"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19044BE7-1C4B-4553-BBF4-1728B42425ED}" type="slidenum">
              <a:rPr lang="en-US"/>
              <a:pPr/>
              <a:t>10</a:t>
            </a:fld>
            <a:endParaRPr 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xfrm>
            <a:off x="931863" y="4410075"/>
            <a:ext cx="5133975" cy="4176713"/>
          </a:xfrm>
          <a:noFill/>
          <a:ln/>
        </p:spPr>
        <p:txBody>
          <a:bodyPr/>
          <a:lstStyle/>
          <a:p>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p:spPr>
        <p:txBody>
          <a:bodyPr/>
          <a:lstStyle/>
          <a:p>
            <a:fld id="{86022969-F769-404F-ADDC-0A2947D366C9}" type="slidenum">
              <a:rPr lang="en-US"/>
              <a:pPr/>
              <a:t>11</a:t>
            </a:fld>
            <a:endParaRPr lang="en-US"/>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xfrm>
            <a:off x="931863" y="4410075"/>
            <a:ext cx="5133975" cy="4176713"/>
          </a:xfrm>
          <a:noFill/>
          <a:ln/>
        </p:spPr>
        <p:txBody>
          <a:bodyPr/>
          <a:lstStyle/>
          <a:p>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p:spPr>
        <p:txBody>
          <a:bodyPr/>
          <a:lstStyle/>
          <a:p>
            <a:fld id="{B46218CD-97E9-4FA2-8C6B-A07B9DD19DF5}" type="slidenum">
              <a:rPr lang="en-US"/>
              <a:pPr/>
              <a:t>13</a:t>
            </a:fld>
            <a:endParaRPr lang="en-US"/>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xfrm>
            <a:off x="931863" y="4410075"/>
            <a:ext cx="5133975" cy="4176713"/>
          </a:xfrm>
          <a:noFill/>
          <a:ln/>
        </p:spPr>
        <p:txBody>
          <a:bodyPr/>
          <a:lstStyle/>
          <a:p>
            <a:endParaRPr lang="en-US" sz="1200" b="1" kern="1200" baseline="0" dirty="0" smtClean="0">
              <a:solidFill>
                <a:schemeClr val="tx1"/>
              </a:solidFill>
              <a:latin typeface="Times New Roman" charset="0"/>
              <a:ea typeface="MS PGothic" pitchFamily="34" charset="-128"/>
              <a:cs typeface="ＭＳ Ｐゴシック" charset="0"/>
            </a:endParaRPr>
          </a:p>
          <a:p>
            <a:endParaRPr lang="en-US" sz="1200" b="1" kern="1200" baseline="0" dirty="0" smtClean="0">
              <a:solidFill>
                <a:schemeClr val="tx1"/>
              </a:solidFill>
              <a:latin typeface="Times New Roman" charset="0"/>
              <a:ea typeface="MS PGothic" pitchFamily="34" charset="-128"/>
            </a:endParaRPr>
          </a:p>
          <a:p>
            <a:endParaRPr lang="en-US" dirty="0"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p:spPr>
        <p:txBody>
          <a:bodyPr/>
          <a:lstStyle/>
          <a:p>
            <a:fld id="{86DED3A7-9D4E-4772-A35D-12FA4E5A4481}" type="slidenum">
              <a:rPr lang="en-US"/>
              <a:pPr/>
              <a:t>14</a:t>
            </a:fld>
            <a:endParaRPr lang="en-US"/>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xfrm>
            <a:off x="931863" y="4410075"/>
            <a:ext cx="5133975" cy="4176713"/>
          </a:xfrm>
          <a:noFill/>
          <a:ln/>
        </p:spPr>
        <p:txBody>
          <a:bodyPr/>
          <a:lstStyle/>
          <a:p>
            <a:endParaRPr lang="en-US" dirty="0"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p:spPr>
        <p:txBody>
          <a:bodyPr/>
          <a:lstStyle/>
          <a:p>
            <a:fld id="{950A639A-EA08-4452-8F94-CFAC79EF01D2}" type="slidenum">
              <a:rPr lang="en-US"/>
              <a:pPr/>
              <a:t>15</a:t>
            </a:fld>
            <a:endParaRPr lang="en-US"/>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xfrm>
            <a:off x="931863" y="4410075"/>
            <a:ext cx="5133975" cy="4176713"/>
          </a:xfrm>
          <a:noFill/>
          <a:ln/>
        </p:spPr>
        <p:txBody>
          <a:bodyPr/>
          <a:lstStyle/>
          <a:p>
            <a:endParaRPr lang="en-US" dirty="0"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p:spPr>
        <p:txBody>
          <a:bodyPr/>
          <a:lstStyle/>
          <a:p>
            <a:fld id="{8D0D9409-6C9D-4513-954D-D7A2B9FC283E}" type="slidenum">
              <a:rPr lang="en-US"/>
              <a:pPr/>
              <a:t>16</a:t>
            </a:fld>
            <a:endParaRPr 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xfrm>
            <a:off x="931863" y="4410075"/>
            <a:ext cx="5133975" cy="4176713"/>
          </a:xfrm>
          <a:noFill/>
          <a:ln/>
        </p:spPr>
        <p:txBody>
          <a:bodyPr/>
          <a:lstStyle/>
          <a:p>
            <a:endParaRPr 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p:spPr>
        <p:txBody>
          <a:bodyPr/>
          <a:lstStyle/>
          <a:p>
            <a:fld id="{CB9C793D-D2E5-4942-B54A-01BB91B61FEB}" type="slidenum">
              <a:rPr lang="en-US"/>
              <a:pPr/>
              <a:t>17</a:t>
            </a:fld>
            <a:endParaRPr lang="en-US"/>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xfrm>
            <a:off x="931863" y="4410075"/>
            <a:ext cx="5133975" cy="4176713"/>
          </a:xfrm>
          <a:noFill/>
          <a:ln/>
        </p:spPr>
        <p:txBody>
          <a:bodyPr/>
          <a:lstStyle/>
          <a:p>
            <a:endParaRPr 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p:spPr>
        <p:txBody>
          <a:bodyPr/>
          <a:lstStyle/>
          <a:p>
            <a:fld id="{6A6A8620-5D67-4F8C-933D-F8405588625E}" type="slidenum">
              <a:rPr lang="en-US"/>
              <a:pPr/>
              <a:t>18</a:t>
            </a:fld>
            <a:endParaRPr 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xfrm>
            <a:off x="931863" y="4410075"/>
            <a:ext cx="5133975" cy="4176713"/>
          </a:xfrm>
          <a:noFill/>
          <a:ln/>
        </p:spPr>
        <p:txBody>
          <a:bodyPr/>
          <a:lstStyle/>
          <a:p>
            <a:endParaRPr 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p:spPr>
        <p:txBody>
          <a:bodyPr/>
          <a:lstStyle/>
          <a:p>
            <a:fld id="{BCD498BE-262E-438B-BEBC-2FAD7A173FA8}" type="slidenum">
              <a:rPr lang="en-US"/>
              <a:pPr/>
              <a:t>19</a:t>
            </a:fld>
            <a:endParaRPr lang="en-US"/>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xfrm>
            <a:off x="931863" y="4410075"/>
            <a:ext cx="5133975" cy="4176713"/>
          </a:xfrm>
          <a:noFill/>
          <a:ln/>
        </p:spPr>
        <p:txBody>
          <a:bodyPr/>
          <a:lstStyle/>
          <a:p>
            <a:endParaRPr 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p:spPr>
        <p:txBody>
          <a:bodyPr/>
          <a:lstStyle/>
          <a:p>
            <a:fld id="{038397F4-9599-4449-800B-DE7F20517A46}" type="slidenum">
              <a:rPr lang="en-US"/>
              <a:pPr/>
              <a:t>20</a:t>
            </a:fld>
            <a:endParaRPr lang="en-US"/>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xfrm>
            <a:off x="931863" y="4410075"/>
            <a:ext cx="5133975" cy="4176713"/>
          </a:xfrm>
          <a:noFill/>
          <a:ln/>
        </p:spPr>
        <p:txBody>
          <a:bodyP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p:spPr>
        <p:txBody>
          <a:bodyPr/>
          <a:lstStyle/>
          <a:p>
            <a:fld id="{0DAFC065-4934-49AE-ABE6-7065FCFB0E2F}" type="slidenum">
              <a:rPr lang="en-US"/>
              <a:pPr/>
              <a:t>2</a:t>
            </a:fld>
            <a:endParaRPr lang="en-US"/>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931863" y="4410075"/>
            <a:ext cx="5133975" cy="4176713"/>
          </a:xfrm>
          <a:noFill/>
          <a:ln/>
        </p:spPr>
        <p:txBody>
          <a:bodyPr/>
          <a:lstStyle/>
          <a:p>
            <a:endParaRPr 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p:spPr>
        <p:txBody>
          <a:bodyPr/>
          <a:lstStyle/>
          <a:p>
            <a:fld id="{2335237A-09C7-4A66-8630-21FCF5AA0F22}" type="slidenum">
              <a:rPr lang="en-US"/>
              <a:pPr/>
              <a:t>21</a:t>
            </a:fld>
            <a:endParaRPr lang="en-US"/>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xfrm>
            <a:off x="931863" y="4410075"/>
            <a:ext cx="5133975" cy="4176713"/>
          </a:xfrm>
          <a:noFill/>
          <a:ln/>
        </p:spPr>
        <p:txBody>
          <a:bodyPr/>
          <a:lstStyle/>
          <a:p>
            <a:endParaRPr 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p:spPr>
        <p:txBody>
          <a:bodyPr/>
          <a:lstStyle/>
          <a:p>
            <a:fld id="{9C8A613E-5731-4982-AF7A-B0EE472AF918}" type="slidenum">
              <a:rPr lang="en-US"/>
              <a:pPr/>
              <a:t>22</a:t>
            </a:fld>
            <a:endParaRPr lang="en-US"/>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xfrm>
            <a:off x="931863" y="4410075"/>
            <a:ext cx="5133975" cy="4176713"/>
          </a:xfrm>
          <a:noFill/>
          <a:ln/>
        </p:spPr>
        <p:txBody>
          <a:bodyPr/>
          <a:lstStyle/>
          <a:p>
            <a:endParaRPr 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p:spPr>
        <p:txBody>
          <a:bodyPr/>
          <a:lstStyle/>
          <a:p>
            <a:fld id="{13C406C9-A9A7-4ED1-886A-098EAE7F0804}" type="slidenum">
              <a:rPr lang="en-US"/>
              <a:pPr/>
              <a:t>23</a:t>
            </a:fld>
            <a:endParaRPr 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xfrm>
            <a:off x="931863" y="4410075"/>
            <a:ext cx="5133975" cy="4176713"/>
          </a:xfrm>
          <a:noFill/>
          <a:ln/>
        </p:spPr>
        <p:txBody>
          <a:bodyPr/>
          <a:lstStyle/>
          <a:p>
            <a:endParaRPr 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3C8A137A-76A2-4D06-8CE2-294978F333DC}" type="slidenum">
              <a:rPr lang="en-US"/>
              <a:pPr/>
              <a:t>24</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xfrm>
            <a:off x="931863" y="4410075"/>
            <a:ext cx="5133975" cy="4176713"/>
          </a:xfrm>
          <a:noFill/>
          <a:ln/>
        </p:spPr>
        <p:txBody>
          <a:bodyPr/>
          <a:lstStyle/>
          <a:p>
            <a:endParaRPr 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p:spPr>
        <p:txBody>
          <a:bodyPr/>
          <a:lstStyle/>
          <a:p>
            <a:fld id="{8D69F09D-0A6A-4192-8C1E-50DF1956561E}" type="slidenum">
              <a:rPr lang="en-US"/>
              <a:pPr/>
              <a:t>25</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xfrm>
            <a:off x="931863" y="4410075"/>
            <a:ext cx="5133975" cy="4176713"/>
          </a:xfrm>
          <a:noFill/>
          <a:ln/>
        </p:spPr>
        <p:txBody>
          <a:bodyPr/>
          <a:lstStyle/>
          <a:p>
            <a:endParaRPr 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p:spPr>
        <p:txBody>
          <a:bodyPr/>
          <a:lstStyle/>
          <a:p>
            <a:fld id="{F0EE73E2-31F1-4535-9A60-13F3537CD3D2}" type="slidenum">
              <a:rPr lang="en-US"/>
              <a:pPr/>
              <a:t>26</a:t>
            </a:fld>
            <a:endParaRPr 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xfrm>
            <a:off x="931863" y="4410075"/>
            <a:ext cx="5133975" cy="4176713"/>
          </a:xfrm>
          <a:noFill/>
          <a:ln/>
        </p:spPr>
        <p:txBody>
          <a:bodyPr/>
          <a:lstStyle/>
          <a:p>
            <a:endParaRPr 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p:spPr>
        <p:txBody>
          <a:bodyPr/>
          <a:lstStyle/>
          <a:p>
            <a:fld id="{242BA712-9978-4D18-850E-39833B9DD551}" type="slidenum">
              <a:rPr lang="en-US"/>
              <a:pPr/>
              <a:t>27</a:t>
            </a:fld>
            <a:endParaRPr lang="en-US"/>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xfrm>
            <a:off x="931863" y="4410075"/>
            <a:ext cx="5133975" cy="4176713"/>
          </a:xfrm>
          <a:noFill/>
          <a:ln/>
        </p:spPr>
        <p:txBody>
          <a:bodyPr/>
          <a:lstStyle/>
          <a:p>
            <a:endParaRPr 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p:spPr>
        <p:txBody>
          <a:bodyPr/>
          <a:lstStyle/>
          <a:p>
            <a:fld id="{47BA55BE-DB07-461E-BD01-C709C1F72C59}" type="slidenum">
              <a:rPr lang="en-US"/>
              <a:pPr/>
              <a:t>29</a:t>
            </a:fld>
            <a:endParaRPr 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xfrm>
            <a:off x="931863" y="4410075"/>
            <a:ext cx="5133975" cy="4176713"/>
          </a:xfrm>
          <a:noFill/>
          <a:ln/>
        </p:spPr>
        <p:txBody>
          <a:bodyPr/>
          <a:lstStyle/>
          <a:p>
            <a:endParaRPr 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p:spPr>
        <p:txBody>
          <a:bodyPr/>
          <a:lstStyle/>
          <a:p>
            <a:fld id="{F6EB4BC1-AA39-4B04-A512-E9763D5B8B15}" type="slidenum">
              <a:rPr lang="en-US"/>
              <a:pPr/>
              <a:t>30</a:t>
            </a:fld>
            <a:endParaRPr 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xfrm>
            <a:off x="931863" y="4410075"/>
            <a:ext cx="5133975" cy="4176713"/>
          </a:xfrm>
          <a:noFill/>
          <a:ln/>
        </p:spPr>
        <p:txBody>
          <a:bodyPr/>
          <a:lstStyle/>
          <a:p>
            <a:endParaRPr lang="en-US"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p:spPr>
        <p:txBody>
          <a:bodyPr/>
          <a:lstStyle/>
          <a:p>
            <a:fld id="{C06D10A1-20A9-4FA6-8540-6BF0F70A1A5E}" type="slidenum">
              <a:rPr lang="en-US"/>
              <a:pPr/>
              <a:t>31</a:t>
            </a:fld>
            <a:endParaRPr 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txBox="1">
            <a:spLocks noGrp="1" noChangeArrowheads="1"/>
          </p:cNvSpPr>
          <p:nvPr/>
        </p:nvSpPr>
        <p:spPr bwMode="auto">
          <a:xfrm>
            <a:off x="3966315" y="8820783"/>
            <a:ext cx="3031385" cy="462917"/>
          </a:xfrm>
          <a:prstGeom prst="rect">
            <a:avLst/>
          </a:prstGeom>
          <a:noFill/>
          <a:ln w="9525">
            <a:noFill/>
            <a:miter lim="800000"/>
            <a:headEnd/>
            <a:tailEnd/>
          </a:ln>
        </p:spPr>
        <p:txBody>
          <a:bodyPr wrap="none" lIns="93002" tIns="46501" rIns="93002" bIns="46501" anchor="b"/>
          <a:lstStyle/>
          <a:p>
            <a:pPr algn="r" defTabSz="927202"/>
            <a:fld id="{83F80D30-766E-4EB1-8B03-91E319B160A1}" type="slidenum">
              <a:rPr lang="en-US" altLang="en-US" sz="1200"/>
              <a:pPr algn="r" defTabSz="927202"/>
              <a:t>3</a:t>
            </a:fld>
            <a:endParaRPr lang="en-US" altLang="en-US" sz="1200" dirty="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p:spPr>
        <p:txBody>
          <a:bodyPr/>
          <a:lstStyle/>
          <a:p>
            <a:fld id="{10A45F99-8B13-4841-B9AC-67F244B15BEE}" type="slidenum">
              <a:rPr lang="en-US"/>
              <a:pPr/>
              <a:t>32</a:t>
            </a:fld>
            <a:endParaRPr 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xfrm>
            <a:off x="931863" y="4410075"/>
            <a:ext cx="5133975" cy="4176713"/>
          </a:xfrm>
          <a:noFill/>
          <a:ln/>
        </p:spPr>
        <p:txBody>
          <a:bodyPr/>
          <a:lstStyle/>
          <a:p>
            <a:endParaRPr lang="en-US"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p:spPr>
        <p:txBody>
          <a:bodyPr/>
          <a:lstStyle/>
          <a:p>
            <a:fld id="{86F82411-52A5-4817-84C4-156A18836404}" type="slidenum">
              <a:rPr lang="en-US"/>
              <a:pPr/>
              <a:t>33</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xfrm>
            <a:off x="931863" y="4410075"/>
            <a:ext cx="5133975" cy="4176713"/>
          </a:xfrm>
          <a:noFill/>
          <a:ln/>
        </p:spPr>
        <p:txBody>
          <a:bodyPr/>
          <a:lstStyle/>
          <a:p>
            <a:endParaRPr lang="en-US"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p:spPr>
        <p:txBody>
          <a:bodyPr/>
          <a:lstStyle/>
          <a:p>
            <a:fld id="{3683FD86-A556-427C-AA2C-297AE66EFD8A}" type="slidenum">
              <a:rPr lang="en-US"/>
              <a:pPr/>
              <a:t>34</a:t>
            </a:fld>
            <a:endParaRPr 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xfrm>
            <a:off x="931863" y="4410075"/>
            <a:ext cx="5133975" cy="4176713"/>
          </a:xfrm>
          <a:noFill/>
          <a:ln/>
        </p:spPr>
        <p:txBody>
          <a:bodyPr/>
          <a:lstStyle/>
          <a:p>
            <a:endParaRPr lang="en-US"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p:spPr>
        <p:txBody>
          <a:bodyPr/>
          <a:lstStyle/>
          <a:p>
            <a:fld id="{7D694284-3834-4F46-B21F-6231758E0C7D}" type="slidenum">
              <a:rPr lang="en-US"/>
              <a:pPr/>
              <a:t>35</a:t>
            </a:fld>
            <a:endParaRPr lang="en-US"/>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xfrm>
            <a:off x="931863" y="4410075"/>
            <a:ext cx="5133975" cy="4176713"/>
          </a:xfrm>
          <a:noFill/>
          <a:ln/>
        </p:spPr>
        <p:txBody>
          <a:bodyPr/>
          <a:lstStyle/>
          <a:p>
            <a:endParaRPr lang="en-US"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p:spPr>
        <p:txBody>
          <a:bodyPr/>
          <a:lstStyle/>
          <a:p>
            <a:fld id="{B2813662-B3D2-4354-AB82-8D46076F8622}" type="slidenum">
              <a:rPr lang="en-US"/>
              <a:pPr/>
              <a:t>36</a:t>
            </a:fld>
            <a:endParaRPr 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xfrm>
            <a:off x="931863" y="4410075"/>
            <a:ext cx="5133975" cy="4176713"/>
          </a:xfrm>
          <a:noFill/>
          <a:ln/>
        </p:spPr>
        <p:txBody>
          <a:bodyPr/>
          <a:lstStyle/>
          <a:p>
            <a:endParaRPr lang="en-US"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p:spPr>
        <p:txBody>
          <a:bodyPr/>
          <a:lstStyle/>
          <a:p>
            <a:fld id="{2B1F7EFB-7AF2-4632-9421-B9467E6550D6}" type="slidenum">
              <a:rPr lang="en-US"/>
              <a:pPr/>
              <a:t>38</a:t>
            </a:fld>
            <a:endParaRPr 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xfrm>
            <a:off x="931863" y="4410075"/>
            <a:ext cx="5133975" cy="4176713"/>
          </a:xfrm>
          <a:noFill/>
          <a:ln/>
        </p:spPr>
        <p:txBody>
          <a:bodyPr/>
          <a:lstStyle/>
          <a:p>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txBox="1">
            <a:spLocks noGrp="1" noChangeArrowheads="1"/>
          </p:cNvSpPr>
          <p:nvPr/>
        </p:nvSpPr>
        <p:spPr bwMode="auto">
          <a:xfrm>
            <a:off x="3966315" y="8820783"/>
            <a:ext cx="3031385" cy="462917"/>
          </a:xfrm>
          <a:prstGeom prst="rect">
            <a:avLst/>
          </a:prstGeom>
          <a:noFill/>
          <a:ln w="9525">
            <a:noFill/>
            <a:miter lim="800000"/>
            <a:headEnd/>
            <a:tailEnd/>
          </a:ln>
        </p:spPr>
        <p:txBody>
          <a:bodyPr wrap="none" lIns="93002" tIns="46501" rIns="93002" bIns="46501" anchor="b"/>
          <a:lstStyle/>
          <a:p>
            <a:pPr algn="r" defTabSz="927202"/>
            <a:fld id="{D32F36DC-5522-486B-9D12-2313C270FDE6}" type="slidenum">
              <a:rPr lang="en-US" altLang="en-US" sz="1200"/>
              <a:pPr algn="r" defTabSz="927202"/>
              <a:t>4</a:t>
            </a:fld>
            <a:endParaRPr lang="en-US" altLang="en-US" sz="1200" dirty="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txBox="1">
            <a:spLocks noGrp="1" noChangeArrowheads="1"/>
          </p:cNvSpPr>
          <p:nvPr/>
        </p:nvSpPr>
        <p:spPr bwMode="auto">
          <a:xfrm>
            <a:off x="3966315" y="8820783"/>
            <a:ext cx="3031385" cy="462917"/>
          </a:xfrm>
          <a:prstGeom prst="rect">
            <a:avLst/>
          </a:prstGeom>
          <a:noFill/>
          <a:ln w="9525">
            <a:noFill/>
            <a:miter lim="800000"/>
            <a:headEnd/>
            <a:tailEnd/>
          </a:ln>
        </p:spPr>
        <p:txBody>
          <a:bodyPr wrap="none" lIns="93002" tIns="46501" rIns="93002" bIns="46501" anchor="b"/>
          <a:lstStyle/>
          <a:p>
            <a:pPr algn="r" defTabSz="927202"/>
            <a:fld id="{BB3275BC-CF57-4863-9A7F-5080B7B730BD}" type="slidenum">
              <a:rPr lang="en-US" altLang="en-US" sz="1200"/>
              <a:pPr algn="r" defTabSz="927202"/>
              <a:t>5</a:t>
            </a:fld>
            <a:endParaRPr lang="en-US" altLang="en-US" sz="1200" dirty="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pPr defTabSz="927202"/>
            <a:fld id="{0CAC2755-EDEB-48B7-8FDF-179FDE7A1F9F}" type="slidenum">
              <a:rPr lang="en-US" altLang="en-US" smtClean="0">
                <a:ea typeface="MS PGothic" pitchFamily="34" charset="-128"/>
              </a:rPr>
              <a:pPr defTabSz="927202"/>
              <a:t>6</a:t>
            </a:fld>
            <a:endParaRPr lang="en-US" altLang="en-US" dirty="0" smtClean="0">
              <a:ea typeface="MS PGothic" pitchFamily="34" charset="-128"/>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xfrm>
            <a:off x="931759" y="4410392"/>
            <a:ext cx="5134182" cy="4175763"/>
          </a:xfrm>
          <a:noFill/>
          <a:ln/>
        </p:spPr>
        <p:txBody>
          <a:bodyPr/>
          <a:lstStyle/>
          <a:p>
            <a:endParaRPr lang="en-US" altLang="en-US" dirty="0"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p:spPr>
        <p:txBody>
          <a:bodyPr/>
          <a:lstStyle/>
          <a:p>
            <a:fld id="{DCBE7824-BB27-4C20-B655-230CF41CE4F5}" type="slidenum">
              <a:rPr lang="en-US"/>
              <a:pPr/>
              <a:t>7</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xfrm>
            <a:off x="931863" y="4410075"/>
            <a:ext cx="5133975" cy="4176713"/>
          </a:xfrm>
          <a:noFill/>
          <a:ln/>
        </p:spPr>
        <p:txBody>
          <a:bodyPr/>
          <a:lstStyle/>
          <a:p>
            <a:endParaRPr lang="en-US" dirty="0"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a:spLocks noGrp="1" noChangeArrowheads="1"/>
          </p:cNvSpPr>
          <p:nvPr>
            <p:ph type="sldNum" sz="quarter" idx="5"/>
          </p:nvPr>
        </p:nvSpPr>
        <p:spPr>
          <a:noFill/>
        </p:spPr>
        <p:txBody>
          <a:bodyPr/>
          <a:lstStyle/>
          <a:p>
            <a:fld id="{31B0EDFE-C1B6-4B06-BA71-7C81DA0AD0D7}" type="slidenum">
              <a:rPr lang="en-US"/>
              <a:pPr/>
              <a:t>8</a:t>
            </a:fld>
            <a:endParaRPr lang="en-US"/>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xfrm>
            <a:off x="931863" y="4410075"/>
            <a:ext cx="5133975" cy="4176713"/>
          </a:xfrm>
          <a:noFill/>
          <a:ln/>
        </p:spPr>
        <p:txBody>
          <a:bodyPr/>
          <a:lstStyle/>
          <a:p>
            <a:endParaRPr lang="en-US" dirty="0"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a:noFill/>
        </p:spPr>
        <p:txBody>
          <a:bodyPr/>
          <a:lstStyle/>
          <a:p>
            <a:fld id="{3ED55F0C-0104-417E-B46F-47D2B0A16611}" type="slidenum">
              <a:rPr lang="en-US"/>
              <a:pPr/>
              <a:t>9</a:t>
            </a:fld>
            <a:endParaRPr lang="en-US"/>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xfrm>
            <a:off x="931863" y="4410075"/>
            <a:ext cx="5133975" cy="4176713"/>
          </a:xfrm>
          <a:noFill/>
          <a:ln/>
        </p:spPr>
        <p:txBody>
          <a:bodyPr/>
          <a:lstStyle/>
          <a:p>
            <a:endParaRPr lang="en-US" dirty="0"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1.jpeg"/><Relationship Id="rId4" Type="http://schemas.openxmlformats.org/officeDocument/2006/relationships/hyperlink" Target="http://www.db-book.com/"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4" name="Rectangle 2"/>
          <p:cNvGraphicFramePr>
            <a:graphicFrameLocks/>
          </p:cNvGraphicFramePr>
          <p:nvPr/>
        </p:nvGraphicFramePr>
        <p:xfrm>
          <a:off x="1524000" y="1397000"/>
          <a:ext cx="6096000" cy="4064000"/>
        </p:xfrm>
        <a:graphic>
          <a:graphicData uri="http://schemas.openxmlformats.org/presentationml/2006/ole">
            <p:oleObj spid="_x0000_s139266" name="Clip" r:id="rId3" imgW="0" imgH="0" progId="">
              <p:embed/>
            </p:oleObj>
          </a:graphicData>
        </a:graphic>
      </p:graphicFrame>
      <p:sp>
        <p:nvSpPr>
          <p:cNvPr id="5" name="Text Box 7"/>
          <p:cNvSpPr txBox="1">
            <a:spLocks noChangeArrowheads="1"/>
          </p:cNvSpPr>
          <p:nvPr/>
        </p:nvSpPr>
        <p:spPr bwMode="auto">
          <a:xfrm>
            <a:off x="2676525" y="5726113"/>
            <a:ext cx="3689350" cy="793750"/>
          </a:xfrm>
          <a:prstGeom prst="rect">
            <a:avLst/>
          </a:prstGeom>
          <a:noFill/>
          <a:ln w="9525">
            <a:noFill/>
            <a:miter lim="800000"/>
            <a:headEnd/>
            <a:tailEnd/>
          </a:ln>
          <a:effectLst/>
        </p:spPr>
        <p:txBody>
          <a:bodyPr wrap="none">
            <a:spAutoFit/>
          </a:bodyPr>
          <a:lstStyle/>
          <a:p>
            <a:pPr algn="ctr">
              <a:spcBef>
                <a:spcPct val="50000"/>
              </a:spcBef>
            </a:pPr>
            <a:r>
              <a:rPr lang="en-US" b="1">
                <a:solidFill>
                  <a:schemeClr val="tx2"/>
                </a:solidFill>
              </a:rPr>
              <a:t>Database System Concepts, 6</a:t>
            </a:r>
            <a:r>
              <a:rPr lang="en-US" b="1" baseline="30000">
                <a:solidFill>
                  <a:schemeClr val="tx2"/>
                </a:solidFill>
              </a:rPr>
              <a:t>th</a:t>
            </a:r>
            <a:r>
              <a:rPr lang="en-US" b="1">
                <a:solidFill>
                  <a:schemeClr val="tx2"/>
                </a:solidFill>
              </a:rPr>
              <a:t> Ed</a:t>
            </a:r>
            <a:r>
              <a:rPr lang="en-US">
                <a:solidFill>
                  <a:schemeClr val="tx2"/>
                </a:solidFill>
              </a:rPr>
              <a:t>.</a:t>
            </a:r>
          </a:p>
          <a:p>
            <a:pPr algn="ctr">
              <a:spcBef>
                <a:spcPct val="50000"/>
              </a:spcBef>
            </a:pPr>
            <a:r>
              <a:rPr lang="en-US" sz="1200" b="1">
                <a:solidFill>
                  <a:schemeClr val="tx2"/>
                </a:solidFill>
              </a:rPr>
              <a:t>©Silberschatz, Korth and Sudarshan</a:t>
            </a:r>
            <a:r>
              <a:rPr lang="en-US" sz="1200" b="1">
                <a:solidFill>
                  <a:srgbClr val="000099"/>
                </a:solidFill>
              </a:rPr>
              <a:t/>
            </a:r>
            <a:br>
              <a:rPr lang="en-US" sz="1200" b="1">
                <a:solidFill>
                  <a:srgbClr val="000099"/>
                </a:solidFill>
              </a:rPr>
            </a:br>
            <a:r>
              <a:rPr lang="en-US" sz="1200" b="1">
                <a:solidFill>
                  <a:schemeClr val="tx2"/>
                </a:solidFill>
              </a:rPr>
              <a:t>See</a:t>
            </a:r>
            <a:r>
              <a:rPr lang="en-US" sz="1200" b="1">
                <a:solidFill>
                  <a:srgbClr val="000099"/>
                </a:solidFill>
              </a:rPr>
              <a:t> </a:t>
            </a:r>
            <a:r>
              <a:rPr lang="en-US" sz="1200" b="1">
                <a:solidFill>
                  <a:srgbClr val="000099"/>
                </a:solidFill>
                <a:hlinkClick r:id="rId4"/>
              </a:rPr>
              <a:t>www.db-book.com</a:t>
            </a:r>
            <a:r>
              <a:rPr lang="en-US" sz="1200" b="1">
                <a:solidFill>
                  <a:srgbClr val="000099"/>
                </a:solidFill>
              </a:rPr>
              <a:t> </a:t>
            </a:r>
            <a:r>
              <a:rPr lang="en-US" sz="1200" b="1">
                <a:solidFill>
                  <a:schemeClr val="tx2"/>
                </a:solidFill>
              </a:rPr>
              <a:t>for conditions on re-use</a:t>
            </a:r>
            <a:r>
              <a:rPr lang="en-US" sz="1200" b="1">
                <a:solidFill>
                  <a:srgbClr val="000099"/>
                </a:solidFill>
              </a:rPr>
              <a:t> </a:t>
            </a:r>
          </a:p>
        </p:txBody>
      </p:sp>
      <p:pic>
        <p:nvPicPr>
          <p:cNvPr id="6" name="Picture 8" descr="Cover-6Ed"/>
          <p:cNvPicPr>
            <a:picLocks noChangeAspect="1" noChangeArrowheads="1"/>
          </p:cNvPicPr>
          <p:nvPr/>
        </p:nvPicPr>
        <p:blipFill>
          <a:blip r:embed="rId5"/>
          <a:srcRect/>
          <a:stretch>
            <a:fillRect/>
          </a:stretch>
        </p:blipFill>
        <p:spPr bwMode="auto">
          <a:xfrm>
            <a:off x="0" y="0"/>
            <a:ext cx="1392238" cy="1700213"/>
          </a:xfrm>
          <a:prstGeom prst="rect">
            <a:avLst/>
          </a:prstGeom>
          <a:noFill/>
          <a:ln w="9525">
            <a:noFill/>
            <a:miter lim="800000"/>
            <a:headEnd/>
            <a:tailEnd/>
          </a:ln>
        </p:spPr>
      </p:pic>
      <p:sp>
        <p:nvSpPr>
          <p:cNvPr id="760834" name="Rectangle 2"/>
          <p:cNvSpPr>
            <a:spLocks noGrp="1" noChangeArrowheads="1"/>
          </p:cNvSpPr>
          <p:nvPr>
            <p:ph type="ctrTitle"/>
          </p:nvPr>
        </p:nvSpPr>
        <p:spPr>
          <a:xfrm>
            <a:off x="685800" y="2286000"/>
            <a:ext cx="7772400" cy="1143000"/>
          </a:xfrm>
        </p:spPr>
        <p:txBody>
          <a:bodyPr/>
          <a:lstStyle>
            <a:lvl1pPr>
              <a:defRPr>
                <a:solidFill>
                  <a:srgbClr val="CC3300"/>
                </a:solidFill>
              </a:defRPr>
            </a:lvl1pPr>
          </a:lstStyle>
          <a:p>
            <a:r>
              <a:rPr lang="en-US"/>
              <a:t>Click to edit Master title style</a:t>
            </a:r>
          </a:p>
        </p:txBody>
      </p:sp>
      <p:sp>
        <p:nvSpPr>
          <p:cNvPr id="760835" name="Rectangle 3"/>
          <p:cNvSpPr>
            <a:spLocks noGrp="1" noChangeArrowheads="1"/>
          </p:cNvSpPr>
          <p:nvPr>
            <p:ph type="subTitle" idx="1"/>
          </p:nvPr>
        </p:nvSpPr>
        <p:spPr>
          <a:xfrm>
            <a:off x="1371600" y="3886200"/>
            <a:ext cx="6400800" cy="1752600"/>
          </a:xfrm>
        </p:spPr>
        <p:txBody>
          <a:bodyPr/>
          <a:lstStyle>
            <a:lvl1pPr marL="0" indent="0" algn="ctr">
              <a:buFont typeface="Monotype Sorts" charset="2"/>
              <a:buNone/>
              <a:defRPr/>
            </a:lvl1pPr>
          </a:lstStyle>
          <a:p>
            <a:r>
              <a:rPr lang="en-US"/>
              <a:t>Click to edit Master subtitle style</a:t>
            </a:r>
          </a:p>
        </p:txBody>
      </p:sp>
      <p:sp>
        <p:nvSpPr>
          <p:cNvPr id="7" name="Rectangle 4"/>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chemeClr val="tx2"/>
                </a:solidFill>
                <a:latin typeface="Times New Roman" pitchFamily="18" charset="0"/>
                <a:ea typeface="ＭＳ Ｐゴシック" charset="-128"/>
                <a:cs typeface="+mn-cs"/>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814388" y="1093788"/>
            <a:ext cx="7661275" cy="4903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59812" name="Text Box 4"/>
          <p:cNvSpPr txBox="1">
            <a:spLocks noChangeArrowheads="1"/>
          </p:cNvSpPr>
          <p:nvPr/>
        </p:nvSpPr>
        <p:spPr bwMode="auto">
          <a:xfrm>
            <a:off x="6762750" y="6613525"/>
            <a:ext cx="2381250" cy="244475"/>
          </a:xfrm>
          <a:prstGeom prst="rect">
            <a:avLst/>
          </a:prstGeom>
          <a:noFill/>
          <a:ln w="9525">
            <a:noFill/>
            <a:miter lim="800000"/>
            <a:headEnd/>
            <a:tailEnd/>
          </a:ln>
          <a:effectLst/>
        </p:spPr>
        <p:txBody>
          <a:bodyPr wrap="none">
            <a:spAutoFit/>
          </a:bodyPr>
          <a:lstStyle/>
          <a:p>
            <a:pPr algn="ctr">
              <a:spcBef>
                <a:spcPct val="50000"/>
              </a:spcBef>
            </a:pPr>
            <a:r>
              <a:rPr lang="en-US" sz="1000" b="1">
                <a:solidFill>
                  <a:srgbClr val="000099"/>
                </a:solidFill>
              </a:rPr>
              <a:t>©Silberschatz, Korth and Sudarshan</a:t>
            </a:r>
          </a:p>
        </p:txBody>
      </p:sp>
      <p:sp>
        <p:nvSpPr>
          <p:cNvPr id="759813" name="Text Box 5"/>
          <p:cNvSpPr txBox="1">
            <a:spLocks noChangeArrowheads="1"/>
          </p:cNvSpPr>
          <p:nvPr/>
        </p:nvSpPr>
        <p:spPr bwMode="auto">
          <a:xfrm>
            <a:off x="4481513" y="6613525"/>
            <a:ext cx="444500" cy="244475"/>
          </a:xfrm>
          <a:prstGeom prst="rect">
            <a:avLst/>
          </a:prstGeom>
          <a:noFill/>
          <a:ln w="9525">
            <a:noFill/>
            <a:miter lim="800000"/>
            <a:headEnd/>
            <a:tailEnd/>
          </a:ln>
          <a:effectLst/>
        </p:spPr>
        <p:txBody>
          <a:bodyPr wrap="none">
            <a:spAutoFit/>
          </a:bodyPr>
          <a:lstStyle/>
          <a:p>
            <a:pPr algn="ctr">
              <a:spcBef>
                <a:spcPct val="50000"/>
              </a:spcBef>
            </a:pPr>
            <a:r>
              <a:rPr lang="en-US" sz="1000" b="1">
                <a:solidFill>
                  <a:srgbClr val="000099"/>
                </a:solidFill>
              </a:rPr>
              <a:t>7.</a:t>
            </a:r>
            <a:fld id="{B8E7FC9D-8049-4F26-9951-44DAE0AC1BA5}" type="slidenum">
              <a:rPr lang="en-US" sz="1000" b="1">
                <a:solidFill>
                  <a:srgbClr val="000099"/>
                </a:solidFill>
              </a:rPr>
              <a:pPr algn="ctr">
                <a:spcBef>
                  <a:spcPct val="50000"/>
                </a:spcBef>
              </a:pPr>
              <a:t>‹#›</a:t>
            </a:fld>
            <a:endParaRPr lang="en-US" sz="1000" b="1">
              <a:solidFill>
                <a:srgbClr val="000099"/>
              </a:solidFill>
            </a:endParaRPr>
          </a:p>
        </p:txBody>
      </p:sp>
      <p:sp>
        <p:nvSpPr>
          <p:cNvPr id="759814" name="Rectangle 6"/>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0" name="Text Box 7"/>
          <p:cNvSpPr txBox="1">
            <a:spLocks noChangeArrowheads="1"/>
          </p:cNvSpPr>
          <p:nvPr/>
        </p:nvSpPr>
        <p:spPr bwMode="auto">
          <a:xfrm>
            <a:off x="0" y="6332970"/>
            <a:ext cx="2821606" cy="4770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Helvetica" charset="0"/>
                <a:ea typeface="ＭＳ Ｐゴシック" charset="0"/>
                <a:cs typeface="ＭＳ Ｐゴシック" charset="0"/>
              </a:defRPr>
            </a:lvl1pPr>
            <a:lvl2pPr marL="742950" indent="-285750">
              <a:defRPr sz="1600">
                <a:solidFill>
                  <a:schemeClr val="tx1"/>
                </a:solidFill>
                <a:latin typeface="Helvetica" charset="0"/>
                <a:ea typeface="ＭＳ Ｐゴシック" charset="0"/>
              </a:defRPr>
            </a:lvl2pPr>
            <a:lvl3pPr marL="1143000" indent="-228600">
              <a:defRPr sz="1600">
                <a:solidFill>
                  <a:schemeClr val="tx1"/>
                </a:solidFill>
                <a:latin typeface="Helvetica" charset="0"/>
                <a:ea typeface="ＭＳ Ｐゴシック" charset="0"/>
              </a:defRPr>
            </a:lvl3pPr>
            <a:lvl4pPr marL="1600200" indent="-228600">
              <a:defRPr sz="1600">
                <a:solidFill>
                  <a:schemeClr val="tx1"/>
                </a:solidFill>
                <a:latin typeface="Helvetica" charset="0"/>
                <a:ea typeface="ＭＳ Ｐゴシック" charset="0"/>
              </a:defRPr>
            </a:lvl4pPr>
            <a:lvl5pPr marL="2057400" indent="-228600">
              <a:defRPr sz="1600">
                <a:solidFill>
                  <a:schemeClr val="tx1"/>
                </a:solidFill>
                <a:latin typeface="Helvetica" charset="0"/>
                <a:ea typeface="ＭＳ Ｐゴシック" charset="0"/>
              </a:defRPr>
            </a:lvl5pPr>
            <a:lvl6pPr marL="2514600" indent="-228600" eaLnBrk="0" fontAlgn="base" hangingPunct="0">
              <a:spcBef>
                <a:spcPct val="0"/>
              </a:spcBef>
              <a:spcAft>
                <a:spcPct val="0"/>
              </a:spcAft>
              <a:defRPr sz="1600">
                <a:solidFill>
                  <a:schemeClr val="tx1"/>
                </a:solidFill>
                <a:latin typeface="Helvetica" charset="0"/>
                <a:ea typeface="ＭＳ Ｐゴシック" charset="0"/>
              </a:defRPr>
            </a:lvl6pPr>
            <a:lvl7pPr marL="2971800" indent="-228600" eaLnBrk="0" fontAlgn="base" hangingPunct="0">
              <a:spcBef>
                <a:spcPct val="0"/>
              </a:spcBef>
              <a:spcAft>
                <a:spcPct val="0"/>
              </a:spcAft>
              <a:defRPr sz="1600">
                <a:solidFill>
                  <a:schemeClr val="tx1"/>
                </a:solidFill>
                <a:latin typeface="Helvetica" charset="0"/>
                <a:ea typeface="ＭＳ Ｐゴシック" charset="0"/>
              </a:defRPr>
            </a:lvl7pPr>
            <a:lvl8pPr marL="3429000" indent="-228600" eaLnBrk="0" fontAlgn="base" hangingPunct="0">
              <a:spcBef>
                <a:spcPct val="0"/>
              </a:spcBef>
              <a:spcAft>
                <a:spcPct val="0"/>
              </a:spcAft>
              <a:defRPr sz="1600">
                <a:solidFill>
                  <a:schemeClr val="tx1"/>
                </a:solidFill>
                <a:latin typeface="Helvetica" charset="0"/>
                <a:ea typeface="ＭＳ Ｐゴシック" charset="0"/>
              </a:defRPr>
            </a:lvl8pPr>
            <a:lvl9pPr marL="3886200" indent="-228600" eaLnBrk="0" fontAlgn="base" hangingPunct="0">
              <a:spcBef>
                <a:spcPct val="0"/>
              </a:spcBef>
              <a:spcAft>
                <a:spcPct val="0"/>
              </a:spcAft>
              <a:defRPr sz="1600">
                <a:solidFill>
                  <a:schemeClr val="tx1"/>
                </a:solidFill>
                <a:latin typeface="Helvetica" charset="0"/>
                <a:ea typeface="ＭＳ Ｐゴシック" charset="0"/>
              </a:defRPr>
            </a:lvl9pPr>
          </a:lstStyle>
          <a:p>
            <a:pPr>
              <a:spcBef>
                <a:spcPct val="50000"/>
              </a:spcBef>
              <a:defRPr/>
            </a:pPr>
            <a:r>
              <a:rPr lang="en-US" sz="1000" b="1" dirty="0" smtClean="0">
                <a:solidFill>
                  <a:srgbClr val="000099"/>
                </a:solidFill>
              </a:rPr>
              <a:t>Database System Concepts - 6</a:t>
            </a:r>
            <a:r>
              <a:rPr lang="en-US" sz="1000" b="1" baseline="30000" dirty="0" smtClean="0">
                <a:solidFill>
                  <a:srgbClr val="000099"/>
                </a:solidFill>
              </a:rPr>
              <a:t>th</a:t>
            </a:r>
            <a:r>
              <a:rPr lang="en-US" sz="1000" b="1" dirty="0" smtClean="0">
                <a:solidFill>
                  <a:srgbClr val="000099"/>
                </a:solidFill>
              </a:rPr>
              <a:t> Edition</a:t>
            </a:r>
          </a:p>
          <a:p>
            <a:pPr>
              <a:spcBef>
                <a:spcPct val="50000"/>
              </a:spcBef>
              <a:defRPr/>
            </a:pPr>
            <a:r>
              <a:rPr lang="en-US" sz="1000" b="1" dirty="0" smtClean="0">
                <a:solidFill>
                  <a:srgbClr val="000099"/>
                </a:solidFill>
              </a:rPr>
              <a:t>Modified by </a:t>
            </a:r>
            <a:r>
              <a:rPr lang="en-US" sz="1000" b="1" dirty="0" err="1" smtClean="0">
                <a:solidFill>
                  <a:srgbClr val="000099"/>
                </a:solidFill>
              </a:rPr>
              <a:t>Ratan</a:t>
            </a:r>
            <a:r>
              <a:rPr lang="en-US" sz="1000" b="1" dirty="0" smtClean="0">
                <a:solidFill>
                  <a:srgbClr val="000099"/>
                </a:solidFill>
              </a:rPr>
              <a:t> </a:t>
            </a:r>
            <a:r>
              <a:rPr lang="en-US" sz="1000" b="1" dirty="0" err="1" smtClean="0">
                <a:solidFill>
                  <a:srgbClr val="000099"/>
                </a:solidFill>
              </a:rPr>
              <a:t>Dey</a:t>
            </a:r>
            <a:r>
              <a:rPr lang="en-US" sz="1000" b="1" dirty="0" smtClean="0">
                <a:solidFill>
                  <a:srgbClr val="000099"/>
                </a:solidFill>
              </a:rPr>
              <a:t> for NYU CS-UY 3083</a:t>
            </a:r>
          </a:p>
        </p:txBody>
      </p:sp>
      <p:sp>
        <p:nvSpPr>
          <p:cNvPr id="1031" name="Freeform 8"/>
          <p:cNvSpPr>
            <a:spLocks/>
          </p:cNvSpPr>
          <p:nvPr/>
        </p:nvSpPr>
        <p:spPr bwMode="auto">
          <a:xfrm>
            <a:off x="8916988" y="5445125"/>
            <a:ext cx="227012" cy="47625"/>
          </a:xfrm>
          <a:custGeom>
            <a:avLst/>
            <a:gdLst>
              <a:gd name="T0" fmla="*/ 0 w 285"/>
              <a:gd name="T1" fmla="*/ 46064 h 61"/>
              <a:gd name="T2" fmla="*/ 1593 w 285"/>
              <a:gd name="T3" fmla="*/ 37475 h 61"/>
              <a:gd name="T4" fmla="*/ 7169 w 285"/>
              <a:gd name="T5" fmla="*/ 26545 h 61"/>
              <a:gd name="T6" fmla="*/ 13541 w 285"/>
              <a:gd name="T7" fmla="*/ 19518 h 61"/>
              <a:gd name="T8" fmla="*/ 23896 w 285"/>
              <a:gd name="T9" fmla="*/ 13273 h 61"/>
              <a:gd name="T10" fmla="*/ 35844 w 285"/>
              <a:gd name="T11" fmla="*/ 7807 h 61"/>
              <a:gd name="T12" fmla="*/ 45402 w 285"/>
              <a:gd name="T13" fmla="*/ 4684 h 61"/>
              <a:gd name="T14" fmla="*/ 55757 w 285"/>
              <a:gd name="T15" fmla="*/ 1561 h 61"/>
              <a:gd name="T16" fmla="*/ 67705 w 285"/>
              <a:gd name="T17" fmla="*/ 0 h 61"/>
              <a:gd name="T18" fmla="*/ 79653 w 285"/>
              <a:gd name="T19" fmla="*/ 0 h 61"/>
              <a:gd name="T20" fmla="*/ 93991 w 285"/>
              <a:gd name="T21" fmla="*/ 0 h 61"/>
              <a:gd name="T22" fmla="*/ 109125 w 285"/>
              <a:gd name="T23" fmla="*/ 0 h 61"/>
              <a:gd name="T24" fmla="*/ 122666 w 285"/>
              <a:gd name="T25" fmla="*/ 1561 h 61"/>
              <a:gd name="T26" fmla="*/ 137800 w 285"/>
              <a:gd name="T27" fmla="*/ 4684 h 61"/>
              <a:gd name="T28" fmla="*/ 152934 w 285"/>
              <a:gd name="T29" fmla="*/ 6246 h 61"/>
              <a:gd name="T30" fmla="*/ 166475 w 285"/>
              <a:gd name="T31" fmla="*/ 9369 h 61"/>
              <a:gd name="T32" fmla="*/ 178423 w 285"/>
              <a:gd name="T33" fmla="*/ 11711 h 61"/>
              <a:gd name="T34" fmla="*/ 190371 w 285"/>
              <a:gd name="T35" fmla="*/ 14834 h 61"/>
              <a:gd name="T36" fmla="*/ 202319 w 285"/>
              <a:gd name="T37" fmla="*/ 17957 h 61"/>
              <a:gd name="T38" fmla="*/ 211878 w 285"/>
              <a:gd name="T39" fmla="*/ 19518 h 61"/>
              <a:gd name="T40" fmla="*/ 217454 w 285"/>
              <a:gd name="T41" fmla="*/ 21080 h 61"/>
              <a:gd name="T42" fmla="*/ 225419 w 285"/>
              <a:gd name="T43" fmla="*/ 24203 h 61"/>
              <a:gd name="T44" fmla="*/ 222233 w 285"/>
              <a:gd name="T45" fmla="*/ 34352 h 61"/>
              <a:gd name="T46" fmla="*/ 217454 w 285"/>
              <a:gd name="T47" fmla="*/ 32791 h 61"/>
              <a:gd name="T48" fmla="*/ 207099 w 285"/>
              <a:gd name="T49" fmla="*/ 31230 h 61"/>
              <a:gd name="T50" fmla="*/ 191965 w 285"/>
              <a:gd name="T51" fmla="*/ 28107 h 61"/>
              <a:gd name="T52" fmla="*/ 183203 w 285"/>
              <a:gd name="T53" fmla="*/ 26545 h 61"/>
              <a:gd name="T54" fmla="*/ 173644 w 285"/>
              <a:gd name="T55" fmla="*/ 24984 h 61"/>
              <a:gd name="T56" fmla="*/ 164882 w 285"/>
              <a:gd name="T57" fmla="*/ 24203 h 61"/>
              <a:gd name="T58" fmla="*/ 156121 w 285"/>
              <a:gd name="T59" fmla="*/ 22641 h 61"/>
              <a:gd name="T60" fmla="*/ 144969 w 285"/>
              <a:gd name="T61" fmla="*/ 21080 h 61"/>
              <a:gd name="T62" fmla="*/ 137800 w 285"/>
              <a:gd name="T63" fmla="*/ 19518 h 61"/>
              <a:gd name="T64" fmla="*/ 129835 w 285"/>
              <a:gd name="T65" fmla="*/ 17957 h 61"/>
              <a:gd name="T66" fmla="*/ 122666 w 285"/>
              <a:gd name="T67" fmla="*/ 16395 h 61"/>
              <a:gd name="T68" fmla="*/ 113108 w 285"/>
              <a:gd name="T69" fmla="*/ 14834 h 61"/>
              <a:gd name="T70" fmla="*/ 87619 w 285"/>
              <a:gd name="T71" fmla="*/ 11711 h 61"/>
              <a:gd name="T72" fmla="*/ 66112 w 285"/>
              <a:gd name="T73" fmla="*/ 16395 h 61"/>
              <a:gd name="T74" fmla="*/ 46995 w 285"/>
              <a:gd name="T75" fmla="*/ 22641 h 61"/>
              <a:gd name="T76" fmla="*/ 42216 w 285"/>
              <a:gd name="T77" fmla="*/ 24203 h 61"/>
              <a:gd name="T78" fmla="*/ 34251 w 285"/>
              <a:gd name="T79" fmla="*/ 26545 h 61"/>
              <a:gd name="T80" fmla="*/ 25489 w 285"/>
              <a:gd name="T81" fmla="*/ 29668 h 61"/>
              <a:gd name="T82" fmla="*/ 18320 w 285"/>
              <a:gd name="T83" fmla="*/ 34352 h 61"/>
              <a:gd name="T84" fmla="*/ 5576 w 285"/>
              <a:gd name="T85" fmla="*/ 42941 h 61"/>
              <a:gd name="T86" fmla="*/ 1593 w 285"/>
              <a:gd name="T87" fmla="*/ 47625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w="9525">
            <a:noFill/>
            <a:round/>
            <a:headEnd/>
            <a:tailEnd/>
          </a:ln>
        </p:spPr>
        <p:txBody>
          <a:bodyPr/>
          <a:lstStyle/>
          <a:p>
            <a:endParaRPr lang="en-US"/>
          </a:p>
        </p:txBody>
      </p:sp>
      <p:pic>
        <p:nvPicPr>
          <p:cNvPr id="1032" name="Picture 9" descr="Cover-6Ed"/>
          <p:cNvPicPr>
            <a:picLocks noChangeAspect="1" noChangeArrowheads="1"/>
          </p:cNvPicPr>
          <p:nvPr/>
        </p:nvPicPr>
        <p:blipFill>
          <a:blip r:embed="rId14"/>
          <a:srcRect/>
          <a:stretch>
            <a:fillRect/>
          </a:stretch>
        </p:blipFill>
        <p:spPr bwMode="auto">
          <a:xfrm>
            <a:off x="-3175" y="0"/>
            <a:ext cx="668338" cy="8159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48"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mj-lt"/>
          <a:ea typeface="MS PGothic"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MS PGothic" pitchFamily="34" charset="-128"/>
          <a:cs typeface="ＭＳ Ｐゴシック" charset="0"/>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33CC33"/>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Font typeface="Times New Roman" pitchFamily="18" charset="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ctrTitle"/>
          </p:nvPr>
        </p:nvSpPr>
        <p:spPr/>
        <p:txBody>
          <a:bodyPr/>
          <a:lstStyle/>
          <a:p>
            <a:r>
              <a:rPr lang="en-US" smtClean="0">
                <a:effectLst>
                  <a:outerShdw blurRad="38100" dist="38100" dir="2700000" algn="tl">
                    <a:srgbClr val="C0C0C0"/>
                  </a:outerShdw>
                </a:effectLst>
              </a:rPr>
              <a:t>Chapter 7:  Entity-Relationship Model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smtClean="0">
                <a:effectLst>
                  <a:outerShdw blurRad="38100" dist="38100" dir="2700000" algn="tl">
                    <a:srgbClr val="C0C0C0"/>
                  </a:outerShdw>
                </a:effectLst>
              </a:rPr>
              <a:t>Relationship Set </a:t>
            </a:r>
            <a:r>
              <a:rPr lang="en-US" i="1" smtClean="0">
                <a:effectLst>
                  <a:outerShdw blurRad="38100" dist="38100" dir="2700000" algn="tl">
                    <a:srgbClr val="C0C0C0"/>
                  </a:outerShdw>
                </a:effectLst>
              </a:rPr>
              <a:t>advisor</a:t>
            </a:r>
          </a:p>
        </p:txBody>
      </p:sp>
      <p:pic>
        <p:nvPicPr>
          <p:cNvPr id="15362" name="Picture 6"/>
          <p:cNvPicPr>
            <a:picLocks noChangeAspect="1" noChangeArrowheads="1"/>
          </p:cNvPicPr>
          <p:nvPr/>
        </p:nvPicPr>
        <p:blipFill>
          <a:blip r:embed="rId3"/>
          <a:srcRect/>
          <a:stretch>
            <a:fillRect/>
          </a:stretch>
        </p:blipFill>
        <p:spPr bwMode="auto">
          <a:xfrm>
            <a:off x="708025" y="1316038"/>
            <a:ext cx="8027988" cy="44529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a:xfrm>
            <a:off x="469900" y="85725"/>
            <a:ext cx="8267700" cy="609600"/>
          </a:xfrm>
        </p:spPr>
        <p:txBody>
          <a:bodyPr/>
          <a:lstStyle/>
          <a:p>
            <a:r>
              <a:rPr lang="en-US" smtClean="0">
                <a:effectLst>
                  <a:outerShdw blurRad="38100" dist="38100" dir="2700000" algn="tl">
                    <a:srgbClr val="C0C0C0"/>
                  </a:outerShdw>
                </a:effectLst>
              </a:rPr>
              <a:t>E-R Diagrams</a:t>
            </a:r>
          </a:p>
        </p:txBody>
      </p:sp>
      <p:sp>
        <p:nvSpPr>
          <p:cNvPr id="17410" name="Rectangle 3"/>
          <p:cNvSpPr>
            <a:spLocks noChangeArrowheads="1"/>
          </p:cNvSpPr>
          <p:nvPr/>
        </p:nvSpPr>
        <p:spPr bwMode="auto">
          <a:xfrm>
            <a:off x="855663" y="3494088"/>
            <a:ext cx="8505825" cy="2828925"/>
          </a:xfrm>
          <a:prstGeom prst="rect">
            <a:avLst/>
          </a:prstGeom>
          <a:noFill/>
          <a:ln w="9525">
            <a:noFill/>
            <a:miter lim="800000"/>
            <a:headEnd/>
            <a:tailEnd/>
          </a:ln>
        </p:spPr>
        <p:txBody>
          <a:bodyPr/>
          <a:lstStyle/>
          <a:p>
            <a:pPr marL="342900" indent="-342900">
              <a:spcBef>
                <a:spcPct val="35000"/>
              </a:spcBef>
              <a:buClr>
                <a:schemeClr val="tx2"/>
              </a:buClr>
              <a:buSzPct val="90000"/>
              <a:buFont typeface="Monotype Sorts" charset="2"/>
              <a:buChar char="n"/>
            </a:pPr>
            <a:r>
              <a:rPr kumimoji="1" lang="en-US" sz="1800"/>
              <a:t>Rectangles represent entity sets.</a:t>
            </a:r>
          </a:p>
          <a:p>
            <a:pPr marL="342900" indent="-342900">
              <a:spcBef>
                <a:spcPct val="35000"/>
              </a:spcBef>
              <a:buClr>
                <a:schemeClr val="tx2"/>
              </a:buClr>
              <a:buSzPct val="90000"/>
              <a:buFont typeface="Monotype Sorts" charset="2"/>
              <a:buChar char="n"/>
            </a:pPr>
            <a:r>
              <a:rPr kumimoji="1" lang="en-US" sz="1800"/>
              <a:t>Diamonds represent relationship sets.</a:t>
            </a:r>
          </a:p>
          <a:p>
            <a:pPr marL="342900" indent="-342900">
              <a:spcBef>
                <a:spcPct val="35000"/>
              </a:spcBef>
              <a:buClr>
                <a:schemeClr val="tx2"/>
              </a:buClr>
              <a:buSzPct val="90000"/>
              <a:buFont typeface="Monotype Sorts" charset="2"/>
              <a:buChar char="n"/>
            </a:pPr>
            <a:r>
              <a:rPr kumimoji="1" lang="en-US" sz="1800"/>
              <a:t>Attributes listed inside entity rectangle</a:t>
            </a:r>
          </a:p>
          <a:p>
            <a:pPr marL="342900" indent="-342900">
              <a:spcBef>
                <a:spcPct val="35000"/>
              </a:spcBef>
              <a:buClr>
                <a:schemeClr val="tx2"/>
              </a:buClr>
              <a:buSzPct val="90000"/>
              <a:buFont typeface="Monotype Sorts" charset="2"/>
              <a:buChar char="n"/>
            </a:pPr>
            <a:r>
              <a:rPr kumimoji="1" lang="en-US" sz="1800"/>
              <a:t>Underline indicates primary key attributes</a:t>
            </a:r>
          </a:p>
        </p:txBody>
      </p:sp>
      <p:pic>
        <p:nvPicPr>
          <p:cNvPr id="17411" name="Picture 6"/>
          <p:cNvPicPr>
            <a:picLocks noChangeAspect="1" noChangeArrowheads="1"/>
          </p:cNvPicPr>
          <p:nvPr/>
        </p:nvPicPr>
        <p:blipFill>
          <a:blip r:embed="rId3"/>
          <a:srcRect/>
          <a:stretch>
            <a:fillRect/>
          </a:stretch>
        </p:blipFill>
        <p:spPr bwMode="auto">
          <a:xfrm>
            <a:off x="1074738" y="1501775"/>
            <a:ext cx="7464425" cy="15287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effectLst>
                  <a:outerShdw blurRad="38100" dist="38100" dir="2700000" algn="tl">
                    <a:srgbClr val="C0C0C0"/>
                  </a:outerShdw>
                </a:effectLst>
              </a:rPr>
              <a:t>Another Example</a:t>
            </a:r>
          </a:p>
        </p:txBody>
      </p:sp>
      <p:sp>
        <p:nvSpPr>
          <p:cNvPr id="19458" name="TextBox 2"/>
          <p:cNvSpPr txBox="1">
            <a:spLocks noChangeArrowheads="1"/>
          </p:cNvSpPr>
          <p:nvPr/>
        </p:nvSpPr>
        <p:spPr bwMode="auto">
          <a:xfrm>
            <a:off x="1506538" y="1360488"/>
            <a:ext cx="4957762" cy="2308225"/>
          </a:xfrm>
          <a:prstGeom prst="rect">
            <a:avLst/>
          </a:prstGeom>
          <a:noFill/>
          <a:ln w="9525">
            <a:noFill/>
            <a:miter lim="800000"/>
            <a:headEnd/>
            <a:tailEnd/>
          </a:ln>
        </p:spPr>
        <p:txBody>
          <a:bodyPr wrap="none">
            <a:spAutoFit/>
          </a:bodyPr>
          <a:lstStyle/>
          <a:p>
            <a:r>
              <a:rPr lang="en-US" sz="2400"/>
              <a:t>Entity sets: chocolate_type, person</a:t>
            </a:r>
          </a:p>
          <a:p>
            <a:endParaRPr lang="en-US" sz="2400"/>
          </a:p>
          <a:p>
            <a:r>
              <a:rPr lang="en-US" sz="2400"/>
              <a:t>Some relationship sets:</a:t>
            </a:r>
          </a:p>
          <a:p>
            <a:r>
              <a:rPr lang="en-US" sz="2400"/>
              <a:t>Likes</a:t>
            </a:r>
          </a:p>
          <a:p>
            <a:r>
              <a:rPr lang="en-US" sz="2400"/>
              <a:t>Likes best</a:t>
            </a:r>
          </a:p>
          <a:p>
            <a:r>
              <a:rPr lang="en-US" sz="2400"/>
              <a:t>ate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r>
              <a:rPr lang="en-US" smtClean="0">
                <a:effectLst>
                  <a:outerShdw blurRad="38100" dist="38100" dir="2700000" algn="tl">
                    <a:srgbClr val="C0C0C0"/>
                  </a:outerShdw>
                </a:effectLst>
              </a:rPr>
              <a:t>Relationship Sets (Cont.)</a:t>
            </a:r>
          </a:p>
        </p:txBody>
      </p:sp>
      <p:sp>
        <p:nvSpPr>
          <p:cNvPr id="20482" name="Rectangle 3"/>
          <p:cNvSpPr>
            <a:spLocks noGrp="1" noChangeArrowheads="1"/>
          </p:cNvSpPr>
          <p:nvPr>
            <p:ph type="body" idx="1"/>
          </p:nvPr>
        </p:nvSpPr>
        <p:spPr>
          <a:xfrm>
            <a:off x="855663" y="1222375"/>
            <a:ext cx="7570787" cy="1171575"/>
          </a:xfrm>
        </p:spPr>
        <p:txBody>
          <a:bodyPr/>
          <a:lstStyle/>
          <a:p>
            <a:r>
              <a:rPr lang="en-US" smtClean="0"/>
              <a:t>An </a:t>
            </a:r>
            <a:r>
              <a:rPr lang="en-US" b="1" smtClean="0">
                <a:solidFill>
                  <a:srgbClr val="000099"/>
                </a:solidFill>
              </a:rPr>
              <a:t>attribute</a:t>
            </a:r>
            <a:r>
              <a:rPr lang="en-US" smtClean="0"/>
              <a:t> can also be property of a relationship set.</a:t>
            </a:r>
          </a:p>
          <a:p>
            <a:pPr>
              <a:lnSpc>
                <a:spcPct val="90000"/>
              </a:lnSpc>
            </a:pPr>
            <a:r>
              <a:rPr lang="en-US" smtClean="0"/>
              <a:t>For instance, the </a:t>
            </a:r>
            <a:r>
              <a:rPr lang="en-US" i="1" smtClean="0"/>
              <a:t>advisor </a:t>
            </a:r>
            <a:r>
              <a:rPr lang="en-US" smtClean="0"/>
              <a:t>relationship set between entity sets </a:t>
            </a:r>
            <a:r>
              <a:rPr lang="en-US" i="1" smtClean="0"/>
              <a:t>instructor </a:t>
            </a:r>
            <a:r>
              <a:rPr lang="en-US" smtClean="0"/>
              <a:t>and </a:t>
            </a:r>
            <a:r>
              <a:rPr lang="en-US" i="1" smtClean="0"/>
              <a:t>student </a:t>
            </a:r>
            <a:r>
              <a:rPr lang="en-US" smtClean="0"/>
              <a:t>may have the attribute </a:t>
            </a:r>
            <a:r>
              <a:rPr lang="en-US" i="1" smtClean="0"/>
              <a:t>date </a:t>
            </a:r>
            <a:r>
              <a:rPr lang="en-US" smtClean="0"/>
              <a:t>which tracks when the student started being associated with the advisor</a:t>
            </a:r>
          </a:p>
        </p:txBody>
      </p:sp>
      <p:pic>
        <p:nvPicPr>
          <p:cNvPr id="20483" name="Picture 6"/>
          <p:cNvPicPr>
            <a:picLocks noChangeAspect="1" noChangeArrowheads="1"/>
          </p:cNvPicPr>
          <p:nvPr/>
        </p:nvPicPr>
        <p:blipFill>
          <a:blip r:embed="rId3"/>
          <a:srcRect/>
          <a:stretch>
            <a:fillRect/>
          </a:stretch>
        </p:blipFill>
        <p:spPr bwMode="auto">
          <a:xfrm>
            <a:off x="973138" y="2520950"/>
            <a:ext cx="7751762" cy="3676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en-US" smtClean="0">
                <a:effectLst>
                  <a:outerShdw blurRad="38100" dist="38100" dir="2700000" algn="tl">
                    <a:srgbClr val="C0C0C0"/>
                  </a:outerShdw>
                </a:effectLst>
              </a:rPr>
              <a:t>Relationship Sets with Attributes</a:t>
            </a:r>
          </a:p>
        </p:txBody>
      </p:sp>
      <p:pic>
        <p:nvPicPr>
          <p:cNvPr id="22530" name="Picture 5"/>
          <p:cNvPicPr>
            <a:picLocks noChangeAspect="1" noChangeArrowheads="1"/>
          </p:cNvPicPr>
          <p:nvPr/>
        </p:nvPicPr>
        <p:blipFill>
          <a:blip r:embed="rId3"/>
          <a:srcRect/>
          <a:stretch>
            <a:fillRect/>
          </a:stretch>
        </p:blipFill>
        <p:spPr bwMode="auto">
          <a:xfrm>
            <a:off x="709613" y="1603375"/>
            <a:ext cx="7626350" cy="222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a:lstStyle/>
          <a:p>
            <a:r>
              <a:rPr lang="en-US" smtClean="0">
                <a:effectLst>
                  <a:outerShdw blurRad="38100" dist="38100" dir="2700000" algn="tl">
                    <a:srgbClr val="C0C0C0"/>
                  </a:outerShdw>
                </a:effectLst>
              </a:rPr>
              <a:t>Degree of a Relationship Set</a:t>
            </a:r>
          </a:p>
        </p:txBody>
      </p:sp>
      <p:sp>
        <p:nvSpPr>
          <p:cNvPr id="24578" name="Rectangle 3"/>
          <p:cNvSpPr>
            <a:spLocks noGrp="1" noChangeArrowheads="1"/>
          </p:cNvSpPr>
          <p:nvPr>
            <p:ph type="body" idx="1"/>
          </p:nvPr>
        </p:nvSpPr>
        <p:spPr>
          <a:xfrm>
            <a:off x="814388" y="1093788"/>
            <a:ext cx="7221537" cy="4195762"/>
          </a:xfrm>
        </p:spPr>
        <p:txBody>
          <a:bodyPr/>
          <a:lstStyle/>
          <a:p>
            <a:r>
              <a:rPr lang="en-US" b="1" smtClean="0">
                <a:solidFill>
                  <a:srgbClr val="000099"/>
                </a:solidFill>
              </a:rPr>
              <a:t>binary relationship</a:t>
            </a:r>
          </a:p>
          <a:p>
            <a:pPr lvl="1"/>
            <a:r>
              <a:rPr lang="en-US" smtClean="0"/>
              <a:t>involve two entity sets (or degree two). </a:t>
            </a:r>
          </a:p>
          <a:p>
            <a:pPr lvl="1"/>
            <a:r>
              <a:rPr lang="en-US" smtClean="0"/>
              <a:t>most relationship sets in a database system are binary.</a:t>
            </a:r>
          </a:p>
          <a:p>
            <a:r>
              <a:rPr lang="en-US" smtClean="0"/>
              <a:t>Relationships between more than two entity sets are rare.  Most relationships are binary. (More on this later.)</a:t>
            </a:r>
          </a:p>
          <a:p>
            <a:pPr lvl="1">
              <a:buClr>
                <a:srgbClr val="CC6600"/>
              </a:buClr>
              <a:buSzPct val="105000"/>
              <a:buFont typeface="Webdings" pitchFamily="18" charset="2"/>
              <a:buChar char="4"/>
            </a:pPr>
            <a:r>
              <a:rPr lang="en-US" smtClean="0"/>
              <a:t>Example: </a:t>
            </a:r>
            <a:r>
              <a:rPr lang="en-US" i="1" smtClean="0"/>
              <a:t>students</a:t>
            </a:r>
            <a:r>
              <a:rPr lang="en-US" smtClean="0"/>
              <a:t> work on research </a:t>
            </a:r>
            <a:r>
              <a:rPr lang="en-US" i="1" smtClean="0"/>
              <a:t>projects</a:t>
            </a:r>
            <a:r>
              <a:rPr lang="en-US" smtClean="0"/>
              <a:t> under the guidance of an </a:t>
            </a:r>
            <a:r>
              <a:rPr lang="en-US" i="1" smtClean="0"/>
              <a:t>instructor</a:t>
            </a:r>
            <a:r>
              <a:rPr lang="en-US" smtClean="0"/>
              <a:t>. </a:t>
            </a:r>
          </a:p>
          <a:p>
            <a:pPr lvl="1">
              <a:buClr>
                <a:srgbClr val="CC6600"/>
              </a:buClr>
              <a:buSzPct val="105000"/>
              <a:buFont typeface="Webdings" pitchFamily="18" charset="2"/>
              <a:buChar char="4"/>
            </a:pPr>
            <a:r>
              <a:rPr lang="en-US" smtClean="0"/>
              <a:t>relationship </a:t>
            </a:r>
            <a:r>
              <a:rPr lang="en-US" i="1" smtClean="0"/>
              <a:t>proj_guide</a:t>
            </a:r>
            <a:r>
              <a:rPr lang="en-US" smtClean="0"/>
              <a:t> is a ternary relationship between </a:t>
            </a:r>
            <a:r>
              <a:rPr lang="en-US" i="1" smtClean="0"/>
              <a:t>instructor, student, </a:t>
            </a:r>
            <a:r>
              <a:rPr lang="en-US" smtClean="0"/>
              <a:t>and </a:t>
            </a:r>
            <a:r>
              <a:rPr lang="en-US" i="1" smtClean="0"/>
              <a:t>project</a:t>
            </a:r>
            <a:endParaRPr kumimoji="0" lang="en-US" smtClean="0"/>
          </a:p>
          <a:p>
            <a:pPr lvl="1"/>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r>
              <a:rPr lang="en-US" smtClean="0">
                <a:effectLst>
                  <a:outerShdw blurRad="38100" dist="38100" dir="2700000" algn="tl">
                    <a:srgbClr val="C0C0C0"/>
                  </a:outerShdw>
                </a:effectLst>
              </a:rPr>
              <a:t>Attributes</a:t>
            </a:r>
          </a:p>
        </p:txBody>
      </p:sp>
      <p:sp>
        <p:nvSpPr>
          <p:cNvPr id="26626" name="Rectangle 3"/>
          <p:cNvSpPr>
            <a:spLocks noGrp="1" noChangeArrowheads="1"/>
          </p:cNvSpPr>
          <p:nvPr>
            <p:ph type="body" idx="1"/>
          </p:nvPr>
        </p:nvSpPr>
        <p:spPr>
          <a:xfrm>
            <a:off x="855663" y="1222375"/>
            <a:ext cx="7966075" cy="5391150"/>
          </a:xfrm>
        </p:spPr>
        <p:txBody>
          <a:bodyPr/>
          <a:lstStyle/>
          <a:p>
            <a:r>
              <a:rPr lang="en-US" smtClean="0"/>
              <a:t>An entity is represented by a set of attributes, that is descriptive properties possessed by all members of an entity set.</a:t>
            </a:r>
          </a:p>
          <a:p>
            <a:pPr lvl="1"/>
            <a:r>
              <a:rPr lang="en-US" smtClean="0"/>
              <a:t>Example: </a:t>
            </a:r>
          </a:p>
          <a:p>
            <a:pPr lvl="1">
              <a:buFont typeface="Monotype Sorts" charset="2"/>
              <a:buNone/>
            </a:pPr>
            <a:r>
              <a:rPr lang="en-US" smtClean="0"/>
              <a:t>     	</a:t>
            </a:r>
            <a:r>
              <a:rPr lang="en-US" i="1" smtClean="0"/>
              <a:t>instructor = </a:t>
            </a:r>
            <a:r>
              <a:rPr lang="en-US" smtClean="0"/>
              <a:t>(</a:t>
            </a:r>
            <a:r>
              <a:rPr lang="en-US" i="1" smtClean="0"/>
              <a:t>ID, name, street, city, salary </a:t>
            </a:r>
            <a:r>
              <a:rPr lang="en-US" smtClean="0"/>
              <a:t>)</a:t>
            </a:r>
            <a:r>
              <a:rPr lang="en-US" i="1" smtClean="0"/>
              <a:t/>
            </a:r>
            <a:br>
              <a:rPr lang="en-US" i="1" smtClean="0"/>
            </a:br>
            <a:r>
              <a:rPr lang="en-US" i="1" smtClean="0"/>
              <a:t>	course= </a:t>
            </a:r>
            <a:r>
              <a:rPr lang="en-US" smtClean="0"/>
              <a:t>(</a:t>
            </a:r>
            <a:r>
              <a:rPr lang="en-US" i="1" smtClean="0"/>
              <a:t>course_id, title, credits</a:t>
            </a:r>
            <a:r>
              <a:rPr lang="en-US" smtClean="0"/>
              <a:t>)</a:t>
            </a:r>
            <a:endParaRPr lang="en-US" i="1" smtClean="0">
              <a:solidFill>
                <a:schemeClr val="tx2"/>
              </a:solidFill>
            </a:endParaRPr>
          </a:p>
          <a:p>
            <a:r>
              <a:rPr lang="en-US" b="1" smtClean="0">
                <a:solidFill>
                  <a:srgbClr val="000099"/>
                </a:solidFill>
              </a:rPr>
              <a:t>Domain</a:t>
            </a:r>
            <a:r>
              <a:rPr lang="en-US" smtClean="0"/>
              <a:t> – the set of permitted values for each attribute </a:t>
            </a:r>
          </a:p>
          <a:p>
            <a:r>
              <a:rPr lang="en-US" smtClean="0"/>
              <a:t>Attribute types:</a:t>
            </a:r>
          </a:p>
          <a:p>
            <a:pPr lvl="1"/>
            <a:r>
              <a:rPr lang="en-US" b="1" smtClean="0">
                <a:solidFill>
                  <a:srgbClr val="000099"/>
                </a:solidFill>
              </a:rPr>
              <a:t>Simple</a:t>
            </a:r>
            <a:r>
              <a:rPr lang="en-US" smtClean="0"/>
              <a:t> and </a:t>
            </a:r>
            <a:r>
              <a:rPr lang="en-US" b="1" smtClean="0">
                <a:solidFill>
                  <a:srgbClr val="000099"/>
                </a:solidFill>
              </a:rPr>
              <a:t>composite</a:t>
            </a:r>
            <a:r>
              <a:rPr lang="en-US" smtClean="0"/>
              <a:t> attributes.</a:t>
            </a:r>
          </a:p>
          <a:p>
            <a:pPr lvl="1"/>
            <a:r>
              <a:rPr lang="en-US" b="1" smtClean="0">
                <a:solidFill>
                  <a:srgbClr val="000099"/>
                </a:solidFill>
              </a:rPr>
              <a:t>Single-valued</a:t>
            </a:r>
            <a:r>
              <a:rPr lang="en-US" smtClean="0"/>
              <a:t> and </a:t>
            </a:r>
            <a:r>
              <a:rPr lang="en-US" b="1" smtClean="0">
                <a:solidFill>
                  <a:srgbClr val="000099"/>
                </a:solidFill>
              </a:rPr>
              <a:t>multivalued</a:t>
            </a:r>
            <a:r>
              <a:rPr lang="en-US" smtClean="0"/>
              <a:t> attributes</a:t>
            </a:r>
          </a:p>
          <a:p>
            <a:pPr lvl="2"/>
            <a:r>
              <a:rPr lang="en-US" smtClean="0"/>
              <a:t>Example: multivalued attribute: </a:t>
            </a:r>
            <a:r>
              <a:rPr lang="en-US" i="1" smtClean="0"/>
              <a:t>phone_numbers</a:t>
            </a:r>
          </a:p>
          <a:p>
            <a:pPr lvl="1"/>
            <a:r>
              <a:rPr lang="en-US" b="1" smtClean="0">
                <a:solidFill>
                  <a:srgbClr val="000099"/>
                </a:solidFill>
              </a:rPr>
              <a:t>Derived</a:t>
            </a:r>
            <a:r>
              <a:rPr lang="en-US" smtClean="0"/>
              <a:t> attributes</a:t>
            </a:r>
          </a:p>
          <a:p>
            <a:pPr lvl="2"/>
            <a:r>
              <a:rPr lang="en-US" smtClean="0"/>
              <a:t>Can be computed from other attributes</a:t>
            </a:r>
          </a:p>
          <a:p>
            <a:pPr lvl="2"/>
            <a:r>
              <a:rPr lang="en-US" smtClean="0"/>
              <a:t>Example:  age, given date_of_birth</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a:xfrm>
            <a:off x="752475" y="104775"/>
            <a:ext cx="8391525" cy="609600"/>
          </a:xfrm>
        </p:spPr>
        <p:txBody>
          <a:bodyPr/>
          <a:lstStyle/>
          <a:p>
            <a:r>
              <a:rPr lang="en-US" smtClean="0">
                <a:effectLst>
                  <a:outerShdw blurRad="38100" dist="38100" dir="2700000" algn="tl">
                    <a:srgbClr val="C0C0C0"/>
                  </a:outerShdw>
                </a:effectLst>
              </a:rPr>
              <a:t>Composite Attributes</a:t>
            </a:r>
          </a:p>
        </p:txBody>
      </p:sp>
      <p:pic>
        <p:nvPicPr>
          <p:cNvPr id="28674" name="Picture 5"/>
          <p:cNvPicPr>
            <a:picLocks noChangeAspect="1" noChangeArrowheads="1"/>
          </p:cNvPicPr>
          <p:nvPr/>
        </p:nvPicPr>
        <p:blipFill>
          <a:blip r:embed="rId3"/>
          <a:srcRect/>
          <a:stretch>
            <a:fillRect/>
          </a:stretch>
        </p:blipFill>
        <p:spPr bwMode="auto">
          <a:xfrm>
            <a:off x="665163" y="1330325"/>
            <a:ext cx="8093075" cy="25511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a:xfrm>
            <a:off x="835025" y="103188"/>
            <a:ext cx="7831138" cy="846137"/>
          </a:xfrm>
        </p:spPr>
        <p:txBody>
          <a:bodyPr/>
          <a:lstStyle/>
          <a:p>
            <a:r>
              <a:rPr lang="en-US" sz="2400" smtClean="0">
                <a:effectLst>
                  <a:outerShdw blurRad="38100" dist="38100" dir="2700000" algn="tl">
                    <a:srgbClr val="C0C0C0"/>
                  </a:outerShdw>
                </a:effectLst>
              </a:rPr>
              <a:t>Entity With Composite, Multivalued, and Derived Attributes</a:t>
            </a:r>
          </a:p>
        </p:txBody>
      </p:sp>
      <p:pic>
        <p:nvPicPr>
          <p:cNvPr id="30722" name="Picture 5"/>
          <p:cNvPicPr>
            <a:picLocks noChangeAspect="1" noChangeArrowheads="1"/>
          </p:cNvPicPr>
          <p:nvPr/>
        </p:nvPicPr>
        <p:blipFill>
          <a:blip r:embed="rId3"/>
          <a:srcRect/>
          <a:stretch>
            <a:fillRect/>
          </a:stretch>
        </p:blipFill>
        <p:spPr bwMode="auto">
          <a:xfrm>
            <a:off x="3495675" y="1023938"/>
            <a:ext cx="2519363" cy="5340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r>
              <a:rPr lang="en-US" smtClean="0">
                <a:effectLst>
                  <a:outerShdw blurRad="38100" dist="38100" dir="2700000" algn="tl">
                    <a:srgbClr val="C0C0C0"/>
                  </a:outerShdw>
                </a:effectLst>
              </a:rPr>
              <a:t>Mapping Cardinality Constraints</a:t>
            </a:r>
          </a:p>
        </p:txBody>
      </p:sp>
      <p:sp>
        <p:nvSpPr>
          <p:cNvPr id="32770" name="Rectangle 3"/>
          <p:cNvSpPr>
            <a:spLocks noGrp="1" noChangeArrowheads="1"/>
          </p:cNvSpPr>
          <p:nvPr>
            <p:ph type="body" idx="1"/>
          </p:nvPr>
        </p:nvSpPr>
        <p:spPr>
          <a:xfrm>
            <a:off x="814388" y="1093788"/>
            <a:ext cx="7505700" cy="4114800"/>
          </a:xfrm>
        </p:spPr>
        <p:txBody>
          <a:bodyPr/>
          <a:lstStyle/>
          <a:p>
            <a:r>
              <a:rPr lang="en-US" smtClean="0"/>
              <a:t>Express the number of entities to which another entity can be associated via a relationship set.</a:t>
            </a:r>
          </a:p>
          <a:p>
            <a:r>
              <a:rPr lang="en-US" smtClean="0"/>
              <a:t>Most useful in describing binary relationship sets.</a:t>
            </a:r>
          </a:p>
          <a:p>
            <a:r>
              <a:rPr lang="en-US" smtClean="0"/>
              <a:t>For a binary relationship set the mapping cardinality must be one of the following types:</a:t>
            </a:r>
          </a:p>
          <a:p>
            <a:pPr lvl="1"/>
            <a:r>
              <a:rPr lang="en-US" smtClean="0"/>
              <a:t>One to one</a:t>
            </a:r>
          </a:p>
          <a:p>
            <a:pPr lvl="1"/>
            <a:r>
              <a:rPr lang="en-US" smtClean="0"/>
              <a:t>One to many</a:t>
            </a:r>
          </a:p>
          <a:p>
            <a:pPr lvl="1"/>
            <a:r>
              <a:rPr lang="en-US" smtClean="0"/>
              <a:t>Many to one</a:t>
            </a:r>
          </a:p>
          <a:p>
            <a:pPr lvl="1"/>
            <a:r>
              <a:rPr lang="en-US" smtClean="0"/>
              <a:t>Many to many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a:xfrm>
            <a:off x="852488" y="85725"/>
            <a:ext cx="8077200" cy="609600"/>
          </a:xfrm>
        </p:spPr>
        <p:txBody>
          <a:bodyPr/>
          <a:lstStyle/>
          <a:p>
            <a:r>
              <a:rPr lang="en-US" smtClean="0">
                <a:effectLst>
                  <a:outerShdw blurRad="38100" dist="38100" dir="2700000" algn="tl">
                    <a:srgbClr val="C0C0C0"/>
                  </a:outerShdw>
                </a:effectLst>
              </a:rPr>
              <a:t>Chapter 7:  Entity-Relationship Model</a:t>
            </a:r>
          </a:p>
        </p:txBody>
      </p:sp>
      <p:sp>
        <p:nvSpPr>
          <p:cNvPr id="7170" name="Rectangle 3"/>
          <p:cNvSpPr>
            <a:spLocks noGrp="1" noChangeArrowheads="1"/>
          </p:cNvSpPr>
          <p:nvPr>
            <p:ph type="body" idx="1"/>
          </p:nvPr>
        </p:nvSpPr>
        <p:spPr>
          <a:xfrm>
            <a:off x="855663" y="1222375"/>
            <a:ext cx="7848600" cy="4876800"/>
          </a:xfrm>
        </p:spPr>
        <p:txBody>
          <a:bodyPr/>
          <a:lstStyle/>
          <a:p>
            <a:r>
              <a:rPr lang="en-US" smtClean="0"/>
              <a:t>Design Process</a:t>
            </a:r>
          </a:p>
          <a:p>
            <a:r>
              <a:rPr lang="en-US" smtClean="0"/>
              <a:t>Modeling</a:t>
            </a:r>
          </a:p>
          <a:p>
            <a:r>
              <a:rPr lang="en-US" smtClean="0"/>
              <a:t>Constraints</a:t>
            </a:r>
          </a:p>
          <a:p>
            <a:r>
              <a:rPr lang="en-US" smtClean="0"/>
              <a:t>E-R Diagram </a:t>
            </a:r>
          </a:p>
          <a:p>
            <a:r>
              <a:rPr lang="en-US" smtClean="0"/>
              <a:t>Design Issues </a:t>
            </a:r>
          </a:p>
          <a:p>
            <a:r>
              <a:rPr lang="en-US" smtClean="0"/>
              <a:t>Weak Entity Sets </a:t>
            </a:r>
          </a:p>
          <a:p>
            <a:r>
              <a:rPr lang="en-US" smtClean="0"/>
              <a:t>Extended E-R Features</a:t>
            </a:r>
          </a:p>
          <a:p>
            <a:r>
              <a:rPr lang="en-US" smtClean="0"/>
              <a:t>Design of the University Database</a:t>
            </a:r>
          </a:p>
          <a:p>
            <a:r>
              <a:rPr lang="en-US" smtClean="0"/>
              <a:t>Reduction to Relation Schemas</a:t>
            </a:r>
          </a:p>
          <a:p>
            <a:r>
              <a:rPr lang="en-US" smtClean="0"/>
              <a:t>Database Design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p:txBody>
          <a:bodyPr/>
          <a:lstStyle/>
          <a:p>
            <a:r>
              <a:rPr lang="en-US" smtClean="0">
                <a:effectLst>
                  <a:outerShdw blurRad="38100" dist="38100" dir="2700000" algn="tl">
                    <a:srgbClr val="C0C0C0"/>
                  </a:outerShdw>
                </a:effectLst>
              </a:rPr>
              <a:t>Mapping Cardinalities</a:t>
            </a:r>
          </a:p>
        </p:txBody>
      </p:sp>
      <p:sp>
        <p:nvSpPr>
          <p:cNvPr id="34818" name="Text Box 3"/>
          <p:cNvSpPr txBox="1">
            <a:spLocks noChangeArrowheads="1"/>
          </p:cNvSpPr>
          <p:nvPr/>
        </p:nvSpPr>
        <p:spPr bwMode="auto">
          <a:xfrm>
            <a:off x="1895475" y="4883150"/>
            <a:ext cx="1416050" cy="366713"/>
          </a:xfrm>
          <a:prstGeom prst="rect">
            <a:avLst/>
          </a:prstGeom>
          <a:noFill/>
          <a:ln w="9525">
            <a:noFill/>
            <a:miter lim="800000"/>
            <a:headEnd/>
            <a:tailEnd/>
          </a:ln>
        </p:spPr>
        <p:txBody>
          <a:bodyPr>
            <a:spAutoFit/>
          </a:bodyPr>
          <a:lstStyle/>
          <a:p>
            <a:pPr algn="ctr">
              <a:spcBef>
                <a:spcPct val="50000"/>
              </a:spcBef>
            </a:pPr>
            <a:r>
              <a:rPr lang="en-US" sz="1800"/>
              <a:t>One to one</a:t>
            </a:r>
          </a:p>
        </p:txBody>
      </p:sp>
      <p:sp>
        <p:nvSpPr>
          <p:cNvPr id="34819" name="Text Box 4"/>
          <p:cNvSpPr txBox="1">
            <a:spLocks noChangeArrowheads="1"/>
          </p:cNvSpPr>
          <p:nvPr/>
        </p:nvSpPr>
        <p:spPr bwMode="auto">
          <a:xfrm>
            <a:off x="5935663" y="4868863"/>
            <a:ext cx="1487487" cy="366712"/>
          </a:xfrm>
          <a:prstGeom prst="rect">
            <a:avLst/>
          </a:prstGeom>
          <a:noFill/>
          <a:ln w="9525">
            <a:noFill/>
            <a:miter lim="800000"/>
            <a:headEnd/>
            <a:tailEnd/>
          </a:ln>
        </p:spPr>
        <p:txBody>
          <a:bodyPr wrap="none">
            <a:spAutoFit/>
          </a:bodyPr>
          <a:lstStyle/>
          <a:p>
            <a:pPr algn="ctr">
              <a:spcBef>
                <a:spcPct val="50000"/>
              </a:spcBef>
            </a:pPr>
            <a:r>
              <a:rPr lang="en-US" sz="1800"/>
              <a:t>One to many</a:t>
            </a:r>
          </a:p>
        </p:txBody>
      </p:sp>
      <p:sp>
        <p:nvSpPr>
          <p:cNvPr id="34820" name="Text Box 5"/>
          <p:cNvSpPr txBox="1">
            <a:spLocks noChangeArrowheads="1"/>
          </p:cNvSpPr>
          <p:nvPr/>
        </p:nvSpPr>
        <p:spPr bwMode="auto">
          <a:xfrm>
            <a:off x="1025525" y="5426075"/>
            <a:ext cx="7007225" cy="701675"/>
          </a:xfrm>
          <a:prstGeom prst="rect">
            <a:avLst/>
          </a:prstGeom>
          <a:noFill/>
          <a:ln w="9525">
            <a:noFill/>
            <a:miter lim="800000"/>
            <a:headEnd/>
            <a:tailEnd/>
          </a:ln>
        </p:spPr>
        <p:txBody>
          <a:bodyPr wrap="none">
            <a:spAutoFit/>
          </a:bodyPr>
          <a:lstStyle/>
          <a:p>
            <a:r>
              <a:rPr kumimoji="1" lang="en-US" sz="2000"/>
              <a:t>Note: Some elements in </a:t>
            </a:r>
            <a:r>
              <a:rPr kumimoji="1" lang="en-US" sz="2000" i="1"/>
              <a:t>A</a:t>
            </a:r>
            <a:r>
              <a:rPr kumimoji="1" lang="en-US" sz="2000"/>
              <a:t> and </a:t>
            </a:r>
            <a:r>
              <a:rPr kumimoji="1" lang="en-US" sz="2000" i="1"/>
              <a:t>B</a:t>
            </a:r>
            <a:r>
              <a:rPr kumimoji="1" lang="en-US" sz="2000"/>
              <a:t> may not be mapped to any </a:t>
            </a:r>
          </a:p>
          <a:p>
            <a:r>
              <a:rPr kumimoji="1" lang="en-US" sz="2000"/>
              <a:t>elements in the other set</a:t>
            </a:r>
          </a:p>
        </p:txBody>
      </p:sp>
      <p:pic>
        <p:nvPicPr>
          <p:cNvPr id="34821" name="Picture 7" descr="7"/>
          <p:cNvPicPr>
            <a:picLocks noChangeAspect="1" noChangeArrowheads="1"/>
          </p:cNvPicPr>
          <p:nvPr/>
        </p:nvPicPr>
        <p:blipFill>
          <a:blip r:embed="rId3"/>
          <a:srcRect/>
          <a:stretch>
            <a:fillRect/>
          </a:stretch>
        </p:blipFill>
        <p:spPr bwMode="auto">
          <a:xfrm>
            <a:off x="1257300" y="1220788"/>
            <a:ext cx="6705600" cy="3416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smtClean="0">
                <a:effectLst>
                  <a:outerShdw blurRad="38100" dist="38100" dir="2700000" algn="tl">
                    <a:srgbClr val="C0C0C0"/>
                  </a:outerShdw>
                </a:effectLst>
              </a:rPr>
              <a:t>Cardinality Constraints</a:t>
            </a:r>
          </a:p>
        </p:txBody>
      </p:sp>
      <p:sp>
        <p:nvSpPr>
          <p:cNvPr id="36866" name="Rectangle 3"/>
          <p:cNvSpPr>
            <a:spLocks noGrp="1" noChangeArrowheads="1"/>
          </p:cNvSpPr>
          <p:nvPr>
            <p:ph type="body" idx="1"/>
          </p:nvPr>
        </p:nvSpPr>
        <p:spPr>
          <a:xfrm>
            <a:off x="855663" y="1222375"/>
            <a:ext cx="7419975" cy="2468563"/>
          </a:xfrm>
        </p:spPr>
        <p:txBody>
          <a:bodyPr/>
          <a:lstStyle/>
          <a:p>
            <a:pPr>
              <a:lnSpc>
                <a:spcPct val="90000"/>
              </a:lnSpc>
            </a:pPr>
            <a:r>
              <a:rPr lang="en-US" smtClean="0"/>
              <a:t>We express cardinality constraints by drawing either a directed line (</a:t>
            </a:r>
            <a:r>
              <a:rPr lang="en-US" smtClean="0">
                <a:sym typeface="Symbol" pitchFamily="18" charset="2"/>
              </a:rPr>
              <a:t>), signifying </a:t>
            </a:r>
            <a:r>
              <a:rPr lang="ja-JP" altLang="en-US" smtClean="0">
                <a:sym typeface="Symbol" pitchFamily="18" charset="2"/>
              </a:rPr>
              <a:t>“</a:t>
            </a:r>
            <a:r>
              <a:rPr lang="en-US" altLang="ja-JP" smtClean="0">
                <a:sym typeface="Symbol" pitchFamily="18" charset="2"/>
              </a:rPr>
              <a:t>one,</a:t>
            </a:r>
            <a:r>
              <a:rPr lang="ja-JP" altLang="en-US" smtClean="0">
                <a:sym typeface="Symbol" pitchFamily="18" charset="2"/>
              </a:rPr>
              <a:t>”</a:t>
            </a:r>
            <a:r>
              <a:rPr lang="en-US" altLang="ja-JP" smtClean="0">
                <a:sym typeface="Symbol" pitchFamily="18" charset="2"/>
              </a:rPr>
              <a:t> or an undirected line (—), signifying </a:t>
            </a:r>
            <a:r>
              <a:rPr lang="ja-JP" altLang="en-US" smtClean="0">
                <a:sym typeface="Symbol" pitchFamily="18" charset="2"/>
              </a:rPr>
              <a:t>“</a:t>
            </a:r>
            <a:r>
              <a:rPr lang="en-US" altLang="ja-JP" smtClean="0">
                <a:sym typeface="Symbol" pitchFamily="18" charset="2"/>
              </a:rPr>
              <a:t>many,</a:t>
            </a:r>
            <a:r>
              <a:rPr lang="ja-JP" altLang="en-US" smtClean="0">
                <a:sym typeface="Symbol" pitchFamily="18" charset="2"/>
              </a:rPr>
              <a:t>”</a:t>
            </a:r>
            <a:r>
              <a:rPr lang="en-US" altLang="ja-JP" smtClean="0">
                <a:sym typeface="Symbol" pitchFamily="18" charset="2"/>
              </a:rPr>
              <a:t> between the relationship set and the entity set.</a:t>
            </a:r>
            <a:endParaRPr lang="en-US" smtClean="0">
              <a:sym typeface="Symbol" pitchFamily="18" charset="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lstStyle/>
          <a:p>
            <a:r>
              <a:rPr lang="en-US" smtClean="0">
                <a:effectLst>
                  <a:outerShdw blurRad="38100" dist="38100" dir="2700000" algn="tl">
                    <a:srgbClr val="C0C0C0"/>
                  </a:outerShdw>
                </a:effectLst>
              </a:rPr>
              <a:t>Mapping Cardinalities </a:t>
            </a:r>
          </a:p>
        </p:txBody>
      </p:sp>
      <p:sp>
        <p:nvSpPr>
          <p:cNvPr id="38914" name="Text Box 3"/>
          <p:cNvSpPr txBox="1">
            <a:spLocks noChangeArrowheads="1"/>
          </p:cNvSpPr>
          <p:nvPr/>
        </p:nvSpPr>
        <p:spPr bwMode="auto">
          <a:xfrm>
            <a:off x="1992313" y="4849813"/>
            <a:ext cx="1436687" cy="366712"/>
          </a:xfrm>
          <a:prstGeom prst="rect">
            <a:avLst/>
          </a:prstGeom>
          <a:noFill/>
          <a:ln w="9525">
            <a:noFill/>
            <a:miter lim="800000"/>
            <a:headEnd/>
            <a:tailEnd/>
          </a:ln>
        </p:spPr>
        <p:txBody>
          <a:bodyPr>
            <a:spAutoFit/>
          </a:bodyPr>
          <a:lstStyle/>
          <a:p>
            <a:pPr algn="ctr">
              <a:spcBef>
                <a:spcPct val="50000"/>
              </a:spcBef>
            </a:pPr>
            <a:r>
              <a:rPr lang="en-US" sz="1800"/>
              <a:t>Many to one</a:t>
            </a:r>
          </a:p>
        </p:txBody>
      </p:sp>
      <p:sp>
        <p:nvSpPr>
          <p:cNvPr id="38915" name="Text Box 4"/>
          <p:cNvSpPr txBox="1">
            <a:spLocks noChangeArrowheads="1"/>
          </p:cNvSpPr>
          <p:nvPr/>
        </p:nvSpPr>
        <p:spPr bwMode="auto">
          <a:xfrm>
            <a:off x="5913438" y="4864100"/>
            <a:ext cx="1609725" cy="366713"/>
          </a:xfrm>
          <a:prstGeom prst="rect">
            <a:avLst/>
          </a:prstGeom>
          <a:noFill/>
          <a:ln w="9525">
            <a:noFill/>
            <a:miter lim="800000"/>
            <a:headEnd/>
            <a:tailEnd/>
          </a:ln>
        </p:spPr>
        <p:txBody>
          <a:bodyPr wrap="none">
            <a:spAutoFit/>
          </a:bodyPr>
          <a:lstStyle/>
          <a:p>
            <a:pPr algn="ctr">
              <a:spcBef>
                <a:spcPct val="50000"/>
              </a:spcBef>
            </a:pPr>
            <a:r>
              <a:rPr lang="en-US" sz="1800"/>
              <a:t>Many to many</a:t>
            </a:r>
          </a:p>
        </p:txBody>
      </p:sp>
      <p:sp>
        <p:nvSpPr>
          <p:cNvPr id="38916" name="Text Box 5"/>
          <p:cNvSpPr txBox="1">
            <a:spLocks noChangeArrowheads="1"/>
          </p:cNvSpPr>
          <p:nvPr/>
        </p:nvSpPr>
        <p:spPr bwMode="auto">
          <a:xfrm>
            <a:off x="1177925" y="5430838"/>
            <a:ext cx="7007225" cy="701675"/>
          </a:xfrm>
          <a:prstGeom prst="rect">
            <a:avLst/>
          </a:prstGeom>
          <a:noFill/>
          <a:ln w="9525">
            <a:noFill/>
            <a:miter lim="800000"/>
            <a:headEnd/>
            <a:tailEnd/>
          </a:ln>
        </p:spPr>
        <p:txBody>
          <a:bodyPr wrap="none">
            <a:spAutoFit/>
          </a:bodyPr>
          <a:lstStyle/>
          <a:p>
            <a:r>
              <a:rPr kumimoji="1" lang="en-US" sz="2000"/>
              <a:t>Note: Some elements in A and B may not be mapped to any </a:t>
            </a:r>
          </a:p>
          <a:p>
            <a:r>
              <a:rPr kumimoji="1" lang="en-US" sz="2000"/>
              <a:t>elements in the other set</a:t>
            </a:r>
          </a:p>
        </p:txBody>
      </p:sp>
      <p:pic>
        <p:nvPicPr>
          <p:cNvPr id="38917" name="Picture 7" descr="7"/>
          <p:cNvPicPr>
            <a:picLocks noChangeAspect="1" noChangeArrowheads="1"/>
          </p:cNvPicPr>
          <p:nvPr/>
        </p:nvPicPr>
        <p:blipFill>
          <a:blip r:embed="rId3"/>
          <a:srcRect/>
          <a:stretch>
            <a:fillRect/>
          </a:stretch>
        </p:blipFill>
        <p:spPr bwMode="auto">
          <a:xfrm>
            <a:off x="1514475" y="1452563"/>
            <a:ext cx="6324600" cy="33004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a:xfrm>
            <a:off x="819150" y="104775"/>
            <a:ext cx="8077200" cy="609600"/>
          </a:xfrm>
        </p:spPr>
        <p:txBody>
          <a:bodyPr/>
          <a:lstStyle/>
          <a:p>
            <a:r>
              <a:rPr lang="en-US" smtClean="0">
                <a:effectLst>
                  <a:outerShdw blurRad="38100" dist="38100" dir="2700000" algn="tl">
                    <a:srgbClr val="C0C0C0"/>
                  </a:outerShdw>
                </a:effectLst>
              </a:rPr>
              <a:t>One-to-One Relationship</a:t>
            </a:r>
          </a:p>
        </p:txBody>
      </p:sp>
      <p:sp>
        <p:nvSpPr>
          <p:cNvPr id="40962" name="Rectangle 3"/>
          <p:cNvSpPr>
            <a:spLocks noGrp="1" noChangeArrowheads="1"/>
          </p:cNvSpPr>
          <p:nvPr>
            <p:ph type="body" idx="1"/>
          </p:nvPr>
        </p:nvSpPr>
        <p:spPr>
          <a:xfrm>
            <a:off x="855663" y="1222375"/>
            <a:ext cx="7377112" cy="1790700"/>
          </a:xfrm>
        </p:spPr>
        <p:txBody>
          <a:bodyPr/>
          <a:lstStyle/>
          <a:p>
            <a:r>
              <a:rPr lang="en-US" smtClean="0"/>
              <a:t>one-to-one relationship between an </a:t>
            </a:r>
            <a:r>
              <a:rPr lang="en-US" i="1" smtClean="0"/>
              <a:t>instructor</a:t>
            </a:r>
            <a:r>
              <a:rPr lang="en-US" smtClean="0"/>
              <a:t> and a </a:t>
            </a:r>
            <a:r>
              <a:rPr lang="en-US" i="1" smtClean="0"/>
              <a:t>student</a:t>
            </a:r>
          </a:p>
          <a:p>
            <a:pPr lvl="1"/>
            <a:r>
              <a:rPr lang="en-US" smtClean="0"/>
              <a:t>an instructor is associated with at most one student via </a:t>
            </a:r>
            <a:r>
              <a:rPr lang="en-US" i="1" smtClean="0"/>
              <a:t>advisor</a:t>
            </a:r>
            <a:r>
              <a:rPr lang="en-US" smtClean="0"/>
              <a:t> </a:t>
            </a:r>
          </a:p>
          <a:p>
            <a:pPr lvl="1"/>
            <a:r>
              <a:rPr lang="en-US" smtClean="0"/>
              <a:t>and a student is associated with at most one instructor via </a:t>
            </a:r>
            <a:r>
              <a:rPr lang="en-US" i="1" smtClean="0"/>
              <a:t>advisor</a:t>
            </a:r>
            <a:endParaRPr lang="en-US" smtClean="0"/>
          </a:p>
        </p:txBody>
      </p:sp>
      <p:pic>
        <p:nvPicPr>
          <p:cNvPr id="40963" name="Picture 5"/>
          <p:cNvPicPr>
            <a:picLocks noChangeAspect="1" noChangeArrowheads="1"/>
          </p:cNvPicPr>
          <p:nvPr/>
        </p:nvPicPr>
        <p:blipFill>
          <a:blip r:embed="rId3"/>
          <a:srcRect b="78418"/>
          <a:stretch>
            <a:fillRect/>
          </a:stretch>
        </p:blipFill>
        <p:spPr bwMode="auto">
          <a:xfrm>
            <a:off x="1370013" y="3260725"/>
            <a:ext cx="6586537" cy="1730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a:xfrm>
            <a:off x="819150" y="95250"/>
            <a:ext cx="8077200" cy="609600"/>
          </a:xfrm>
        </p:spPr>
        <p:txBody>
          <a:bodyPr/>
          <a:lstStyle/>
          <a:p>
            <a:r>
              <a:rPr lang="en-US" smtClean="0">
                <a:effectLst>
                  <a:outerShdw blurRad="38100" dist="38100" dir="2700000" algn="tl">
                    <a:srgbClr val="C0C0C0"/>
                  </a:outerShdw>
                </a:effectLst>
              </a:rPr>
              <a:t>One-to-Many Relationship</a:t>
            </a:r>
          </a:p>
        </p:txBody>
      </p:sp>
      <p:sp>
        <p:nvSpPr>
          <p:cNvPr id="43010" name="Rectangle 3"/>
          <p:cNvSpPr>
            <a:spLocks noGrp="1" noChangeArrowheads="1"/>
          </p:cNvSpPr>
          <p:nvPr>
            <p:ph type="body" idx="1"/>
          </p:nvPr>
        </p:nvSpPr>
        <p:spPr>
          <a:xfrm>
            <a:off x="855663" y="1222375"/>
            <a:ext cx="7480300" cy="1852613"/>
          </a:xfrm>
        </p:spPr>
        <p:txBody>
          <a:bodyPr/>
          <a:lstStyle/>
          <a:p>
            <a:r>
              <a:rPr lang="en-US" smtClean="0"/>
              <a:t>one-to-many relationship between an </a:t>
            </a:r>
            <a:r>
              <a:rPr lang="en-US" i="1" smtClean="0"/>
              <a:t>instructor</a:t>
            </a:r>
            <a:r>
              <a:rPr lang="en-US" smtClean="0"/>
              <a:t> and a </a:t>
            </a:r>
            <a:r>
              <a:rPr lang="en-US" i="1" smtClean="0"/>
              <a:t>student</a:t>
            </a:r>
          </a:p>
          <a:p>
            <a:pPr lvl="1"/>
            <a:r>
              <a:rPr lang="en-US" smtClean="0"/>
              <a:t> an instructor is associated with several (including 0) students  via </a:t>
            </a:r>
            <a:r>
              <a:rPr lang="en-US" i="1" smtClean="0"/>
              <a:t>advisor </a:t>
            </a:r>
          </a:p>
          <a:p>
            <a:pPr lvl="1"/>
            <a:r>
              <a:rPr lang="en-US" smtClean="0"/>
              <a:t>a student is associated with at most one instructor via advisor, </a:t>
            </a:r>
          </a:p>
        </p:txBody>
      </p:sp>
      <p:pic>
        <p:nvPicPr>
          <p:cNvPr id="43011" name="Picture 5"/>
          <p:cNvPicPr>
            <a:picLocks noChangeAspect="1" noChangeArrowheads="1"/>
          </p:cNvPicPr>
          <p:nvPr/>
        </p:nvPicPr>
        <p:blipFill>
          <a:blip r:embed="rId3"/>
          <a:srcRect t="31459" b="44698"/>
          <a:stretch>
            <a:fillRect/>
          </a:stretch>
        </p:blipFill>
        <p:spPr bwMode="auto">
          <a:xfrm>
            <a:off x="1489075" y="2955925"/>
            <a:ext cx="6421438" cy="1863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a:xfrm>
            <a:off x="512763" y="238125"/>
            <a:ext cx="8113712" cy="457200"/>
          </a:xfrm>
        </p:spPr>
        <p:txBody>
          <a:bodyPr/>
          <a:lstStyle/>
          <a:p>
            <a:r>
              <a:rPr lang="en-US" smtClean="0">
                <a:effectLst>
                  <a:outerShdw blurRad="38100" dist="38100" dir="2700000" algn="tl">
                    <a:srgbClr val="C0C0C0"/>
                  </a:outerShdw>
                </a:effectLst>
              </a:rPr>
              <a:t>Many-to-One Relationships</a:t>
            </a:r>
          </a:p>
        </p:txBody>
      </p:sp>
      <p:sp>
        <p:nvSpPr>
          <p:cNvPr id="45058" name="Rectangle 3"/>
          <p:cNvSpPr>
            <a:spLocks noGrp="1" noChangeArrowheads="1"/>
          </p:cNvSpPr>
          <p:nvPr>
            <p:ph type="body" idx="1"/>
          </p:nvPr>
        </p:nvSpPr>
        <p:spPr>
          <a:xfrm>
            <a:off x="855663" y="1222375"/>
            <a:ext cx="7310437" cy="1814513"/>
          </a:xfrm>
          <a:noFill/>
        </p:spPr>
        <p:txBody>
          <a:bodyPr/>
          <a:lstStyle/>
          <a:p>
            <a:r>
              <a:rPr lang="en-US" smtClean="0"/>
              <a:t>In a many-to-one relationship between an </a:t>
            </a:r>
            <a:r>
              <a:rPr lang="en-US" i="1" smtClean="0"/>
              <a:t>instructor</a:t>
            </a:r>
            <a:r>
              <a:rPr lang="en-US" smtClean="0"/>
              <a:t> and a </a:t>
            </a:r>
            <a:r>
              <a:rPr lang="en-US" i="1" smtClean="0"/>
              <a:t>student, </a:t>
            </a:r>
          </a:p>
          <a:p>
            <a:pPr lvl="1"/>
            <a:r>
              <a:rPr lang="en-US" smtClean="0"/>
              <a:t>an instructor</a:t>
            </a:r>
            <a:r>
              <a:rPr lang="en-US" i="1" smtClean="0"/>
              <a:t> </a:t>
            </a:r>
            <a:r>
              <a:rPr lang="en-US" smtClean="0"/>
              <a:t> is associated with at most one student via </a:t>
            </a:r>
            <a:r>
              <a:rPr lang="en-US" i="1" smtClean="0"/>
              <a:t>advisor</a:t>
            </a:r>
            <a:r>
              <a:rPr lang="en-US" smtClean="0"/>
              <a:t>, </a:t>
            </a:r>
          </a:p>
          <a:p>
            <a:pPr lvl="1"/>
            <a:r>
              <a:rPr lang="en-US" smtClean="0"/>
              <a:t>and a student is associated with several (including 0) instructors via </a:t>
            </a:r>
            <a:r>
              <a:rPr lang="en-US" i="1" smtClean="0"/>
              <a:t>advisor</a:t>
            </a:r>
          </a:p>
        </p:txBody>
      </p:sp>
      <p:pic>
        <p:nvPicPr>
          <p:cNvPr id="45059" name="Picture 5"/>
          <p:cNvPicPr preferRelativeResize="0">
            <a:picLocks noChangeAspect="1" noChangeArrowheads="1"/>
          </p:cNvPicPr>
          <p:nvPr/>
        </p:nvPicPr>
        <p:blipFill>
          <a:blip r:embed="rId3"/>
          <a:srcRect t="68164" b="6378"/>
          <a:stretch>
            <a:fillRect/>
          </a:stretch>
        </p:blipFill>
        <p:spPr bwMode="auto">
          <a:xfrm>
            <a:off x="1476375" y="2987675"/>
            <a:ext cx="6583363" cy="2039938"/>
          </a:xfrm>
          <a:prstGeom prst="rect">
            <a:avLst/>
          </a:prstGeom>
          <a:noFill/>
          <a:ln w="9525">
            <a:noFill/>
            <a:miter lim="800000"/>
            <a:headEnd/>
            <a:tailEnd/>
          </a:ln>
        </p:spPr>
      </p:pic>
      <p:sp>
        <p:nvSpPr>
          <p:cNvPr id="45060" name="Line 6"/>
          <p:cNvSpPr>
            <a:spLocks noChangeShapeType="1"/>
          </p:cNvSpPr>
          <p:nvPr/>
        </p:nvSpPr>
        <p:spPr bwMode="auto">
          <a:xfrm>
            <a:off x="6362700" y="4038600"/>
            <a:ext cx="228600" cy="1588"/>
          </a:xfrm>
          <a:prstGeom prst="line">
            <a:avLst/>
          </a:prstGeom>
          <a:noFill/>
          <a:ln w="12700">
            <a:solidFill>
              <a:schemeClr val="tx1"/>
            </a:solidFill>
            <a:round/>
            <a:headEnd type="none" w="lg" len="lg"/>
            <a:tailEnd type="stealth" w="lg" len="lg"/>
          </a:ln>
        </p:spPr>
        <p:txBody>
          <a:bodyPr wrap="none"/>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en-US" smtClean="0">
                <a:effectLst>
                  <a:outerShdw blurRad="38100" dist="38100" dir="2700000" algn="tl">
                    <a:srgbClr val="C0C0C0"/>
                  </a:outerShdw>
                </a:effectLst>
              </a:rPr>
              <a:t>Many-to-Many Relationship</a:t>
            </a:r>
          </a:p>
        </p:txBody>
      </p:sp>
      <p:sp>
        <p:nvSpPr>
          <p:cNvPr id="47106" name="Rectangle 3"/>
          <p:cNvSpPr>
            <a:spLocks noGrp="1" noChangeArrowheads="1"/>
          </p:cNvSpPr>
          <p:nvPr>
            <p:ph type="body" idx="1"/>
          </p:nvPr>
        </p:nvSpPr>
        <p:spPr>
          <a:xfrm>
            <a:off x="814388" y="1093788"/>
            <a:ext cx="7029450" cy="1546225"/>
          </a:xfrm>
        </p:spPr>
        <p:txBody>
          <a:bodyPr/>
          <a:lstStyle/>
          <a:p>
            <a:r>
              <a:rPr lang="en-US" smtClean="0"/>
              <a:t>An instructor is associated with several (possibly 0) students via </a:t>
            </a:r>
            <a:r>
              <a:rPr lang="en-US" i="1" smtClean="0"/>
              <a:t>advisor</a:t>
            </a:r>
          </a:p>
          <a:p>
            <a:r>
              <a:rPr lang="en-US" smtClean="0"/>
              <a:t>A student is associated with several (possibly 0) instructors via </a:t>
            </a:r>
            <a:r>
              <a:rPr lang="en-US" i="1" smtClean="0"/>
              <a:t>advisor</a:t>
            </a:r>
            <a:r>
              <a:rPr lang="en-US" smtClean="0"/>
              <a:t> </a:t>
            </a:r>
          </a:p>
        </p:txBody>
      </p:sp>
      <p:pic>
        <p:nvPicPr>
          <p:cNvPr id="47107" name="Picture 6"/>
          <p:cNvPicPr>
            <a:picLocks noChangeAspect="1" noChangeArrowheads="1"/>
          </p:cNvPicPr>
          <p:nvPr/>
        </p:nvPicPr>
        <p:blipFill>
          <a:blip r:embed="rId3"/>
          <a:srcRect/>
          <a:stretch>
            <a:fillRect/>
          </a:stretch>
        </p:blipFill>
        <p:spPr bwMode="auto">
          <a:xfrm>
            <a:off x="1223963" y="2705100"/>
            <a:ext cx="6765925" cy="1384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a:xfrm>
            <a:off x="742950" y="38100"/>
            <a:ext cx="8420100" cy="682625"/>
          </a:xfrm>
        </p:spPr>
        <p:txBody>
          <a:bodyPr/>
          <a:lstStyle/>
          <a:p>
            <a:r>
              <a:rPr lang="en-US" smtClean="0">
                <a:effectLst>
                  <a:outerShdw blurRad="38100" dist="38100" dir="2700000" algn="tl">
                    <a:srgbClr val="C0C0C0"/>
                  </a:outerShdw>
                </a:effectLst>
              </a:rPr>
              <a:t>Alternative Notation for Cardinality Limits</a:t>
            </a:r>
          </a:p>
        </p:txBody>
      </p:sp>
      <p:sp>
        <p:nvSpPr>
          <p:cNvPr id="49154" name="Rectangle 3"/>
          <p:cNvSpPr>
            <a:spLocks noChangeArrowheads="1"/>
          </p:cNvSpPr>
          <p:nvPr/>
        </p:nvSpPr>
        <p:spPr bwMode="auto">
          <a:xfrm>
            <a:off x="855663" y="1222375"/>
            <a:ext cx="7689850" cy="1912938"/>
          </a:xfrm>
          <a:prstGeom prst="rect">
            <a:avLst/>
          </a:prstGeom>
          <a:noFill/>
          <a:ln w="9525">
            <a:noFill/>
            <a:miter lim="800000"/>
            <a:headEnd/>
            <a:tailEnd/>
          </a:ln>
        </p:spPr>
        <p:txBody>
          <a:bodyPr/>
          <a:lstStyle/>
          <a:p>
            <a:pPr marL="342900" indent="-342900">
              <a:spcBef>
                <a:spcPct val="35000"/>
              </a:spcBef>
              <a:buClr>
                <a:schemeClr val="tx2"/>
              </a:buClr>
              <a:buSzPct val="90000"/>
              <a:buFont typeface="Monotype Sorts" charset="2"/>
              <a:buChar char="n"/>
            </a:pPr>
            <a:r>
              <a:rPr kumimoji="1" lang="en-US" sz="1800"/>
              <a:t>Cardinality limits can also express participation constraints</a:t>
            </a:r>
          </a:p>
        </p:txBody>
      </p:sp>
      <p:pic>
        <p:nvPicPr>
          <p:cNvPr id="49155" name="Picture 5"/>
          <p:cNvPicPr>
            <a:picLocks noChangeAspect="1" noChangeArrowheads="1"/>
          </p:cNvPicPr>
          <p:nvPr/>
        </p:nvPicPr>
        <p:blipFill>
          <a:blip r:embed="rId3"/>
          <a:srcRect/>
          <a:stretch>
            <a:fillRect/>
          </a:stretch>
        </p:blipFill>
        <p:spPr bwMode="auto">
          <a:xfrm>
            <a:off x="1049338" y="2259013"/>
            <a:ext cx="7494587" cy="1463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effectLst>
                  <a:outerShdw blurRad="38100" dist="38100" dir="2700000" algn="tl">
                    <a:srgbClr val="C0C0C0"/>
                  </a:outerShdw>
                </a:effectLst>
              </a:rPr>
              <a:t>Chocolate Example</a:t>
            </a:r>
          </a:p>
        </p:txBody>
      </p:sp>
      <p:sp>
        <p:nvSpPr>
          <p:cNvPr id="51202" name="Content Placeholder 2"/>
          <p:cNvSpPr>
            <a:spLocks noGrp="1"/>
          </p:cNvSpPr>
          <p:nvPr>
            <p:ph idx="1"/>
          </p:nvPr>
        </p:nvSpPr>
        <p:spPr/>
        <p:txBody>
          <a:bodyPr/>
          <a:lstStyle/>
          <a:p>
            <a:r>
              <a:rPr lang="en-US" sz="2400" smtClean="0"/>
              <a:t>What are the cardinality constraints on various relationship sets between person and chocolate?</a:t>
            </a:r>
          </a:p>
          <a:p>
            <a:endParaRPr lang="en-US" sz="2400" smtClean="0"/>
          </a:p>
          <a:p>
            <a:r>
              <a:rPr lang="en-US" sz="2400" smtClean="0"/>
              <a:t>Likes</a:t>
            </a:r>
          </a:p>
          <a:p>
            <a:r>
              <a:rPr lang="en-US" sz="2400" smtClean="0"/>
              <a:t>LikesBest</a:t>
            </a:r>
          </a:p>
          <a:p>
            <a:r>
              <a:rPr lang="en-US" sz="2400" smtClean="0"/>
              <a:t>Ate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a:xfrm>
            <a:off x="1130300" y="384175"/>
            <a:ext cx="7594600" cy="571500"/>
          </a:xfrm>
        </p:spPr>
        <p:txBody>
          <a:bodyPr/>
          <a:lstStyle/>
          <a:p>
            <a:r>
              <a:rPr lang="en-US" sz="2800" smtClean="0">
                <a:effectLst>
                  <a:outerShdw blurRad="38100" dist="38100" dir="2700000" algn="tl">
                    <a:srgbClr val="C0C0C0"/>
                  </a:outerShdw>
                </a:effectLst>
              </a:rPr>
              <a:t>Participation of an Entity Set in a Relationship Set</a:t>
            </a:r>
          </a:p>
        </p:txBody>
      </p:sp>
      <p:sp>
        <p:nvSpPr>
          <p:cNvPr id="52226" name="Rectangle 3"/>
          <p:cNvSpPr>
            <a:spLocks noChangeArrowheads="1"/>
          </p:cNvSpPr>
          <p:nvPr/>
        </p:nvSpPr>
        <p:spPr bwMode="auto">
          <a:xfrm>
            <a:off x="855663" y="1222375"/>
            <a:ext cx="7448550" cy="3162300"/>
          </a:xfrm>
          <a:prstGeom prst="rect">
            <a:avLst/>
          </a:prstGeom>
          <a:noFill/>
          <a:ln w="9525">
            <a:noFill/>
            <a:miter lim="800000"/>
            <a:headEnd/>
            <a:tailEnd/>
          </a:ln>
        </p:spPr>
        <p:txBody>
          <a:bodyPr/>
          <a:lstStyle/>
          <a:p>
            <a:pPr marL="342900" indent="-342900">
              <a:spcBef>
                <a:spcPct val="35000"/>
              </a:spcBef>
              <a:buClr>
                <a:schemeClr val="tx2"/>
              </a:buClr>
              <a:buSzPct val="90000"/>
              <a:buFont typeface="Monotype Sorts" charset="2"/>
              <a:buChar char="n"/>
            </a:pPr>
            <a:r>
              <a:rPr kumimoji="1" lang="en-US" sz="1800"/>
              <a:t>Total participation (indicated by double line):  every entity in the entity set participates in at least one relationship in the relationship set</a:t>
            </a:r>
          </a:p>
          <a:p>
            <a:pPr marL="742950" lvl="1" indent="-285750">
              <a:spcBef>
                <a:spcPct val="35000"/>
              </a:spcBef>
              <a:buClr>
                <a:schemeClr val="hlink"/>
              </a:buClr>
              <a:buSzPct val="80000"/>
              <a:buFont typeface="Monotype Sorts" charset="2"/>
              <a:buChar char="l"/>
            </a:pPr>
            <a:r>
              <a:rPr kumimoji="1" lang="en-US" sz="1800"/>
              <a:t>E.g., If every student has (at least one) instructor who is her advisor, the participation of student in advisor is total</a:t>
            </a:r>
          </a:p>
          <a:p>
            <a:pPr marL="342900" indent="-342900">
              <a:spcBef>
                <a:spcPct val="35000"/>
              </a:spcBef>
              <a:buClr>
                <a:schemeClr val="tx2"/>
              </a:buClr>
              <a:buSzPct val="90000"/>
              <a:buFont typeface="Monotype Sorts" charset="2"/>
              <a:buChar char="n"/>
            </a:pPr>
            <a:r>
              <a:rPr kumimoji="1" lang="en-US" sz="1800"/>
              <a:t>Partial participation:  some entities may not participate in any relationship in the relationship set</a:t>
            </a:r>
          </a:p>
          <a:p>
            <a:pPr marL="742950" lvl="1" indent="-285750">
              <a:spcBef>
                <a:spcPct val="35000"/>
              </a:spcBef>
              <a:buClr>
                <a:schemeClr val="hlink"/>
              </a:buClr>
              <a:buSzPct val="80000"/>
              <a:buFont typeface="Monotype Sorts" charset="2"/>
              <a:buChar char="l"/>
            </a:pPr>
            <a:r>
              <a:rPr kumimoji="1" lang="en-US" sz="1800"/>
              <a:t>Example: If there could be instructors who don</a:t>
            </a:r>
            <a:r>
              <a:rPr kumimoji="1" lang="en-US" altLang="en-US" sz="1800"/>
              <a:t>’</a:t>
            </a:r>
            <a:r>
              <a:rPr kumimoji="1" lang="en-US" sz="1800"/>
              <a:t>t advise any students, participation of </a:t>
            </a:r>
            <a:r>
              <a:rPr kumimoji="1" lang="en-US" sz="1800" i="1"/>
              <a:t>instructor</a:t>
            </a:r>
            <a:r>
              <a:rPr kumimoji="1" lang="en-US" sz="1800"/>
              <a:t> in </a:t>
            </a:r>
            <a:r>
              <a:rPr kumimoji="1" lang="en-US" sz="1800" i="1"/>
              <a:t>advisor</a:t>
            </a:r>
            <a:r>
              <a:rPr kumimoji="1" lang="en-US" sz="1800"/>
              <a:t> is partial</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noFill/>
        </p:spPr>
        <p:txBody>
          <a:bodyPr/>
          <a:lstStyle/>
          <a:p>
            <a:r>
              <a:rPr lang="en-US" altLang="en-US" smtClean="0">
                <a:effectLst/>
              </a:rPr>
              <a:t>Design Phases</a:t>
            </a:r>
          </a:p>
        </p:txBody>
      </p:sp>
      <p:sp>
        <p:nvSpPr>
          <p:cNvPr id="6147" name="Rectangle 3"/>
          <p:cNvSpPr>
            <a:spLocks noGrp="1" noChangeArrowheads="1"/>
          </p:cNvSpPr>
          <p:nvPr>
            <p:ph type="body" idx="4294967295"/>
          </p:nvPr>
        </p:nvSpPr>
        <p:spPr>
          <a:xfrm>
            <a:off x="947738" y="793750"/>
            <a:ext cx="7011987" cy="4225925"/>
          </a:xfrm>
        </p:spPr>
        <p:txBody>
          <a:bodyPr/>
          <a:lstStyle/>
          <a:p>
            <a:pPr>
              <a:buFont typeface="Monotype Sorts" charset="2"/>
              <a:buNone/>
            </a:pPr>
            <a:endParaRPr lang="en-US" altLang="en-US" i="1" smtClean="0"/>
          </a:p>
          <a:p>
            <a:r>
              <a:rPr lang="en-US" altLang="en-US" smtClean="0"/>
              <a:t>The initial phase of database design is to characterize fully the data needs of the prospective database users. </a:t>
            </a:r>
          </a:p>
          <a:p>
            <a:r>
              <a:rPr lang="en-US" altLang="en-US" smtClean="0"/>
              <a:t>Next, the designer chooses a data model and, by applying the concepts of the chosen data model, translates these requirements into a conceptual schema of the database.</a:t>
            </a:r>
          </a:p>
          <a:p>
            <a:r>
              <a:rPr lang="en-US" altLang="en-US" smtClean="0"/>
              <a:t>A fully developed conceptual schema also indicates the functional requirements of the enterprise. In a “specification of functional requirements”, users describe the kinds of operations (or transactions) that will be performed on the data.</a:t>
            </a:r>
          </a:p>
          <a:p>
            <a:endParaRPr lang="en-US" altLang="en-US" smtClean="0"/>
          </a:p>
          <a:p>
            <a:endParaRPr lang="en-US" altLang="en-US" smtClean="0"/>
          </a:p>
          <a:p>
            <a:pPr>
              <a:buFont typeface="Monotype Sorts" charset="2"/>
              <a:buNone/>
            </a:pPr>
            <a:endParaRPr lang="en-US" altLang="en-US" smtClean="0"/>
          </a:p>
          <a:p>
            <a:pPr>
              <a:buFont typeface="Monotype Sorts" charset="2"/>
              <a:buNone/>
            </a:pPr>
            <a:r>
              <a:rPr lang="en-US" altLang="en-US" smtClean="0">
                <a:sym typeface="Symbol" pitchFamily="18" charset="2"/>
              </a:rPr>
              <a:t>     </a:t>
            </a:r>
          </a:p>
        </p:txBody>
      </p:sp>
      <p:sp>
        <p:nvSpPr>
          <p:cNvPr id="6148" name="Rectangle 3"/>
          <p:cNvSpPr>
            <a:spLocks noChangeArrowheads="1"/>
          </p:cNvSpPr>
          <p:nvPr/>
        </p:nvSpPr>
        <p:spPr bwMode="auto">
          <a:xfrm>
            <a:off x="927100" y="1074738"/>
            <a:ext cx="7327900" cy="584200"/>
          </a:xfrm>
          <a:prstGeom prst="rect">
            <a:avLst/>
          </a:prstGeom>
          <a:noFill/>
          <a:ln w="9525">
            <a:noFill/>
            <a:miter lim="800000"/>
            <a:headEnd/>
            <a:tailEnd/>
          </a:ln>
        </p:spPr>
        <p:txBody>
          <a:bodyPr>
            <a:spAutoFit/>
          </a:bodyPr>
          <a:lstStyle/>
          <a:p>
            <a:pPr>
              <a:buFont typeface="Monotype Sorts" charset="2"/>
              <a:buNone/>
            </a:pPr>
            <a:endParaRPr lang="en-US" altLang="en-US"/>
          </a:p>
          <a:p>
            <a:pPr>
              <a:buFont typeface="Monotype Sorts" charset="2"/>
              <a:buNone/>
            </a:pPr>
            <a:r>
              <a:rPr lang="en-US" altLang="en-US">
                <a:sym typeface="Symbol" pitchFamily="18" charset="2"/>
              </a:rPr>
              <a:t> </a:t>
            </a:r>
            <a:endParaRPr lang="en-US"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r>
              <a:rPr lang="en-US" smtClean="0">
                <a:effectLst>
                  <a:outerShdw blurRad="38100" dist="38100" dir="2700000" algn="tl">
                    <a:srgbClr val="C0C0C0"/>
                  </a:outerShdw>
                </a:effectLst>
              </a:rPr>
              <a:t>Keys</a:t>
            </a:r>
          </a:p>
        </p:txBody>
      </p:sp>
      <p:sp>
        <p:nvSpPr>
          <p:cNvPr id="54274" name="Rectangle 3"/>
          <p:cNvSpPr>
            <a:spLocks noGrp="1" noChangeArrowheads="1"/>
          </p:cNvSpPr>
          <p:nvPr>
            <p:ph type="body" idx="1"/>
          </p:nvPr>
        </p:nvSpPr>
        <p:spPr>
          <a:xfrm>
            <a:off x="855663" y="1222375"/>
            <a:ext cx="7334250" cy="4965700"/>
          </a:xfrm>
        </p:spPr>
        <p:txBody>
          <a:bodyPr/>
          <a:lstStyle/>
          <a:p>
            <a:r>
              <a:rPr lang="en-US" smtClean="0"/>
              <a:t>A </a:t>
            </a:r>
            <a:r>
              <a:rPr lang="en-US" b="1" smtClean="0">
                <a:solidFill>
                  <a:srgbClr val="000099"/>
                </a:solidFill>
              </a:rPr>
              <a:t>super key</a:t>
            </a:r>
            <a:r>
              <a:rPr lang="en-US" smtClean="0"/>
              <a:t> of an entity set is a set of one or more attributes whose values uniquely determine each entity.</a:t>
            </a:r>
          </a:p>
          <a:p>
            <a:r>
              <a:rPr lang="en-US" smtClean="0"/>
              <a:t>A </a:t>
            </a:r>
            <a:r>
              <a:rPr lang="en-US" b="1" smtClean="0">
                <a:solidFill>
                  <a:srgbClr val="000099"/>
                </a:solidFill>
              </a:rPr>
              <a:t>candidate key</a:t>
            </a:r>
            <a:r>
              <a:rPr lang="en-US" smtClean="0"/>
              <a:t> of an entity set is a minimal super key</a:t>
            </a:r>
          </a:p>
          <a:p>
            <a:pPr lvl="1"/>
            <a:r>
              <a:rPr lang="en-US" i="1" smtClean="0"/>
              <a:t>ID</a:t>
            </a:r>
            <a:r>
              <a:rPr lang="en-US" smtClean="0"/>
              <a:t> is candidate key of </a:t>
            </a:r>
            <a:r>
              <a:rPr lang="en-US" i="1" smtClean="0"/>
              <a:t>instructor</a:t>
            </a:r>
            <a:endParaRPr lang="en-US" smtClean="0"/>
          </a:p>
          <a:p>
            <a:pPr lvl="1"/>
            <a:r>
              <a:rPr lang="en-US" i="1" smtClean="0"/>
              <a:t>course_id</a:t>
            </a:r>
            <a:r>
              <a:rPr lang="en-US" smtClean="0"/>
              <a:t> is candidate key of </a:t>
            </a:r>
            <a:r>
              <a:rPr lang="en-US" i="1" smtClean="0"/>
              <a:t>course</a:t>
            </a:r>
            <a:endParaRPr lang="en-US" smtClean="0"/>
          </a:p>
          <a:p>
            <a:r>
              <a:rPr lang="en-US" smtClean="0"/>
              <a:t>Although several candidate keys may exist, one of the candidate keys is selected to be the </a:t>
            </a:r>
            <a:r>
              <a:rPr lang="en-US" b="1" smtClean="0">
                <a:solidFill>
                  <a:srgbClr val="000099"/>
                </a:solidFill>
              </a:rPr>
              <a:t>primary key</a:t>
            </a:r>
            <a:r>
              <a:rPr lang="en-US" smtClean="0"/>
              <a:t>.</a:t>
            </a:r>
          </a:p>
          <a:p>
            <a:endParaRPr lang="en-US" smtClean="0"/>
          </a:p>
          <a:p>
            <a:r>
              <a:rPr lang="en-US" smtClean="0"/>
              <a:t>Example: consider Person(first_name, last_name, birthdate, school, favorite_color) where we know that we will </a:t>
            </a:r>
            <a:r>
              <a:rPr lang="en-US" i="1" smtClean="0"/>
              <a:t>NEVER</a:t>
            </a:r>
            <a:r>
              <a:rPr lang="en-US" smtClean="0"/>
              <a:t> have</a:t>
            </a:r>
          </a:p>
          <a:p>
            <a:pPr lvl="1"/>
            <a:r>
              <a:rPr lang="en-US" smtClean="0"/>
              <a:t>two people with the same first name and last name</a:t>
            </a:r>
          </a:p>
          <a:p>
            <a:pPr lvl="1"/>
            <a:r>
              <a:rPr lang="en-US" smtClean="0"/>
              <a:t>two people with the same last name and birthdate</a:t>
            </a:r>
          </a:p>
          <a:p>
            <a:pPr lvl="1"/>
            <a:r>
              <a:rPr lang="en-US" smtClean="0"/>
              <a:t>What are the candidate keys?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p:txBody>
          <a:bodyPr/>
          <a:lstStyle/>
          <a:p>
            <a:r>
              <a:rPr lang="en-US" smtClean="0">
                <a:effectLst>
                  <a:outerShdw blurRad="38100" dist="38100" dir="2700000" algn="tl">
                    <a:srgbClr val="C0C0C0"/>
                  </a:outerShdw>
                </a:effectLst>
              </a:rPr>
              <a:t>Redundant Attributes</a:t>
            </a:r>
          </a:p>
        </p:txBody>
      </p:sp>
      <p:sp>
        <p:nvSpPr>
          <p:cNvPr id="59394" name="Rectangle 3"/>
          <p:cNvSpPr>
            <a:spLocks noGrp="1" noChangeArrowheads="1"/>
          </p:cNvSpPr>
          <p:nvPr>
            <p:ph type="body" idx="1"/>
          </p:nvPr>
        </p:nvSpPr>
        <p:spPr/>
        <p:txBody>
          <a:bodyPr/>
          <a:lstStyle/>
          <a:p>
            <a:r>
              <a:rPr lang="en-US" smtClean="0"/>
              <a:t>Suppose we have entity sets</a:t>
            </a:r>
          </a:p>
          <a:p>
            <a:pPr lvl="1"/>
            <a:r>
              <a:rPr lang="en-US" i="1" smtClean="0"/>
              <a:t>instructor</a:t>
            </a:r>
            <a:r>
              <a:rPr lang="en-US" smtClean="0"/>
              <a:t>, with attributes including </a:t>
            </a:r>
            <a:r>
              <a:rPr lang="en-US" i="1" smtClean="0"/>
              <a:t>dept_name</a:t>
            </a:r>
          </a:p>
          <a:p>
            <a:pPr lvl="1"/>
            <a:r>
              <a:rPr lang="en-US" i="1" smtClean="0"/>
              <a:t>department</a:t>
            </a:r>
          </a:p>
          <a:p>
            <a:pPr lvl="1">
              <a:buFont typeface="Monotype Sorts" charset="2"/>
              <a:buNone/>
            </a:pPr>
            <a:r>
              <a:rPr lang="en-US" smtClean="0"/>
              <a:t>and a relationship</a:t>
            </a:r>
          </a:p>
          <a:p>
            <a:pPr lvl="1"/>
            <a:r>
              <a:rPr lang="en-US" i="1" smtClean="0"/>
              <a:t>inst_dept</a:t>
            </a:r>
            <a:r>
              <a:rPr lang="en-US" smtClean="0"/>
              <a:t> relating </a:t>
            </a:r>
            <a:r>
              <a:rPr lang="en-US" i="1" smtClean="0"/>
              <a:t>instructor</a:t>
            </a:r>
            <a:r>
              <a:rPr lang="en-US" smtClean="0"/>
              <a:t> and </a:t>
            </a:r>
            <a:r>
              <a:rPr lang="en-US" i="1" smtClean="0"/>
              <a:t>department</a:t>
            </a:r>
          </a:p>
          <a:p>
            <a:r>
              <a:rPr lang="en-US" smtClean="0"/>
              <a:t>Attribute </a:t>
            </a:r>
            <a:r>
              <a:rPr lang="en-US" i="1" smtClean="0"/>
              <a:t>dept_name</a:t>
            </a:r>
            <a:r>
              <a:rPr lang="en-US" smtClean="0"/>
              <a:t> in entity </a:t>
            </a:r>
            <a:r>
              <a:rPr lang="en-US" i="1" smtClean="0"/>
              <a:t>instructor</a:t>
            </a:r>
            <a:r>
              <a:rPr lang="en-US" smtClean="0"/>
              <a:t> is redundant since there is an explicit relationship </a:t>
            </a:r>
            <a:r>
              <a:rPr lang="en-US" i="1" smtClean="0"/>
              <a:t>inst_dept</a:t>
            </a:r>
            <a:r>
              <a:rPr lang="en-US" smtClean="0"/>
              <a:t> which relates instructors to departments</a:t>
            </a:r>
          </a:p>
          <a:p>
            <a:pPr lvl="1"/>
            <a:r>
              <a:rPr lang="en-US" smtClean="0"/>
              <a:t>The attribute replicates information present in the relationship, and should be removed from </a:t>
            </a:r>
            <a:r>
              <a:rPr lang="en-US" i="1" smtClean="0"/>
              <a:t>instructor</a:t>
            </a:r>
            <a:endParaRPr lang="en-US" smtClean="0"/>
          </a:p>
          <a:p>
            <a:pPr lvl="1"/>
            <a:r>
              <a:rPr lang="en-US" smtClean="0"/>
              <a:t>BUT: when converting back to tables, in some cases the attribute gets reintroduced, as we will see.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smtClean="0">
                <a:effectLst>
                  <a:outerShdw blurRad="38100" dist="38100" dir="2700000" algn="tl">
                    <a:srgbClr val="C0C0C0"/>
                  </a:outerShdw>
                </a:effectLst>
              </a:rPr>
              <a:t>Roles</a:t>
            </a:r>
          </a:p>
        </p:txBody>
      </p:sp>
      <p:sp>
        <p:nvSpPr>
          <p:cNvPr id="61442" name="Rectangle 3"/>
          <p:cNvSpPr>
            <a:spLocks noGrp="1" noChangeArrowheads="1"/>
          </p:cNvSpPr>
          <p:nvPr>
            <p:ph type="body" idx="1"/>
          </p:nvPr>
        </p:nvSpPr>
        <p:spPr>
          <a:xfrm>
            <a:off x="855663" y="1222375"/>
            <a:ext cx="7791450" cy="1123950"/>
          </a:xfrm>
        </p:spPr>
        <p:txBody>
          <a:bodyPr/>
          <a:lstStyle/>
          <a:p>
            <a:r>
              <a:rPr kumimoji="0" lang="en-US" smtClean="0"/>
              <a:t>Entity sets of a relationship need not be distinct</a:t>
            </a:r>
          </a:p>
          <a:p>
            <a:pPr lvl="1"/>
            <a:r>
              <a:rPr kumimoji="0" lang="en-US" smtClean="0"/>
              <a:t>Each occurrence of an entity set plays a </a:t>
            </a:r>
            <a:r>
              <a:rPr kumimoji="0" lang="ja-JP" altLang="en-US" smtClean="0"/>
              <a:t>“</a:t>
            </a:r>
            <a:r>
              <a:rPr kumimoji="0" lang="en-US" altLang="ja-JP" smtClean="0"/>
              <a:t>role</a:t>
            </a:r>
            <a:r>
              <a:rPr kumimoji="0" lang="ja-JP" altLang="en-US" smtClean="0"/>
              <a:t>”</a:t>
            </a:r>
            <a:r>
              <a:rPr kumimoji="0" lang="en-US" altLang="ja-JP" smtClean="0"/>
              <a:t> in the relationship</a:t>
            </a:r>
            <a:endParaRPr lang="en-US" altLang="ja-JP" sz="1600" smtClean="0"/>
          </a:p>
          <a:p>
            <a:r>
              <a:rPr lang="en-US" smtClean="0"/>
              <a:t>The labels </a:t>
            </a:r>
            <a:r>
              <a:rPr lang="ja-JP" altLang="en-US" smtClean="0"/>
              <a:t>“</a:t>
            </a:r>
            <a:r>
              <a:rPr lang="en-US" altLang="ja-JP" i="1" smtClean="0"/>
              <a:t>course_id</a:t>
            </a:r>
            <a:r>
              <a:rPr lang="ja-JP" altLang="en-US" smtClean="0"/>
              <a:t>”</a:t>
            </a:r>
            <a:r>
              <a:rPr lang="en-US" altLang="ja-JP" smtClean="0"/>
              <a:t> and </a:t>
            </a:r>
            <a:r>
              <a:rPr lang="ja-JP" altLang="en-US" smtClean="0"/>
              <a:t>“</a:t>
            </a:r>
            <a:r>
              <a:rPr lang="en-US" altLang="ja-JP" i="1" smtClean="0"/>
              <a:t>prereq_id</a:t>
            </a:r>
            <a:r>
              <a:rPr lang="ja-JP" altLang="en-US" smtClean="0"/>
              <a:t>”</a:t>
            </a:r>
            <a:r>
              <a:rPr lang="en-US" altLang="ja-JP" smtClean="0"/>
              <a:t> are called </a:t>
            </a:r>
            <a:r>
              <a:rPr lang="en-US" altLang="ja-JP" b="1" smtClean="0">
                <a:solidFill>
                  <a:srgbClr val="000099"/>
                </a:solidFill>
              </a:rPr>
              <a:t>roles</a:t>
            </a:r>
            <a:r>
              <a:rPr lang="en-US" altLang="ja-JP" smtClean="0"/>
              <a:t>.</a:t>
            </a:r>
            <a:endParaRPr lang="en-US" smtClean="0"/>
          </a:p>
        </p:txBody>
      </p:sp>
      <p:pic>
        <p:nvPicPr>
          <p:cNvPr id="61443" name="Picture 17"/>
          <p:cNvPicPr>
            <a:picLocks noChangeAspect="1" noChangeArrowheads="1"/>
          </p:cNvPicPr>
          <p:nvPr/>
        </p:nvPicPr>
        <p:blipFill>
          <a:blip r:embed="rId3"/>
          <a:srcRect/>
          <a:stretch>
            <a:fillRect/>
          </a:stretch>
        </p:blipFill>
        <p:spPr bwMode="auto">
          <a:xfrm>
            <a:off x="1354138" y="2857500"/>
            <a:ext cx="7099300" cy="20939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a:xfrm>
            <a:off x="981075" y="95250"/>
            <a:ext cx="8077200" cy="609600"/>
          </a:xfrm>
        </p:spPr>
        <p:txBody>
          <a:bodyPr/>
          <a:lstStyle/>
          <a:p>
            <a:r>
              <a:rPr lang="en-US" sz="3100" smtClean="0">
                <a:effectLst>
                  <a:outerShdw blurRad="38100" dist="38100" dir="2700000" algn="tl">
                    <a:srgbClr val="C0C0C0"/>
                  </a:outerShdw>
                </a:effectLst>
              </a:rPr>
              <a:t>E-R</a:t>
            </a:r>
            <a:r>
              <a:rPr lang="en-US" smtClean="0">
                <a:effectLst>
                  <a:outerShdw blurRad="38100" dist="38100" dir="2700000" algn="tl">
                    <a:srgbClr val="C0C0C0"/>
                  </a:outerShdw>
                </a:effectLst>
              </a:rPr>
              <a:t> Diagram with a Ternary Relationship</a:t>
            </a:r>
          </a:p>
        </p:txBody>
      </p:sp>
      <p:pic>
        <p:nvPicPr>
          <p:cNvPr id="63490" name="Picture 20"/>
          <p:cNvPicPr>
            <a:picLocks noChangeAspect="1" noChangeArrowheads="1"/>
          </p:cNvPicPr>
          <p:nvPr/>
        </p:nvPicPr>
        <p:blipFill>
          <a:blip r:embed="rId3"/>
          <a:srcRect/>
          <a:stretch>
            <a:fillRect/>
          </a:stretch>
        </p:blipFill>
        <p:spPr bwMode="auto">
          <a:xfrm>
            <a:off x="823913" y="1108075"/>
            <a:ext cx="7840662" cy="29987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a:xfrm>
            <a:off x="647700" y="452438"/>
            <a:ext cx="8077200" cy="609600"/>
          </a:xfrm>
        </p:spPr>
        <p:txBody>
          <a:bodyPr/>
          <a:lstStyle/>
          <a:p>
            <a:r>
              <a:rPr lang="en-US" smtClean="0">
                <a:effectLst>
                  <a:outerShdw blurRad="38100" dist="38100" dir="2700000" algn="tl">
                    <a:srgbClr val="C0C0C0"/>
                  </a:outerShdw>
                </a:effectLst>
              </a:rPr>
              <a:t>Cardinality Constraints on Ternary Relationship</a:t>
            </a:r>
          </a:p>
        </p:txBody>
      </p:sp>
      <p:sp>
        <p:nvSpPr>
          <p:cNvPr id="65538" name="Rectangle 3"/>
          <p:cNvSpPr>
            <a:spLocks noGrp="1" noChangeArrowheads="1"/>
          </p:cNvSpPr>
          <p:nvPr>
            <p:ph type="body" idx="1"/>
          </p:nvPr>
        </p:nvSpPr>
        <p:spPr>
          <a:xfrm>
            <a:off x="855663" y="1222375"/>
            <a:ext cx="7705725" cy="5189538"/>
          </a:xfrm>
        </p:spPr>
        <p:txBody>
          <a:bodyPr/>
          <a:lstStyle/>
          <a:p>
            <a:r>
              <a:rPr lang="en-US" smtClean="0"/>
              <a:t>We allow at most one arrow out of a ternary (or greater degree) relationship to indicate a cardinality constraint</a:t>
            </a:r>
          </a:p>
          <a:p>
            <a:r>
              <a:rPr lang="en-US" smtClean="0"/>
              <a:t>E.g., an arrow from </a:t>
            </a:r>
            <a:r>
              <a:rPr lang="en-US" i="1" smtClean="0"/>
              <a:t>proj_guide</a:t>
            </a:r>
            <a:r>
              <a:rPr lang="en-US" smtClean="0"/>
              <a:t> to </a:t>
            </a:r>
            <a:r>
              <a:rPr lang="en-US" i="1" smtClean="0"/>
              <a:t>instructor</a:t>
            </a:r>
            <a:r>
              <a:rPr lang="en-US" smtClean="0"/>
              <a:t> indicates each student has at most one guide for a project</a:t>
            </a:r>
          </a:p>
          <a:p>
            <a:r>
              <a:rPr lang="en-US" smtClean="0"/>
              <a:t>If there is more than one arrow, there are two ways of defining the meaning.  </a:t>
            </a:r>
          </a:p>
          <a:p>
            <a:pPr lvl="1"/>
            <a:r>
              <a:rPr lang="en-US" smtClean="0"/>
              <a:t>E.g., a ternary relationship </a:t>
            </a:r>
            <a:r>
              <a:rPr lang="en-US" i="1" smtClean="0"/>
              <a:t>R </a:t>
            </a:r>
            <a:r>
              <a:rPr lang="en-US" smtClean="0"/>
              <a:t>between </a:t>
            </a:r>
            <a:r>
              <a:rPr lang="en-US" i="1" smtClean="0"/>
              <a:t>A</a:t>
            </a:r>
            <a:r>
              <a:rPr lang="en-US" smtClean="0"/>
              <a:t>,</a:t>
            </a:r>
            <a:r>
              <a:rPr lang="en-US" i="1" smtClean="0"/>
              <a:t> B </a:t>
            </a:r>
            <a:r>
              <a:rPr lang="en-US" smtClean="0"/>
              <a:t>and </a:t>
            </a:r>
            <a:r>
              <a:rPr lang="en-US" i="1" smtClean="0"/>
              <a:t>C </a:t>
            </a:r>
            <a:r>
              <a:rPr lang="en-US" smtClean="0"/>
              <a:t>with arrows to </a:t>
            </a:r>
            <a:r>
              <a:rPr lang="en-US" i="1" smtClean="0"/>
              <a:t>B </a:t>
            </a:r>
            <a:r>
              <a:rPr lang="en-US" smtClean="0"/>
              <a:t>and </a:t>
            </a:r>
            <a:r>
              <a:rPr lang="en-US" i="1" smtClean="0"/>
              <a:t>C </a:t>
            </a:r>
            <a:r>
              <a:rPr lang="en-US" smtClean="0"/>
              <a:t>could mean</a:t>
            </a:r>
          </a:p>
          <a:p>
            <a:pPr lvl="1">
              <a:buFont typeface="Monotype Sorts" charset="2"/>
              <a:buNone/>
            </a:pPr>
            <a:r>
              <a:rPr lang="en-US" smtClean="0"/>
              <a:t>    1.  each </a:t>
            </a:r>
            <a:r>
              <a:rPr lang="en-US" i="1" smtClean="0"/>
              <a:t>A </a:t>
            </a:r>
            <a:r>
              <a:rPr lang="en-US" smtClean="0"/>
              <a:t>entity is associated with a unique entity from </a:t>
            </a:r>
            <a:r>
              <a:rPr lang="en-US" i="1" smtClean="0"/>
              <a:t>B </a:t>
            </a:r>
            <a:r>
              <a:rPr lang="en-US" smtClean="0"/>
              <a:t>and </a:t>
            </a:r>
            <a:r>
              <a:rPr lang="en-US" i="1" smtClean="0"/>
              <a:t>C </a:t>
            </a:r>
            <a:r>
              <a:rPr lang="en-US" smtClean="0"/>
              <a:t>or </a:t>
            </a:r>
          </a:p>
          <a:p>
            <a:pPr lvl="1">
              <a:buFont typeface="Monotype Sorts" charset="2"/>
              <a:buNone/>
            </a:pPr>
            <a:r>
              <a:rPr lang="en-US" smtClean="0"/>
              <a:t>	2.  each pair of entities from (</a:t>
            </a:r>
            <a:r>
              <a:rPr lang="en-US" i="1" smtClean="0"/>
              <a:t>A, B</a:t>
            </a:r>
            <a:r>
              <a:rPr lang="en-US" smtClean="0"/>
              <a:t>) is associated with a unique </a:t>
            </a:r>
            <a:r>
              <a:rPr lang="en-US" i="1" smtClean="0"/>
              <a:t>C </a:t>
            </a:r>
            <a:r>
              <a:rPr lang="en-US" smtClean="0"/>
              <a:t>entity, and each pair (</a:t>
            </a:r>
            <a:r>
              <a:rPr lang="en-US" i="1" smtClean="0"/>
              <a:t>A, C</a:t>
            </a:r>
            <a:r>
              <a:rPr lang="en-US" smtClean="0"/>
              <a:t>) is associated with a unique </a:t>
            </a:r>
            <a:r>
              <a:rPr lang="en-US" i="1" smtClean="0"/>
              <a:t>B</a:t>
            </a:r>
          </a:p>
          <a:p>
            <a:pPr lvl="1"/>
            <a:r>
              <a:rPr lang="en-US" smtClean="0"/>
              <a:t>Each alternative has been used in different formalisms</a:t>
            </a:r>
          </a:p>
          <a:p>
            <a:pPr lvl="1"/>
            <a:r>
              <a:rPr lang="en-US" smtClean="0"/>
              <a:t>To avoid confusion we outlaw more than one arrow</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r>
              <a:rPr lang="en-US" smtClean="0">
                <a:effectLst>
                  <a:outerShdw blurRad="38100" dist="38100" dir="2700000" algn="tl">
                    <a:srgbClr val="C0C0C0"/>
                  </a:outerShdw>
                </a:effectLst>
              </a:rPr>
              <a:t>Weak Entity Sets</a:t>
            </a:r>
          </a:p>
        </p:txBody>
      </p:sp>
      <p:sp>
        <p:nvSpPr>
          <p:cNvPr id="67586" name="Rectangle 3"/>
          <p:cNvSpPr>
            <a:spLocks noGrp="1" noChangeArrowheads="1"/>
          </p:cNvSpPr>
          <p:nvPr>
            <p:ph type="body" idx="1"/>
          </p:nvPr>
        </p:nvSpPr>
        <p:spPr>
          <a:xfrm>
            <a:off x="855663" y="1222375"/>
            <a:ext cx="7496175" cy="4876800"/>
          </a:xfrm>
        </p:spPr>
        <p:txBody>
          <a:bodyPr/>
          <a:lstStyle/>
          <a:p>
            <a:r>
              <a:rPr lang="en-US" smtClean="0"/>
              <a:t>An entity set that does not have a primary key is referred to as a </a:t>
            </a:r>
            <a:r>
              <a:rPr lang="en-US" b="1" smtClean="0">
                <a:solidFill>
                  <a:srgbClr val="000099"/>
                </a:solidFill>
              </a:rPr>
              <a:t>weak entity set</a:t>
            </a:r>
            <a:r>
              <a:rPr lang="en-US" smtClean="0"/>
              <a:t>.</a:t>
            </a:r>
          </a:p>
          <a:p>
            <a:r>
              <a:rPr lang="en-US" smtClean="0"/>
              <a:t>The existence of a weak entity set depends on the existence of a </a:t>
            </a:r>
            <a:r>
              <a:rPr lang="en-US" b="1" smtClean="0">
                <a:solidFill>
                  <a:srgbClr val="000099"/>
                </a:solidFill>
              </a:rPr>
              <a:t>identifying entity set</a:t>
            </a:r>
          </a:p>
          <a:p>
            <a:pPr lvl="1"/>
            <a:r>
              <a:rPr lang="en-US" smtClean="0"/>
              <a:t>It must relate to the identifying entity set via a total, one-to-many relationship set from the identifying to the weak entity set</a:t>
            </a:r>
          </a:p>
          <a:p>
            <a:pPr lvl="1"/>
            <a:r>
              <a:rPr lang="en-US" b="1" smtClean="0">
                <a:solidFill>
                  <a:srgbClr val="000099"/>
                </a:solidFill>
              </a:rPr>
              <a:t>Identifying relationship</a:t>
            </a:r>
            <a:r>
              <a:rPr lang="en-US" smtClean="0"/>
              <a:t> depicted using a double diamond</a:t>
            </a:r>
          </a:p>
          <a:p>
            <a:r>
              <a:rPr lang="en-US" smtClean="0"/>
              <a:t>The </a:t>
            </a:r>
            <a:r>
              <a:rPr lang="en-US" b="1" smtClean="0">
                <a:solidFill>
                  <a:srgbClr val="000099"/>
                </a:solidFill>
              </a:rPr>
              <a:t>discriminator</a:t>
            </a:r>
            <a:r>
              <a:rPr lang="en-US" b="1" i="1" smtClean="0">
                <a:solidFill>
                  <a:schemeClr val="tx2"/>
                </a:solidFill>
              </a:rPr>
              <a:t> </a:t>
            </a:r>
            <a:r>
              <a:rPr lang="en-US" smtClean="0"/>
              <a:t>(</a:t>
            </a:r>
            <a:r>
              <a:rPr lang="en-US" i="1" smtClean="0"/>
              <a:t>or partial key)</a:t>
            </a:r>
            <a:r>
              <a:rPr lang="en-US" smtClean="0"/>
              <a:t> of a weak entity set is the set of attributes that distinguishes among all the entities of a weak entity set.</a:t>
            </a:r>
          </a:p>
          <a:p>
            <a:r>
              <a:rPr lang="en-US" smtClean="0"/>
              <a:t>The primary key of a weak entity set is formed by the primary key of the strong entity set on which the weak entity set is existence dependent, plus the weak entity set</a:t>
            </a:r>
            <a:r>
              <a:rPr lang="ja-JP" altLang="en-US" smtClean="0"/>
              <a:t>’</a:t>
            </a:r>
            <a:r>
              <a:rPr lang="en-US" altLang="ja-JP" smtClean="0"/>
              <a:t>s discriminator.</a:t>
            </a:r>
            <a:endParaRPr 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a:xfrm>
            <a:off x="539750" y="85725"/>
            <a:ext cx="8077200" cy="609600"/>
          </a:xfrm>
        </p:spPr>
        <p:txBody>
          <a:bodyPr/>
          <a:lstStyle/>
          <a:p>
            <a:r>
              <a:rPr lang="en-US" smtClean="0">
                <a:effectLst>
                  <a:outerShdw blurRad="38100" dist="38100" dir="2700000" algn="tl">
                    <a:srgbClr val="C0C0C0"/>
                  </a:outerShdw>
                </a:effectLst>
              </a:rPr>
              <a:t>Weak Entity Sets (Cont.)</a:t>
            </a:r>
          </a:p>
        </p:txBody>
      </p:sp>
      <p:sp>
        <p:nvSpPr>
          <p:cNvPr id="69634" name="Rectangle 3"/>
          <p:cNvSpPr>
            <a:spLocks noGrp="1" noChangeArrowheads="1"/>
          </p:cNvSpPr>
          <p:nvPr>
            <p:ph type="body" idx="1"/>
          </p:nvPr>
        </p:nvSpPr>
        <p:spPr>
          <a:xfrm>
            <a:off x="814388" y="1093788"/>
            <a:ext cx="7478712" cy="2095500"/>
          </a:xfrm>
        </p:spPr>
        <p:txBody>
          <a:bodyPr/>
          <a:lstStyle/>
          <a:p>
            <a:r>
              <a:rPr lang="en-US" smtClean="0"/>
              <a:t>We underline the discriminator of a weak entity set  with a dashed line.</a:t>
            </a:r>
          </a:p>
          <a:p>
            <a:r>
              <a:rPr lang="en-US" smtClean="0"/>
              <a:t>We put the identifying relationship of a weak entity in a double diamond. </a:t>
            </a:r>
          </a:p>
          <a:p>
            <a:r>
              <a:rPr lang="en-US" smtClean="0"/>
              <a:t>Primary key for </a:t>
            </a:r>
            <a:r>
              <a:rPr lang="en-US" i="1" smtClean="0"/>
              <a:t>section </a:t>
            </a:r>
            <a:r>
              <a:rPr lang="en-US" smtClean="0"/>
              <a:t>– (</a:t>
            </a:r>
            <a:r>
              <a:rPr lang="en-US" i="1" smtClean="0"/>
              <a:t>course_id, sec_id, semester, year</a:t>
            </a:r>
            <a:r>
              <a:rPr lang="en-US" smtClean="0"/>
              <a:t>) </a:t>
            </a:r>
          </a:p>
        </p:txBody>
      </p:sp>
      <p:pic>
        <p:nvPicPr>
          <p:cNvPr id="69635" name="Picture 21"/>
          <p:cNvPicPr>
            <a:picLocks noChangeAspect="1" noChangeArrowheads="1"/>
          </p:cNvPicPr>
          <p:nvPr/>
        </p:nvPicPr>
        <p:blipFill>
          <a:blip r:embed="rId3"/>
          <a:srcRect/>
          <a:stretch>
            <a:fillRect/>
          </a:stretch>
        </p:blipFill>
        <p:spPr bwMode="auto">
          <a:xfrm>
            <a:off x="1416050" y="3429000"/>
            <a:ext cx="6808788" cy="1441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effectLst>
                  <a:outerShdw blurRad="38100" dist="38100" dir="2700000" algn="tl">
                    <a:srgbClr val="C0C0C0"/>
                  </a:outerShdw>
                </a:effectLst>
              </a:rPr>
              <a:t>More Chocolates</a:t>
            </a:r>
          </a:p>
        </p:txBody>
      </p:sp>
      <p:sp>
        <p:nvSpPr>
          <p:cNvPr id="138242" name="Content Placeholder 2"/>
          <p:cNvSpPr>
            <a:spLocks noGrp="1"/>
          </p:cNvSpPr>
          <p:nvPr>
            <p:ph idx="1"/>
          </p:nvPr>
        </p:nvSpPr>
        <p:spPr/>
        <p:txBody>
          <a:bodyPr/>
          <a:lstStyle/>
          <a:p>
            <a:r>
              <a:rPr lang="en-US" smtClean="0"/>
              <a:t>What if  chocolate pieces have numbers that are unique within their chocolate type, but not across chocolate types, e.g</a:t>
            </a:r>
          </a:p>
          <a:p>
            <a:pPr lvl="1"/>
            <a:r>
              <a:rPr lang="en-US" smtClean="0"/>
              <a:t>Mr Goodbar, 1</a:t>
            </a:r>
          </a:p>
          <a:p>
            <a:pPr lvl="1"/>
            <a:r>
              <a:rPr lang="en-US" smtClean="0"/>
              <a:t>Mr Goodbar, 2</a:t>
            </a:r>
          </a:p>
          <a:p>
            <a:pPr lvl="1"/>
            <a:r>
              <a:rPr lang="en-US" smtClean="0"/>
              <a:t>Snickers, 1</a:t>
            </a:r>
          </a:p>
          <a:p>
            <a:pPr lvl="1"/>
            <a:endParaRPr lang="en-US" smtClean="0"/>
          </a:p>
          <a:p>
            <a:r>
              <a:rPr lang="en-US" smtClean="0"/>
              <a:t>Modify the ER diagram. Hint: use a weak entity set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a:xfrm>
            <a:off x="895350" y="95250"/>
            <a:ext cx="8077200" cy="609600"/>
          </a:xfrm>
        </p:spPr>
        <p:txBody>
          <a:bodyPr/>
          <a:lstStyle/>
          <a:p>
            <a:r>
              <a:rPr lang="en-US" smtClean="0">
                <a:effectLst>
                  <a:outerShdw blurRad="38100" dist="38100" dir="2700000" algn="tl">
                    <a:srgbClr val="C0C0C0"/>
                  </a:outerShdw>
                </a:effectLst>
              </a:rPr>
              <a:t>E-R Diagram for a University Enterprise</a:t>
            </a:r>
          </a:p>
        </p:txBody>
      </p:sp>
      <p:sp>
        <p:nvSpPr>
          <p:cNvPr id="73730" name="Rectangle 5"/>
          <p:cNvSpPr>
            <a:spLocks noChangeArrowheads="1"/>
          </p:cNvSpPr>
          <p:nvPr/>
        </p:nvSpPr>
        <p:spPr bwMode="auto">
          <a:xfrm>
            <a:off x="5095875" y="4652963"/>
            <a:ext cx="88900" cy="100012"/>
          </a:xfrm>
          <a:prstGeom prst="rect">
            <a:avLst/>
          </a:prstGeom>
          <a:solidFill>
            <a:schemeClr val="accent1"/>
          </a:solidFill>
          <a:ln w="9525">
            <a:noFill/>
            <a:miter lim="800000"/>
            <a:headEnd/>
            <a:tailEnd/>
          </a:ln>
        </p:spPr>
        <p:txBody>
          <a:bodyPr wrap="none" anchor="ctr"/>
          <a:lstStyle/>
          <a:p>
            <a:pPr algn="ctr"/>
            <a:endParaRPr lang="en-US">
              <a:solidFill>
                <a:schemeClr val="accent1"/>
              </a:solidFill>
            </a:endParaRPr>
          </a:p>
        </p:txBody>
      </p:sp>
      <p:pic>
        <p:nvPicPr>
          <p:cNvPr id="73731" name="Picture 6"/>
          <p:cNvPicPr>
            <a:picLocks noChangeAspect="1" noChangeArrowheads="1"/>
          </p:cNvPicPr>
          <p:nvPr/>
        </p:nvPicPr>
        <p:blipFill>
          <a:blip r:embed="rId3"/>
          <a:srcRect/>
          <a:stretch>
            <a:fillRect/>
          </a:stretch>
        </p:blipFill>
        <p:spPr bwMode="auto">
          <a:xfrm>
            <a:off x="1308100" y="690563"/>
            <a:ext cx="6323013" cy="5962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Exercise 1</a:t>
            </a:r>
            <a:endParaRPr lang="en-US" dirty="0"/>
          </a:p>
        </p:txBody>
      </p:sp>
      <p:sp>
        <p:nvSpPr>
          <p:cNvPr id="3" name="Content Placeholder 2"/>
          <p:cNvSpPr>
            <a:spLocks noGrp="1"/>
          </p:cNvSpPr>
          <p:nvPr>
            <p:ph idx="1"/>
          </p:nvPr>
        </p:nvSpPr>
        <p:spPr/>
        <p:txBody>
          <a:bodyPr/>
          <a:lstStyle/>
          <a:p>
            <a:pPr>
              <a:buNone/>
            </a:pPr>
            <a:r>
              <a:rPr lang="en-US" dirty="0" smtClean="0"/>
              <a:t>	</a:t>
            </a:r>
          </a:p>
          <a:p>
            <a:pPr algn="just">
              <a:buNone/>
            </a:pPr>
            <a:r>
              <a:rPr lang="en-US" dirty="0" smtClean="0"/>
              <a:t>	Design an E-R diagram for keeping track of the exploits of your favorite sports team. You should store the matches played, the scores in each match, the players in each match, and individual player statistics for each match. Summary statistics should be modeled as derived attributes.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noFill/>
        </p:spPr>
        <p:txBody>
          <a:bodyPr/>
          <a:lstStyle/>
          <a:p>
            <a:r>
              <a:rPr lang="en-US" altLang="en-US" smtClean="0">
                <a:effectLst/>
              </a:rPr>
              <a:t>Design Phases (Cont.)</a:t>
            </a:r>
          </a:p>
        </p:txBody>
      </p:sp>
      <p:sp>
        <p:nvSpPr>
          <p:cNvPr id="7171" name="Rectangle 3"/>
          <p:cNvSpPr>
            <a:spLocks noGrp="1" noChangeArrowheads="1"/>
          </p:cNvSpPr>
          <p:nvPr>
            <p:ph type="body" idx="4294967295"/>
          </p:nvPr>
        </p:nvSpPr>
        <p:spPr>
          <a:xfrm>
            <a:off x="1270000" y="1798638"/>
            <a:ext cx="6430963" cy="4225925"/>
          </a:xfrm>
        </p:spPr>
        <p:txBody>
          <a:bodyPr/>
          <a:lstStyle/>
          <a:p>
            <a:pPr>
              <a:buFont typeface="Monotype Sorts" charset="2"/>
              <a:buNone/>
            </a:pPr>
            <a:endParaRPr lang="en-US" altLang="en-US" i="1" smtClean="0"/>
          </a:p>
          <a:p>
            <a:r>
              <a:rPr lang="en-US" altLang="en-US" smtClean="0"/>
              <a:t>Logical Design –  Deciding on the database schema. Database design requires that we find a “good” collection of relation schemas.</a:t>
            </a:r>
          </a:p>
          <a:p>
            <a:pPr lvl="1"/>
            <a:r>
              <a:rPr lang="en-US" altLang="en-US" smtClean="0"/>
              <a:t>Business decision – What attributes should we record in the database?</a:t>
            </a:r>
          </a:p>
          <a:p>
            <a:pPr lvl="1"/>
            <a:r>
              <a:rPr lang="en-US" altLang="en-US" smtClean="0"/>
              <a:t>Computer Science decision –  What relation schemas should we have and how should the attributes be distributed among the various relation schemas?</a:t>
            </a:r>
          </a:p>
          <a:p>
            <a:r>
              <a:rPr lang="en-US" altLang="en-US" smtClean="0"/>
              <a:t>Physical Design – Deciding on the physical layout of the database                </a:t>
            </a:r>
          </a:p>
          <a:p>
            <a:pPr>
              <a:buFont typeface="Monotype Sorts" charset="2"/>
              <a:buNone/>
            </a:pPr>
            <a:endParaRPr lang="en-US" altLang="en-US" smtClean="0"/>
          </a:p>
          <a:p>
            <a:pPr>
              <a:buFont typeface="Monotype Sorts" charset="2"/>
              <a:buNone/>
            </a:pPr>
            <a:r>
              <a:rPr lang="en-US" altLang="en-US" smtClean="0">
                <a:sym typeface="Symbol" pitchFamily="18" charset="2"/>
              </a:rPr>
              <a:t>     </a:t>
            </a:r>
          </a:p>
        </p:txBody>
      </p:sp>
      <p:sp>
        <p:nvSpPr>
          <p:cNvPr id="7172" name="Rectangle 3"/>
          <p:cNvSpPr>
            <a:spLocks noChangeArrowheads="1"/>
          </p:cNvSpPr>
          <p:nvPr/>
        </p:nvSpPr>
        <p:spPr bwMode="auto">
          <a:xfrm>
            <a:off x="927100" y="1074738"/>
            <a:ext cx="7327900" cy="584200"/>
          </a:xfrm>
          <a:prstGeom prst="rect">
            <a:avLst/>
          </a:prstGeom>
          <a:noFill/>
          <a:ln w="9525">
            <a:noFill/>
            <a:miter lim="800000"/>
            <a:headEnd/>
            <a:tailEnd/>
          </a:ln>
        </p:spPr>
        <p:txBody>
          <a:bodyPr>
            <a:spAutoFit/>
          </a:bodyPr>
          <a:lstStyle/>
          <a:p>
            <a:pPr>
              <a:buFont typeface="Monotype Sorts" charset="2"/>
              <a:buNone/>
            </a:pPr>
            <a:endParaRPr lang="en-US" altLang="en-US"/>
          </a:p>
          <a:p>
            <a:pPr>
              <a:buFont typeface="Monotype Sorts" charset="2"/>
              <a:buNone/>
            </a:pPr>
            <a:r>
              <a:rPr lang="en-US" altLang="en-US">
                <a:sym typeface="Symbol" pitchFamily="18" charset="2"/>
              </a:rPr>
              <a:t> </a:t>
            </a:r>
            <a:endParaRPr lang="en-US" altLang="en-US"/>
          </a:p>
        </p:txBody>
      </p:sp>
      <p:sp>
        <p:nvSpPr>
          <p:cNvPr id="7173" name="Rectangle 4"/>
          <p:cNvSpPr>
            <a:spLocks noChangeArrowheads="1"/>
          </p:cNvSpPr>
          <p:nvPr/>
        </p:nvSpPr>
        <p:spPr bwMode="auto">
          <a:xfrm>
            <a:off x="920750" y="1150938"/>
            <a:ext cx="7038975" cy="923925"/>
          </a:xfrm>
          <a:prstGeom prst="rect">
            <a:avLst/>
          </a:prstGeom>
          <a:noFill/>
          <a:ln w="9525">
            <a:noFill/>
            <a:miter lim="800000"/>
            <a:headEnd/>
            <a:tailEnd/>
          </a:ln>
        </p:spPr>
        <p:txBody>
          <a:bodyPr>
            <a:spAutoFit/>
          </a:bodyPr>
          <a:lstStyle/>
          <a:p>
            <a:r>
              <a:rPr lang="en-US" altLang="en-US" sz="1800"/>
              <a:t>The process of moving from an abstract data model to the implementation of the database proceeds in two final design phases.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for Practice Exercise</a:t>
            </a:r>
            <a:endParaRPr lang="en-US" dirty="0"/>
          </a:p>
        </p:txBody>
      </p:sp>
      <p:pic>
        <p:nvPicPr>
          <p:cNvPr id="142338" name="Picture 2"/>
          <p:cNvPicPr>
            <a:picLocks noGrp="1" noChangeAspect="1" noChangeArrowheads="1"/>
          </p:cNvPicPr>
          <p:nvPr>
            <p:ph idx="1"/>
          </p:nvPr>
        </p:nvPicPr>
        <p:blipFill>
          <a:blip r:embed="rId2"/>
          <a:srcRect/>
          <a:stretch>
            <a:fillRect/>
          </a:stretch>
        </p:blipFill>
        <p:spPr bwMode="auto">
          <a:xfrm>
            <a:off x="722948" y="1541418"/>
            <a:ext cx="7661275" cy="36576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noFill/>
        </p:spPr>
        <p:txBody>
          <a:bodyPr/>
          <a:lstStyle/>
          <a:p>
            <a:r>
              <a:rPr lang="en-US" altLang="en-US" smtClean="0">
                <a:effectLst/>
              </a:rPr>
              <a:t>Design Approaches</a:t>
            </a:r>
          </a:p>
        </p:txBody>
      </p:sp>
      <p:sp>
        <p:nvSpPr>
          <p:cNvPr id="8195" name="Rectangle 3"/>
          <p:cNvSpPr>
            <a:spLocks noGrp="1" noChangeArrowheads="1"/>
          </p:cNvSpPr>
          <p:nvPr>
            <p:ph type="body" idx="4294967295"/>
          </p:nvPr>
        </p:nvSpPr>
        <p:spPr/>
        <p:txBody>
          <a:bodyPr/>
          <a:lstStyle/>
          <a:p>
            <a:r>
              <a:rPr lang="en-US" altLang="en-US" smtClean="0"/>
              <a:t>Entity Relationship Model (covered in this chapter)</a:t>
            </a:r>
          </a:p>
          <a:p>
            <a:pPr lvl="1"/>
            <a:r>
              <a:rPr lang="en-US" altLang="en-US" smtClean="0"/>
              <a:t>Models an enterprise as a collection of </a:t>
            </a:r>
            <a:r>
              <a:rPr lang="en-US" altLang="en-US" i="1" smtClean="0"/>
              <a:t>entities </a:t>
            </a:r>
            <a:r>
              <a:rPr lang="en-US" altLang="en-US" smtClean="0"/>
              <a:t>and </a:t>
            </a:r>
            <a:r>
              <a:rPr lang="en-US" altLang="en-US" i="1" smtClean="0"/>
              <a:t>relationships</a:t>
            </a:r>
          </a:p>
          <a:p>
            <a:pPr lvl="2"/>
            <a:r>
              <a:rPr lang="en-US" altLang="en-US" smtClean="0"/>
              <a:t>Entity: a “thing” or “object” in the enterprise that is distinguishable from other objects</a:t>
            </a:r>
          </a:p>
          <a:p>
            <a:pPr lvl="3"/>
            <a:r>
              <a:rPr lang="en-US" altLang="en-US" smtClean="0"/>
              <a:t>Described by a set of </a:t>
            </a:r>
            <a:r>
              <a:rPr lang="en-US" altLang="en-US" i="1" smtClean="0"/>
              <a:t>attributes</a:t>
            </a:r>
            <a:endParaRPr lang="en-US" altLang="en-US" smtClean="0"/>
          </a:p>
          <a:p>
            <a:pPr lvl="2"/>
            <a:r>
              <a:rPr lang="en-US" altLang="en-US" smtClean="0"/>
              <a:t>Relationship: an association among several entities</a:t>
            </a:r>
          </a:p>
          <a:p>
            <a:pPr lvl="1"/>
            <a:r>
              <a:rPr lang="en-US" altLang="en-US" smtClean="0"/>
              <a:t>Represented diagrammatically by an </a:t>
            </a:r>
            <a:r>
              <a:rPr lang="en-US" altLang="en-US" i="1" smtClean="0"/>
              <a:t>entity-relationship diagram:</a:t>
            </a:r>
          </a:p>
          <a:p>
            <a:r>
              <a:rPr lang="en-US" altLang="en-US" smtClean="0"/>
              <a:t>Normalization Theory (Chapter 8)</a:t>
            </a:r>
          </a:p>
          <a:p>
            <a:pPr lvl="1"/>
            <a:r>
              <a:rPr lang="en-US" altLang="en-US" smtClean="0"/>
              <a:t>Formalize what designs are bad, and test for them</a:t>
            </a:r>
          </a:p>
          <a:p>
            <a:pPr lvl="1">
              <a:buFont typeface="Monotype Sorts" charset="2"/>
              <a:buNone/>
            </a:pPr>
            <a:endParaRPr lang="en-US" alt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pPr>
              <a:defRPr/>
            </a:pPr>
            <a:r>
              <a:rPr lang="en-US" smtClean="0">
                <a:ea typeface="+mj-ea"/>
              </a:rPr>
              <a:t>ER model -- Database </a:t>
            </a:r>
            <a:r>
              <a:rPr lang="en-US" dirty="0" smtClean="0">
                <a:ea typeface="+mj-ea"/>
              </a:rPr>
              <a:t>Modeling</a:t>
            </a:r>
            <a:endParaRPr lang="en-US" dirty="0">
              <a:ea typeface="+mj-ea"/>
            </a:endParaRPr>
          </a:p>
        </p:txBody>
      </p:sp>
      <p:sp>
        <p:nvSpPr>
          <p:cNvPr id="10243" name="Rectangle 3"/>
          <p:cNvSpPr>
            <a:spLocks noGrp="1" noChangeArrowheads="1"/>
          </p:cNvSpPr>
          <p:nvPr>
            <p:ph type="body" idx="1"/>
          </p:nvPr>
        </p:nvSpPr>
        <p:spPr>
          <a:xfrm>
            <a:off x="855663" y="1222375"/>
            <a:ext cx="7348537" cy="4876800"/>
          </a:xfrm>
        </p:spPr>
        <p:txBody>
          <a:bodyPr/>
          <a:lstStyle/>
          <a:p>
            <a:r>
              <a:rPr lang="en-US" altLang="en-US" smtClean="0"/>
              <a:t>The ER data mode was developed to facilitate database design by allowing specification of an </a:t>
            </a:r>
            <a:r>
              <a:rPr lang="en-US" altLang="en-US" smtClean="0">
                <a:solidFill>
                  <a:srgbClr val="000099"/>
                </a:solidFill>
              </a:rPr>
              <a:t>enterprise schema </a:t>
            </a:r>
            <a:r>
              <a:rPr lang="en-US" altLang="en-US" smtClean="0"/>
              <a:t>that represents the overall logical structure of a database.</a:t>
            </a:r>
          </a:p>
          <a:p>
            <a:r>
              <a:rPr lang="en-US" altLang="en-US" smtClean="0"/>
              <a:t>The ER model is very useful in mapping the meanings and interactions of real-world enterprises onto a conceptual schema.  Because of this usefulness, many database-design tools draw on concepts from the ER model.</a:t>
            </a:r>
          </a:p>
          <a:p>
            <a:r>
              <a:rPr lang="en-US" altLang="en-US" smtClean="0"/>
              <a:t>The ER data model employs three basic concepts: </a:t>
            </a:r>
          </a:p>
          <a:p>
            <a:pPr lvl="1"/>
            <a:r>
              <a:rPr lang="en-US" altLang="en-US" smtClean="0"/>
              <a:t>entity sets,</a:t>
            </a:r>
          </a:p>
          <a:p>
            <a:pPr lvl="1"/>
            <a:r>
              <a:rPr lang="en-US" altLang="en-US" smtClean="0"/>
              <a:t>relationship sets, </a:t>
            </a:r>
          </a:p>
          <a:p>
            <a:pPr lvl="1"/>
            <a:r>
              <a:rPr lang="en-US" altLang="en-US" smtClean="0"/>
              <a:t>attributes.</a:t>
            </a:r>
          </a:p>
          <a:p>
            <a:r>
              <a:rPr lang="en-US" altLang="en-US" smtClean="0"/>
              <a:t>The ER model also has an associated diagrammatic representation, the ER diagram, which can express the overall logical structure of a database graphically.</a:t>
            </a:r>
          </a:p>
          <a:p>
            <a:pPr>
              <a:buFont typeface="Monotype Sorts" charset="2"/>
              <a:buNone/>
            </a:pPr>
            <a:endParaRPr lang="en-US" altLang="en-US" smtClean="0"/>
          </a:p>
          <a:p>
            <a:endParaRPr lang="en-US" alt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en-US" smtClean="0">
                <a:effectLst>
                  <a:outerShdw blurRad="38100" dist="38100" dir="2700000" algn="tl">
                    <a:srgbClr val="C0C0C0"/>
                  </a:outerShdw>
                </a:effectLst>
              </a:rPr>
              <a:t>Modeling</a:t>
            </a:r>
          </a:p>
        </p:txBody>
      </p:sp>
      <p:sp>
        <p:nvSpPr>
          <p:cNvPr id="9218" name="Rectangle 3"/>
          <p:cNvSpPr>
            <a:spLocks noGrp="1" noChangeArrowheads="1"/>
          </p:cNvSpPr>
          <p:nvPr>
            <p:ph type="body" idx="1"/>
          </p:nvPr>
        </p:nvSpPr>
        <p:spPr>
          <a:xfrm>
            <a:off x="855663" y="1222375"/>
            <a:ext cx="7848600" cy="4876800"/>
          </a:xfrm>
        </p:spPr>
        <p:txBody>
          <a:bodyPr/>
          <a:lstStyle/>
          <a:p>
            <a:r>
              <a:rPr lang="en-US" smtClean="0"/>
              <a:t>A </a:t>
            </a:r>
            <a:r>
              <a:rPr lang="en-US" i="1" smtClean="0"/>
              <a:t>database</a:t>
            </a:r>
            <a:r>
              <a:rPr lang="en-US" smtClean="0"/>
              <a:t> can be modeled as:</a:t>
            </a:r>
          </a:p>
          <a:p>
            <a:pPr lvl="1"/>
            <a:r>
              <a:rPr lang="en-US" smtClean="0"/>
              <a:t>a collection of entities,</a:t>
            </a:r>
          </a:p>
          <a:p>
            <a:pPr lvl="1"/>
            <a:r>
              <a:rPr lang="en-US" smtClean="0"/>
              <a:t>relationship among entities.</a:t>
            </a:r>
          </a:p>
          <a:p>
            <a:r>
              <a:rPr lang="en-US" smtClean="0"/>
              <a:t>An </a:t>
            </a:r>
            <a:r>
              <a:rPr lang="en-US" b="1" smtClean="0">
                <a:solidFill>
                  <a:srgbClr val="000099"/>
                </a:solidFill>
              </a:rPr>
              <a:t>entity</a:t>
            </a:r>
            <a:r>
              <a:rPr lang="en-US" b="1" smtClean="0"/>
              <a:t> </a:t>
            </a:r>
            <a:r>
              <a:rPr lang="en-US" smtClean="0"/>
              <a:t>is an object that exists and is distinguishable from other objects.</a:t>
            </a:r>
          </a:p>
          <a:p>
            <a:pPr lvl="1"/>
            <a:r>
              <a:rPr lang="en-US" sz="2000" smtClean="0"/>
              <a:t>Example:  specific person, company, event, plant</a:t>
            </a:r>
            <a:endParaRPr lang="en-US" smtClean="0"/>
          </a:p>
          <a:p>
            <a:r>
              <a:rPr lang="en-US" smtClean="0"/>
              <a:t>Entities have </a:t>
            </a:r>
            <a:r>
              <a:rPr lang="en-US" b="1" smtClean="0">
                <a:solidFill>
                  <a:srgbClr val="000099"/>
                </a:solidFill>
              </a:rPr>
              <a:t>attributes</a:t>
            </a:r>
          </a:p>
          <a:p>
            <a:pPr lvl="1"/>
            <a:r>
              <a:rPr lang="en-US" smtClean="0"/>
              <a:t>Example: people have </a:t>
            </a:r>
            <a:r>
              <a:rPr lang="en-US" i="1" smtClean="0"/>
              <a:t>names </a:t>
            </a:r>
            <a:r>
              <a:rPr lang="en-US" smtClean="0"/>
              <a:t>and </a:t>
            </a:r>
            <a:r>
              <a:rPr lang="en-US" i="1" smtClean="0"/>
              <a:t>addresses	</a:t>
            </a:r>
          </a:p>
          <a:p>
            <a:r>
              <a:rPr lang="en-US" smtClean="0"/>
              <a:t>An </a:t>
            </a:r>
            <a:r>
              <a:rPr lang="en-US" b="1" smtClean="0">
                <a:solidFill>
                  <a:srgbClr val="000099"/>
                </a:solidFill>
              </a:rPr>
              <a:t>entity set</a:t>
            </a:r>
            <a:r>
              <a:rPr lang="en-US" smtClean="0"/>
              <a:t> is a set of entities of the same type that share the same properties.</a:t>
            </a:r>
          </a:p>
          <a:p>
            <a:pPr lvl="1"/>
            <a:r>
              <a:rPr lang="en-US" smtClean="0"/>
              <a:t>Example: set of all persons, companies, trees, holidays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pPr>
              <a:defRPr/>
            </a:pPr>
            <a:r>
              <a:rPr lang="en-US" smtClean="0">
                <a:effectLst>
                  <a:outerShdw blurRad="38100" dist="38100" dir="2700000" algn="tl">
                    <a:srgbClr val="C0C0C0"/>
                  </a:outerShdw>
                </a:effectLst>
                <a:ea typeface="ＭＳ Ｐゴシック" charset="-128"/>
                <a:cs typeface="+mj-cs"/>
              </a:rPr>
              <a:t>Entity Sets </a:t>
            </a:r>
            <a:r>
              <a:rPr lang="en-US" i="1" smtClean="0">
                <a:effectLst>
                  <a:outerShdw blurRad="38100" dist="38100" dir="2700000" algn="tl">
                    <a:srgbClr val="C0C0C0"/>
                  </a:outerShdw>
                </a:effectLst>
                <a:ea typeface="ＭＳ Ｐゴシック" charset="-128"/>
                <a:cs typeface="+mj-cs"/>
              </a:rPr>
              <a:t>instructor </a:t>
            </a:r>
            <a:r>
              <a:rPr lang="en-US" smtClean="0">
                <a:effectLst>
                  <a:outerShdw blurRad="38100" dist="38100" dir="2700000" algn="tl">
                    <a:srgbClr val="C0C0C0"/>
                  </a:outerShdw>
                </a:effectLst>
                <a:ea typeface="ＭＳ Ｐゴシック" charset="-128"/>
                <a:cs typeface="+mj-cs"/>
              </a:rPr>
              <a:t>and </a:t>
            </a:r>
            <a:r>
              <a:rPr lang="en-US" i="1" smtClean="0">
                <a:effectLst>
                  <a:outerShdw blurRad="38100" dist="38100" dir="2700000" algn="tl">
                    <a:srgbClr val="C0C0C0"/>
                  </a:outerShdw>
                </a:effectLst>
                <a:ea typeface="ＭＳ Ｐゴシック" charset="-128"/>
                <a:cs typeface="+mj-cs"/>
              </a:rPr>
              <a:t>student</a:t>
            </a:r>
            <a:endParaRPr lang="en-US" smtClean="0">
              <a:effectLst>
                <a:outerShdw blurRad="38100" dist="38100" dir="2700000" algn="tl">
                  <a:srgbClr val="C0C0C0"/>
                </a:outerShdw>
              </a:effectLst>
              <a:ea typeface="ＭＳ Ｐゴシック" charset="-128"/>
              <a:cs typeface="+mj-cs"/>
            </a:endParaRPr>
          </a:p>
        </p:txBody>
      </p:sp>
      <p:sp>
        <p:nvSpPr>
          <p:cNvPr id="11266" name="Text Box 3"/>
          <p:cNvSpPr txBox="1">
            <a:spLocks noChangeArrowheads="1"/>
          </p:cNvSpPr>
          <p:nvPr/>
        </p:nvSpPr>
        <p:spPr bwMode="auto">
          <a:xfrm>
            <a:off x="1192213" y="1751013"/>
            <a:ext cx="7381875" cy="304800"/>
          </a:xfrm>
          <a:prstGeom prst="rect">
            <a:avLst/>
          </a:prstGeom>
          <a:noFill/>
          <a:ln w="9525">
            <a:noFill/>
            <a:miter lim="800000"/>
            <a:headEnd/>
            <a:tailEnd/>
          </a:ln>
        </p:spPr>
        <p:txBody>
          <a:bodyPr>
            <a:spAutoFit/>
          </a:bodyPr>
          <a:lstStyle/>
          <a:p>
            <a:r>
              <a:rPr lang="en-US" sz="1400">
                <a:latin typeface="Arial" pitchFamily="34" charset="0"/>
                <a:cs typeface="Arial" pitchFamily="34" charset="0"/>
              </a:rPr>
              <a:t>instructor_ID  instructor_name                                    student-ID   student_name</a:t>
            </a:r>
          </a:p>
        </p:txBody>
      </p:sp>
      <p:pic>
        <p:nvPicPr>
          <p:cNvPr id="11267" name="Picture 6"/>
          <p:cNvPicPr>
            <a:picLocks noChangeAspect="1" noChangeArrowheads="1"/>
          </p:cNvPicPr>
          <p:nvPr/>
        </p:nvPicPr>
        <p:blipFill>
          <a:blip r:embed="rId3"/>
          <a:srcRect/>
          <a:stretch>
            <a:fillRect/>
          </a:stretch>
        </p:blipFill>
        <p:spPr bwMode="auto">
          <a:xfrm>
            <a:off x="1328738" y="2111375"/>
            <a:ext cx="6354762" cy="35385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smtClean="0">
                <a:effectLst>
                  <a:outerShdw blurRad="38100" dist="38100" dir="2700000" algn="tl">
                    <a:srgbClr val="C0C0C0"/>
                  </a:outerShdw>
                </a:effectLst>
              </a:rPr>
              <a:t>Relationship Sets</a:t>
            </a:r>
          </a:p>
        </p:txBody>
      </p:sp>
      <p:sp>
        <p:nvSpPr>
          <p:cNvPr id="13314" name="Rectangle 3"/>
          <p:cNvSpPr>
            <a:spLocks noGrp="1" noChangeArrowheads="1"/>
          </p:cNvSpPr>
          <p:nvPr>
            <p:ph type="body" idx="1"/>
          </p:nvPr>
        </p:nvSpPr>
        <p:spPr>
          <a:xfrm>
            <a:off x="855663" y="1222375"/>
            <a:ext cx="7848600" cy="4876800"/>
          </a:xfrm>
        </p:spPr>
        <p:txBody>
          <a:bodyPr/>
          <a:lstStyle/>
          <a:p>
            <a:pPr>
              <a:tabLst>
                <a:tab pos="1536700" algn="ctr"/>
                <a:tab pos="3543300" algn="ctr"/>
                <a:tab pos="5481638" algn="ctr"/>
              </a:tabLst>
            </a:pPr>
            <a:r>
              <a:rPr lang="en-US" smtClean="0"/>
              <a:t>A </a:t>
            </a:r>
            <a:r>
              <a:rPr lang="en-US" b="1" smtClean="0">
                <a:solidFill>
                  <a:srgbClr val="000099"/>
                </a:solidFill>
              </a:rPr>
              <a:t>relationship</a:t>
            </a:r>
            <a:r>
              <a:rPr lang="en-US" smtClean="0"/>
              <a:t> is an association among several entities</a:t>
            </a:r>
          </a:p>
          <a:p>
            <a:pPr>
              <a:buFont typeface="Monotype Sorts" charset="2"/>
              <a:buNone/>
              <a:tabLst>
                <a:tab pos="1536700" algn="ctr"/>
                <a:tab pos="3543300" algn="ctr"/>
                <a:tab pos="5481638" algn="ctr"/>
              </a:tabLst>
            </a:pPr>
            <a:r>
              <a:rPr lang="en-US" smtClean="0"/>
              <a:t>	Example:</a:t>
            </a:r>
            <a:br>
              <a:rPr lang="en-US" smtClean="0"/>
            </a:br>
            <a:r>
              <a:rPr lang="en-US" smtClean="0"/>
              <a:t>	 44553 (Peltier</a:t>
            </a:r>
            <a:r>
              <a:rPr lang="en-US" u="sng" smtClean="0"/>
              <a:t>)</a:t>
            </a:r>
            <a:r>
              <a:rPr lang="en-US" smtClean="0"/>
              <a:t> 	</a:t>
            </a:r>
            <a:r>
              <a:rPr lang="en-US" i="1" u="sng" smtClean="0"/>
              <a:t>advisor</a:t>
            </a:r>
            <a:r>
              <a:rPr lang="en-US" smtClean="0"/>
              <a:t>	 22222 (</a:t>
            </a:r>
            <a:r>
              <a:rPr lang="en-US" u="sng" smtClean="0"/>
              <a:t>Einstein)</a:t>
            </a:r>
            <a:r>
              <a:rPr lang="en-US" smtClean="0"/>
              <a:t> </a:t>
            </a:r>
            <a:r>
              <a:rPr lang="en-US" u="sng" smtClean="0"/>
              <a:t/>
            </a:r>
            <a:br>
              <a:rPr lang="en-US" u="sng" smtClean="0"/>
            </a:br>
            <a:r>
              <a:rPr lang="en-US" smtClean="0"/>
              <a:t>	 </a:t>
            </a:r>
            <a:r>
              <a:rPr lang="en-US" i="1" smtClean="0"/>
              <a:t>student</a:t>
            </a:r>
            <a:r>
              <a:rPr lang="en-US" smtClean="0"/>
              <a:t> entity	relationship set	 </a:t>
            </a:r>
            <a:r>
              <a:rPr lang="en-US" i="1" smtClean="0"/>
              <a:t>instructor</a:t>
            </a:r>
            <a:r>
              <a:rPr lang="en-US" smtClean="0"/>
              <a:t> entity</a:t>
            </a:r>
          </a:p>
          <a:p>
            <a:pPr>
              <a:tabLst>
                <a:tab pos="1536700" algn="ctr"/>
                <a:tab pos="3543300" algn="ctr"/>
                <a:tab pos="5481638" algn="ctr"/>
              </a:tabLst>
            </a:pPr>
            <a:r>
              <a:rPr lang="en-US" smtClean="0"/>
              <a:t>A </a:t>
            </a:r>
            <a:r>
              <a:rPr lang="en-US" b="1" smtClean="0">
                <a:solidFill>
                  <a:srgbClr val="000099"/>
                </a:solidFill>
              </a:rPr>
              <a:t>relationship set</a:t>
            </a:r>
            <a:r>
              <a:rPr lang="en-US" smtClean="0"/>
              <a:t> is a mathematical relation among </a:t>
            </a:r>
            <a:r>
              <a:rPr lang="en-US" i="1" smtClean="0"/>
              <a:t>n</a:t>
            </a:r>
            <a:r>
              <a:rPr lang="en-US" smtClean="0"/>
              <a:t> </a:t>
            </a:r>
            <a:r>
              <a:rPr lang="en-US" smtClean="0">
                <a:sym typeface="Symbol" pitchFamily="18" charset="2"/>
              </a:rPr>
              <a:t> 2 entities, each taken from entity sets</a:t>
            </a:r>
          </a:p>
          <a:p>
            <a:pPr>
              <a:buFont typeface="Monotype Sorts" charset="2"/>
              <a:buNone/>
              <a:tabLst>
                <a:tab pos="1536700" algn="ctr"/>
                <a:tab pos="3543300" algn="ctr"/>
                <a:tab pos="5481638" algn="ctr"/>
              </a:tabLst>
            </a:pPr>
            <a:r>
              <a:rPr lang="en-US" smtClean="0">
                <a:sym typeface="Symbol" pitchFamily="18" charset="2"/>
              </a:rPr>
              <a:t>			{(</a:t>
            </a:r>
            <a:r>
              <a:rPr lang="en-US" i="1" smtClean="0">
                <a:sym typeface="Symbol" pitchFamily="18" charset="2"/>
              </a:rPr>
              <a:t>e</a:t>
            </a:r>
            <a:r>
              <a:rPr lang="en-US" baseline="-25000" smtClean="0">
                <a:sym typeface="Symbol" pitchFamily="18" charset="2"/>
              </a:rPr>
              <a:t>1</a:t>
            </a:r>
            <a:r>
              <a:rPr lang="en-US" smtClean="0">
                <a:sym typeface="Symbol" pitchFamily="18" charset="2"/>
              </a:rPr>
              <a:t>, </a:t>
            </a:r>
            <a:r>
              <a:rPr lang="en-US" i="1" smtClean="0">
                <a:sym typeface="Symbol" pitchFamily="18" charset="2"/>
              </a:rPr>
              <a:t>e</a:t>
            </a:r>
            <a:r>
              <a:rPr lang="en-US" baseline="-25000" smtClean="0">
                <a:sym typeface="Symbol" pitchFamily="18" charset="2"/>
              </a:rPr>
              <a:t>2</a:t>
            </a:r>
            <a:r>
              <a:rPr lang="en-US" smtClean="0">
                <a:sym typeface="Symbol" pitchFamily="18" charset="2"/>
              </a:rPr>
              <a:t>, … </a:t>
            </a:r>
            <a:r>
              <a:rPr lang="en-US" i="1" smtClean="0">
                <a:sym typeface="Symbol" pitchFamily="18" charset="2"/>
              </a:rPr>
              <a:t>e</a:t>
            </a:r>
            <a:r>
              <a:rPr lang="en-US" i="1" baseline="-25000" smtClean="0">
                <a:sym typeface="Symbol" pitchFamily="18" charset="2"/>
              </a:rPr>
              <a:t>n</a:t>
            </a:r>
            <a:r>
              <a:rPr lang="en-US" smtClean="0">
                <a:sym typeface="Symbol" pitchFamily="18" charset="2"/>
              </a:rPr>
              <a:t>) | </a:t>
            </a:r>
            <a:r>
              <a:rPr lang="en-US" i="1" smtClean="0">
                <a:sym typeface="Symbol" pitchFamily="18" charset="2"/>
              </a:rPr>
              <a:t>e</a:t>
            </a:r>
            <a:r>
              <a:rPr lang="en-US" baseline="-25000" smtClean="0">
                <a:sym typeface="Symbol" pitchFamily="18" charset="2"/>
              </a:rPr>
              <a:t>1</a:t>
            </a:r>
            <a:r>
              <a:rPr lang="en-US" smtClean="0">
                <a:sym typeface="Symbol" pitchFamily="18" charset="2"/>
              </a:rPr>
              <a:t>   </a:t>
            </a:r>
            <a:r>
              <a:rPr lang="en-US" i="1" smtClean="0">
                <a:sym typeface="Symbol" pitchFamily="18" charset="2"/>
              </a:rPr>
              <a:t>E</a:t>
            </a:r>
            <a:r>
              <a:rPr lang="en-US" baseline="-25000" smtClean="0">
                <a:sym typeface="Symbol" pitchFamily="18" charset="2"/>
              </a:rPr>
              <a:t>1</a:t>
            </a:r>
            <a:r>
              <a:rPr lang="en-US" smtClean="0">
                <a:sym typeface="Symbol" pitchFamily="18" charset="2"/>
              </a:rPr>
              <a:t>, </a:t>
            </a:r>
            <a:r>
              <a:rPr lang="en-US" i="1" smtClean="0">
                <a:sym typeface="Symbol" pitchFamily="18" charset="2"/>
              </a:rPr>
              <a:t>e</a:t>
            </a:r>
            <a:r>
              <a:rPr lang="en-US" baseline="-25000" smtClean="0">
                <a:sym typeface="Symbol" pitchFamily="18" charset="2"/>
              </a:rPr>
              <a:t>2</a:t>
            </a:r>
            <a:r>
              <a:rPr lang="en-US" smtClean="0">
                <a:sym typeface="Symbol" pitchFamily="18" charset="2"/>
              </a:rPr>
              <a:t>   </a:t>
            </a:r>
            <a:r>
              <a:rPr lang="en-US" i="1" smtClean="0">
                <a:sym typeface="Symbol" pitchFamily="18" charset="2"/>
              </a:rPr>
              <a:t>E</a:t>
            </a:r>
            <a:r>
              <a:rPr lang="en-US" baseline="-25000" smtClean="0">
                <a:sym typeface="Symbol" pitchFamily="18" charset="2"/>
              </a:rPr>
              <a:t>2</a:t>
            </a:r>
            <a:r>
              <a:rPr lang="en-US" smtClean="0">
                <a:sym typeface="Symbol" pitchFamily="18" charset="2"/>
              </a:rPr>
              <a:t>, …, </a:t>
            </a:r>
            <a:r>
              <a:rPr lang="en-US" i="1" smtClean="0">
                <a:sym typeface="Symbol" pitchFamily="18" charset="2"/>
              </a:rPr>
              <a:t>e</a:t>
            </a:r>
            <a:r>
              <a:rPr lang="en-US" i="1" baseline="-25000" smtClean="0">
                <a:sym typeface="Symbol" pitchFamily="18" charset="2"/>
              </a:rPr>
              <a:t>n</a:t>
            </a:r>
            <a:r>
              <a:rPr lang="en-US" smtClean="0">
                <a:sym typeface="Symbol" pitchFamily="18" charset="2"/>
              </a:rPr>
              <a:t>   </a:t>
            </a:r>
            <a:r>
              <a:rPr lang="en-US" i="1" smtClean="0">
                <a:sym typeface="Symbol" pitchFamily="18" charset="2"/>
              </a:rPr>
              <a:t>E</a:t>
            </a:r>
            <a:r>
              <a:rPr lang="en-US" i="1" baseline="-25000" smtClean="0">
                <a:sym typeface="Symbol" pitchFamily="18" charset="2"/>
              </a:rPr>
              <a:t>n</a:t>
            </a:r>
            <a:r>
              <a:rPr lang="en-US" smtClean="0">
                <a:sym typeface="Symbol" pitchFamily="18" charset="2"/>
              </a:rPr>
              <a:t>}</a:t>
            </a:r>
            <a:br>
              <a:rPr lang="en-US" smtClean="0">
                <a:sym typeface="Symbol" pitchFamily="18" charset="2"/>
              </a:rPr>
            </a:br>
            <a:r>
              <a:rPr lang="en-US" smtClean="0">
                <a:sym typeface="Symbol" pitchFamily="18" charset="2"/>
              </a:rPr>
              <a:t/>
            </a:r>
            <a:br>
              <a:rPr lang="en-US" smtClean="0">
                <a:sym typeface="Symbol" pitchFamily="18" charset="2"/>
              </a:rPr>
            </a:br>
            <a:r>
              <a:rPr lang="en-US" smtClean="0">
                <a:sym typeface="Symbol" pitchFamily="18" charset="2"/>
              </a:rPr>
              <a:t>where (</a:t>
            </a:r>
            <a:r>
              <a:rPr lang="en-US" i="1" smtClean="0">
                <a:sym typeface="Symbol" pitchFamily="18" charset="2"/>
              </a:rPr>
              <a:t>e</a:t>
            </a:r>
            <a:r>
              <a:rPr lang="en-US" baseline="-25000" smtClean="0">
                <a:sym typeface="Symbol" pitchFamily="18" charset="2"/>
              </a:rPr>
              <a:t>1</a:t>
            </a:r>
            <a:r>
              <a:rPr lang="en-US" smtClean="0">
                <a:sym typeface="Symbol" pitchFamily="18" charset="2"/>
              </a:rPr>
              <a:t>, </a:t>
            </a:r>
            <a:r>
              <a:rPr lang="en-US" i="1" smtClean="0">
                <a:sym typeface="Symbol" pitchFamily="18" charset="2"/>
              </a:rPr>
              <a:t>e</a:t>
            </a:r>
            <a:r>
              <a:rPr lang="en-US" baseline="-25000" smtClean="0">
                <a:sym typeface="Symbol" pitchFamily="18" charset="2"/>
              </a:rPr>
              <a:t>2</a:t>
            </a:r>
            <a:r>
              <a:rPr lang="en-US" smtClean="0">
                <a:sym typeface="Symbol" pitchFamily="18" charset="2"/>
              </a:rPr>
              <a:t>, …, </a:t>
            </a:r>
            <a:r>
              <a:rPr lang="en-US" i="1" smtClean="0">
                <a:sym typeface="Symbol" pitchFamily="18" charset="2"/>
              </a:rPr>
              <a:t>e</a:t>
            </a:r>
            <a:r>
              <a:rPr lang="en-US" i="1" baseline="-25000" smtClean="0">
                <a:sym typeface="Symbol" pitchFamily="18" charset="2"/>
              </a:rPr>
              <a:t>n</a:t>
            </a:r>
            <a:r>
              <a:rPr lang="en-US" smtClean="0">
                <a:sym typeface="Symbol" pitchFamily="18" charset="2"/>
              </a:rPr>
              <a:t>) is a relationship</a:t>
            </a:r>
          </a:p>
          <a:p>
            <a:pPr lvl="1">
              <a:tabLst>
                <a:tab pos="1536700" algn="ctr"/>
                <a:tab pos="3543300" algn="ctr"/>
                <a:tab pos="5481638" algn="ctr"/>
              </a:tabLst>
            </a:pPr>
            <a:r>
              <a:rPr lang="en-US" smtClean="0">
                <a:sym typeface="Symbol" pitchFamily="18" charset="2"/>
              </a:rPr>
              <a:t>Example: </a:t>
            </a:r>
          </a:p>
          <a:p>
            <a:pPr lvl="1">
              <a:buFont typeface="Monotype Sorts" charset="2"/>
              <a:buNone/>
              <a:tabLst>
                <a:tab pos="1536700" algn="ctr"/>
                <a:tab pos="3543300" algn="ctr"/>
                <a:tab pos="5481638" algn="ctr"/>
              </a:tabLst>
            </a:pPr>
            <a:r>
              <a:rPr lang="en-US" smtClean="0">
                <a:sym typeface="Symbol" pitchFamily="18" charset="2"/>
              </a:rPr>
              <a:t>		        (44553,22222)  </a:t>
            </a:r>
            <a:r>
              <a:rPr lang="en-US" i="1" smtClean="0">
                <a:sym typeface="Symbol" pitchFamily="18" charset="2"/>
              </a:rPr>
              <a:t>advisor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DB6</Template>
  <TotalTime>31952</TotalTime>
  <Words>1705</Words>
  <Application>Microsoft Office PowerPoint</Application>
  <PresentationFormat>On-screen Show (4:3)</PresentationFormat>
  <Paragraphs>249</Paragraphs>
  <Slides>40</Slides>
  <Notes>35</Notes>
  <HiddenSlides>0</HiddenSlides>
  <MMClips>0</MMClips>
  <ScaleCrop>false</ScaleCrop>
  <HeadingPairs>
    <vt:vector size="8" baseType="variant">
      <vt:variant>
        <vt:lpstr>Theme</vt:lpstr>
      </vt:variant>
      <vt:variant>
        <vt:i4>1</vt:i4>
      </vt:variant>
      <vt:variant>
        <vt:lpstr>Embedded OLE Servers</vt:lpstr>
      </vt:variant>
      <vt:variant>
        <vt:i4>1</vt:i4>
      </vt:variant>
      <vt:variant>
        <vt:lpstr>Slide Titles</vt:lpstr>
      </vt:variant>
      <vt:variant>
        <vt:i4>40</vt:i4>
      </vt:variant>
      <vt:variant>
        <vt:lpstr>Custom Shows</vt:lpstr>
      </vt:variant>
      <vt:variant>
        <vt:i4>1</vt:i4>
      </vt:variant>
    </vt:vector>
  </HeadingPairs>
  <TitlesOfParts>
    <vt:vector size="43" baseType="lpstr">
      <vt:lpstr>2_db-5-grey</vt:lpstr>
      <vt:lpstr>Clip</vt:lpstr>
      <vt:lpstr>Chapter 7:  Entity-Relationship Model</vt:lpstr>
      <vt:lpstr>Chapter 7:  Entity-Relationship Model</vt:lpstr>
      <vt:lpstr>Design Phases</vt:lpstr>
      <vt:lpstr>Design Phases (Cont.)</vt:lpstr>
      <vt:lpstr>Design Approaches</vt:lpstr>
      <vt:lpstr>ER model -- Database Modeling</vt:lpstr>
      <vt:lpstr>Modeling</vt:lpstr>
      <vt:lpstr>Entity Sets instructor and student</vt:lpstr>
      <vt:lpstr>Relationship Sets</vt:lpstr>
      <vt:lpstr>Relationship Set advisor</vt:lpstr>
      <vt:lpstr>E-R Diagrams</vt:lpstr>
      <vt:lpstr>Another Example</vt:lpstr>
      <vt:lpstr>Relationship Sets (Cont.)</vt:lpstr>
      <vt:lpstr>Relationship Sets with Attributes</vt:lpstr>
      <vt:lpstr>Degree of a Relationship Set</vt:lpstr>
      <vt:lpstr>Attributes</vt:lpstr>
      <vt:lpstr>Composite Attributes</vt:lpstr>
      <vt:lpstr>Entity With Composite, Multivalued, and Derived Attributes</vt:lpstr>
      <vt:lpstr>Mapping Cardinality Constraints</vt:lpstr>
      <vt:lpstr>Mapping Cardinalities</vt:lpstr>
      <vt:lpstr>Cardinality Constraints</vt:lpstr>
      <vt:lpstr>Mapping Cardinalities </vt:lpstr>
      <vt:lpstr>One-to-One Relationship</vt:lpstr>
      <vt:lpstr>One-to-Many Relationship</vt:lpstr>
      <vt:lpstr>Many-to-One Relationships</vt:lpstr>
      <vt:lpstr>Many-to-Many Relationship</vt:lpstr>
      <vt:lpstr>Alternative Notation for Cardinality Limits</vt:lpstr>
      <vt:lpstr>Chocolate Example</vt:lpstr>
      <vt:lpstr>Participation of an Entity Set in a Relationship Set</vt:lpstr>
      <vt:lpstr>Keys</vt:lpstr>
      <vt:lpstr>Redundant Attributes</vt:lpstr>
      <vt:lpstr>Roles</vt:lpstr>
      <vt:lpstr>E-R Diagram with a Ternary Relationship</vt:lpstr>
      <vt:lpstr>Cardinality Constraints on Ternary Relationship</vt:lpstr>
      <vt:lpstr>Weak Entity Sets</vt:lpstr>
      <vt:lpstr>Weak Entity Sets (Cont.)</vt:lpstr>
      <vt:lpstr>More Chocolates</vt:lpstr>
      <vt:lpstr>E-R Diagram for a University Enterprise</vt:lpstr>
      <vt:lpstr>Practice Exercise 1</vt:lpstr>
      <vt:lpstr>Solution for Practice Exercise</vt:lpstr>
      <vt:lpstr>Custom Show 1</vt:lpstr>
    </vt:vector>
  </TitlesOfParts>
  <Company>Lucent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Marilyn Turnamian</dc:creator>
  <cp:lastModifiedBy>Rata</cp:lastModifiedBy>
  <cp:revision>352</cp:revision>
  <cp:lastPrinted>2005-01-10T21:51:57Z</cp:lastPrinted>
  <dcterms:created xsi:type="dcterms:W3CDTF">2009-12-21T15:40:15Z</dcterms:created>
  <dcterms:modified xsi:type="dcterms:W3CDTF">2017-03-08T20:46:28Z</dcterms:modified>
</cp:coreProperties>
</file>