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handoutMasterIdLst>
    <p:handoutMasterId r:id="rId38"/>
  </p:handoutMasterIdLst>
  <p:sldIdLst>
    <p:sldId id="359" r:id="rId2"/>
    <p:sldId id="360" r:id="rId3"/>
    <p:sldId id="525" r:id="rId4"/>
    <p:sldId id="530" r:id="rId5"/>
    <p:sldId id="529" r:id="rId6"/>
    <p:sldId id="553" r:id="rId7"/>
    <p:sldId id="526" r:id="rId8"/>
    <p:sldId id="554" r:id="rId9"/>
    <p:sldId id="531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532" r:id="rId19"/>
    <p:sldId id="542" r:id="rId20"/>
    <p:sldId id="534" r:id="rId21"/>
    <p:sldId id="535" r:id="rId22"/>
    <p:sldId id="536" r:id="rId23"/>
    <p:sldId id="537" r:id="rId24"/>
    <p:sldId id="538" r:id="rId25"/>
    <p:sldId id="539" r:id="rId26"/>
    <p:sldId id="540" r:id="rId27"/>
    <p:sldId id="541" r:id="rId28"/>
    <p:sldId id="464" r:id="rId29"/>
    <p:sldId id="465" r:id="rId30"/>
    <p:sldId id="466" r:id="rId31"/>
    <p:sldId id="467" r:id="rId32"/>
    <p:sldId id="556" r:id="rId33"/>
    <p:sldId id="555" r:id="rId34"/>
    <p:sldId id="472" r:id="rId35"/>
    <p:sldId id="508" r:id="rId36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99CCFF"/>
    <a:srgbClr val="000099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14" autoAdjust="0"/>
  </p:normalViewPr>
  <p:slideViewPr>
    <p:cSldViewPr snapToGrid="0">
      <p:cViewPr varScale="1">
        <p:scale>
          <a:sx n="73" d="100"/>
          <a:sy n="73" d="100"/>
        </p:scale>
        <p:origin x="-1884" y="-10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375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76A6957E-1079-4ED5-B3BC-0AB3B97EDD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8E52FF1-F10E-4EE2-8B51-378C62DCC5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7F319-CD13-488E-9021-12885425BF04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258CDA-1C8E-4AFF-BCD0-BD59CB0C27A9}" type="slidenum">
              <a:rPr lang="en-US"/>
              <a:pPr/>
              <a:t>10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6C21F-0551-4A38-B58D-40522D077EF4}" type="slidenum">
              <a:rPr lang="en-US"/>
              <a:pPr/>
              <a:t>11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23D56-0679-4EA5-9938-14C067137BD1}" type="slidenum">
              <a:rPr lang="en-US"/>
              <a:pPr/>
              <a:t>12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6A3CF2-A201-453A-BEC0-3C5B91F18246}" type="slidenum">
              <a:rPr lang="en-US"/>
              <a:pPr/>
              <a:t>13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D8870-57EE-4731-866E-D4B57FDDEDDF}" type="slidenum">
              <a:rPr lang="en-US"/>
              <a:pPr/>
              <a:t>14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818C0-6674-4EC1-99EF-A4D64628ADBE}" type="slidenum">
              <a:rPr lang="en-US"/>
              <a:pPr/>
              <a:t>15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latin typeface="Times New Roman" charset="0"/>
              <a:ea typeface="MS PGothic" pitchFamily="34" charset="-128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8728C2-E2BB-4B7C-A90F-C2341B978ABE}" type="slidenum">
              <a:rPr lang="en-US"/>
              <a:pPr/>
              <a:t>16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CEF52-CF63-4B1E-8012-E7368E11CD6F}" type="slidenum">
              <a:rPr lang="en-US"/>
              <a:pPr/>
              <a:t>17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CDF4A315-CAB3-4E86-8923-07D40DD91CDE}" type="slidenum">
              <a:rPr lang="en-US" sz="1200"/>
              <a:pPr algn="r" defTabSz="930275"/>
              <a:t>18</a:t>
            </a:fld>
            <a:endParaRPr lang="en-US" sz="120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4A6D2-FDD9-45E0-AE2B-72D97029B3EE}" type="slidenum">
              <a:rPr lang="en-US"/>
              <a:pPr/>
              <a:t>19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AFC065-4934-49AE-ABE6-7065FCFB0E2F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565EC-8CE7-4DF7-901C-20697A2A7DD9}" type="slidenum">
              <a:rPr lang="en-US"/>
              <a:pPr/>
              <a:t>20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C938E-1C83-4EF5-86D0-2416501E97CE}" type="slidenum">
              <a:rPr lang="en-US"/>
              <a:pPr/>
              <a:t>21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88736-78B5-4F06-BA56-03FCE8BFE982}" type="slidenum">
              <a:rPr lang="en-US"/>
              <a:pPr/>
              <a:t>22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ED725-CC29-4D2C-B2A0-C8263F7BE399}" type="slidenum">
              <a:rPr lang="en-US"/>
              <a:pPr/>
              <a:t>23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F4C1099B-EFAB-4767-8590-B81FA861ED3B}" type="slidenum">
              <a:rPr lang="en-US" sz="1200"/>
              <a:pPr algn="r" defTabSz="930275"/>
              <a:t>24</a:t>
            </a:fld>
            <a:endParaRPr lang="en-US" sz="120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D0423247-1F17-4EC6-B66D-8AB94AD4D42B}" type="slidenum">
              <a:rPr lang="en-US" sz="1200"/>
              <a:pPr algn="r" defTabSz="930275"/>
              <a:t>25</a:t>
            </a:fld>
            <a:endParaRPr lang="en-US" sz="120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4901D213-8FD1-4801-8421-CC86AC49377C}" type="slidenum">
              <a:rPr lang="en-US" sz="1200"/>
              <a:pPr algn="r" defTabSz="930275"/>
              <a:t>26</a:t>
            </a:fld>
            <a:endParaRPr lang="en-US" sz="120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655F9C60-3869-4913-B9E7-775B2E1288CB}" type="slidenum">
              <a:rPr lang="en-US" sz="1200"/>
              <a:pPr algn="r" defTabSz="930275"/>
              <a:t>27</a:t>
            </a:fld>
            <a:endParaRPr lang="en-US" sz="120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32463B-262C-4F09-B4F1-9BB534510E56}" type="slidenum">
              <a:rPr lang="en-US"/>
              <a:pPr/>
              <a:t>28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F4C42E-BB13-4738-AF31-A06D8F8CB2F5}" type="slidenum">
              <a:rPr lang="en-US"/>
              <a:pPr/>
              <a:t>29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EA1C6FF9-C8EA-4200-9E1B-E6DDD269E7B0}" type="slidenum">
              <a:rPr lang="en-US" sz="1200"/>
              <a:pPr algn="r" defTabSz="930275"/>
              <a:t>3</a:t>
            </a:fld>
            <a:endParaRPr lang="en-US" sz="120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38C76-B857-4DD9-B9B3-626F34AF9AD2}" type="slidenum">
              <a:rPr lang="en-US"/>
              <a:pPr/>
              <a:t>30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7F2DE-A3E3-42F9-8F1C-99057C98F21A}" type="slidenum">
              <a:rPr lang="en-US"/>
              <a:pPr/>
              <a:t>31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1F7EFB-7AF2-4632-9421-B9467E6550D6}" type="slidenum">
              <a:rPr lang="en-US"/>
              <a:pPr/>
              <a:t>32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53D08-0702-4927-8721-24F06B48FEC0}" type="slidenum">
              <a:rPr lang="en-US"/>
              <a:pPr/>
              <a:t>33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AA554-5585-4F71-A37F-8FC80B76EAE6}" type="slidenum">
              <a:rPr lang="en-US"/>
              <a:pPr/>
              <a:t>34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1A95F-921C-4358-AC3A-AC1BBAFAFD5D}" type="slidenum">
              <a:rPr lang="en-US"/>
              <a:pPr/>
              <a:t>35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4FC7E26E-1B3D-4BB9-8E93-EFE64303241B}" type="slidenum">
              <a:rPr lang="en-US" sz="1200"/>
              <a:pPr algn="r" defTabSz="930275"/>
              <a:t>4</a:t>
            </a:fld>
            <a:endParaRPr lang="en-US" sz="120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A6BCB3CD-EDEA-4AC0-9634-3E3858226981}" type="slidenum">
              <a:rPr lang="en-US" sz="1200"/>
              <a:pPr algn="r" defTabSz="930275"/>
              <a:t>5</a:t>
            </a:fld>
            <a:endParaRPr lang="en-US" sz="120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07" tIns="46504" rIns="93007" bIns="46504" anchor="b"/>
          <a:lstStyle/>
          <a:p>
            <a:pPr algn="r"/>
            <a:fld id="{B8713F85-F062-4AAA-88F7-687DB51A5EC5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5763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9FD73D8A-1560-4BAA-94F5-3914A6AA2C5A}" type="slidenum">
              <a:rPr lang="en-US" sz="1200"/>
              <a:pPr algn="r" defTabSz="930275"/>
              <a:t>7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A6BCB3CD-EDEA-4AC0-9634-3E3858226981}" type="slidenum">
              <a:rPr lang="en-US" sz="1200"/>
              <a:pPr algn="r" defTabSz="930275"/>
              <a:t>8</a:t>
            </a:fld>
            <a:endParaRPr lang="en-US" sz="120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9266" name="Clip" r:id="rId3" imgW="0" imgH="0" progId="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Database System Concepts, 6</a:t>
            </a:r>
            <a:r>
              <a:rPr lang="en-US" b="1" baseline="30000">
                <a:solidFill>
                  <a:schemeClr val="tx2"/>
                </a:solidFill>
              </a:rPr>
              <a:t>th</a:t>
            </a:r>
            <a:r>
              <a:rPr lang="en-US" b="1">
                <a:solidFill>
                  <a:schemeClr val="tx2"/>
                </a:solidFill>
              </a:rPr>
              <a:t> Ed</a:t>
            </a:r>
            <a:r>
              <a:rPr lang="en-US">
                <a:solidFill>
                  <a:schemeClr val="tx2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</a:rPr>
              <a:t>©Silberschatz, Korth and Sudarshan</a:t>
            </a:r>
            <a:r>
              <a:rPr lang="en-US" sz="1200" b="1">
                <a:solidFill>
                  <a:srgbClr val="000099"/>
                </a:solidFill>
              </a:rPr>
              <a:t/>
            </a:r>
            <a:br>
              <a:rPr lang="en-US" sz="1200" b="1">
                <a:solidFill>
                  <a:srgbClr val="000099"/>
                </a:solidFill>
              </a:rPr>
            </a:br>
            <a:r>
              <a:rPr lang="en-US" sz="1200" b="1">
                <a:solidFill>
                  <a:schemeClr val="tx2"/>
                </a:solidFill>
              </a:rPr>
              <a:t>See</a:t>
            </a:r>
            <a:r>
              <a:rPr lang="en-US" sz="1200" b="1">
                <a:solidFill>
                  <a:srgbClr val="000099"/>
                </a:solidFill>
              </a:rPr>
              <a:t> </a:t>
            </a:r>
            <a:r>
              <a:rPr lang="en-US" sz="1200" b="1">
                <a:solidFill>
                  <a:srgbClr val="000099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000099"/>
                </a:solidFill>
              </a:rPr>
              <a:t> </a:t>
            </a:r>
            <a:r>
              <a:rPr lang="en-US" sz="1200" b="1">
                <a:solidFill>
                  <a:schemeClr val="tx2"/>
                </a:solidFill>
              </a:rPr>
              <a:t>for conditions on re-use</a:t>
            </a:r>
            <a:r>
              <a:rPr lang="en-US" sz="1200" b="1">
                <a:solidFill>
                  <a:srgbClr val="000099"/>
                </a:solidFill>
              </a:rPr>
              <a:t>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chemeClr val="tx2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7.</a:t>
            </a:r>
            <a:fld id="{B8E7FC9D-8049-4F26-9951-44DAE0AC1BA5}" type="slidenum">
              <a:rPr lang="en-US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0099"/>
              </a:solidFill>
            </a:endParaRPr>
          </a:p>
        </p:txBody>
      </p:sp>
      <p:sp>
        <p:nvSpPr>
          <p:cNvPr id="7598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332970"/>
            <a:ext cx="282160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 dirty="0" smtClean="0">
                <a:solidFill>
                  <a:srgbClr val="000099"/>
                </a:solidFill>
              </a:rPr>
              <a:t>th</a:t>
            </a:r>
            <a:r>
              <a:rPr lang="en-US" sz="1000" b="1" dirty="0" smtClean="0">
                <a:solidFill>
                  <a:srgbClr val="000099"/>
                </a:solidFill>
              </a:rPr>
              <a:t> Edition</a:t>
            </a:r>
          </a:p>
          <a:p>
            <a:pPr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000099"/>
                </a:solidFill>
              </a:rPr>
              <a:t>Modified by </a:t>
            </a:r>
            <a:r>
              <a:rPr lang="en-US" sz="1000" b="1" dirty="0" err="1" smtClean="0">
                <a:solidFill>
                  <a:srgbClr val="000099"/>
                </a:solidFill>
              </a:rPr>
              <a:t>Ratan</a:t>
            </a:r>
            <a:r>
              <a:rPr lang="en-US" sz="1000" b="1" dirty="0" smtClean="0">
                <a:solidFill>
                  <a:srgbClr val="000099"/>
                </a:solidFill>
              </a:rPr>
              <a:t> </a:t>
            </a:r>
            <a:r>
              <a:rPr lang="en-US" sz="1000" b="1" dirty="0" err="1" smtClean="0">
                <a:solidFill>
                  <a:srgbClr val="000099"/>
                </a:solidFill>
              </a:rPr>
              <a:t>Dey</a:t>
            </a:r>
            <a:r>
              <a:rPr lang="en-US" sz="1000" b="1" dirty="0" smtClean="0">
                <a:solidFill>
                  <a:srgbClr val="000099"/>
                </a:solidFill>
              </a:rPr>
              <a:t> for NYU CS-UY 3083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46064 h 61"/>
              <a:gd name="T2" fmla="*/ 1593 w 285"/>
              <a:gd name="T3" fmla="*/ 37475 h 61"/>
              <a:gd name="T4" fmla="*/ 7169 w 285"/>
              <a:gd name="T5" fmla="*/ 26545 h 61"/>
              <a:gd name="T6" fmla="*/ 13541 w 285"/>
              <a:gd name="T7" fmla="*/ 19518 h 61"/>
              <a:gd name="T8" fmla="*/ 23896 w 285"/>
              <a:gd name="T9" fmla="*/ 13273 h 61"/>
              <a:gd name="T10" fmla="*/ 35844 w 285"/>
              <a:gd name="T11" fmla="*/ 7807 h 61"/>
              <a:gd name="T12" fmla="*/ 45402 w 285"/>
              <a:gd name="T13" fmla="*/ 4684 h 61"/>
              <a:gd name="T14" fmla="*/ 55757 w 285"/>
              <a:gd name="T15" fmla="*/ 1561 h 61"/>
              <a:gd name="T16" fmla="*/ 67705 w 285"/>
              <a:gd name="T17" fmla="*/ 0 h 61"/>
              <a:gd name="T18" fmla="*/ 79653 w 285"/>
              <a:gd name="T19" fmla="*/ 0 h 61"/>
              <a:gd name="T20" fmla="*/ 93991 w 285"/>
              <a:gd name="T21" fmla="*/ 0 h 61"/>
              <a:gd name="T22" fmla="*/ 109125 w 285"/>
              <a:gd name="T23" fmla="*/ 0 h 61"/>
              <a:gd name="T24" fmla="*/ 122666 w 285"/>
              <a:gd name="T25" fmla="*/ 1561 h 61"/>
              <a:gd name="T26" fmla="*/ 137800 w 285"/>
              <a:gd name="T27" fmla="*/ 4684 h 61"/>
              <a:gd name="T28" fmla="*/ 152934 w 285"/>
              <a:gd name="T29" fmla="*/ 6246 h 61"/>
              <a:gd name="T30" fmla="*/ 166475 w 285"/>
              <a:gd name="T31" fmla="*/ 9369 h 61"/>
              <a:gd name="T32" fmla="*/ 178423 w 285"/>
              <a:gd name="T33" fmla="*/ 11711 h 61"/>
              <a:gd name="T34" fmla="*/ 190371 w 285"/>
              <a:gd name="T35" fmla="*/ 14834 h 61"/>
              <a:gd name="T36" fmla="*/ 202319 w 285"/>
              <a:gd name="T37" fmla="*/ 17957 h 61"/>
              <a:gd name="T38" fmla="*/ 211878 w 285"/>
              <a:gd name="T39" fmla="*/ 19518 h 61"/>
              <a:gd name="T40" fmla="*/ 217454 w 285"/>
              <a:gd name="T41" fmla="*/ 21080 h 61"/>
              <a:gd name="T42" fmla="*/ 225419 w 285"/>
              <a:gd name="T43" fmla="*/ 24203 h 61"/>
              <a:gd name="T44" fmla="*/ 222233 w 285"/>
              <a:gd name="T45" fmla="*/ 34352 h 61"/>
              <a:gd name="T46" fmla="*/ 217454 w 285"/>
              <a:gd name="T47" fmla="*/ 32791 h 61"/>
              <a:gd name="T48" fmla="*/ 207099 w 285"/>
              <a:gd name="T49" fmla="*/ 31230 h 61"/>
              <a:gd name="T50" fmla="*/ 191965 w 285"/>
              <a:gd name="T51" fmla="*/ 28107 h 61"/>
              <a:gd name="T52" fmla="*/ 183203 w 285"/>
              <a:gd name="T53" fmla="*/ 26545 h 61"/>
              <a:gd name="T54" fmla="*/ 173644 w 285"/>
              <a:gd name="T55" fmla="*/ 24984 h 61"/>
              <a:gd name="T56" fmla="*/ 164882 w 285"/>
              <a:gd name="T57" fmla="*/ 24203 h 61"/>
              <a:gd name="T58" fmla="*/ 156121 w 285"/>
              <a:gd name="T59" fmla="*/ 22641 h 61"/>
              <a:gd name="T60" fmla="*/ 144969 w 285"/>
              <a:gd name="T61" fmla="*/ 21080 h 61"/>
              <a:gd name="T62" fmla="*/ 137800 w 285"/>
              <a:gd name="T63" fmla="*/ 19518 h 61"/>
              <a:gd name="T64" fmla="*/ 129835 w 285"/>
              <a:gd name="T65" fmla="*/ 17957 h 61"/>
              <a:gd name="T66" fmla="*/ 122666 w 285"/>
              <a:gd name="T67" fmla="*/ 16395 h 61"/>
              <a:gd name="T68" fmla="*/ 113108 w 285"/>
              <a:gd name="T69" fmla="*/ 14834 h 61"/>
              <a:gd name="T70" fmla="*/ 87619 w 285"/>
              <a:gd name="T71" fmla="*/ 11711 h 61"/>
              <a:gd name="T72" fmla="*/ 66112 w 285"/>
              <a:gd name="T73" fmla="*/ 16395 h 61"/>
              <a:gd name="T74" fmla="*/ 46995 w 285"/>
              <a:gd name="T75" fmla="*/ 22641 h 61"/>
              <a:gd name="T76" fmla="*/ 42216 w 285"/>
              <a:gd name="T77" fmla="*/ 24203 h 61"/>
              <a:gd name="T78" fmla="*/ 34251 w 285"/>
              <a:gd name="T79" fmla="*/ 26545 h 61"/>
              <a:gd name="T80" fmla="*/ 25489 w 285"/>
              <a:gd name="T81" fmla="*/ 29668 h 61"/>
              <a:gd name="T82" fmla="*/ 18320 w 285"/>
              <a:gd name="T83" fmla="*/ 34352 h 61"/>
              <a:gd name="T84" fmla="*/ 5576 w 285"/>
              <a:gd name="T85" fmla="*/ 42941 h 61"/>
              <a:gd name="T86" fmla="*/ 1593 w 285"/>
              <a:gd name="T87" fmla="*/ 47625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7:  Entity-Relationship Model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Features: Specialization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208088"/>
            <a:ext cx="8026400" cy="3944937"/>
          </a:xfrm>
        </p:spPr>
        <p:txBody>
          <a:bodyPr/>
          <a:lstStyle/>
          <a:p>
            <a:r>
              <a:rPr lang="en-US" smtClean="0"/>
              <a:t>Top-down design process; we designate subgroupings within an entity set that are distinctive from other entities in the set.</a:t>
            </a:r>
          </a:p>
          <a:p>
            <a:r>
              <a:rPr lang="en-US" smtClean="0"/>
              <a:t>These subgroupings become lower-level entity sets that have attributes or participate in relationships that do not apply to the higher-level entity set.</a:t>
            </a:r>
          </a:p>
          <a:p>
            <a:r>
              <a:rPr lang="en-US" smtClean="0"/>
              <a:t>Depicted by a </a:t>
            </a:r>
            <a:r>
              <a:rPr lang="en-US" i="1" smtClean="0"/>
              <a:t>triangle</a:t>
            </a:r>
            <a:r>
              <a:rPr lang="en-US" smtClean="0"/>
              <a:t> component labeled ISA (E.g., </a:t>
            </a:r>
            <a:r>
              <a:rPr lang="en-US" i="1" smtClean="0"/>
              <a:t>instructor</a:t>
            </a:r>
            <a:r>
              <a:rPr lang="en-US" smtClean="0"/>
              <a:t> </a:t>
            </a:r>
            <a:r>
              <a:rPr lang="ja-JP" altLang="en-US" smtClean="0"/>
              <a:t>“</a:t>
            </a:r>
            <a:r>
              <a:rPr lang="en-US" altLang="ja-JP" smtClean="0"/>
              <a:t>is a</a:t>
            </a:r>
            <a:r>
              <a:rPr lang="ja-JP" altLang="en-US" smtClean="0"/>
              <a:t>”</a:t>
            </a:r>
            <a:r>
              <a:rPr lang="en-US" altLang="ja-JP" smtClean="0"/>
              <a:t> </a:t>
            </a:r>
            <a:r>
              <a:rPr lang="en-US" altLang="ja-JP" i="1" smtClean="0"/>
              <a:t>person</a:t>
            </a:r>
            <a:r>
              <a:rPr lang="en-US" altLang="ja-JP" smtClean="0"/>
              <a:t>).</a:t>
            </a:r>
          </a:p>
          <a:p>
            <a:r>
              <a:rPr lang="en-US" b="1" smtClean="0">
                <a:solidFill>
                  <a:srgbClr val="000099"/>
                </a:solidFill>
              </a:rPr>
              <a:t>Attribute inheritance</a:t>
            </a:r>
            <a:r>
              <a:rPr lang="en-US" smtClean="0"/>
              <a:t> – a lower-level entity set inherits all the attributes and relationship participation of the higher-level entity set to which it is linked.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pic>
        <p:nvPicPr>
          <p:cNvPr id="90114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938" y="1252538"/>
            <a:ext cx="468471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ER Features: Generalization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53287" cy="2674937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A bottom-up design process</a:t>
            </a:r>
            <a:r>
              <a:rPr lang="en-US" smtClean="0"/>
              <a:t> – combine a number of entity sets that share the same features into a higher-level entity set.</a:t>
            </a:r>
          </a:p>
          <a:p>
            <a:r>
              <a:rPr lang="en-US" smtClean="0"/>
              <a:t>Specialization and generalization are simple inversions of each other; they are represented in an E-R diagram in the same way.</a:t>
            </a:r>
          </a:p>
          <a:p>
            <a:r>
              <a:rPr lang="en-US" smtClean="0"/>
              <a:t>The terms specialization and generalization are used interchangeably.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57150"/>
            <a:ext cx="8458200" cy="687388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and Generalization (Cont.)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797800" cy="4027488"/>
          </a:xfrm>
        </p:spPr>
        <p:txBody>
          <a:bodyPr/>
          <a:lstStyle/>
          <a:p>
            <a:r>
              <a:rPr lang="en-US" smtClean="0"/>
              <a:t>Can have multiple specializations of an entity set based on different features.  </a:t>
            </a:r>
          </a:p>
          <a:p>
            <a:r>
              <a:rPr lang="en-US" smtClean="0"/>
              <a:t>E.g., </a:t>
            </a:r>
            <a:r>
              <a:rPr lang="en-US" i="1" smtClean="0"/>
              <a:t>permanent_employee </a:t>
            </a:r>
            <a:r>
              <a:rPr lang="en-US" smtClean="0"/>
              <a:t>vs. </a:t>
            </a:r>
            <a:r>
              <a:rPr lang="en-US" i="1" smtClean="0"/>
              <a:t>temporary_employee</a:t>
            </a:r>
            <a:r>
              <a:rPr lang="en-US" smtClean="0"/>
              <a:t>, in addition to </a:t>
            </a:r>
            <a:r>
              <a:rPr lang="en-US" i="1" smtClean="0"/>
              <a:t>instructor </a:t>
            </a:r>
            <a:r>
              <a:rPr lang="en-US" smtClean="0"/>
              <a:t>vs. </a:t>
            </a:r>
            <a:r>
              <a:rPr lang="en-US" i="1" smtClean="0"/>
              <a:t>secretary</a:t>
            </a:r>
          </a:p>
          <a:p>
            <a:r>
              <a:rPr lang="en-US" smtClean="0"/>
              <a:t>Each particular employee would be </a:t>
            </a:r>
          </a:p>
          <a:p>
            <a:pPr lvl="1"/>
            <a:r>
              <a:rPr lang="en-US" smtClean="0"/>
              <a:t>a member of one of </a:t>
            </a:r>
            <a:r>
              <a:rPr lang="en-US" i="1" smtClean="0"/>
              <a:t>permanent_employee </a:t>
            </a:r>
            <a:r>
              <a:rPr lang="en-US" smtClean="0"/>
              <a:t>or </a:t>
            </a:r>
            <a:r>
              <a:rPr lang="en-US" i="1" smtClean="0"/>
              <a:t>temporary_employee</a:t>
            </a:r>
            <a:r>
              <a:rPr lang="en-US" smtClean="0"/>
              <a:t>, </a:t>
            </a:r>
          </a:p>
          <a:p>
            <a:pPr lvl="1"/>
            <a:r>
              <a:rPr lang="en-US" smtClean="0"/>
              <a:t>and also a member of one of </a:t>
            </a:r>
            <a:r>
              <a:rPr lang="en-US" i="1" smtClean="0"/>
              <a:t>instructor</a:t>
            </a:r>
            <a:r>
              <a:rPr lang="en-US" smtClean="0"/>
              <a:t>, </a:t>
            </a:r>
            <a:r>
              <a:rPr lang="en-US" i="1" smtClean="0"/>
              <a:t>secretary</a:t>
            </a:r>
          </a:p>
          <a:p>
            <a:r>
              <a:rPr lang="en-US" smtClean="0"/>
              <a:t>The ISA relationship also referred to as </a:t>
            </a:r>
            <a:r>
              <a:rPr lang="en-US" b="1" smtClean="0">
                <a:solidFill>
                  <a:srgbClr val="000099"/>
                </a:solidFill>
              </a:rPr>
              <a:t>superclass - subclass</a:t>
            </a:r>
            <a:r>
              <a:rPr lang="en-US" b="1" smtClean="0"/>
              <a:t> </a:t>
            </a:r>
            <a:r>
              <a:rPr lang="en-US" smtClean="0"/>
              <a:t>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171450"/>
            <a:ext cx="8077200" cy="8763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Constraints on a Specialization/Generalization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222375"/>
            <a:ext cx="8040687" cy="4919663"/>
          </a:xfrm>
        </p:spPr>
        <p:txBody>
          <a:bodyPr/>
          <a:lstStyle/>
          <a:p>
            <a:r>
              <a:rPr lang="en-US" smtClean="0"/>
              <a:t>Constraint on which entities can be members of a given lower-level entity set.</a:t>
            </a:r>
          </a:p>
          <a:p>
            <a:pPr lvl="1"/>
            <a:r>
              <a:rPr lang="en-US" smtClean="0"/>
              <a:t>condition-defined</a:t>
            </a:r>
          </a:p>
          <a:p>
            <a:pPr lvl="2"/>
            <a:r>
              <a:rPr lang="en-US" smtClean="0"/>
              <a:t>Example: all customers over 65 years are members of </a:t>
            </a:r>
            <a:r>
              <a:rPr lang="en-US" i="1" smtClean="0"/>
              <a:t>senior-citizen </a:t>
            </a:r>
            <a:r>
              <a:rPr lang="en-US" smtClean="0"/>
              <a:t>entity set; </a:t>
            </a:r>
            <a:r>
              <a:rPr lang="en-US" i="1" smtClean="0"/>
              <a:t>senior-citizen</a:t>
            </a:r>
            <a:r>
              <a:rPr lang="en-US" smtClean="0"/>
              <a:t> ISA  </a:t>
            </a:r>
            <a:r>
              <a:rPr lang="en-US" i="1" smtClean="0"/>
              <a:t>person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user-defined</a:t>
            </a:r>
          </a:p>
          <a:p>
            <a:r>
              <a:rPr lang="en-US" smtClean="0"/>
              <a:t>Constraint on whether or not entities may belong to more than one lower-level entity set within a single generalization.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Disjoint</a:t>
            </a:r>
          </a:p>
          <a:p>
            <a:pPr lvl="2"/>
            <a:r>
              <a:rPr lang="en-US" smtClean="0"/>
              <a:t>an entity can belong to only one lower-level entity set</a:t>
            </a:r>
          </a:p>
          <a:p>
            <a:pPr lvl="2"/>
            <a:r>
              <a:rPr lang="en-US" smtClean="0"/>
              <a:t>Noted in E-R diagram by having multiple lower-level entity sets link to the same triangle</a:t>
            </a:r>
            <a:endParaRPr lang="en-US" smtClean="0">
              <a:solidFill>
                <a:schemeClr val="tx2"/>
              </a:solidFill>
            </a:endParaRP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Overlapping</a:t>
            </a:r>
          </a:p>
          <a:p>
            <a:pPr lvl="2"/>
            <a:r>
              <a:rPr lang="en-US" smtClean="0"/>
              <a:t>an entity can belong to more than one lower-level entity set</a:t>
            </a:r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-119063"/>
            <a:ext cx="8077200" cy="1152526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Constraints on a Specialization/Generalization (Cont.)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341438"/>
            <a:ext cx="7364412" cy="2619375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Completeness constraint</a:t>
            </a:r>
            <a:r>
              <a:rPr lang="en-US" smtClean="0"/>
              <a:t> 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total</a:t>
            </a:r>
            <a:r>
              <a:rPr lang="en-US" smtClean="0"/>
              <a:t>: an entity must belong to one of the lower-level entity sets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partial</a:t>
            </a:r>
            <a:r>
              <a:rPr lang="en-US" smtClean="0"/>
              <a:t>: an entity need not belong to one of the lower-level entity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100354" name="Rectangle 3"/>
          <p:cNvSpPr>
            <a:spLocks noChangeArrowheads="1"/>
          </p:cNvSpPr>
          <p:nvPr/>
        </p:nvSpPr>
        <p:spPr bwMode="auto">
          <a:xfrm>
            <a:off x="855663" y="1222375"/>
            <a:ext cx="79851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Consider the ternary relationship </a:t>
            </a:r>
            <a:r>
              <a:rPr kumimoji="1" lang="en-US" sz="1800" i="1"/>
              <a:t>proj_guide</a:t>
            </a:r>
            <a:r>
              <a:rPr kumimoji="1" lang="en-US" sz="1800"/>
              <a:t>, which we saw earlier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Suppose we want to record evaluations of a student by a guide on a project</a:t>
            </a:r>
          </a:p>
        </p:txBody>
      </p:sp>
      <p:pic>
        <p:nvPicPr>
          <p:cNvPr id="100355" name="Picture 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7850" y="2246313"/>
            <a:ext cx="5202238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499350" cy="5226050"/>
          </a:xfrm>
        </p:spPr>
        <p:txBody>
          <a:bodyPr/>
          <a:lstStyle/>
          <a:p>
            <a:r>
              <a:rPr lang="en-US" smtClean="0"/>
              <a:t>Relationship sets </a:t>
            </a:r>
            <a:r>
              <a:rPr lang="en-US" i="1" smtClean="0"/>
              <a:t>eval_for </a:t>
            </a:r>
            <a:r>
              <a:rPr lang="en-US" smtClean="0"/>
              <a:t>and </a:t>
            </a:r>
            <a:r>
              <a:rPr lang="en-US" i="1" smtClean="0"/>
              <a:t>proj_guide</a:t>
            </a:r>
            <a:r>
              <a:rPr lang="en-US" smtClean="0"/>
              <a:t> represent overlapping information</a:t>
            </a:r>
          </a:p>
          <a:p>
            <a:pPr lvl="1"/>
            <a:r>
              <a:rPr lang="en-US" smtClean="0"/>
              <a:t>Every </a:t>
            </a:r>
            <a:r>
              <a:rPr lang="en-US" i="1" smtClean="0"/>
              <a:t>eval_for</a:t>
            </a:r>
            <a:r>
              <a:rPr lang="en-US" smtClean="0"/>
              <a:t> relationship corresponds to a </a:t>
            </a:r>
            <a:r>
              <a:rPr lang="en-US" i="1" smtClean="0"/>
              <a:t>proj_guide</a:t>
            </a:r>
            <a:r>
              <a:rPr lang="en-US" smtClean="0"/>
              <a:t> relationship</a:t>
            </a:r>
          </a:p>
          <a:p>
            <a:pPr lvl="1"/>
            <a:r>
              <a:rPr lang="en-US" smtClean="0"/>
              <a:t>However, some </a:t>
            </a:r>
            <a:r>
              <a:rPr lang="en-US" i="1" smtClean="0"/>
              <a:t>proj_guide</a:t>
            </a:r>
            <a:r>
              <a:rPr lang="en-US" smtClean="0"/>
              <a:t> relationships may not correspond to any </a:t>
            </a:r>
            <a:r>
              <a:rPr lang="en-US" i="1" smtClean="0"/>
              <a:t>eval_for</a:t>
            </a:r>
            <a:r>
              <a:rPr lang="en-US" smtClean="0"/>
              <a:t> relationships </a:t>
            </a:r>
          </a:p>
          <a:p>
            <a:pPr lvl="2"/>
            <a:r>
              <a:rPr lang="en-US" smtClean="0"/>
              <a:t>So we can</a:t>
            </a:r>
            <a:r>
              <a:rPr lang="ja-JP" altLang="en-US" smtClean="0"/>
              <a:t>’</a:t>
            </a:r>
            <a:r>
              <a:rPr lang="en-US" altLang="ja-JP" smtClean="0"/>
              <a:t>t discard the </a:t>
            </a:r>
            <a:r>
              <a:rPr lang="en-US" altLang="ja-JP" i="1" smtClean="0"/>
              <a:t>proj_guide</a:t>
            </a:r>
            <a:r>
              <a:rPr lang="en-US" altLang="ja-JP" smtClean="0"/>
              <a:t> relationship</a:t>
            </a:r>
          </a:p>
          <a:p>
            <a:r>
              <a:rPr lang="en-US" smtClean="0"/>
              <a:t>Eliminate this redundancy via </a:t>
            </a:r>
            <a:r>
              <a:rPr lang="en-US" i="1" smtClean="0"/>
              <a:t>aggregation</a:t>
            </a:r>
            <a:endParaRPr lang="en-US" smtClean="0"/>
          </a:p>
          <a:p>
            <a:pPr lvl="1"/>
            <a:r>
              <a:rPr lang="en-US" smtClean="0"/>
              <a:t>Treat relationship as an abstract entity</a:t>
            </a:r>
          </a:p>
          <a:p>
            <a:pPr lvl="1"/>
            <a:r>
              <a:rPr lang="en-US" smtClean="0"/>
              <a:t>Allows relationships between relationships </a:t>
            </a:r>
          </a:p>
          <a:p>
            <a:pPr lvl="1"/>
            <a:r>
              <a:rPr lang="en-US" smtClean="0"/>
              <a:t>Abstraction of relationship into new entity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9463" y="1106488"/>
            <a:ext cx="8139112" cy="1481137"/>
          </a:xfrm>
        </p:spPr>
        <p:txBody>
          <a:bodyPr/>
          <a:lstStyle/>
          <a:p>
            <a:r>
              <a:rPr lang="en-US" smtClean="0"/>
              <a:t>Without introducing redundancy, the following diagram represents:</a:t>
            </a:r>
          </a:p>
          <a:p>
            <a:pPr lvl="1"/>
            <a:r>
              <a:rPr lang="en-US" smtClean="0"/>
              <a:t>A student is guided by a particular instructor on a particular project </a:t>
            </a:r>
          </a:p>
          <a:p>
            <a:pPr lvl="1"/>
            <a:r>
              <a:rPr lang="en-US" smtClean="0"/>
              <a:t>A student, instructor, project combination may have an associated evaluation</a:t>
            </a:r>
          </a:p>
        </p:txBody>
      </p:sp>
      <p:pic>
        <p:nvPicPr>
          <p:cNvPr id="104451" name="Picture 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8300" y="2470150"/>
            <a:ext cx="4941888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397750" cy="4687887"/>
          </a:xfrm>
        </p:spPr>
        <p:txBody>
          <a:bodyPr/>
          <a:lstStyle/>
          <a:p>
            <a:r>
              <a:rPr lang="en-US" smtClean="0"/>
              <a:t>The use of an attribute or entity set to represent an object.</a:t>
            </a:r>
          </a:p>
          <a:p>
            <a:r>
              <a:rPr lang="en-US" smtClean="0"/>
              <a:t>Whether a real-world concept is best expressed by an entity set or a relationship set.</a:t>
            </a:r>
          </a:p>
          <a:p>
            <a:r>
              <a:rPr lang="en-US" smtClean="0"/>
              <a:t>The use of a ternary relationship versus a pair of binary relationships.</a:t>
            </a:r>
          </a:p>
          <a:p>
            <a:r>
              <a:rPr lang="en-US" smtClean="0"/>
              <a:t>The use of a strong or weak entity set.</a:t>
            </a:r>
          </a:p>
          <a:p>
            <a:r>
              <a:rPr lang="en-US" smtClean="0"/>
              <a:t>The use of specialization/generalization – contributes to modularity in the design.</a:t>
            </a:r>
          </a:p>
          <a:p>
            <a:r>
              <a:rPr lang="en-US" smtClean="0"/>
              <a:t>The use of aggregation – can treat the aggregate entity set as a single unit without concern for the details of its internal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85725"/>
            <a:ext cx="8077200" cy="6096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7:  Entity-Relationship Model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Extended E-R Features</a:t>
            </a:r>
          </a:p>
          <a:p>
            <a:r>
              <a:rPr lang="en-US" dirty="0" smtClean="0"/>
              <a:t>Reduction to Relation Schemas</a:t>
            </a:r>
          </a:p>
          <a:p>
            <a:r>
              <a:rPr lang="en-US" dirty="0" smtClean="0"/>
              <a:t>Design of the University Database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70800" cy="4137025"/>
          </a:xfrm>
        </p:spPr>
        <p:txBody>
          <a:bodyPr/>
          <a:lstStyle/>
          <a:p>
            <a:r>
              <a:rPr lang="en-US" smtClean="0"/>
              <a:t>Entity sets and relationship sets can be expressed uniformly as </a:t>
            </a:r>
            <a:r>
              <a:rPr lang="en-US" i="1" smtClean="0"/>
              <a:t>relation schemas </a:t>
            </a:r>
            <a:r>
              <a:rPr lang="en-US" smtClean="0"/>
              <a:t>that represent the contents of the database.</a:t>
            </a:r>
          </a:p>
          <a:p>
            <a:r>
              <a:rPr lang="en-US" smtClean="0"/>
              <a:t>A database which conforms to an E-R diagram can be represented by a collection of schemas.</a:t>
            </a:r>
          </a:p>
          <a:p>
            <a:r>
              <a:rPr lang="en-US" smtClean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smtClean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287" y="535486"/>
            <a:ext cx="8077200" cy="609600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With Simple Attributes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450975"/>
            <a:ext cx="8081962" cy="3632200"/>
          </a:xfrm>
        </p:spPr>
        <p:txBody>
          <a:bodyPr/>
          <a:lstStyle/>
          <a:p>
            <a:r>
              <a:rPr lang="en-US" smtClean="0"/>
              <a:t>A strong entity set reduces to a schema with the same attributes</a:t>
            </a:r>
            <a:br>
              <a:rPr lang="en-US" smtClean="0"/>
            </a:br>
            <a:r>
              <a:rPr lang="en-US" i="1" smtClean="0"/>
              <a:t>student(</a:t>
            </a:r>
            <a:r>
              <a:rPr lang="en-US" i="1" u="sng" smtClean="0"/>
              <a:t>ID</a:t>
            </a:r>
            <a:r>
              <a:rPr lang="en-US" i="1" smtClean="0"/>
              <a:t>, name, tot_cred)</a:t>
            </a:r>
            <a:endParaRPr lang="en-US" smtClean="0"/>
          </a:p>
          <a:p>
            <a:r>
              <a:rPr lang="en-US" smtClean="0"/>
              <a:t>A weak entity set becomes a table that includes a column for the primary key of the identifying strong entity set </a:t>
            </a:r>
            <a:br>
              <a:rPr lang="en-US" smtClean="0"/>
            </a:br>
            <a:r>
              <a:rPr lang="en-US" i="1" smtClean="0"/>
              <a:t>section ( </a:t>
            </a:r>
            <a:r>
              <a:rPr lang="en-US" i="1" u="sng" smtClean="0"/>
              <a:t>course_id, sec_id, sem, year</a:t>
            </a:r>
            <a:r>
              <a:rPr lang="en-US" i="1" smtClean="0"/>
              <a:t> )</a:t>
            </a:r>
          </a:p>
        </p:txBody>
      </p:sp>
      <p:pic>
        <p:nvPicPr>
          <p:cNvPr id="110595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2175" y="3624263"/>
            <a:ext cx="7605713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498600"/>
            <a:ext cx="7959725" cy="2944813"/>
          </a:xfrm>
        </p:spPr>
        <p:txBody>
          <a:bodyPr/>
          <a:lstStyle/>
          <a:p>
            <a:r>
              <a:rPr lang="en-US" smtClean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smtClean="0"/>
              <a:t>Example: schema for relationship set </a:t>
            </a:r>
            <a:r>
              <a:rPr lang="en-US" i="1" smtClean="0"/>
              <a:t>advisor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r>
              <a:rPr lang="en-US" i="1" smtClean="0"/>
              <a:t>advisor = </a:t>
            </a:r>
            <a:r>
              <a:rPr lang="en-US" smtClean="0"/>
              <a:t>(</a:t>
            </a:r>
            <a:r>
              <a:rPr lang="en-US" i="1" u="sng" smtClean="0"/>
              <a:t>s_id, i_id</a:t>
            </a:r>
            <a:r>
              <a:rPr lang="en-US" smtClean="0"/>
              <a:t>)</a:t>
            </a:r>
          </a:p>
        </p:txBody>
      </p:sp>
      <p:sp>
        <p:nvSpPr>
          <p:cNvPr id="112643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264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8288" y="3717925"/>
            <a:ext cx="6529387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114690" name="Rectangle 4"/>
          <p:cNvSpPr>
            <a:spLocks noChangeArrowheads="1"/>
          </p:cNvSpPr>
          <p:nvPr/>
        </p:nvSpPr>
        <p:spPr bwMode="auto">
          <a:xfrm>
            <a:off x="636588" y="1079500"/>
            <a:ext cx="7758112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Many-to-one and one-to-many relationship sets that are total on the many-side can be represented by adding an extra attribute to the </a:t>
            </a:r>
            <a:r>
              <a:rPr kumimoji="1" lang="ja-JP" altLang="en-US" sz="1800"/>
              <a:t>“</a:t>
            </a:r>
            <a:r>
              <a:rPr kumimoji="1" lang="en-US" altLang="ja-JP" sz="1800"/>
              <a:t>many</a:t>
            </a:r>
            <a:r>
              <a:rPr kumimoji="1" lang="ja-JP" altLang="en-US" sz="1800"/>
              <a:t>”</a:t>
            </a:r>
            <a:r>
              <a:rPr kumimoji="1" lang="en-US" altLang="ja-JP" sz="1800"/>
              <a:t> side, containing the primary key of the </a:t>
            </a:r>
            <a:r>
              <a:rPr kumimoji="1" lang="ja-JP" altLang="en-US" sz="1800"/>
              <a:t>“</a:t>
            </a:r>
            <a:r>
              <a:rPr kumimoji="1" lang="en-US" altLang="ja-JP" sz="1800"/>
              <a:t>one</a:t>
            </a:r>
            <a:r>
              <a:rPr kumimoji="1" lang="ja-JP" altLang="en-US" sz="1800"/>
              <a:t>”</a:t>
            </a:r>
            <a:r>
              <a:rPr kumimoji="1" lang="en-US" altLang="ja-JP" sz="1800"/>
              <a:t> side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Example: Instead of creating a schema for relationship set </a:t>
            </a:r>
            <a:r>
              <a:rPr kumimoji="1" lang="en-US" sz="1800" i="1"/>
              <a:t>inst_dept</a:t>
            </a:r>
            <a:r>
              <a:rPr kumimoji="1" lang="en-US" sz="1800"/>
              <a:t>, add an attribute </a:t>
            </a:r>
            <a:r>
              <a:rPr kumimoji="1" lang="en-US" sz="1800" i="1"/>
              <a:t>dept_name</a:t>
            </a:r>
            <a:r>
              <a:rPr kumimoji="1" lang="en-US" sz="1800"/>
              <a:t> to the schema arising from entity set </a:t>
            </a:r>
            <a:r>
              <a:rPr kumimoji="1" lang="en-US" sz="1800" i="1"/>
              <a:t>instructor</a:t>
            </a:r>
          </a:p>
        </p:txBody>
      </p:sp>
      <p:sp>
        <p:nvSpPr>
          <p:cNvPr id="114691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692" name="Group 13"/>
          <p:cNvGrpSpPr>
            <a:grpSpLocks/>
          </p:cNvGrpSpPr>
          <p:nvPr/>
        </p:nvGrpSpPr>
        <p:grpSpPr bwMode="auto">
          <a:xfrm>
            <a:off x="373063" y="2740025"/>
            <a:ext cx="8185150" cy="3424238"/>
            <a:chOff x="0" y="1413"/>
            <a:chExt cx="5483" cy="2545"/>
          </a:xfrm>
        </p:grpSpPr>
        <p:pic>
          <p:nvPicPr>
            <p:cNvPr id="114693" name="Picture 6"/>
            <p:cNvPicPr>
              <a:picLocks noChangeAspect="1" noChangeArrowheads="1"/>
            </p:cNvPicPr>
            <p:nvPr/>
          </p:nvPicPr>
          <p:blipFill>
            <a:blip r:embed="rId3"/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4694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5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222375"/>
            <a:ext cx="7391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For one-to-one relationship sets, either side can be chosen to act as the </a:t>
            </a:r>
            <a:r>
              <a:rPr lang="ja-JP" altLang="en-US" smtClean="0"/>
              <a:t>“</a:t>
            </a:r>
            <a:r>
              <a:rPr lang="en-US" altLang="ja-JP" smtClean="0"/>
              <a:t>many</a:t>
            </a:r>
            <a:r>
              <a:rPr lang="ja-JP" altLang="en-US" smtClean="0"/>
              <a:t>”</a:t>
            </a:r>
            <a:r>
              <a:rPr lang="en-US" altLang="ja-JP" smtClean="0"/>
              <a:t> side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That is, extra attribute can be added to either of the tables corresponding to the two entity sets </a:t>
            </a:r>
          </a:p>
          <a:p>
            <a:pPr>
              <a:lnSpc>
                <a:spcPct val="90000"/>
              </a:lnSpc>
            </a:pPr>
            <a:r>
              <a:rPr lang="en-US" smtClean="0"/>
              <a:t>If participation is </a:t>
            </a:r>
            <a:r>
              <a:rPr lang="en-US" i="1" smtClean="0"/>
              <a:t>partial</a:t>
            </a:r>
            <a:r>
              <a:rPr lang="en-US" smtClean="0"/>
              <a:t> on the </a:t>
            </a:r>
            <a:r>
              <a:rPr lang="ja-JP" altLang="en-US" smtClean="0"/>
              <a:t>“</a:t>
            </a:r>
            <a:r>
              <a:rPr lang="en-US" altLang="ja-JP" smtClean="0"/>
              <a:t>many</a:t>
            </a:r>
            <a:r>
              <a:rPr lang="ja-JP" altLang="en-US" smtClean="0"/>
              <a:t>”</a:t>
            </a:r>
            <a:r>
              <a:rPr lang="en-US" altLang="ja-JP" smtClean="0"/>
              <a:t> side, replacing a schema by an extra attribute in the schema corresponding to the </a:t>
            </a:r>
            <a:r>
              <a:rPr lang="ja-JP" altLang="en-US" smtClean="0"/>
              <a:t>“</a:t>
            </a:r>
            <a:r>
              <a:rPr lang="en-US" altLang="ja-JP" smtClean="0"/>
              <a:t>many</a:t>
            </a:r>
            <a:r>
              <a:rPr lang="ja-JP" altLang="en-US" smtClean="0"/>
              <a:t>”</a:t>
            </a:r>
            <a:r>
              <a:rPr lang="en-US" altLang="ja-JP" smtClean="0"/>
              <a:t> side could result in null values</a:t>
            </a:r>
          </a:p>
          <a:p>
            <a:pPr>
              <a:lnSpc>
                <a:spcPct val="90000"/>
              </a:lnSpc>
            </a:pPr>
            <a:r>
              <a:rPr lang="en-US" smtClean="0"/>
              <a:t>The schema corresponding to a relationship set linking a weak entity set to its identifying strong entity set is redundant.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Example: The </a:t>
            </a:r>
            <a:r>
              <a:rPr lang="en-US" i="1" smtClean="0"/>
              <a:t>section </a:t>
            </a:r>
            <a:r>
              <a:rPr lang="en-US" smtClean="0"/>
              <a:t>schema already contains the attributes that would appear in the </a:t>
            </a:r>
            <a:r>
              <a:rPr lang="en-US" i="1" smtClean="0"/>
              <a:t>sec_course</a:t>
            </a:r>
            <a:r>
              <a:rPr lang="en-US" smtClean="0"/>
              <a:t> schema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1075" y="66675"/>
            <a:ext cx="8077200" cy="6096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and Multivalued Attributes</a:t>
            </a: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  <a:noFill/>
        </p:spPr>
        <p:txBody>
          <a:bodyPr/>
          <a:lstStyle/>
          <a:p>
            <a:r>
              <a:rPr lang="en-US" smtClean="0"/>
              <a:t>Composite attributes are flattened out by creating a separate attribute for each component attribute</a:t>
            </a:r>
          </a:p>
          <a:p>
            <a:pPr lvl="1"/>
            <a:r>
              <a:rPr lang="en-US" smtClean="0"/>
              <a:t>Example: given entity set </a:t>
            </a:r>
            <a:r>
              <a:rPr lang="en-US" i="1" smtClean="0"/>
              <a:t>instructor</a:t>
            </a:r>
            <a:r>
              <a:rPr lang="en-US" smtClean="0"/>
              <a:t> with composite attribute </a:t>
            </a:r>
            <a:r>
              <a:rPr lang="en-US" i="1" smtClean="0"/>
              <a:t>name</a:t>
            </a:r>
            <a:r>
              <a:rPr lang="en-US" smtClean="0"/>
              <a:t> with component attributes </a:t>
            </a:r>
            <a:r>
              <a:rPr lang="en-US" i="1" smtClean="0"/>
              <a:t>first_name </a:t>
            </a:r>
            <a:r>
              <a:rPr lang="en-US" smtClean="0"/>
              <a:t>and </a:t>
            </a:r>
            <a:r>
              <a:rPr lang="en-US" i="1" smtClean="0"/>
              <a:t>last_name</a:t>
            </a:r>
            <a:r>
              <a:rPr lang="en-US" smtClean="0"/>
              <a:t> the schema corresponding to the entity set has two attributes </a:t>
            </a:r>
            <a:r>
              <a:rPr lang="en-US" i="1" smtClean="0"/>
              <a:t>name_first_name</a:t>
            </a:r>
            <a:r>
              <a:rPr lang="en-US" smtClean="0"/>
              <a:t>  and </a:t>
            </a:r>
            <a:r>
              <a:rPr lang="en-US" i="1" smtClean="0"/>
              <a:t>name_last_name</a:t>
            </a:r>
          </a:p>
          <a:p>
            <a:pPr lvl="2"/>
            <a:r>
              <a:rPr lang="en-US" i="1" smtClean="0"/>
              <a:t>Prefix omitted if there is no ambiguity</a:t>
            </a:r>
          </a:p>
          <a:p>
            <a:r>
              <a:rPr lang="en-US" smtClean="0"/>
              <a:t>Ignoring multivalued attributes, extended instructor schema is</a:t>
            </a:r>
          </a:p>
          <a:p>
            <a:pPr lvl="1"/>
            <a:r>
              <a:rPr lang="en-US" i="1" smtClean="0"/>
              <a:t>instructor(ID, </a:t>
            </a:r>
            <a:br>
              <a:rPr lang="en-US" i="1" smtClean="0"/>
            </a:br>
            <a:r>
              <a:rPr lang="en-US" i="1" smtClean="0"/>
              <a:t>      first_name, middle_initial,  last_name,</a:t>
            </a:r>
            <a:br>
              <a:rPr lang="en-US" i="1" smtClean="0"/>
            </a:br>
            <a:r>
              <a:rPr lang="en-US" i="1" smtClean="0"/>
              <a:t>      street_number, street_name,  </a:t>
            </a:r>
            <a:br>
              <a:rPr lang="en-US" i="1" smtClean="0"/>
            </a:br>
            <a:r>
              <a:rPr lang="en-US" i="1" smtClean="0"/>
              <a:t>           apt_number, city, state, zip_code,  </a:t>
            </a:r>
            <a:br>
              <a:rPr lang="en-US" i="1" smtClean="0"/>
            </a:br>
            <a:r>
              <a:rPr lang="en-US" i="1" smtClean="0"/>
              <a:t>      date_of_birth)</a:t>
            </a:r>
          </a:p>
          <a:p>
            <a:pPr lvl="1"/>
            <a:endParaRPr lang="en-US" smtClean="0"/>
          </a:p>
        </p:txBody>
      </p:sp>
      <p:pic>
        <p:nvPicPr>
          <p:cNvPr id="11878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450" y="1044575"/>
            <a:ext cx="2519363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1075" y="66675"/>
            <a:ext cx="8077200" cy="6096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and Multivalued Attributes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1165225"/>
            <a:ext cx="7672388" cy="5160963"/>
          </a:xfrm>
          <a:noFill/>
        </p:spPr>
        <p:txBody>
          <a:bodyPr/>
          <a:lstStyle/>
          <a:p>
            <a:r>
              <a:rPr lang="en-US" smtClean="0"/>
              <a:t>A multivalued attribute </a:t>
            </a:r>
            <a:r>
              <a:rPr lang="en-US" i="1" smtClean="0"/>
              <a:t>M</a:t>
            </a:r>
            <a:r>
              <a:rPr lang="en-US" smtClean="0"/>
              <a:t> of an entity </a:t>
            </a:r>
            <a:r>
              <a:rPr lang="en-US" i="1" smtClean="0"/>
              <a:t>E</a:t>
            </a:r>
            <a:r>
              <a:rPr lang="en-US" smtClean="0"/>
              <a:t> is represented by a separate schema </a:t>
            </a:r>
            <a:r>
              <a:rPr lang="en-US" i="1" smtClean="0"/>
              <a:t>EM</a:t>
            </a:r>
            <a:endParaRPr lang="en-US" smtClean="0"/>
          </a:p>
          <a:p>
            <a:pPr lvl="1"/>
            <a:r>
              <a:rPr lang="en-US" smtClean="0"/>
              <a:t>Schema </a:t>
            </a:r>
            <a:r>
              <a:rPr lang="en-US" i="1" smtClean="0"/>
              <a:t>EM</a:t>
            </a:r>
            <a:r>
              <a:rPr lang="en-US" smtClean="0"/>
              <a:t> has attributes corresponding to the primary key of </a:t>
            </a:r>
            <a:r>
              <a:rPr lang="en-US" i="1" smtClean="0"/>
              <a:t>E</a:t>
            </a:r>
            <a:r>
              <a:rPr lang="en-US" smtClean="0"/>
              <a:t> and an attribute corresponding to multivalued attribute </a:t>
            </a:r>
            <a:r>
              <a:rPr lang="en-US" i="1" smtClean="0"/>
              <a:t>M</a:t>
            </a:r>
            <a:endParaRPr lang="en-US" smtClean="0"/>
          </a:p>
          <a:p>
            <a:pPr lvl="1"/>
            <a:r>
              <a:rPr lang="en-US" smtClean="0"/>
              <a:t>Example:  Multivalued attribute </a:t>
            </a:r>
            <a:r>
              <a:rPr lang="en-US" i="1" smtClean="0"/>
              <a:t>phone_number </a:t>
            </a:r>
            <a:r>
              <a:rPr lang="en-US" smtClean="0"/>
              <a:t>of </a:t>
            </a:r>
            <a:r>
              <a:rPr lang="en-US" i="1" smtClean="0"/>
              <a:t>instructor</a:t>
            </a:r>
            <a:r>
              <a:rPr lang="en-US" smtClean="0"/>
              <a:t> is represented by a schema:</a:t>
            </a:r>
            <a:br>
              <a:rPr lang="en-US" smtClean="0"/>
            </a:br>
            <a:r>
              <a:rPr lang="en-US" smtClean="0"/>
              <a:t>    </a:t>
            </a:r>
            <a:r>
              <a:rPr lang="en-US" i="1" smtClean="0"/>
              <a:t>inst_phone= </a:t>
            </a:r>
            <a:r>
              <a:rPr lang="en-US" smtClean="0"/>
              <a:t>(</a:t>
            </a:r>
            <a:r>
              <a:rPr lang="en-US" i="1" smtClean="0"/>
              <a:t> </a:t>
            </a:r>
            <a:r>
              <a:rPr lang="en-US" i="1" u="sng" smtClean="0"/>
              <a:t>ID</a:t>
            </a:r>
            <a:r>
              <a:rPr lang="en-US" i="1" smtClean="0"/>
              <a:t>, </a:t>
            </a:r>
            <a:r>
              <a:rPr lang="en-US" i="1" u="sng" smtClean="0"/>
              <a:t>phone_number</a:t>
            </a:r>
            <a:r>
              <a:rPr lang="en-US" smtClean="0"/>
              <a:t>)</a:t>
            </a:r>
            <a:r>
              <a:rPr lang="en-US" i="1" smtClean="0"/>
              <a:t> </a:t>
            </a:r>
          </a:p>
          <a:p>
            <a:pPr lvl="1"/>
            <a:r>
              <a:rPr lang="en-US" smtClean="0"/>
              <a:t>Each value of the multivalued attribute maps to a separate tuple of the relation on schema </a:t>
            </a:r>
            <a:r>
              <a:rPr lang="en-US" i="1" smtClean="0"/>
              <a:t>EM</a:t>
            </a:r>
            <a:endParaRPr lang="en-US" smtClean="0"/>
          </a:p>
          <a:p>
            <a:pPr lvl="2"/>
            <a:r>
              <a:rPr lang="en-US" smtClean="0"/>
              <a:t>For example, an </a:t>
            </a:r>
            <a:r>
              <a:rPr lang="en-US" i="1" smtClean="0"/>
              <a:t>instructor</a:t>
            </a:r>
            <a:r>
              <a:rPr lang="en-US" smtClean="0"/>
              <a:t> entity with primary key  22222 and phone numbers 456-7890 and 123-4567 maps to two tuples:   </a:t>
            </a:r>
            <a:br>
              <a:rPr lang="en-US" smtClean="0"/>
            </a:br>
            <a:r>
              <a:rPr lang="en-US" smtClean="0"/>
              <a:t>   (22222, 456-7890) and (22222, 123-4567)</a:t>
            </a:r>
            <a:r>
              <a:rPr lang="en-US" sz="2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Multivalued Attributes (Cont.)</a:t>
            </a: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9588" y="1108075"/>
            <a:ext cx="7869237" cy="2755900"/>
          </a:xfrm>
        </p:spPr>
        <p:txBody>
          <a:bodyPr/>
          <a:lstStyle/>
          <a:p>
            <a:r>
              <a:rPr lang="en-US" smtClean="0"/>
              <a:t>Special case:entity </a:t>
            </a:r>
            <a:r>
              <a:rPr lang="en-US" i="1" smtClean="0"/>
              <a:t>time_slot </a:t>
            </a:r>
            <a:r>
              <a:rPr lang="en-US" smtClean="0"/>
              <a:t> has only one attribute other than the primary-key attribute, and that attribute is multivalued</a:t>
            </a:r>
          </a:p>
          <a:p>
            <a:pPr lvl="1"/>
            <a:r>
              <a:rPr lang="en-US" smtClean="0"/>
              <a:t>Optimization: Don</a:t>
            </a:r>
            <a:r>
              <a:rPr lang="ja-JP" altLang="en-US" smtClean="0"/>
              <a:t>’</a:t>
            </a:r>
            <a:r>
              <a:rPr lang="en-US" altLang="ja-JP" smtClean="0"/>
              <a:t>t create the relation corresponding to the entity, just create the one corresponding to the multivalued attribute</a:t>
            </a:r>
          </a:p>
          <a:p>
            <a:pPr lvl="1"/>
            <a:r>
              <a:rPr lang="en-US" i="1" smtClean="0"/>
              <a:t>time_slot</a:t>
            </a:r>
            <a:r>
              <a:rPr lang="en-US" smtClean="0"/>
              <a:t>(</a:t>
            </a:r>
            <a:r>
              <a:rPr lang="en-US" i="1" u="sng" smtClean="0"/>
              <a:t>time_slot_id, day, start_time</a:t>
            </a:r>
            <a:r>
              <a:rPr lang="en-US" i="1" smtClean="0"/>
              <a:t>, end_time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Caveat: </a:t>
            </a:r>
            <a:r>
              <a:rPr lang="en-US" i="1" smtClean="0"/>
              <a:t>time_slot </a:t>
            </a:r>
            <a:r>
              <a:rPr lang="en-US" smtClean="0"/>
              <a:t>attribute of </a:t>
            </a:r>
            <a:r>
              <a:rPr lang="en-US" i="1" smtClean="0"/>
              <a:t>section (</a:t>
            </a:r>
            <a:r>
              <a:rPr lang="en-US" smtClean="0"/>
              <a:t>from </a:t>
            </a:r>
            <a:r>
              <a:rPr lang="en-US" i="1" smtClean="0"/>
              <a:t>sec_time_slot</a:t>
            </a:r>
            <a:r>
              <a:rPr lang="en-US" smtClean="0"/>
              <a:t>) cannot be a foreign key due to this optimization</a:t>
            </a:r>
          </a:p>
        </p:txBody>
      </p:sp>
      <p:grpSp>
        <p:nvGrpSpPr>
          <p:cNvPr id="122883" name="Group 4"/>
          <p:cNvGrpSpPr>
            <a:grpSpLocks/>
          </p:cNvGrpSpPr>
          <p:nvPr/>
        </p:nvGrpSpPr>
        <p:grpSpPr bwMode="auto">
          <a:xfrm>
            <a:off x="1109663" y="3582988"/>
            <a:ext cx="6891337" cy="3079750"/>
            <a:chOff x="854" y="2275"/>
            <a:chExt cx="4103" cy="1638"/>
          </a:xfrm>
        </p:grpSpPr>
        <p:pic>
          <p:nvPicPr>
            <p:cNvPr id="122884" name="Picture 6"/>
            <p:cNvPicPr>
              <a:picLocks noChangeAspect="1" noChangeArrowheads="1"/>
            </p:cNvPicPr>
            <p:nvPr/>
          </p:nvPicPr>
          <p:blipFill>
            <a:blip r:embed="rId3"/>
            <a:srcRect l="47627" t="59744" r="-1482" b="19835"/>
            <a:stretch>
              <a:fillRect/>
            </a:stretch>
          </p:blipFill>
          <p:spPr bwMode="auto">
            <a:xfrm>
              <a:off x="1005" y="2423"/>
              <a:ext cx="3952" cy="1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885" name="Rectangle 6"/>
            <p:cNvSpPr>
              <a:spLocks noChangeArrowheads="1"/>
            </p:cNvSpPr>
            <p:nvPr/>
          </p:nvSpPr>
          <p:spPr bwMode="auto">
            <a:xfrm>
              <a:off x="854" y="3257"/>
              <a:ext cx="1182" cy="65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6" name="Rectangle 7"/>
            <p:cNvSpPr>
              <a:spLocks noChangeArrowheads="1"/>
            </p:cNvSpPr>
            <p:nvPr/>
          </p:nvSpPr>
          <p:spPr bwMode="auto">
            <a:xfrm>
              <a:off x="912" y="2429"/>
              <a:ext cx="152" cy="8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7" name="Rectangle 8"/>
            <p:cNvSpPr>
              <a:spLocks noChangeArrowheads="1"/>
            </p:cNvSpPr>
            <p:nvPr/>
          </p:nvSpPr>
          <p:spPr bwMode="auto">
            <a:xfrm>
              <a:off x="1923" y="2275"/>
              <a:ext cx="371" cy="33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506413"/>
            <a:ext cx="8077200" cy="6096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370013"/>
            <a:ext cx="7831137" cy="4503737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mtClean="0"/>
              <a:t>Method 1: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mtClean="0"/>
              <a:t>Form a schema for the higher-level entity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mtClean="0"/>
              <a:t>Form a schema for each lower-level entity set, include primary key of higher-level entity set and local attributes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990000"/>
                </a:solidFill>
              </a:rPr>
              <a:t>       </a:t>
            </a:r>
            <a:r>
              <a:rPr lang="en-US" smtClean="0">
                <a:solidFill>
                  <a:srgbClr val="000099"/>
                </a:solidFill>
              </a:rPr>
              <a:t>schema</a:t>
            </a:r>
            <a:r>
              <a:rPr lang="en-US" smtClean="0"/>
              <a:t>	    </a:t>
            </a:r>
            <a:r>
              <a:rPr lang="en-US" smtClean="0">
                <a:solidFill>
                  <a:srgbClr val="000099"/>
                </a:solidFill>
              </a:rPr>
              <a:t>attributes</a:t>
            </a:r>
            <a:r>
              <a:rPr lang="en-US" smtClean="0">
                <a:solidFill>
                  <a:schemeClr val="hlink"/>
                </a:solidFill>
              </a:rPr>
              <a:t/>
            </a:r>
            <a:br>
              <a:rPr lang="en-US" smtClean="0">
                <a:solidFill>
                  <a:schemeClr val="hlink"/>
                </a:solidFill>
              </a:rPr>
            </a:br>
            <a:r>
              <a:rPr lang="en-US" smtClean="0">
                <a:solidFill>
                  <a:schemeClr val="hlink"/>
                </a:solidFill>
              </a:rPr>
              <a:t>     </a:t>
            </a:r>
            <a:r>
              <a:rPr lang="en-US" i="1" smtClean="0"/>
              <a:t>person	   ID, name, street, city  </a:t>
            </a:r>
            <a:br>
              <a:rPr lang="en-US" i="1" smtClean="0"/>
            </a:br>
            <a:r>
              <a:rPr lang="en-US" i="1" smtClean="0"/>
              <a:t>     student	   ID, tot_cred</a:t>
            </a:r>
            <a:br>
              <a:rPr lang="en-US" i="1" smtClean="0"/>
            </a:br>
            <a:r>
              <a:rPr lang="en-US" i="1" smtClean="0"/>
              <a:t>     employee	   ID, salary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mtClean="0"/>
              <a:t>Drawback:  getting information about, an </a:t>
            </a:r>
            <a:r>
              <a:rPr lang="en-US" i="1" smtClean="0"/>
              <a:t>employee</a:t>
            </a:r>
            <a:r>
              <a:rPr lang="en-US" smtClean="0"/>
              <a:t> requires accessing two relations, the one corresponding to the low-level schema and the one corresponding to the high-level schema</a:t>
            </a:r>
          </a:p>
        </p:txBody>
      </p:sp>
      <p:sp>
        <p:nvSpPr>
          <p:cNvPr id="124931" name="Line 4"/>
          <p:cNvSpPr>
            <a:spLocks noChangeShapeType="1"/>
          </p:cNvSpPr>
          <p:nvPr/>
        </p:nvSpPr>
        <p:spPr bwMode="auto">
          <a:xfrm>
            <a:off x="1978025" y="3257550"/>
            <a:ext cx="379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2" name="Line 5"/>
          <p:cNvSpPr>
            <a:spLocks noChangeShapeType="1"/>
          </p:cNvSpPr>
          <p:nvPr/>
        </p:nvSpPr>
        <p:spPr bwMode="auto">
          <a:xfrm>
            <a:off x="3402013" y="2917825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474663"/>
            <a:ext cx="8077200" cy="6096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222375"/>
            <a:ext cx="8156575" cy="515620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dirty="0" smtClean="0"/>
              <a:t>Method 2: 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dirty="0" smtClean="0"/>
              <a:t>Form a schema for each entity set with all local and inherited attributes</a:t>
            </a:r>
            <a:br>
              <a:rPr lang="en-US" dirty="0" smtClean="0"/>
            </a:br>
            <a:r>
              <a:rPr lang="en-US" dirty="0" smtClean="0"/>
              <a:t>      	</a:t>
            </a:r>
            <a:r>
              <a:rPr lang="en-US" dirty="0" smtClean="0">
                <a:solidFill>
                  <a:srgbClr val="000099"/>
                </a:solidFill>
              </a:rPr>
              <a:t>schema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	        </a:t>
            </a:r>
            <a:r>
              <a:rPr lang="en-US" dirty="0" smtClean="0">
                <a:solidFill>
                  <a:srgbClr val="000099"/>
                </a:solidFill>
              </a:rPr>
              <a:t>attributes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i="1" dirty="0" smtClean="0"/>
              <a:t>person	       ID, name, street, city	</a:t>
            </a:r>
            <a:br>
              <a:rPr lang="en-US" i="1" dirty="0" smtClean="0"/>
            </a:br>
            <a:r>
              <a:rPr lang="en-US" i="1" dirty="0" smtClean="0"/>
              <a:t>      student	       ID, name, street, city, </a:t>
            </a:r>
            <a:r>
              <a:rPr lang="en-US" i="1" dirty="0" err="1" smtClean="0"/>
              <a:t>tot_cred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  employee 	       ID, name, street, city, salary</a:t>
            </a:r>
            <a:endParaRPr lang="en-US" dirty="0" smtClean="0"/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dirty="0" smtClean="0"/>
              <a:t>If specialization is total, the schema for the generalized entity set (</a:t>
            </a:r>
            <a:r>
              <a:rPr lang="en-US" i="1" dirty="0" smtClean="0"/>
              <a:t>person</a:t>
            </a:r>
            <a:r>
              <a:rPr lang="en-US" dirty="0" smtClean="0"/>
              <a:t>) not required to store information</a:t>
            </a:r>
          </a:p>
          <a:p>
            <a:pPr lvl="2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dirty="0" smtClean="0"/>
              <a:t>Can be defined as a </a:t>
            </a:r>
            <a:r>
              <a:rPr lang="ja-JP" altLang="en-US" smtClean="0"/>
              <a:t>“</a:t>
            </a:r>
            <a:r>
              <a:rPr lang="en-US" altLang="ja-JP" dirty="0" smtClean="0"/>
              <a:t>view</a:t>
            </a:r>
            <a:r>
              <a:rPr lang="ja-JP" altLang="en-US" smtClean="0"/>
              <a:t>”</a:t>
            </a:r>
            <a:r>
              <a:rPr lang="en-US" altLang="ja-JP" dirty="0" smtClean="0"/>
              <a:t> relation containing union of specialization relations</a:t>
            </a:r>
          </a:p>
          <a:p>
            <a:pPr lvl="2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dirty="0" smtClean="0"/>
              <a:t>But explicit schema may still be needed for foreign key constraints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dirty="0" smtClean="0"/>
              <a:t>Drawback:  </a:t>
            </a:r>
            <a:r>
              <a:rPr lang="en-US" i="1" dirty="0" smtClean="0"/>
              <a:t>name, street</a:t>
            </a:r>
            <a:r>
              <a:rPr lang="en-US" dirty="0" smtClean="0"/>
              <a:t> and </a:t>
            </a:r>
            <a:r>
              <a:rPr lang="en-US" i="1" dirty="0" smtClean="0"/>
              <a:t>city</a:t>
            </a:r>
            <a:r>
              <a:rPr lang="en-US" dirty="0" smtClean="0"/>
              <a:t> may be stored redundantly for people who are both students and employees</a:t>
            </a:r>
          </a:p>
        </p:txBody>
      </p:sp>
      <p:sp>
        <p:nvSpPr>
          <p:cNvPr id="126979" name="Line 4"/>
          <p:cNvSpPr>
            <a:spLocks noChangeShapeType="1"/>
          </p:cNvSpPr>
          <p:nvPr/>
        </p:nvSpPr>
        <p:spPr bwMode="auto">
          <a:xfrm>
            <a:off x="1522413" y="2206625"/>
            <a:ext cx="538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0" name="Line 5"/>
          <p:cNvSpPr>
            <a:spLocks noChangeShapeType="1"/>
          </p:cNvSpPr>
          <p:nvPr/>
        </p:nvSpPr>
        <p:spPr bwMode="auto">
          <a:xfrm>
            <a:off x="3186113" y="1943100"/>
            <a:ext cx="0" cy="105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Issues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093788"/>
            <a:ext cx="7918450" cy="5384800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Use of entity sets vs. attributes</a:t>
            </a:r>
            <a:r>
              <a:rPr lang="en-US" sz="2000" b="1" smtClean="0">
                <a:solidFill>
                  <a:srgbClr val="000099"/>
                </a:solidFill>
              </a:rPr>
              <a:t/>
            </a:r>
            <a:br>
              <a:rPr lang="en-US" sz="2000" b="1" smtClean="0">
                <a:solidFill>
                  <a:srgbClr val="000099"/>
                </a:solidFill>
              </a:rPr>
            </a:br>
            <a:r>
              <a:rPr lang="en-US" sz="2000" b="1" smtClean="0">
                <a:solidFill>
                  <a:schemeClr val="tx2"/>
                </a:solidFill>
              </a:rPr>
              <a:t/>
            </a:r>
            <a:br>
              <a:rPr lang="en-US" sz="2000" b="1" smtClean="0">
                <a:solidFill>
                  <a:schemeClr val="tx2"/>
                </a:solidFill>
              </a:rPr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r>
              <a:rPr lang="en-US" smtClean="0"/>
              <a:t>Use of phone as an entity allows extra information about phone numbers (plus multiple phone numbers)</a:t>
            </a:r>
          </a:p>
        </p:txBody>
      </p:sp>
      <p:pic>
        <p:nvPicPr>
          <p:cNvPr id="77827" name="Picture 5"/>
          <p:cNvPicPr>
            <a:picLocks noChangeAspect="1" noChangeArrowheads="1"/>
          </p:cNvPicPr>
          <p:nvPr/>
        </p:nvPicPr>
        <p:blipFill>
          <a:blip r:embed="rId3"/>
          <a:srcRect b="18642"/>
          <a:stretch>
            <a:fillRect/>
          </a:stretch>
        </p:blipFill>
        <p:spPr bwMode="auto">
          <a:xfrm>
            <a:off x="1203325" y="1657350"/>
            <a:ext cx="7229475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Schemas Corresponding to Aggregation</a:t>
            </a:r>
          </a:p>
        </p:txBody>
      </p:sp>
      <p:sp>
        <p:nvSpPr>
          <p:cNvPr id="129026" name="Rectangle 3"/>
          <p:cNvSpPr>
            <a:spLocks noChangeArrowheads="1"/>
          </p:cNvSpPr>
          <p:nvPr/>
        </p:nvSpPr>
        <p:spPr bwMode="auto">
          <a:xfrm>
            <a:off x="855663" y="1222375"/>
            <a:ext cx="7562850" cy="352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To represent aggregation, create a schema containing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</a:pPr>
            <a:r>
              <a:rPr kumimoji="1" lang="en-US" sz="1800"/>
              <a:t>primary key of the aggregated relationship,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</a:pPr>
            <a:r>
              <a:rPr kumimoji="1" lang="en-US" sz="1800"/>
              <a:t>the primary key of the associated entity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</a:pPr>
            <a:r>
              <a:rPr kumimoji="1" lang="en-US" sz="1800"/>
              <a:t>any descriptive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582613"/>
            <a:ext cx="7377112" cy="4572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Schemas Corresponding to Aggregation (Cont.)</a:t>
            </a:r>
          </a:p>
        </p:txBody>
      </p:sp>
      <p:sp>
        <p:nvSpPr>
          <p:cNvPr id="131074" name="Rectangle 4"/>
          <p:cNvSpPr>
            <a:spLocks noChangeArrowheads="1"/>
          </p:cNvSpPr>
          <p:nvPr/>
        </p:nvSpPr>
        <p:spPr bwMode="auto">
          <a:xfrm>
            <a:off x="865188" y="1065213"/>
            <a:ext cx="7545387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For example, to represent aggregation manages between relationship works_on and entity set manager, create a schema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1800"/>
              <a:t>	 </a:t>
            </a:r>
            <a:r>
              <a:rPr kumimoji="1" lang="en-US" sz="1800" i="1"/>
              <a:t>eval_for </a:t>
            </a:r>
            <a:r>
              <a:rPr kumimoji="1" lang="en-US" sz="1800"/>
              <a:t>(</a:t>
            </a:r>
            <a:r>
              <a:rPr kumimoji="1" lang="en-US" sz="1800" i="1"/>
              <a:t>s_ID, project_id, i_ID, evaluation_id</a:t>
            </a:r>
            <a:r>
              <a:rPr kumimoji="1" lang="en-US" sz="1800"/>
              <a:t>)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Schema </a:t>
            </a:r>
            <a:r>
              <a:rPr kumimoji="1" lang="en-US" sz="1800" i="1"/>
              <a:t>proj_guide</a:t>
            </a:r>
            <a:r>
              <a:rPr kumimoji="1" lang="en-US" sz="1800"/>
              <a:t> is redundant provided we are willing to store null values for attribute </a:t>
            </a:r>
            <a:r>
              <a:rPr kumimoji="1" lang="en-US" sz="1800" i="1"/>
              <a:t>evaluation_id</a:t>
            </a:r>
            <a:r>
              <a:rPr kumimoji="1" lang="en-US" sz="1800"/>
              <a:t> in relation on schema </a:t>
            </a:r>
            <a:r>
              <a:rPr kumimoji="1" lang="en-US" sz="1800" i="1"/>
              <a:t>evaluation</a:t>
            </a:r>
            <a:endParaRPr kumimoji="1" lang="en-US" sz="1800"/>
          </a:p>
        </p:txBody>
      </p:sp>
      <p:sp>
        <p:nvSpPr>
          <p:cNvPr id="131075" name="Line 19"/>
          <p:cNvSpPr>
            <a:spLocks noChangeShapeType="1"/>
          </p:cNvSpPr>
          <p:nvPr/>
        </p:nvSpPr>
        <p:spPr bwMode="auto">
          <a:xfrm>
            <a:off x="4495800" y="4070350"/>
            <a:ext cx="15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31076" name="Picture 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3475" y="3019425"/>
            <a:ext cx="42830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95250"/>
            <a:ext cx="8077200" cy="6096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sp>
        <p:nvSpPr>
          <p:cNvPr id="73730" name="Rectangle 5"/>
          <p:cNvSpPr>
            <a:spLocks noChangeArrowheads="1"/>
          </p:cNvSpPr>
          <p:nvPr/>
        </p:nvSpPr>
        <p:spPr bwMode="auto">
          <a:xfrm>
            <a:off x="5095875" y="4652963"/>
            <a:ext cx="88900" cy="1000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373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690563"/>
            <a:ext cx="6323013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Figure 7.29 (Online Book Store)</a:t>
            </a:r>
          </a:p>
        </p:txBody>
      </p:sp>
      <p:pic>
        <p:nvPicPr>
          <p:cNvPr id="7577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4188" y="701675"/>
            <a:ext cx="6503987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55575"/>
            <a:ext cx="8867775" cy="477838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133122" name="Picture 5"/>
          <p:cNvPicPr>
            <a:picLocks noChangeAspect="1" noChangeArrowheads="1"/>
          </p:cNvPicPr>
          <p:nvPr/>
        </p:nvPicPr>
        <p:blipFill>
          <a:blip r:embed="rId3"/>
          <a:srcRect b="53856"/>
          <a:stretch>
            <a:fillRect/>
          </a:stretch>
        </p:blipFill>
        <p:spPr bwMode="auto">
          <a:xfrm>
            <a:off x="512763" y="1241425"/>
            <a:ext cx="8012112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135170" name="Picture 5"/>
          <p:cNvPicPr>
            <a:picLocks noChangeAspect="1" noChangeArrowheads="1"/>
          </p:cNvPicPr>
          <p:nvPr/>
        </p:nvPicPr>
        <p:blipFill>
          <a:blip r:embed="rId3"/>
          <a:srcRect t="45372"/>
          <a:stretch>
            <a:fillRect/>
          </a:stretch>
        </p:blipFill>
        <p:spPr bwMode="auto">
          <a:xfrm>
            <a:off x="1196975" y="979488"/>
            <a:ext cx="74358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Issues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093788"/>
            <a:ext cx="8208962" cy="5384800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Use of entity sets vs. relationship sets</a:t>
            </a:r>
            <a:r>
              <a:rPr lang="en-US" b="1" smtClean="0">
                <a:solidFill>
                  <a:schemeClr val="tx2"/>
                </a:solidFill>
              </a:rPr>
              <a:t/>
            </a:r>
            <a:br>
              <a:rPr lang="en-US" b="1" smtClean="0">
                <a:solidFill>
                  <a:schemeClr val="tx2"/>
                </a:solidFill>
              </a:rPr>
            </a:br>
            <a:r>
              <a:rPr lang="en-US" smtClean="0"/>
              <a:t>Possible guideline is to designate a relationship set to describe an action that occurs between entities</a:t>
            </a:r>
          </a:p>
          <a:p>
            <a:pPr marL="37931725" lvl="1" indent="-37474525"/>
            <a:endParaRPr lang="en-US" smtClean="0">
              <a:solidFill>
                <a:srgbClr val="000099"/>
              </a:solidFill>
            </a:endParaRP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663" y="2824163"/>
            <a:ext cx="7504112" cy="276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Issues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093788"/>
            <a:ext cx="8208962" cy="5384800"/>
          </a:xfrm>
        </p:spPr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</a:rPr>
              <a:t>Binary versus n-</a:t>
            </a:r>
            <a:r>
              <a:rPr lang="en-US" b="1" dirty="0" err="1" smtClean="0">
                <a:solidFill>
                  <a:srgbClr val="000099"/>
                </a:solidFill>
              </a:rPr>
              <a:t>ary</a:t>
            </a:r>
            <a:r>
              <a:rPr lang="en-US" b="1" dirty="0" smtClean="0">
                <a:solidFill>
                  <a:srgbClr val="000099"/>
                </a:solidFill>
              </a:rPr>
              <a:t> relationship sets</a:t>
            </a:r>
            <a:r>
              <a:rPr lang="en-US" b="1" dirty="0" smtClean="0">
                <a:solidFill>
                  <a:schemeClr val="tx2"/>
                </a:solidFill>
              </a:rPr>
              <a:t/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dirty="0" smtClean="0"/>
              <a:t>Although it is possible to replace any </a:t>
            </a:r>
            <a:r>
              <a:rPr lang="en-US" dirty="0" err="1" smtClean="0"/>
              <a:t>nonbinary</a:t>
            </a:r>
            <a:r>
              <a:rPr lang="en-US" dirty="0" smtClean="0"/>
              <a:t> (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, for </a:t>
            </a:r>
            <a:r>
              <a:rPr lang="en-US" i="1" dirty="0" smtClean="0"/>
              <a:t>n</a:t>
            </a:r>
            <a:r>
              <a:rPr lang="en-US" dirty="0" smtClean="0"/>
              <a:t> &gt; 2) relationship set by a number of distinct binary relationship sets, a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relationship set shows more clearly that several entities participate in a single relationship.</a:t>
            </a:r>
          </a:p>
          <a:p>
            <a:pPr marL="37931725" lvl="1" indent="-37474525"/>
            <a:endParaRPr lang="en-US" sz="2000" dirty="0" smtClean="0">
              <a:solidFill>
                <a:srgbClr val="000099"/>
              </a:solidFill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58" y="3489641"/>
            <a:ext cx="7654835" cy="261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>
                <a:ea typeface="+mj-ea"/>
              </a:rPr>
              <a:t>Converting Non-Binary Relationships to Binary Form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050925"/>
            <a:ext cx="7783512" cy="3546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Replace </a:t>
            </a:r>
            <a:r>
              <a:rPr lang="en-US" altLang="en-US" i="1" smtClean="0">
                <a:ea typeface="ＭＳ Ｐゴシック" pitchFamily="34" charset="-128"/>
              </a:rPr>
              <a:t>R </a:t>
            </a:r>
            <a:r>
              <a:rPr lang="en-US" altLang="en-US" smtClean="0">
                <a:ea typeface="ＭＳ Ｐゴシック" pitchFamily="34" charset="-128"/>
              </a:rPr>
              <a:t>between entity sets A, B and C</a:t>
            </a:r>
            <a:r>
              <a:rPr lang="en-US" altLang="en-US" i="1" smtClean="0"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</a:rPr>
              <a:t>by an entity set </a:t>
            </a:r>
            <a:r>
              <a:rPr lang="en-US" altLang="en-US" i="1" smtClean="0">
                <a:ea typeface="ＭＳ Ｐゴシック" pitchFamily="34" charset="-128"/>
              </a:rPr>
              <a:t>E</a:t>
            </a:r>
            <a:r>
              <a:rPr lang="en-US" altLang="en-US" smtClean="0">
                <a:ea typeface="ＭＳ Ｐゴシック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mtClean="0">
                <a:ea typeface="ＭＳ Ｐゴシック" pitchFamily="34" charset="-128"/>
              </a:rPr>
              <a:t>		1. </a:t>
            </a:r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i="1" baseline="-25000" smtClean="0">
                <a:ea typeface="ＭＳ Ｐゴシック" pitchFamily="34" charset="-128"/>
              </a:rPr>
              <a:t>A</a:t>
            </a:r>
            <a:r>
              <a:rPr lang="en-US" altLang="en-US" smtClean="0">
                <a:ea typeface="ＭＳ Ｐゴシック" pitchFamily="34" charset="-128"/>
              </a:rPr>
              <a:t>, relating </a:t>
            </a:r>
            <a:r>
              <a:rPr lang="en-US" altLang="en-US" i="1" smtClean="0">
                <a:ea typeface="ＭＳ Ｐゴシック" pitchFamily="34" charset="-128"/>
              </a:rPr>
              <a:t>E </a:t>
            </a:r>
            <a:r>
              <a:rPr lang="en-US" altLang="en-US" smtClean="0">
                <a:ea typeface="ＭＳ Ｐゴシック" pitchFamily="34" charset="-128"/>
              </a:rPr>
              <a:t>and </a:t>
            </a:r>
            <a:r>
              <a:rPr lang="en-US" altLang="en-US" i="1" smtClean="0">
                <a:ea typeface="ＭＳ Ｐゴシック" pitchFamily="34" charset="-128"/>
              </a:rPr>
              <a:t>A        </a:t>
            </a:r>
            <a:r>
              <a:rPr lang="en-US" altLang="en-US" smtClean="0">
                <a:ea typeface="ＭＳ Ｐゴシック" pitchFamily="34" charset="-128"/>
              </a:rPr>
              <a:t>2.  </a:t>
            </a:r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i="1" baseline="-25000" smtClean="0">
                <a:ea typeface="ＭＳ Ｐゴシック" pitchFamily="34" charset="-128"/>
              </a:rPr>
              <a:t>B</a:t>
            </a:r>
            <a:r>
              <a:rPr lang="en-US" altLang="en-US" smtClean="0">
                <a:ea typeface="ＭＳ Ｐゴシック" pitchFamily="34" charset="-128"/>
              </a:rPr>
              <a:t>, relating </a:t>
            </a:r>
            <a:r>
              <a:rPr lang="en-US" altLang="en-US" i="1" smtClean="0">
                <a:ea typeface="ＭＳ Ｐゴシック" pitchFamily="34" charset="-128"/>
              </a:rPr>
              <a:t>E </a:t>
            </a:r>
            <a:r>
              <a:rPr lang="en-US" altLang="en-US" smtClean="0">
                <a:ea typeface="ＭＳ Ｐゴシック" pitchFamily="34" charset="-128"/>
              </a:rPr>
              <a:t>and </a:t>
            </a:r>
            <a:r>
              <a:rPr lang="en-US" altLang="en-US" i="1" smtClean="0">
                <a:ea typeface="ＭＳ Ｐゴシック" pitchFamily="34" charset="-128"/>
              </a:rPr>
              <a:t>B      </a:t>
            </a:r>
            <a:br>
              <a:rPr lang="en-US" altLang="en-US" i="1" smtClean="0">
                <a:ea typeface="ＭＳ Ｐゴシック" pitchFamily="34" charset="-128"/>
              </a:rPr>
            </a:br>
            <a:r>
              <a:rPr lang="en-US" altLang="en-US" i="1" smtClean="0">
                <a:ea typeface="ＭＳ Ｐゴシック" pitchFamily="34" charset="-128"/>
              </a:rPr>
              <a:t>         </a:t>
            </a:r>
            <a:r>
              <a:rPr lang="en-US" altLang="en-US" smtClean="0">
                <a:ea typeface="ＭＳ Ｐゴシック" pitchFamily="34" charset="-128"/>
              </a:rPr>
              <a:t>3. </a:t>
            </a:r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i="1" baseline="-25000" smtClean="0">
                <a:ea typeface="ＭＳ Ｐゴシック" pitchFamily="34" charset="-128"/>
              </a:rPr>
              <a:t>C</a:t>
            </a:r>
            <a:r>
              <a:rPr lang="en-US" altLang="en-US" smtClean="0">
                <a:ea typeface="ＭＳ Ｐゴシック" pitchFamily="34" charset="-128"/>
              </a:rPr>
              <a:t>, relating </a:t>
            </a:r>
            <a:r>
              <a:rPr lang="en-US" altLang="en-US" i="1" smtClean="0">
                <a:ea typeface="ＭＳ Ｐゴシック" pitchFamily="34" charset="-128"/>
              </a:rPr>
              <a:t>E </a:t>
            </a:r>
            <a:r>
              <a:rPr lang="en-US" altLang="en-US" smtClean="0">
                <a:ea typeface="ＭＳ Ｐゴシック" pitchFamily="34" charset="-128"/>
              </a:rPr>
              <a:t>and </a:t>
            </a:r>
            <a:r>
              <a:rPr lang="en-US" altLang="en-US" i="1" smtClean="0">
                <a:ea typeface="ＭＳ Ｐゴシック" pitchFamily="34" charset="-128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Create an identifying attribute for </a:t>
            </a:r>
            <a:r>
              <a:rPr lang="en-US" altLang="en-US" i="1" smtClean="0">
                <a:ea typeface="ＭＳ Ｐゴシック" pitchFamily="34" charset="-128"/>
              </a:rPr>
              <a:t>E and </a:t>
            </a:r>
            <a:r>
              <a:rPr lang="en-US" altLang="en-US" smtClean="0">
                <a:ea typeface="ＭＳ Ｐゴシック" pitchFamily="34" charset="-128"/>
              </a:rPr>
              <a:t>add any attributes of </a:t>
            </a:r>
            <a:r>
              <a:rPr lang="en-US" altLang="en-US" i="1" smtClean="0">
                <a:ea typeface="ＭＳ Ｐゴシック" pitchFamily="34" charset="-128"/>
              </a:rPr>
              <a:t>R </a:t>
            </a:r>
            <a:r>
              <a:rPr lang="en-US" altLang="en-US" smtClean="0">
                <a:ea typeface="ＭＳ Ｐゴシック" pitchFamily="34" charset="-128"/>
              </a:rPr>
              <a:t>to </a:t>
            </a:r>
            <a:r>
              <a:rPr lang="en-US" altLang="en-US" i="1" smtClean="0">
                <a:ea typeface="ＭＳ Ｐゴシック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For each relationship (</a:t>
            </a:r>
            <a:r>
              <a:rPr lang="en-US" altLang="en-US" i="1" smtClean="0">
                <a:ea typeface="ＭＳ Ｐゴシック" pitchFamily="34" charset="-128"/>
              </a:rPr>
              <a:t>a</a:t>
            </a:r>
            <a:r>
              <a:rPr lang="en-US" altLang="en-US" i="1" baseline="-25000" smtClean="0">
                <a:ea typeface="ＭＳ Ｐゴシック" pitchFamily="34" charset="-128"/>
              </a:rPr>
              <a:t>i</a:t>
            </a:r>
            <a:r>
              <a:rPr lang="en-US" altLang="en-US" i="1" smtClean="0">
                <a:ea typeface="ＭＳ Ｐゴシック" pitchFamily="34" charset="-128"/>
              </a:rPr>
              <a:t> , b</a:t>
            </a:r>
            <a:r>
              <a:rPr lang="en-US" altLang="en-US" i="1" baseline="-25000" smtClean="0">
                <a:ea typeface="ＭＳ Ｐゴシック" pitchFamily="34" charset="-128"/>
              </a:rPr>
              <a:t>i</a:t>
            </a:r>
            <a:r>
              <a:rPr lang="en-US" altLang="en-US" i="1" smtClean="0">
                <a:ea typeface="ＭＳ Ｐゴシック" pitchFamily="34" charset="-128"/>
              </a:rPr>
              <a:t> , c</a:t>
            </a:r>
            <a:r>
              <a:rPr lang="en-US" altLang="en-US" i="1" baseline="-25000" smtClean="0">
                <a:ea typeface="ＭＳ Ｐゴシック" pitchFamily="34" charset="-128"/>
              </a:rPr>
              <a:t>i</a:t>
            </a:r>
            <a:r>
              <a:rPr lang="en-US" altLang="en-US" smtClean="0">
                <a:ea typeface="ＭＳ Ｐゴシック" pitchFamily="34" charset="-128"/>
              </a:rPr>
              <a:t>) in </a:t>
            </a:r>
            <a:r>
              <a:rPr lang="en-US" altLang="en-US" i="1" smtClean="0">
                <a:ea typeface="ＭＳ Ｐゴシック" pitchFamily="34" charset="-128"/>
              </a:rPr>
              <a:t>R,</a:t>
            </a:r>
            <a:r>
              <a:rPr lang="en-US" altLang="en-US" smtClean="0">
                <a:ea typeface="ＭＳ Ｐゴシック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mtClean="0">
                <a:ea typeface="ＭＳ Ｐゴシック" pitchFamily="34" charset="-128"/>
              </a:rPr>
              <a:t>	      1. a new entity </a:t>
            </a:r>
            <a:r>
              <a:rPr lang="en-US" altLang="en-US" i="1" smtClean="0">
                <a:ea typeface="ＭＳ Ｐゴシック" pitchFamily="34" charset="-128"/>
              </a:rPr>
              <a:t>e</a:t>
            </a:r>
            <a:r>
              <a:rPr lang="en-US" altLang="en-US" i="1" baseline="-25000" smtClean="0">
                <a:ea typeface="ＭＳ Ｐゴシック" pitchFamily="34" charset="-128"/>
              </a:rPr>
              <a:t>i</a:t>
            </a:r>
            <a:r>
              <a:rPr lang="en-US" altLang="en-US" i="1" smtClean="0"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</a:rPr>
              <a:t>in the entity set </a:t>
            </a:r>
            <a:r>
              <a:rPr lang="en-US" altLang="en-US" i="1" smtClean="0">
                <a:ea typeface="ＭＳ Ｐゴシック" pitchFamily="34" charset="-128"/>
              </a:rPr>
              <a:t>E       </a:t>
            </a:r>
            <a:r>
              <a:rPr lang="en-US" altLang="en-US" smtClean="0">
                <a:ea typeface="ＭＳ Ｐゴシック" pitchFamily="34" charset="-128"/>
              </a:rPr>
              <a:t>2. add (</a:t>
            </a:r>
            <a:r>
              <a:rPr lang="en-US" altLang="en-US" i="1" smtClean="0">
                <a:ea typeface="ＭＳ Ｐゴシック" pitchFamily="34" charset="-128"/>
              </a:rPr>
              <a:t>e</a:t>
            </a:r>
            <a:r>
              <a:rPr lang="en-US" altLang="en-US" i="1" baseline="-25000" smtClean="0">
                <a:ea typeface="ＭＳ Ｐゴシック" pitchFamily="34" charset="-128"/>
              </a:rPr>
              <a:t>i</a:t>
            </a:r>
            <a:r>
              <a:rPr lang="en-US" altLang="en-US" i="1" smtClean="0">
                <a:ea typeface="ＭＳ Ｐゴシック" pitchFamily="34" charset="-128"/>
              </a:rPr>
              <a:t> , a</a:t>
            </a:r>
            <a:r>
              <a:rPr lang="en-US" altLang="en-US" i="1" baseline="-25000" smtClean="0">
                <a:ea typeface="ＭＳ Ｐゴシック" pitchFamily="34" charset="-128"/>
              </a:rPr>
              <a:t>i </a:t>
            </a:r>
            <a:r>
              <a:rPr lang="en-US" altLang="en-US" smtClean="0">
                <a:ea typeface="ＭＳ Ｐゴシック" pitchFamily="34" charset="-128"/>
              </a:rPr>
              <a:t>) to </a:t>
            </a:r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i="1" baseline="-25000" smtClean="0">
                <a:ea typeface="ＭＳ Ｐゴシック" pitchFamily="34" charset="-128"/>
              </a:rPr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mtClean="0">
                <a:ea typeface="ＭＳ Ｐゴシック" pitchFamily="34" charset="-128"/>
              </a:rPr>
              <a:t>	      3. add (</a:t>
            </a:r>
            <a:r>
              <a:rPr lang="en-US" altLang="en-US" i="1" smtClean="0">
                <a:ea typeface="ＭＳ Ｐゴシック" pitchFamily="34" charset="-128"/>
              </a:rPr>
              <a:t>e</a:t>
            </a:r>
            <a:r>
              <a:rPr lang="en-US" altLang="en-US" i="1" baseline="-25000" smtClean="0">
                <a:ea typeface="ＭＳ Ｐゴシック" pitchFamily="34" charset="-128"/>
              </a:rPr>
              <a:t>i</a:t>
            </a:r>
            <a:r>
              <a:rPr lang="en-US" altLang="en-US" i="1" smtClean="0">
                <a:ea typeface="ＭＳ Ｐゴシック" pitchFamily="34" charset="-128"/>
              </a:rPr>
              <a:t> , b</a:t>
            </a:r>
            <a:r>
              <a:rPr lang="en-US" altLang="en-US" i="1" baseline="-25000" smtClean="0">
                <a:ea typeface="ＭＳ Ｐゴシック" pitchFamily="34" charset="-128"/>
              </a:rPr>
              <a:t>i</a:t>
            </a:r>
            <a:r>
              <a:rPr lang="en-US" altLang="en-US" i="1" smtClean="0"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</a:rPr>
              <a:t>) to </a:t>
            </a:r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i="1" baseline="-25000" smtClean="0">
                <a:ea typeface="ＭＳ Ｐゴシック" pitchFamily="34" charset="-128"/>
              </a:rPr>
              <a:t>B</a:t>
            </a:r>
            <a:r>
              <a:rPr lang="en-US" altLang="en-US" i="1" smtClean="0">
                <a:ea typeface="ＭＳ Ｐゴシック" pitchFamily="34" charset="-128"/>
              </a:rPr>
              <a:t>      </a:t>
            </a:r>
            <a:r>
              <a:rPr lang="en-US" altLang="en-US" smtClean="0">
                <a:ea typeface="ＭＳ Ｐゴシック" pitchFamily="34" charset="-128"/>
              </a:rPr>
              <a:t>	                4. add (</a:t>
            </a:r>
            <a:r>
              <a:rPr lang="en-US" altLang="en-US" i="1" smtClean="0">
                <a:ea typeface="ＭＳ Ｐゴシック" pitchFamily="34" charset="-128"/>
              </a:rPr>
              <a:t>e</a:t>
            </a:r>
            <a:r>
              <a:rPr lang="en-US" altLang="en-US" i="1" baseline="-25000" smtClean="0">
                <a:ea typeface="ＭＳ Ｐゴシック" pitchFamily="34" charset="-128"/>
              </a:rPr>
              <a:t>i</a:t>
            </a:r>
            <a:r>
              <a:rPr lang="en-US" altLang="en-US" i="1" smtClean="0">
                <a:ea typeface="ＭＳ Ｐゴシック" pitchFamily="34" charset="-128"/>
              </a:rPr>
              <a:t> , c</a:t>
            </a:r>
            <a:r>
              <a:rPr lang="en-US" altLang="en-US" i="1" baseline="-25000" smtClean="0">
                <a:ea typeface="ＭＳ Ｐゴシック" pitchFamily="34" charset="-128"/>
              </a:rPr>
              <a:t>i </a:t>
            </a:r>
            <a:r>
              <a:rPr lang="en-US" altLang="en-US" smtClean="0">
                <a:ea typeface="ＭＳ Ｐゴシック" pitchFamily="34" charset="-128"/>
              </a:rPr>
              <a:t>) to </a:t>
            </a:r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i="1" baseline="-25000" smtClean="0">
                <a:ea typeface="ＭＳ Ｐゴシック" pitchFamily="34" charset="-128"/>
              </a:rPr>
              <a:t>C</a:t>
            </a:r>
          </a:p>
        </p:txBody>
      </p:sp>
      <p:pic>
        <p:nvPicPr>
          <p:cNvPr id="6758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1850" y="4308475"/>
            <a:ext cx="5608638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222375"/>
            <a:ext cx="7740650" cy="3868738"/>
          </a:xfrm>
        </p:spPr>
        <p:txBody>
          <a:bodyPr/>
          <a:lstStyle/>
          <a:p>
            <a:r>
              <a:rPr lang="en-US" smtClean="0"/>
              <a:t>Some relationships that appear to be non-binary may be better represented using binary relationships</a:t>
            </a:r>
          </a:p>
          <a:p>
            <a:pPr lvl="1"/>
            <a:r>
              <a:rPr lang="en-US" smtClean="0"/>
              <a:t>E.g.,  A ternary relationship </a:t>
            </a:r>
            <a:r>
              <a:rPr lang="en-US" i="1" smtClean="0"/>
              <a:t>parents</a:t>
            </a:r>
            <a:r>
              <a:rPr lang="en-US" smtClean="0"/>
              <a:t>, relating a child to his/her father and mother, is best replaced by two binary relationships,  </a:t>
            </a:r>
            <a:r>
              <a:rPr lang="en-US" i="1" smtClean="0"/>
              <a:t>father</a:t>
            </a:r>
            <a:r>
              <a:rPr lang="en-US" smtClean="0"/>
              <a:t> and </a:t>
            </a:r>
            <a:r>
              <a:rPr lang="en-US" i="1" smtClean="0"/>
              <a:t>mother</a:t>
            </a:r>
          </a:p>
          <a:p>
            <a:pPr lvl="2"/>
            <a:r>
              <a:rPr lang="en-US" smtClean="0"/>
              <a:t>Using two binary relationships allows partial information (e.g., only mother being know)</a:t>
            </a:r>
          </a:p>
          <a:p>
            <a:pPr lvl="1"/>
            <a:r>
              <a:rPr lang="en-US" smtClean="0"/>
              <a:t>But there are some relationships that are naturally non-binary</a:t>
            </a:r>
          </a:p>
          <a:p>
            <a:pPr lvl="2"/>
            <a:r>
              <a:rPr lang="en-US" smtClean="0"/>
              <a:t>Example: </a:t>
            </a:r>
            <a:r>
              <a:rPr lang="en-US" i="1" smtClean="0"/>
              <a:t>proj_guide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Issues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093788"/>
            <a:ext cx="8208962" cy="5384800"/>
          </a:xfrm>
        </p:spPr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</a:rPr>
              <a:t>Placement of relationship attributes</a:t>
            </a:r>
          </a:p>
          <a:p>
            <a:pPr>
              <a:buFont typeface="Monotype Sorts" charset="2"/>
              <a:buNone/>
            </a:pPr>
            <a:r>
              <a:rPr lang="en-US" dirty="0" smtClean="0">
                <a:solidFill>
                  <a:srgbClr val="000099"/>
                </a:solidFill>
              </a:rPr>
              <a:t>        </a:t>
            </a:r>
            <a:r>
              <a:rPr lang="en-US" dirty="0" smtClean="0"/>
              <a:t>e.g., attribute </a:t>
            </a:r>
            <a:r>
              <a:rPr lang="en-US" i="1" dirty="0" smtClean="0"/>
              <a:t>date </a:t>
            </a:r>
            <a:r>
              <a:rPr lang="en-US" dirty="0" smtClean="0"/>
              <a:t>as attribute of </a:t>
            </a:r>
            <a:r>
              <a:rPr lang="en-US" i="1" dirty="0" smtClean="0"/>
              <a:t>advisor</a:t>
            </a:r>
            <a:r>
              <a:rPr lang="en-US" dirty="0" smtClean="0"/>
              <a:t> or as attribute of </a:t>
            </a:r>
            <a:r>
              <a:rPr lang="en-US" i="1" dirty="0" smtClean="0"/>
              <a:t>student</a:t>
            </a:r>
            <a:endParaRPr lang="en-US" i="1" dirty="0" smtClean="0">
              <a:solidFill>
                <a:srgbClr val="000099"/>
              </a:solidFill>
            </a:endParaRPr>
          </a:p>
          <a:p>
            <a:pPr marL="37931725" lvl="1" indent="-37474525"/>
            <a:endParaRPr lang="en-US" sz="2000" dirty="0" smtClean="0">
              <a:solidFill>
                <a:srgbClr val="000099"/>
              </a:solidFill>
            </a:endParaRP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1338" y="2168435"/>
            <a:ext cx="7369827" cy="286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Extended ER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32554</TotalTime>
  <Words>1471</Words>
  <Application>Microsoft Office PowerPoint</Application>
  <PresentationFormat>On-screen Show (4:3)</PresentationFormat>
  <Paragraphs>185</Paragraphs>
  <Slides>35</Slides>
  <Notes>35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  <vt:variant>
        <vt:lpstr>Custom Shows</vt:lpstr>
      </vt:variant>
      <vt:variant>
        <vt:i4>1</vt:i4>
      </vt:variant>
    </vt:vector>
  </HeadingPairs>
  <TitlesOfParts>
    <vt:vector size="38" baseType="lpstr">
      <vt:lpstr>2_db-5-grey</vt:lpstr>
      <vt:lpstr>Clip</vt:lpstr>
      <vt:lpstr>Chapter 7:  Entity-Relationship Model Part 2</vt:lpstr>
      <vt:lpstr>Chapter 7:  Entity-Relationship Model</vt:lpstr>
      <vt:lpstr>Design Issues</vt:lpstr>
      <vt:lpstr>Design Issues</vt:lpstr>
      <vt:lpstr>Design Issues</vt:lpstr>
      <vt:lpstr>Converting Non-Binary Relationships to Binary Form</vt:lpstr>
      <vt:lpstr>Binary Vs. Non-Binary Relationships</vt:lpstr>
      <vt:lpstr>Design Issues</vt:lpstr>
      <vt:lpstr>Extended ER Features</vt:lpstr>
      <vt:lpstr>Extended E-R Features: Specialization</vt:lpstr>
      <vt:lpstr>Specialization Example</vt:lpstr>
      <vt:lpstr>Extended ER Features: Generalization</vt:lpstr>
      <vt:lpstr>Specialization and Generalization (Cont.)</vt:lpstr>
      <vt:lpstr>Design Constraints on a Specialization/Generalization</vt:lpstr>
      <vt:lpstr>Design Constraints on a Specialization/Generalization (Cont.)</vt:lpstr>
      <vt:lpstr>Aggregation</vt:lpstr>
      <vt:lpstr>Aggregation (Cont.)</vt:lpstr>
      <vt:lpstr>Aggregation (Cont.)</vt:lpstr>
      <vt:lpstr>E-R Design Decisions</vt:lpstr>
      <vt:lpstr>Reduction to Relation Schemas</vt:lpstr>
      <vt:lpstr>Representing Entity Sets With Simple Attributes</vt:lpstr>
      <vt:lpstr>Representing Relationship Sets</vt:lpstr>
      <vt:lpstr>Redundancy of Schemas</vt:lpstr>
      <vt:lpstr>Redundancy of Schemas (Cont.)</vt:lpstr>
      <vt:lpstr>Composite and Multivalued Attributes</vt:lpstr>
      <vt:lpstr>Composite and Multivalued Attributes</vt:lpstr>
      <vt:lpstr>Multivalued Attributes (Cont.)</vt:lpstr>
      <vt:lpstr>Representing Specialization via Schemas</vt:lpstr>
      <vt:lpstr>Representing Specialization as Schemas (Cont.)</vt:lpstr>
      <vt:lpstr>Schemas Corresponding to Aggregation</vt:lpstr>
      <vt:lpstr>Schemas Corresponding to Aggregation (Cont.)</vt:lpstr>
      <vt:lpstr>E-R Diagram for a University Enterprise</vt:lpstr>
      <vt:lpstr>Figure 7.29 (Online Book Store)</vt:lpstr>
      <vt:lpstr>Summary of Symbols Used in E-R Notation</vt:lpstr>
      <vt:lpstr>Symbols Used in E-R Notation (Cont.)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Rata</cp:lastModifiedBy>
  <cp:revision>398</cp:revision>
  <cp:lastPrinted>2005-01-10T21:51:57Z</cp:lastPrinted>
  <dcterms:created xsi:type="dcterms:W3CDTF">2009-12-21T15:40:15Z</dcterms:created>
  <dcterms:modified xsi:type="dcterms:W3CDTF">2017-03-08T20:48:19Z</dcterms:modified>
</cp:coreProperties>
</file>