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54" r:id="rId4"/>
    <p:sldId id="355" r:id="rId5"/>
    <p:sldId id="356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363" r:id="rId14"/>
    <p:sldId id="269" r:id="rId15"/>
    <p:sldId id="270" r:id="rId16"/>
    <p:sldId id="271" r:id="rId17"/>
    <p:sldId id="357" r:id="rId18"/>
    <p:sldId id="358" r:id="rId19"/>
    <p:sldId id="273" r:id="rId20"/>
    <p:sldId id="274" r:id="rId21"/>
    <p:sldId id="303" r:id="rId22"/>
    <p:sldId id="352" r:id="rId23"/>
    <p:sldId id="362" r:id="rId24"/>
    <p:sldId id="360" r:id="rId25"/>
    <p:sldId id="361" r:id="rId26"/>
    <p:sldId id="359" r:id="rId27"/>
    <p:sldId id="278" r:id="rId28"/>
    <p:sldId id="279" r:id="rId29"/>
    <p:sldId id="280" r:id="rId30"/>
    <p:sldId id="326" r:id="rId31"/>
    <p:sldId id="327" r:id="rId32"/>
    <p:sldId id="328" r:id="rId33"/>
    <p:sldId id="329" r:id="rId34"/>
  </p:sldIdLst>
  <p:sldSz cx="9144000" cy="6858000" type="screen4x3"/>
  <p:notesSz cx="6997700" cy="9283700"/>
  <p:custShowLst>
    <p:custShow name="Custom Show 1" id="0">
      <p:sldLst>
        <p:sld r:id="rId30"/>
        <p:sld r:id="rId9"/>
        <p:sld r:id="rId11"/>
        <p:sld r:id="rId29"/>
        <p:sld r:id="rId29"/>
        <p:sld r:id="rId1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65072" autoAdjust="0"/>
  </p:normalViewPr>
  <p:slideViewPr>
    <p:cSldViewPr snapToGrid="0">
      <p:cViewPr varScale="1">
        <p:scale>
          <a:sx n="92" d="100"/>
          <a:sy n="92" d="100"/>
        </p:scale>
        <p:origin x="-1338" y="-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AE8DC49-1FEA-489C-96EE-D0FC666EAF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8B3F7DC-F2E6-4434-A1C4-556C2715EE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F23D5-DE74-4C9D-A2D0-AC2944AC168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 general, the goal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relational database design is to generate a set of relation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schemas that allows us to store information without unnecessary redundancy, yet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also allows us to retrieve information easily.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This is accomplished by designing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schemas that are in an appropriate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normal form.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To determine whether a relation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schema is in one of the desirable normal forms, we need information about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the real-world enterprise that we are modeling with the database.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Some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information exists in a well-designed E-R diagram, but additional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about the enterprise may be needed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 this chapter, we introduce a formal approach to relational database design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based on the notion of functional dependencies.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We then define normal 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 terms of functional dependencies and other types of data dependencies.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C21F5-D93E-4E73-A55E-27C25A86CF97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89511-2C4B-4F26-8429-B2780F094CD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1BE22-F7CF-4488-80BE-C133350F131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Some functional dependencies are said to be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trivial because they are satisfied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by all relations. For example,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 → A is satisfied by all relations involving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attribute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A. Reading the definition of functional dependency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literally,we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see that,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for all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t1 and t2 such that t1[A] = t2[A], it is the case that t1[A] = t2[A].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Similarly,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AB → A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 satisfied by all relations involving attribute A. In general,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 functional dependency of the form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alpha→beta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trivial if 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beta⊆alpha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F7DC-F2E6-4434-A1C4-556C2715EE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BDF5A-663B-49AE-A3D0-D623A009EA45}" type="slidenum">
              <a:rPr lang="en-US"/>
              <a:pPr/>
              <a:t>14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8332E0-8651-4296-876D-713AEC288BCB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It is important to realize that an instance of a relation may satisfy some functional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dependencies that are not required to hold on the relation’s schema.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instance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classroom relation of Figure 8.5, we see that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room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number→capacity</a:t>
            </a:r>
            <a:endParaRPr lang="en-US" sz="1200" b="1" i="1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is satisfied. However, we believe that, in the real world, two classrooms in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buildings can have the same room number but with different room capacity.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Thus, it is possible, at some time, to have an instance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classroom relation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 which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room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number→capacity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is not satisfied. So, we would not include room</a:t>
            </a:r>
          </a:p>
          <a:p>
            <a:r>
              <a:rPr lang="en-US" sz="1200" i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number→capacity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in the set of functional dependencies that hold on the schema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for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classroom relation. However, we would expect the functional dependency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building, room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number→capacity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to hold on the classroom schema.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3F935-6967-49DA-BA62-CF81130A8F06}" type="slidenum">
              <a:rPr lang="en-US"/>
              <a:pPr/>
              <a:t>16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2F0758-F7D3-412D-BBCE-C086A022F3F0}" type="slidenum">
              <a:rPr lang="en-US"/>
              <a:pPr/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Armstrong’s axioms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sound, because they do not generate any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functional dependencies. They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complete, because, for a given set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 of functional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dependencies, they allow us to generate all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F+.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BB06CB-8EA9-42DC-A537-3D2D0843C478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0444F-EFB4-4FA6-98AF-91150E745A2B}" type="slidenum">
              <a:rPr lang="en-US"/>
              <a:pPr/>
              <a:t>19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90E4D-EE18-48EB-A0FA-CFC7F34B2417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72F3-C3F3-40BF-AEBC-AC6DD5D95567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D5AF9-5B40-436F-8ED5-F69FF1AB4D83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3D9E5-C731-40DD-8E02-FB6D7B6CB13A}" type="slidenum">
              <a:rPr lang="en-US"/>
              <a:pPr/>
              <a:t>22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F2DE4D-9381-4997-8A5F-6C90636408AE}" type="slidenum">
              <a:rPr lang="en-US"/>
              <a:pPr/>
              <a:t>24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7EBDB6-7206-473D-821A-BCA8350065D4}" type="slidenum">
              <a:rPr lang="en-US"/>
              <a:pPr/>
              <a:t>25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7782B-BF1B-418C-8B0A-21D809AB6E06}" type="slidenum">
              <a:rPr lang="en-US"/>
              <a:pPr/>
              <a:t>26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102E7-AC86-489F-B7E2-99D3035A219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8B27B-8CCE-4809-AC2A-CF91B1C620FE}" type="slidenum">
              <a:rPr lang="en-US"/>
              <a:pPr/>
              <a:t>28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33637-54C1-4B23-BF4A-8815C50CF311}" type="slidenum">
              <a:rPr lang="en-US"/>
              <a:pPr/>
              <a:t>29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2F1A3-9FCB-4CAE-9745-E63EF1DD2EA9}" type="slidenum">
              <a:rPr lang="en-US"/>
              <a:pPr/>
              <a:t>30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2A210-F490-4662-A39B-189A1827CB14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805AF-821A-4039-80EE-257F350DB1B1}" type="slidenum">
              <a:rPr lang="en-US"/>
              <a:pPr/>
              <a:t>31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6BE83-09F5-4B2E-BB5D-D8FDF8FB2CF2}" type="slidenum">
              <a:rPr lang="en-US"/>
              <a:pPr/>
              <a:t>32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09B99-D045-4B37-83F8-ED3663743564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05536-6B49-4B8F-AB57-31CE21863375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393D2-A25B-4307-B30D-C350210E6236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E0678-DD13-4E0B-9F33-6BA8C0343A4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It is important that all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agree as to the budget amount since otherwise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our database would be inconsistent. In our original design using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instructor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department, we stored the amount of each budget exactly once. This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that using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inst dept is a bad idea since it stores the budget amounts redundantly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and runs the risk that some user might update the budget amount in one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but not all, and thus create inconsistency.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Even if we decided to live with the redundancy problem, there is still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problem with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inst dept schema. Suppose we are creating a new department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 the university. In the alternative design above, we cannot represent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the information concerning a department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dept name, building, budget) unless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department has at least one instructor at the university. This is because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inst dept table require values for ID, name,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andsalary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6EA6F-EFE1-4421-AA80-548108B08513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1321A-4D02-4650-BDF9-EDBCDDAFA7D6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E97E3-253F-4F78-80E0-D75D4728320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The flaw in this decomposition arises from the possibility that the enterprise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two employees with the same name. This is not unlikely in practice,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cultures have certain highly popular names. Of course each person would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 unique employee-id, which is why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ID can serve as the primary key.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example, let us assume two employees, both named Kim, work at the university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and have the following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in the relation on schema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employee in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design: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Figure 8.3 shows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, the resulting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using the schemas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from the decomposition, and the result if we attempted to regenerate the original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using a natural join. As we see in the figure, the two original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MS PGothic" pitchFamily="34" charset="-128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appear in the result along with two new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that incorrectly mix data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pertaining to the two employees named Kim. Although we have more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tuples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we actually have less information in the following sense.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We can indicate that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certain street, city, and salary pertain to someone named Kim, but we are unable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to distinguish which of the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Kims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 Thus, our decomposition is unable to represent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rPr>
              <a:t>certain important facts about the university employees.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0658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Database System Concepts, 6</a:t>
            </a:r>
            <a:r>
              <a:rPr lang="en-US" b="1" baseline="30000">
                <a:solidFill>
                  <a:schemeClr val="tx2"/>
                </a:solidFill>
              </a:rPr>
              <a:t>th</a:t>
            </a:r>
            <a:r>
              <a:rPr lang="en-US" b="1">
                <a:solidFill>
                  <a:schemeClr val="tx2"/>
                </a:solidFill>
              </a:rPr>
              <a:t> Ed</a:t>
            </a:r>
            <a:r>
              <a:rPr lang="en-US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r>
              <a:rPr lang="en-US" sz="1200" b="1">
                <a:solidFill>
                  <a:srgbClr val="000099"/>
                </a:solidFill>
              </a:rPr>
              <a:t/>
            </a:r>
            <a:br>
              <a:rPr lang="en-US" sz="1200" b="1">
                <a:solidFill>
                  <a:srgbClr val="000099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rgbClr val="000099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chemeClr val="tx2"/>
                </a:solidFill>
              </a:rPr>
              <a:t>for conditions on re-use</a:t>
            </a:r>
            <a:r>
              <a:rPr lang="en-US" sz="1200" b="1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8.</a:t>
            </a:r>
            <a:fld id="{C7E4A422-2D65-4974-88B4-4685D82529DB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380163"/>
            <a:ext cx="421461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rgbClr val="000099"/>
                </a:solidFill>
              </a:rPr>
              <a:t>th</a:t>
            </a:r>
            <a:r>
              <a:rPr lang="en-US" sz="1000" b="1" dirty="0" smtClean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Modified </a:t>
            </a:r>
            <a:r>
              <a:rPr lang="en-US" sz="1000" b="1" dirty="0" smtClean="0">
                <a:solidFill>
                  <a:srgbClr val="000099"/>
                </a:solidFill>
              </a:rPr>
              <a:t>by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Dey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dirty="0" smtClean="0">
                <a:solidFill>
                  <a:srgbClr val="000099"/>
                </a:solidFill>
              </a:rPr>
              <a:t>CS3083 </a:t>
            </a:r>
            <a:r>
              <a:rPr lang="en-US" sz="1000" b="1" dirty="0" smtClean="0">
                <a:solidFill>
                  <a:srgbClr val="000099"/>
                </a:solidFill>
              </a:rPr>
              <a:t>NYU </a:t>
            </a:r>
            <a:r>
              <a:rPr lang="en-US" sz="1000" b="1" dirty="0" err="1" smtClean="0">
                <a:solidFill>
                  <a:srgbClr val="000099"/>
                </a:solidFill>
              </a:rPr>
              <a:t>Tandon</a:t>
            </a:r>
            <a:r>
              <a:rPr lang="en-US" sz="1000" b="1" dirty="0" smtClean="0">
                <a:solidFill>
                  <a:srgbClr val="000099"/>
                </a:solidFill>
              </a:rPr>
              <a:t> School </a:t>
            </a:r>
            <a:r>
              <a:rPr lang="en-US" sz="1000" b="1" dirty="0" smtClean="0">
                <a:solidFill>
                  <a:srgbClr val="000099"/>
                </a:solidFill>
              </a:rPr>
              <a:t>of Engineering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8:  Relational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r>
              <a:rPr lang="en-US" sz="2400" smtClean="0"/>
              <a:t>Example of Lossless-Join Decomposition</a:t>
            </a:r>
            <a:r>
              <a:rPr lang="en-US" sz="2800" smtClean="0"/>
              <a:t>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b="1" smtClean="0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smtClean="0"/>
              <a:t>Decomposition of </a:t>
            </a:r>
            <a:r>
              <a:rPr lang="en-US" i="1" smtClean="0"/>
              <a:t>R = (A, B, C)</a:t>
            </a:r>
            <a:br>
              <a:rPr lang="en-US" i="1" smtClean="0"/>
            </a:br>
            <a:r>
              <a:rPr lang="en-US" i="1" smtClean="0"/>
              <a:t>	R</a:t>
            </a:r>
            <a:r>
              <a:rPr lang="en-US" i="1" baseline="-25000" smtClean="0"/>
              <a:t>1</a:t>
            </a:r>
            <a:r>
              <a:rPr lang="en-US" i="1" smtClean="0"/>
              <a:t> = (A, B)	R</a:t>
            </a:r>
            <a:r>
              <a:rPr lang="en-US" baseline="-25000" smtClean="0"/>
              <a:t>2</a:t>
            </a:r>
            <a:r>
              <a:rPr lang="en-US" i="1" smtClean="0"/>
              <a:t> = (B, C)</a:t>
            </a:r>
            <a:endParaRPr lang="en-US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i="1">
              <a:sym typeface="Greek Symbols" pitchFamily="18" charset="2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  <a:endParaRPr lang="en-US" sz="1800" i="1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1800" i="1" baseline="-25000">
                <a:sym typeface="Symbol" pitchFamily="18" charset="2"/>
              </a:rPr>
              <a:t>B,C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2336800" algn="l"/>
                <a:tab pos="3765550" algn="l"/>
              </a:tabLst>
            </a:pPr>
            <a:r>
              <a:rPr kumimoji="1" lang="en-US" sz="2000">
                <a:latin typeface="Times New Roman" pitchFamily="18" charset="0"/>
                <a:sym typeface="Symbol" pitchFamily="18" charset="2"/>
              </a:rPr>
              <a:t></a:t>
            </a:r>
            <a:r>
              <a:rPr kumimoji="1" lang="en-US" sz="2000" baseline="-25000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(r)    </a:t>
            </a:r>
            <a:r>
              <a:rPr kumimoji="1" lang="en-US" sz="2000" baseline="-25000">
                <a:latin typeface="Times New Roman" pitchFamily="18" charset="0"/>
                <a:sym typeface="Symbol" pitchFamily="18" charset="2"/>
              </a:rPr>
              <a:t>B,C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(r)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  <a:endParaRPr lang="en-US" sz="1800" i="1"/>
          </a:p>
        </p:txBody>
      </p:sp>
      <p:sp>
        <p:nvSpPr>
          <p:cNvPr id="23570" name="Freeform 19"/>
          <p:cNvSpPr>
            <a:spLocks/>
          </p:cNvSpPr>
          <p:nvPr/>
        </p:nvSpPr>
        <p:spPr bwMode="auto">
          <a:xfrm>
            <a:off x="2008188" y="4597400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3575" name="Rectangle 2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23576" name="Rectangle 25"/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  <a:endParaRPr lang="en-US" sz="1800" i="1"/>
          </a:p>
        </p:txBody>
      </p:sp>
      <p:sp>
        <p:nvSpPr>
          <p:cNvPr id="23577" name="Rectangle 26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  <a:endParaRPr lang="en-US" sz="1800" i="1"/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1800" i="1" baseline="-25000">
                <a:sym typeface="Symbol" pitchFamily="18" charset="2"/>
              </a:rPr>
              <a:t>A,B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r>
              <a:rPr lang="en-US" smtClean="0"/>
              <a:t>Functional Dependencies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Constraints on the set of legal relations.</a:t>
            </a:r>
          </a:p>
          <a:p>
            <a:r>
              <a:rPr lang="en-US" smtClean="0"/>
              <a:t>Require that the value for a certain set of attributes determines uniquely the value for another set of attributes.</a:t>
            </a:r>
          </a:p>
          <a:p>
            <a:r>
              <a:rPr lang="en-US" smtClean="0"/>
              <a:t>A functional dependency is a generalization of the notion of a </a:t>
            </a:r>
            <a:r>
              <a:rPr lang="en-US" i="1" smtClean="0"/>
              <a:t>key.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Dependencies (Cont.)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45350" cy="4787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smtClean="0"/>
              <a:t>Let </a:t>
            </a:r>
            <a:r>
              <a:rPr lang="en-US" i="1" smtClean="0"/>
              <a:t>R</a:t>
            </a:r>
            <a:r>
              <a:rPr lang="en-US" smtClean="0"/>
              <a:t> be a relation schema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smtClean="0"/>
              <a:t>		</a:t>
            </a:r>
            <a:r>
              <a:rPr lang="en-US" smtClean="0">
                <a:sym typeface="Symbol" pitchFamily="18" charset="2"/>
              </a:rPr>
              <a:t>  </a:t>
            </a:r>
            <a:r>
              <a:rPr lang="en-US" i="1" smtClean="0">
                <a:sym typeface="Symbol" pitchFamily="18" charset="2"/>
              </a:rPr>
              <a:t>R  and   </a:t>
            </a:r>
            <a:r>
              <a:rPr lang="en-US" smtClean="0">
                <a:sym typeface="Symbol" pitchFamily="18" charset="2"/>
              </a:rPr>
              <a:t> </a:t>
            </a:r>
            <a:r>
              <a:rPr lang="en-US" i="1" smtClean="0">
                <a:sym typeface="Symbol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smtClean="0">
                <a:sym typeface="Symbol" pitchFamily="18" charset="2"/>
              </a:rPr>
              <a:t>The </a:t>
            </a: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i="1" smtClean="0">
                <a:sym typeface="Symbol" pitchFamily="18" charset="2"/>
              </a:rPr>
              <a:t>		 </a:t>
            </a: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 </a:t>
            </a:r>
            <a:r>
              <a:rPr lang="en-US" b="1" smtClean="0">
                <a:solidFill>
                  <a:srgbClr val="000099"/>
                </a:solidFill>
                <a:sym typeface="Monotype Sorts" charset="2"/>
              </a:rPr>
              <a:t> </a:t>
            </a:r>
            <a:r>
              <a:rPr lang="en-US" b="1" i="1" smtClean="0">
                <a:solidFill>
                  <a:srgbClr val="000099"/>
                </a:solidFill>
                <a:sym typeface="Symbol" pitchFamily="18" charset="2"/>
              </a:rPr>
              <a:t></a:t>
            </a:r>
            <a:br>
              <a:rPr lang="en-US" b="1" i="1" smtClean="0">
                <a:solidFill>
                  <a:srgbClr val="000099"/>
                </a:solidFill>
                <a:sym typeface="Symbol" pitchFamily="18" charset="2"/>
              </a:rPr>
            </a:b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holds on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if and only if for any legal relations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(R), whenever any two tuples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and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of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agree on the attributes , they also agree on the attributes </a:t>
            </a:r>
            <a:r>
              <a:rPr lang="en-US" i="1" smtClean="0">
                <a:sym typeface="Symbol" pitchFamily="18" charset="2"/>
              </a:rPr>
              <a:t>. </a:t>
            </a:r>
            <a:r>
              <a:rPr lang="en-US" smtClean="0">
                <a:sym typeface="Symbol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i="1" smtClean="0">
                <a:sym typeface="Symbol" pitchFamily="18" charset="2"/>
              </a:rPr>
              <a:t>		 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[] =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baseline="-25000" smtClean="0">
                <a:sym typeface="Symbol" pitchFamily="18" charset="2"/>
              </a:rPr>
              <a:t>2 </a:t>
            </a:r>
            <a:r>
              <a:rPr lang="en-US" smtClean="0">
                <a:sym typeface="Symbol" pitchFamily="18" charset="2"/>
              </a:rPr>
              <a:t>[]     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 </a:t>
            </a:r>
            <a:r>
              <a:rPr lang="en-US" smtClean="0">
                <a:sym typeface="Symbol" pitchFamily="18" charset="2"/>
              </a:rPr>
              <a:t>]  = 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baseline="-25000" smtClean="0">
                <a:sym typeface="Symbol" pitchFamily="18" charset="2"/>
              </a:rPr>
              <a:t>2 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 </a:t>
            </a:r>
            <a:r>
              <a:rPr lang="en-US" smtClean="0">
                <a:sym typeface="Symbol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smtClean="0"/>
              <a:t>Example:  Consider </a:t>
            </a:r>
            <a:r>
              <a:rPr lang="en-US" i="1" smtClean="0"/>
              <a:t>r</a:t>
            </a:r>
            <a:r>
              <a:rPr lang="en-US" smtClean="0"/>
              <a:t>(A</a:t>
            </a:r>
            <a:r>
              <a:rPr lang="en-US" i="1" smtClean="0"/>
              <a:t>,B </a:t>
            </a:r>
            <a:r>
              <a:rPr lang="en-US" smtClean="0"/>
              <a:t>) with the following instance of </a:t>
            </a:r>
            <a:r>
              <a:rPr lang="en-US" i="1" smtClean="0"/>
              <a:t>r.</a:t>
            </a:r>
            <a:endParaRPr lang="en-US" smtClean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smtClean="0"/>
              <a:t>On this instance,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/>
              <a:t>B</a:t>
            </a:r>
            <a:r>
              <a:rPr lang="en-US" smtClean="0"/>
              <a:t> does </a:t>
            </a:r>
            <a:r>
              <a:rPr lang="en-US" b="1" smtClean="0"/>
              <a:t>NOT</a:t>
            </a:r>
            <a:r>
              <a:rPr lang="en-US" smtClean="0"/>
              <a:t> hold, but  </a:t>
            </a:r>
            <a:r>
              <a:rPr lang="en-US" i="1" smtClean="0"/>
              <a:t>B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smtClean="0"/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i="1" smtClean="0">
              <a:sym typeface="Symbol" pitchFamily="18" charset="2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668713" y="4284663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/>
            </a:pPr>
            <a:r>
              <a:rPr lang="en-US" sz="1800"/>
              <a:t>4</a:t>
            </a:r>
          </a:p>
          <a:p>
            <a:pPr marL="457200" indent="-457200"/>
            <a:r>
              <a:rPr lang="en-US" sz="1800"/>
              <a:t>1     5</a:t>
            </a:r>
          </a:p>
          <a:p>
            <a:pPr marL="457200" indent="-457200"/>
            <a:r>
              <a:rPr lang="en-US" sz="1800"/>
              <a:t>3     7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4250" y="1339283"/>
            <a:ext cx="33623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4257" y="434340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dirty="0" smtClean="0">
                <a:sym typeface="Wingdings" pitchFamily="2" charset="2"/>
              </a:rPr>
              <a:t>C???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8686" y="524691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CA???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Dependencies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67675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is a superkey for relation schema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if and only if </a:t>
            </a:r>
            <a:r>
              <a:rPr lang="en-US" i="1" smtClean="0">
                <a:sym typeface="Symbol" pitchFamily="18" charset="2"/>
              </a:rPr>
              <a:t>K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R</a:t>
            </a:r>
            <a:endParaRPr lang="en-US" smtClean="0"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i="1" smtClean="0">
                <a:sym typeface="Monotype Sorts" charset="2"/>
              </a:rPr>
              <a:t>K</a:t>
            </a:r>
            <a:r>
              <a:rPr lang="en-US" smtClean="0">
                <a:sym typeface="Monotype Sorts" charset="2"/>
              </a:rPr>
              <a:t> is a candidate key for </a:t>
            </a:r>
            <a:r>
              <a:rPr lang="en-US" i="1" smtClean="0">
                <a:sym typeface="Monotype Sorts" charset="2"/>
              </a:rPr>
              <a:t>R</a:t>
            </a:r>
            <a:r>
              <a:rPr lang="en-US" smtClean="0"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i="1" smtClean="0">
                <a:sym typeface="Monotype Sorts" charset="2"/>
              </a:rPr>
              <a:t>K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R</a:t>
            </a:r>
            <a:r>
              <a:rPr lang="en-US" smtClean="0"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smtClean="0">
                <a:sym typeface="Monotype Sorts" charset="2"/>
              </a:rPr>
              <a:t>for no </a:t>
            </a:r>
            <a:r>
              <a:rPr lang="en-US" smtClean="0">
                <a:sym typeface="Symbol" pitchFamily="18" charset="2"/>
              </a:rPr>
              <a:t>  </a:t>
            </a:r>
            <a:r>
              <a:rPr lang="en-US" i="1" smtClean="0">
                <a:sym typeface="Symbol" pitchFamily="18" charset="2"/>
              </a:rPr>
              <a:t>K, </a:t>
            </a:r>
            <a:r>
              <a:rPr lang="en-US" smtClean="0">
                <a:sym typeface="Symbol" pitchFamily="18" charset="2"/>
              </a:rPr>
              <a:t> 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smtClean="0"/>
              <a:t>Functional dependencies allow us to express constraints that cannot be expressed using superkeys.  Consider the schema: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smtClean="0"/>
              <a:t>	 </a:t>
            </a:r>
            <a:r>
              <a:rPr lang="en-US" i="1" smtClean="0"/>
              <a:t>inst_dept </a:t>
            </a:r>
            <a:r>
              <a:rPr lang="en-US" smtClean="0"/>
              <a:t>(</a:t>
            </a:r>
            <a:r>
              <a:rPr lang="en-US" i="1" u="sng" smtClean="0"/>
              <a:t>ID, </a:t>
            </a:r>
            <a:r>
              <a:rPr lang="en-US" i="1" smtClean="0"/>
              <a:t>name, salary, dept_name, building, budget </a:t>
            </a:r>
            <a:r>
              <a:rPr lang="en-US" smtClean="0"/>
              <a:t>)</a:t>
            </a:r>
            <a:r>
              <a:rPr lang="en-US" i="1" smtClean="0"/>
              <a:t>.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 smtClean="0"/>
              <a:t>	</a:t>
            </a:r>
            <a:r>
              <a:rPr lang="en-US" smtClean="0"/>
              <a:t>We expect these functional dependencies to hold: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smtClean="0"/>
              <a:t>			</a:t>
            </a:r>
            <a:r>
              <a:rPr lang="en-US" i="1" smtClean="0"/>
              <a:t>dept_name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building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 smtClean="0">
                <a:sym typeface="Monotype Sorts" charset="2"/>
              </a:rPr>
              <a:t>           and              ID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i="1" smtClean="0">
                <a:sym typeface="Wingdings" pitchFamily="2" charset="2"/>
              </a:rPr>
              <a:t> building</a:t>
            </a:r>
            <a:endParaRPr lang="en-US" i="1" smtClean="0"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 smtClean="0">
                <a:sym typeface="Monotype Sorts" charset="2"/>
              </a:rPr>
              <a:t>	</a:t>
            </a:r>
            <a:r>
              <a:rPr lang="en-US" smtClean="0">
                <a:sym typeface="Monotype Sorts" charset="2"/>
              </a:rPr>
              <a:t>but would not expect the following to hold: 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smtClean="0">
                <a:sym typeface="Monotype Sorts" charset="2"/>
              </a:rPr>
              <a:t>			</a:t>
            </a:r>
            <a:r>
              <a:rPr lang="en-US" i="1" smtClean="0">
                <a:sym typeface="Monotype Sorts" charset="2"/>
              </a:rPr>
              <a:t>dept_name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salary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i="1" smtClean="0"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Functional Dependencies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58875"/>
            <a:ext cx="8051800" cy="5245100"/>
          </a:xfrm>
        </p:spPr>
        <p:txBody>
          <a:bodyPr/>
          <a:lstStyle/>
          <a:p>
            <a:r>
              <a:rPr lang="en-US" smtClean="0"/>
              <a:t>We use functional dependencies to:</a:t>
            </a:r>
          </a:p>
          <a:p>
            <a:pPr lvl="1"/>
            <a:r>
              <a:rPr lang="en-US" smtClean="0"/>
              <a:t>test relations to see if they are legal under a given set of functional dependencies. </a:t>
            </a:r>
          </a:p>
          <a:p>
            <a:pPr lvl="2"/>
            <a:r>
              <a:rPr lang="en-US" smtClean="0"/>
              <a:t> If a relation </a:t>
            </a:r>
            <a:r>
              <a:rPr lang="en-US" i="1" smtClean="0"/>
              <a:t>r</a:t>
            </a:r>
            <a:r>
              <a:rPr lang="en-US" smtClean="0"/>
              <a:t> is legal under a set </a:t>
            </a:r>
            <a:r>
              <a:rPr lang="en-US" i="1" smtClean="0"/>
              <a:t>F</a:t>
            </a:r>
            <a:r>
              <a:rPr lang="en-US" smtClean="0"/>
              <a:t> of functional dependencies, we say that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b="1" smtClean="0">
                <a:solidFill>
                  <a:srgbClr val="000099"/>
                </a:solidFill>
              </a:rPr>
              <a:t>satisfies </a:t>
            </a:r>
            <a:r>
              <a:rPr lang="en-US" i="1" smtClean="0"/>
              <a:t>F.</a:t>
            </a:r>
            <a:endParaRPr lang="en-US" smtClean="0"/>
          </a:p>
          <a:p>
            <a:pPr lvl="1"/>
            <a:r>
              <a:rPr lang="en-US" smtClean="0"/>
              <a:t>specify constraints on the set of legal relations</a:t>
            </a:r>
          </a:p>
          <a:p>
            <a:pPr lvl="2"/>
            <a:r>
              <a:rPr lang="en-US" smtClean="0"/>
              <a:t>We say that </a:t>
            </a:r>
            <a:r>
              <a:rPr lang="en-US" i="1" smtClean="0"/>
              <a:t>F</a:t>
            </a:r>
            <a:r>
              <a:rPr lang="en-US" smtClean="0"/>
              <a:t> </a:t>
            </a:r>
            <a:r>
              <a:rPr lang="en-US" b="1" smtClean="0">
                <a:solidFill>
                  <a:srgbClr val="000099"/>
                </a:solidFill>
              </a:rPr>
              <a:t>holds on</a:t>
            </a:r>
            <a:r>
              <a:rPr lang="en-US" smtClean="0"/>
              <a:t> </a:t>
            </a:r>
            <a:r>
              <a:rPr lang="en-US" i="1" smtClean="0"/>
              <a:t>R</a:t>
            </a:r>
            <a:r>
              <a:rPr lang="en-US" smtClean="0"/>
              <a:t> if all legal relations on </a:t>
            </a:r>
            <a:r>
              <a:rPr lang="en-US" i="1" smtClean="0"/>
              <a:t>R</a:t>
            </a:r>
            <a:r>
              <a:rPr lang="en-US" smtClean="0"/>
              <a:t> satisfy the set of functional dependencies </a:t>
            </a:r>
            <a:r>
              <a:rPr lang="en-US" i="1" smtClean="0"/>
              <a:t>F.</a:t>
            </a:r>
          </a:p>
          <a:p>
            <a:r>
              <a:rPr lang="en-US" smtClean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smtClean="0"/>
              <a:t>For example, a specific instance of </a:t>
            </a:r>
            <a:r>
              <a:rPr lang="en-US" i="1" smtClean="0"/>
              <a:t>instructor</a:t>
            </a:r>
            <a:r>
              <a:rPr lang="en-US" smtClean="0"/>
              <a:t> may, by chance, satisfy </a:t>
            </a:r>
            <a:br>
              <a:rPr lang="en-US" smtClean="0"/>
            </a:br>
            <a:r>
              <a:rPr lang="en-US" smtClean="0"/>
              <a:t>               </a:t>
            </a:r>
            <a:r>
              <a:rPr lang="en-US" i="1" smtClean="0"/>
              <a:t>name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Dependencies (Cont.)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ym typeface="Monotype Sorts" charset="2"/>
              </a:rPr>
              <a:t>A </a:t>
            </a:r>
            <a:r>
              <a:rPr lang="en-US" smtClean="0">
                <a:sym typeface="Monotype Sorts" charset="2"/>
              </a:rPr>
              <a:t>functional dependency is </a:t>
            </a:r>
            <a:r>
              <a:rPr lang="en-US" b="1" smtClean="0">
                <a:solidFill>
                  <a:srgbClr val="000099"/>
                </a:solidFill>
                <a:sym typeface="Monotype Sorts" charset="2"/>
              </a:rPr>
              <a:t>trivial</a:t>
            </a:r>
            <a:r>
              <a:rPr lang="en-US" smtClean="0">
                <a:sym typeface="Monotype Sorts" charset="2"/>
              </a:rPr>
              <a:t> if it is satisfied by all instances of a relation</a:t>
            </a:r>
          </a:p>
          <a:p>
            <a:pPr lvl="1"/>
            <a:r>
              <a:rPr lang="en-US" smtClean="0">
                <a:sym typeface="Monotype Sorts" charset="2"/>
              </a:rPr>
              <a:t>Example</a:t>
            </a:r>
            <a:r>
              <a:rPr lang="en-US" i="1" smtClean="0">
                <a:sym typeface="Monotype Sorts" charset="2"/>
              </a:rPr>
              <a:t>:</a:t>
            </a:r>
          </a:p>
          <a:p>
            <a:pPr lvl="2"/>
            <a:r>
              <a:rPr lang="en-US" i="1" smtClean="0">
                <a:sym typeface="Monotype Sorts" charset="2"/>
              </a:rPr>
              <a:t> ID, name</a:t>
            </a:r>
            <a:r>
              <a:rPr lang="en-US" i="1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ID</a:t>
            </a:r>
          </a:p>
          <a:p>
            <a:pPr lvl="2"/>
            <a:r>
              <a:rPr lang="en-US" i="1" smtClean="0">
                <a:sym typeface="Monotype Sorts" charset="2"/>
              </a:rPr>
              <a:t> name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Monotype Sorts" charset="2"/>
              </a:rPr>
              <a:t>name</a:t>
            </a:r>
          </a:p>
          <a:p>
            <a:pPr lvl="1"/>
            <a:r>
              <a:rPr lang="en-US" smtClean="0">
                <a:sym typeface="Monotype Sorts" charset="2"/>
              </a:rPr>
              <a:t>In general, </a:t>
            </a:r>
            <a:r>
              <a:rPr lang="en-US" smtClean="0">
                <a:sym typeface="Symbol" pitchFamily="18" charset="2"/>
              </a:rPr>
              <a:t> 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Symbol" pitchFamily="18" charset="2"/>
              </a:rPr>
              <a:t> </a:t>
            </a:r>
            <a:r>
              <a:rPr lang="en-US" smtClean="0">
                <a:sym typeface="Symbol" pitchFamily="18" charset="2"/>
              </a:rPr>
              <a:t>is trivial if</a:t>
            </a:r>
            <a:r>
              <a:rPr lang="en-US" i="1" smtClean="0">
                <a:sym typeface="Symbol" pitchFamily="18" charset="2"/>
              </a:rPr>
              <a:t> </a:t>
            </a:r>
            <a:r>
              <a:rPr lang="en-US" smtClean="0">
                <a:sym typeface="Symbol" pitchFamily="18" charset="2"/>
              </a:rPr>
              <a:t>   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i="1" smtClean="0">
                <a:sym typeface="Symbol" pitchFamily="18" charset="2"/>
              </a:rPr>
              <a:t>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0550"/>
            <a:ext cx="7924800" cy="457200"/>
          </a:xfrm>
        </p:spPr>
        <p:txBody>
          <a:bodyPr/>
          <a:lstStyle/>
          <a:p>
            <a:r>
              <a:rPr lang="en-US" smtClean="0"/>
              <a:t>Closure of a Set of Functional Dependencies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74750"/>
            <a:ext cx="8763000" cy="5113338"/>
          </a:xfrm>
        </p:spPr>
        <p:txBody>
          <a:bodyPr/>
          <a:lstStyle/>
          <a:p>
            <a:r>
              <a:rPr lang="en-US" b="1" smtClean="0"/>
              <a:t>Given a set </a:t>
            </a:r>
            <a:r>
              <a:rPr lang="en-US" b="1" i="1" smtClean="0"/>
              <a:t>F</a:t>
            </a:r>
            <a:r>
              <a:rPr lang="en-US" b="1" smtClean="0"/>
              <a:t> set of functional dependencies, there are certain other functional dependencies that are logically implied by </a:t>
            </a:r>
            <a:r>
              <a:rPr lang="en-US" b="1" i="1" smtClean="0"/>
              <a:t>F</a:t>
            </a:r>
            <a:r>
              <a:rPr lang="en-US" b="1" smtClean="0"/>
              <a:t>.</a:t>
            </a:r>
          </a:p>
          <a:p>
            <a:pPr lvl="1"/>
            <a:r>
              <a:rPr lang="en-US" b="1" smtClean="0"/>
              <a:t>For e.g.:  If  </a:t>
            </a:r>
            <a:r>
              <a:rPr lang="en-US" b="1" i="1" smtClean="0"/>
              <a:t>A</a:t>
            </a:r>
            <a:r>
              <a:rPr lang="en-US" b="1" smtClean="0"/>
              <a:t> </a:t>
            </a:r>
            <a:r>
              <a:rPr lang="en-US" b="1" smtClean="0">
                <a:sym typeface="Symbol" pitchFamily="18" charset="2"/>
              </a:rPr>
              <a:t></a:t>
            </a:r>
            <a:r>
              <a:rPr lang="en-US" b="1" smtClean="0">
                <a:sym typeface="Monotype Sorts" charset="2"/>
              </a:rPr>
              <a:t> </a:t>
            </a:r>
            <a:r>
              <a:rPr lang="en-US" b="1" i="1" smtClean="0">
                <a:sym typeface="Monotype Sorts" charset="2"/>
              </a:rPr>
              <a:t>B</a:t>
            </a:r>
            <a:r>
              <a:rPr lang="en-US" b="1" smtClean="0">
                <a:sym typeface="Monotype Sorts" charset="2"/>
              </a:rPr>
              <a:t> and  </a:t>
            </a:r>
            <a:r>
              <a:rPr lang="en-US" b="1" i="1" smtClean="0">
                <a:sym typeface="Monotype Sorts" charset="2"/>
              </a:rPr>
              <a:t>B</a:t>
            </a:r>
            <a:r>
              <a:rPr lang="en-US" b="1" smtClean="0">
                <a:sym typeface="Monotype Sorts" charset="2"/>
              </a:rPr>
              <a:t> </a:t>
            </a:r>
            <a:r>
              <a:rPr lang="en-US" b="1" smtClean="0">
                <a:sym typeface="Symbol" pitchFamily="18" charset="2"/>
              </a:rPr>
              <a:t></a:t>
            </a:r>
            <a:r>
              <a:rPr lang="en-US" b="1" smtClean="0">
                <a:sym typeface="Monotype Sorts" charset="2"/>
              </a:rPr>
              <a:t> </a:t>
            </a:r>
            <a:r>
              <a:rPr lang="en-US" b="1" i="1" smtClean="0">
                <a:sym typeface="Monotype Sorts" charset="2"/>
              </a:rPr>
              <a:t>C</a:t>
            </a:r>
            <a:r>
              <a:rPr lang="en-US" b="1" smtClean="0">
                <a:sym typeface="Monotype Sorts" charset="2"/>
              </a:rPr>
              <a:t>,  then we can infer that </a:t>
            </a:r>
            <a:r>
              <a:rPr lang="en-US" b="1" i="1" smtClean="0">
                <a:sym typeface="Monotype Sorts" charset="2"/>
              </a:rPr>
              <a:t>A</a:t>
            </a:r>
            <a:r>
              <a:rPr lang="en-US" b="1" smtClean="0">
                <a:sym typeface="Monotype Sorts" charset="2"/>
              </a:rPr>
              <a:t> </a:t>
            </a:r>
            <a:r>
              <a:rPr lang="en-US" b="1" smtClean="0">
                <a:sym typeface="Symbol" pitchFamily="18" charset="2"/>
              </a:rPr>
              <a:t></a:t>
            </a:r>
            <a:r>
              <a:rPr lang="en-US" b="1" smtClean="0">
                <a:sym typeface="Monotype Sorts" charset="2"/>
              </a:rPr>
              <a:t> C</a:t>
            </a:r>
            <a:endParaRPr lang="en-US" b="1" i="1" smtClean="0"/>
          </a:p>
          <a:p>
            <a:r>
              <a:rPr lang="en-US" b="1" smtClean="0"/>
              <a:t>The set of </a:t>
            </a:r>
            <a:r>
              <a:rPr lang="en-US" b="1" smtClean="0">
                <a:solidFill>
                  <a:srgbClr val="000099"/>
                </a:solidFill>
              </a:rPr>
              <a:t>all</a:t>
            </a:r>
            <a:r>
              <a:rPr lang="en-US" b="1" smtClean="0"/>
              <a:t> func. dependencies logically implied by </a:t>
            </a:r>
            <a:r>
              <a:rPr lang="en-US" b="1" i="1" smtClean="0"/>
              <a:t>F</a:t>
            </a:r>
            <a:r>
              <a:rPr lang="en-US" b="1" smtClean="0"/>
              <a:t> is the </a:t>
            </a:r>
            <a:r>
              <a:rPr lang="en-US" b="1" smtClean="0">
                <a:solidFill>
                  <a:srgbClr val="000099"/>
                </a:solidFill>
              </a:rPr>
              <a:t>closure</a:t>
            </a:r>
            <a:r>
              <a:rPr lang="en-US" b="1" smtClean="0"/>
              <a:t> of </a:t>
            </a:r>
            <a:r>
              <a:rPr lang="en-US" b="1" i="1" smtClean="0"/>
              <a:t>F</a:t>
            </a:r>
            <a:r>
              <a:rPr lang="en-US" b="1" smtClean="0"/>
              <a:t>.</a:t>
            </a:r>
          </a:p>
          <a:p>
            <a:r>
              <a:rPr lang="en-US" b="1" smtClean="0"/>
              <a:t>We denote the </a:t>
            </a:r>
            <a:r>
              <a:rPr lang="en-US" b="1" i="1" smtClean="0"/>
              <a:t>closure </a:t>
            </a:r>
            <a:r>
              <a:rPr lang="en-US" b="1" smtClean="0"/>
              <a:t>of </a:t>
            </a:r>
            <a:r>
              <a:rPr lang="en-US" b="1" i="1" smtClean="0"/>
              <a:t>F</a:t>
            </a:r>
            <a:r>
              <a:rPr lang="en-US" b="1" smtClean="0"/>
              <a:t> by </a:t>
            </a:r>
            <a:r>
              <a:rPr lang="en-US" b="1" i="1" smtClean="0">
                <a:solidFill>
                  <a:srgbClr val="000099"/>
                </a:solidFill>
              </a:rPr>
              <a:t>F</a:t>
            </a:r>
            <a:r>
              <a:rPr lang="en-US" b="1" i="1" baseline="44000" smtClean="0">
                <a:solidFill>
                  <a:srgbClr val="000099"/>
                </a:solidFill>
              </a:rPr>
              <a:t>+</a:t>
            </a:r>
            <a:r>
              <a:rPr lang="en-US" b="1" i="1" smtClean="0">
                <a:solidFill>
                  <a:srgbClr val="000099"/>
                </a:solidFill>
              </a:rPr>
              <a:t>.</a:t>
            </a:r>
          </a:p>
          <a:p>
            <a:endParaRPr lang="en-US" b="1" smtClean="0">
              <a:sym typeface="Greek Symbols" pitchFamily="18" charset="2"/>
            </a:endParaRP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254000" y="3382963"/>
            <a:ext cx="8763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 b="1"/>
              <a:t>We can find F</a:t>
            </a:r>
            <a:r>
              <a:rPr kumimoji="1" lang="en-US" sz="1800" b="1" i="1" baseline="30000"/>
              <a:t>+, </a:t>
            </a:r>
            <a:r>
              <a:rPr kumimoji="1" lang="en-US" sz="1800" b="1"/>
              <a:t> the closure of F, by repeatedly applying </a:t>
            </a:r>
            <a:br>
              <a:rPr kumimoji="1" lang="en-US" sz="1800" b="1"/>
            </a:br>
            <a:r>
              <a:rPr kumimoji="1" lang="en-US" sz="1800" b="1">
                <a:solidFill>
                  <a:srgbClr val="000099"/>
                </a:solidFill>
              </a:rPr>
              <a:t>Armstrong</a:t>
            </a:r>
            <a:r>
              <a:rPr kumimoji="1" lang="ja-JP" altLang="en-US" sz="1800" b="1">
                <a:solidFill>
                  <a:srgbClr val="000099"/>
                </a:solidFill>
                <a:latin typeface="Arial" pitchFamily="34" charset="0"/>
              </a:rPr>
              <a:t>’</a:t>
            </a:r>
            <a:r>
              <a:rPr kumimoji="1" lang="en-US" altLang="ja-JP" sz="1800" b="1">
                <a:solidFill>
                  <a:srgbClr val="000099"/>
                </a:solidFill>
              </a:rPr>
              <a:t>s Axioms: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sz="1800" b="1"/>
              <a:t>if </a:t>
            </a:r>
            <a:r>
              <a:rPr kumimoji="1" lang="en-US" sz="1800" b="1" i="1">
                <a:sym typeface="Symbol" pitchFamily="18" charset="2"/>
              </a:rPr>
              <a:t></a:t>
            </a:r>
            <a:r>
              <a:rPr kumimoji="1" lang="en-US" sz="1800" b="1">
                <a:sym typeface="Symbol" pitchFamily="18" charset="2"/>
              </a:rPr>
              <a:t>  , then  </a:t>
            </a:r>
            <a:r>
              <a:rPr kumimoji="1" lang="en-US" sz="1800" b="1">
                <a:sym typeface="Monotype Sorts" charset="2"/>
              </a:rPr>
              <a:t> </a:t>
            </a:r>
            <a:r>
              <a:rPr kumimoji="1" lang="en-US" sz="1800" b="1" i="1">
                <a:sym typeface="Symbol" pitchFamily="18" charset="2"/>
              </a:rPr>
              <a:t>                      </a:t>
            </a:r>
            <a:r>
              <a:rPr kumimoji="1" lang="en-US" sz="1800" b="1">
                <a:sym typeface="Symbol" pitchFamily="18" charset="2"/>
              </a:rPr>
              <a:t>(</a:t>
            </a:r>
            <a:r>
              <a:rPr kumimoji="1" lang="en-US" sz="1800" b="1">
                <a:solidFill>
                  <a:srgbClr val="000099"/>
                </a:solidFill>
                <a:sym typeface="Symbol" pitchFamily="18" charset="2"/>
              </a:rPr>
              <a:t>reflexivity</a:t>
            </a:r>
            <a:r>
              <a:rPr kumimoji="1" lang="en-US" sz="1800" b="1">
                <a:sym typeface="Symbol" pitchFamily="18" charset="2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sz="1800" b="1">
                <a:sym typeface="Symbol" pitchFamily="18" charset="2"/>
              </a:rPr>
              <a:t>if  </a:t>
            </a:r>
            <a:r>
              <a:rPr kumimoji="1" lang="en-US" sz="1800" b="1">
                <a:sym typeface="Monotype Sorts" charset="2"/>
              </a:rPr>
              <a:t> </a:t>
            </a:r>
            <a:r>
              <a:rPr kumimoji="1" lang="en-US" sz="1800" b="1" i="1">
                <a:sym typeface="Symbol" pitchFamily="18" charset="2"/>
              </a:rPr>
              <a:t>, </a:t>
            </a:r>
            <a:r>
              <a:rPr kumimoji="1" lang="en-US" sz="1800" b="1">
                <a:sym typeface="Symbol" pitchFamily="18" charset="2"/>
              </a:rPr>
              <a:t>then </a:t>
            </a:r>
            <a:r>
              <a:rPr kumimoji="1" lang="en-US" sz="1800" b="1">
                <a:sym typeface="Greek Symbols" pitchFamily="18" charset="2"/>
              </a:rPr>
              <a:t> </a:t>
            </a:r>
            <a:r>
              <a:rPr kumimoji="1" lang="en-US" sz="1800" b="1">
                <a:sym typeface="Symbol" pitchFamily="18" charset="2"/>
              </a:rPr>
              <a:t> </a:t>
            </a:r>
            <a:r>
              <a:rPr kumimoji="1" lang="en-US" sz="1800" b="1">
                <a:sym typeface="Monotype Sorts" charset="2"/>
              </a:rPr>
              <a:t> </a:t>
            </a:r>
            <a:r>
              <a:rPr kumimoji="1" lang="en-US" sz="1800" b="1">
                <a:sym typeface="Symbol" pitchFamily="18" charset="2"/>
              </a:rPr>
              <a:t> </a:t>
            </a:r>
            <a:r>
              <a:rPr kumimoji="1" lang="en-US" sz="1800" b="1">
                <a:sym typeface="Monotype Sorts" charset="2"/>
              </a:rPr>
              <a:t> </a:t>
            </a:r>
            <a:r>
              <a:rPr kumimoji="1" lang="en-US" sz="1800" b="1" i="1">
                <a:sym typeface="Symbol" pitchFamily="18" charset="2"/>
              </a:rPr>
              <a:t>               </a:t>
            </a:r>
            <a:r>
              <a:rPr kumimoji="1" lang="en-US" sz="1800" b="1">
                <a:sym typeface="Symbol" pitchFamily="18" charset="2"/>
              </a:rPr>
              <a:t>(</a:t>
            </a:r>
            <a:r>
              <a:rPr kumimoji="1" lang="en-US" sz="1800" b="1">
                <a:solidFill>
                  <a:srgbClr val="000099"/>
                </a:solidFill>
                <a:sym typeface="Symbol" pitchFamily="18" charset="2"/>
              </a:rPr>
              <a:t>augmentation</a:t>
            </a:r>
            <a:r>
              <a:rPr kumimoji="1" lang="en-US" sz="1800" b="1">
                <a:sym typeface="Symbol" pitchFamily="18" charset="2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sz="1800" b="1">
                <a:sym typeface="Symbol" pitchFamily="18" charset="2"/>
              </a:rPr>
              <a:t>if  </a:t>
            </a:r>
            <a:r>
              <a:rPr kumimoji="1" lang="en-US" sz="1800" b="1">
                <a:sym typeface="Monotype Sorts" charset="2"/>
              </a:rPr>
              <a:t> </a:t>
            </a:r>
            <a:r>
              <a:rPr kumimoji="1" lang="en-US" sz="1800" b="1" i="1">
                <a:sym typeface="Symbol" pitchFamily="18" charset="2"/>
              </a:rPr>
              <a:t>, </a:t>
            </a:r>
            <a:r>
              <a:rPr kumimoji="1" lang="en-US" sz="1800" b="1">
                <a:sym typeface="Symbol" pitchFamily="18" charset="2"/>
              </a:rPr>
              <a:t>and </a:t>
            </a:r>
            <a:r>
              <a:rPr kumimoji="1" lang="en-US" sz="1800" b="1" i="1">
                <a:sym typeface="Symbol" pitchFamily="18" charset="2"/>
              </a:rPr>
              <a:t> </a:t>
            </a:r>
            <a:r>
              <a:rPr kumimoji="1" lang="en-US" sz="1800" b="1">
                <a:sym typeface="Symbol" pitchFamily="18" charset="2"/>
              </a:rPr>
              <a:t> </a:t>
            </a:r>
            <a:r>
              <a:rPr kumimoji="1" lang="en-US" sz="1800" b="1">
                <a:sym typeface="Monotype Sorts" charset="2"/>
              </a:rPr>
              <a:t>, then </a:t>
            </a:r>
            <a:r>
              <a:rPr kumimoji="1" lang="en-US" sz="1800" b="1">
                <a:sym typeface="Symbol" pitchFamily="18" charset="2"/>
              </a:rPr>
              <a:t> </a:t>
            </a:r>
            <a:r>
              <a:rPr kumimoji="1" lang="en-US" sz="1800" b="1">
                <a:sym typeface="Monotype Sorts" charset="2"/>
              </a:rPr>
              <a:t> </a:t>
            </a:r>
            <a:r>
              <a:rPr kumimoji="1" lang="en-US" sz="1800" b="1">
                <a:sym typeface="Symbol" pitchFamily="18" charset="2"/>
              </a:rPr>
              <a:t> </a:t>
            </a:r>
            <a:r>
              <a:rPr kumimoji="1" lang="en-US" sz="1800" b="1">
                <a:sym typeface="Greek Symbols" pitchFamily="18" charset="2"/>
              </a:rPr>
              <a:t>   (</a:t>
            </a:r>
            <a:r>
              <a:rPr kumimoji="1" lang="en-US" sz="1800" b="1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kumimoji="1" lang="en-US" sz="1800" b="1">
                <a:sym typeface="Greek Symbols" pitchFamily="18" charset="2"/>
              </a:rPr>
              <a:t>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 b="1">
                <a:sym typeface="Greek Symbols" pitchFamily="18" charset="2"/>
              </a:rPr>
              <a:t>These rules are 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sz="1800" b="1">
                <a:solidFill>
                  <a:srgbClr val="000099"/>
                </a:solidFill>
                <a:sym typeface="Greek Symbols" pitchFamily="18" charset="2"/>
              </a:rPr>
              <a:t>sound</a:t>
            </a:r>
            <a:r>
              <a:rPr kumimoji="1" lang="en-US" sz="1800" b="1">
                <a:sym typeface="Greek Symbols" pitchFamily="18" charset="2"/>
              </a:rPr>
              <a:t> (generate only functional dependencies that actually hold),  and 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sz="1800" b="1">
                <a:solidFill>
                  <a:srgbClr val="000099"/>
                </a:solidFill>
                <a:sym typeface="Greek Symbols" pitchFamily="18" charset="2"/>
              </a:rPr>
              <a:t>complete</a:t>
            </a:r>
            <a:r>
              <a:rPr kumimoji="1" lang="en-US" sz="1800" b="1">
                <a:sym typeface="Greek Symbols" pitchFamily="18" charset="2"/>
              </a:rPr>
              <a:t> (generate all functional dependencies that hold).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b="1" i="1" smtClean="0"/>
              <a:t>R = (A, B, C, G, H, I)</a:t>
            </a:r>
            <a:br>
              <a:rPr lang="en-US" sz="2000" b="1" i="1" smtClean="0"/>
            </a:br>
            <a:r>
              <a:rPr lang="en-US" sz="2000" b="1" i="1" smtClean="0"/>
              <a:t>F = </a:t>
            </a:r>
            <a:r>
              <a:rPr lang="en-US" sz="2000" b="1" smtClean="0"/>
              <a:t>{  </a:t>
            </a:r>
            <a:r>
              <a:rPr lang="en-US" sz="2000" b="1" i="1" smtClean="0">
                <a:sym typeface="Iconic Symbols Ext" pitchFamily="2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B</a:t>
            </a:r>
            <a:br>
              <a:rPr lang="en-US" sz="2000" b="1" i="1" smtClean="0">
                <a:sym typeface="Monotype Sorts" charset="2"/>
              </a:rPr>
            </a:br>
            <a:r>
              <a:rPr lang="en-US" sz="2000" b="1" i="1" smtClean="0">
                <a:sym typeface="Monotype Sorts" charset="2"/>
              </a:rPr>
              <a:t>	   </a:t>
            </a:r>
            <a:r>
              <a:rPr lang="en-US" sz="2000" b="1" i="1" smtClean="0">
                <a:sym typeface="Iconic Symbols Ext" pitchFamily="2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C</a:t>
            </a:r>
            <a:br>
              <a:rPr lang="en-US" sz="2000" b="1" i="1" smtClean="0">
                <a:sym typeface="Monotype Sorts" charset="2"/>
              </a:rPr>
            </a:br>
            <a:r>
              <a:rPr lang="en-US" sz="2000" b="1" i="1" smtClean="0">
                <a:sym typeface="Monotype Sorts" charset="2"/>
              </a:rPr>
              <a:t>	</a:t>
            </a:r>
            <a:r>
              <a:rPr lang="en-US" sz="2000" b="1" i="1" smtClean="0">
                <a:sym typeface="Iconic Symbols Ext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</a:t>
            </a:r>
            <a:br>
              <a:rPr lang="en-US" sz="2000" b="1" i="1" smtClean="0">
                <a:sym typeface="Monotype Sorts" charset="2"/>
              </a:rPr>
            </a:br>
            <a:r>
              <a:rPr lang="en-US" sz="2000" b="1" i="1" smtClean="0">
                <a:sym typeface="Monotype Sorts" charset="2"/>
              </a:rPr>
              <a:t>	</a:t>
            </a:r>
            <a:r>
              <a:rPr lang="en-US" sz="2000" b="1" i="1" smtClean="0">
                <a:sym typeface="Iconic Symbols Ext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I</a:t>
            </a:r>
            <a:br>
              <a:rPr lang="en-US" sz="2000" b="1" i="1" smtClean="0">
                <a:sym typeface="Monotype Sorts" charset="2"/>
              </a:rPr>
            </a:br>
            <a:r>
              <a:rPr lang="en-US" sz="2000" b="1" i="1" smtClean="0">
                <a:sym typeface="Monotype Sorts" charset="2"/>
              </a:rPr>
              <a:t>	   </a:t>
            </a:r>
            <a:r>
              <a:rPr lang="en-US" sz="2000" b="1" i="1" smtClean="0">
                <a:sym typeface="Iconic Symbols Ext" pitchFamily="2" charset="2"/>
              </a:rPr>
              <a:t>B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</a:t>
            </a:r>
            <a:r>
              <a:rPr lang="en-US" sz="2000" b="1" smtClean="0">
                <a:sym typeface="Monotype Sorts" charset="2"/>
              </a:rPr>
              <a:t>}</a:t>
            </a:r>
            <a:endParaRPr lang="en-US" sz="2000" b="1" smtClean="0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b="1" smtClean="0">
                <a:sym typeface="MS LineDraw" pitchFamily="49" charset="2"/>
              </a:rPr>
              <a:t>some members of </a:t>
            </a:r>
            <a:r>
              <a:rPr lang="en-US" sz="2000" b="1" i="1" smtClean="0">
                <a:sym typeface="MS LineDraw" pitchFamily="49" charset="2"/>
              </a:rPr>
              <a:t>F</a:t>
            </a:r>
            <a:r>
              <a:rPr lang="en-US" sz="2000" b="1" baseline="30000" smtClean="0">
                <a:sym typeface="MS LineDraw" pitchFamily="49" charset="2"/>
              </a:rPr>
              <a:t>+</a:t>
            </a:r>
            <a:endParaRPr lang="en-US" sz="2000" b="1" smtClean="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2000" b="1" i="1" smtClean="0">
                <a:sym typeface="Monotype Sorts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        </a:t>
            </a:r>
          </a:p>
          <a:p>
            <a:pPr lvl="2">
              <a:lnSpc>
                <a:spcPct val="90000"/>
              </a:lnSpc>
              <a:tabLst>
                <a:tab pos="803275" algn="l"/>
              </a:tabLst>
            </a:pPr>
            <a:r>
              <a:rPr lang="en-US" sz="2000" b="1" smtClean="0">
                <a:sym typeface="Monotype Sorts" charset="2"/>
              </a:rPr>
              <a:t>by transitivity from </a:t>
            </a:r>
            <a:r>
              <a:rPr lang="en-US" sz="2000" b="1" i="1" smtClean="0">
                <a:sym typeface="Iconic Symbols Ext" pitchFamily="2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B and </a:t>
            </a:r>
            <a:r>
              <a:rPr lang="en-US" sz="2000" b="1" i="1" smtClean="0">
                <a:sym typeface="Iconic Symbols Ext" pitchFamily="2" charset="2"/>
              </a:rPr>
              <a:t>B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2000" b="1" i="1" smtClean="0">
                <a:sym typeface="Monotype Sorts" charset="2"/>
              </a:rPr>
              <a:t>AG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I       </a:t>
            </a:r>
            <a:endParaRPr lang="en-US" sz="2000" b="1" smtClean="0">
              <a:sym typeface="Monotype Sorts" charset="2"/>
            </a:endParaRPr>
          </a:p>
          <a:p>
            <a:pPr lvl="2">
              <a:lnSpc>
                <a:spcPct val="90000"/>
              </a:lnSpc>
              <a:tabLst>
                <a:tab pos="803275" algn="l"/>
              </a:tabLst>
            </a:pPr>
            <a:r>
              <a:rPr lang="en-US" sz="2000" b="1" smtClean="0">
                <a:sym typeface="Monotype Sorts" charset="2"/>
              </a:rPr>
              <a:t>by augmenting </a:t>
            </a:r>
            <a:r>
              <a:rPr lang="en-US" sz="2000" b="1" i="1" smtClean="0">
                <a:sym typeface="Iconic Symbols Ext" pitchFamily="2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C </a:t>
            </a:r>
            <a:r>
              <a:rPr lang="en-US" sz="2000" b="1" smtClean="0">
                <a:sym typeface="Monotype Sorts" charset="2"/>
              </a:rPr>
              <a:t>with G, to get </a:t>
            </a:r>
            <a:r>
              <a:rPr lang="en-US" sz="2000" b="1" i="1" smtClean="0">
                <a:sym typeface="Iconic Symbols Ext" pitchFamily="2" charset="2"/>
              </a:rPr>
              <a:t>AG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CG </a:t>
            </a:r>
            <a:br>
              <a:rPr lang="en-US" sz="2000" b="1" i="1" smtClean="0">
                <a:sym typeface="Monotype Sorts" charset="2"/>
              </a:rPr>
            </a:br>
            <a:r>
              <a:rPr lang="en-US" sz="2000" b="1" i="1" smtClean="0">
                <a:sym typeface="Monotype Sorts" charset="2"/>
              </a:rPr>
              <a:t>                   </a:t>
            </a:r>
            <a:r>
              <a:rPr lang="en-US" sz="2000" b="1" smtClean="0">
                <a:sym typeface="Monotype Sorts" charset="2"/>
              </a:rPr>
              <a:t>and then transitivity with </a:t>
            </a:r>
            <a:r>
              <a:rPr lang="en-US" sz="2000" b="1" i="1" smtClean="0">
                <a:sym typeface="Iconic Symbols Ext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2000" b="1" i="1" smtClean="0">
                <a:sym typeface="Monotype Sorts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HI     </a:t>
            </a:r>
            <a:endParaRPr lang="en-US" sz="2000" b="1" smtClean="0">
              <a:sym typeface="Monotype Sorts" charset="2"/>
            </a:endParaRPr>
          </a:p>
          <a:p>
            <a:pPr lvl="2">
              <a:lnSpc>
                <a:spcPct val="90000"/>
              </a:lnSpc>
              <a:tabLst>
                <a:tab pos="803275" algn="l"/>
              </a:tabLst>
            </a:pPr>
            <a:r>
              <a:rPr lang="en-US" sz="2000" b="1" smtClean="0">
                <a:sym typeface="Monotype Sorts" charset="2"/>
              </a:rPr>
              <a:t>by augmenting </a:t>
            </a:r>
            <a:r>
              <a:rPr lang="en-US" sz="2000" b="1" i="1" smtClean="0">
                <a:sym typeface="Iconic Symbols Ext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I </a:t>
            </a:r>
            <a:r>
              <a:rPr lang="en-US" sz="2000" b="1" smtClean="0">
                <a:sym typeface="Monotype Sorts" charset="2"/>
              </a:rPr>
              <a:t>to infer </a:t>
            </a:r>
            <a:r>
              <a:rPr lang="en-US" sz="2000" b="1" i="1" smtClean="0">
                <a:sym typeface="Iconic Symbols Ext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CG</a:t>
            </a:r>
            <a:r>
              <a:rPr lang="en-US" sz="2000" b="1" i="1" smtClean="0">
                <a:sym typeface="Monotype Sorts" charset="2"/>
              </a:rPr>
              <a:t>I, 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  <a:tabLst>
                <a:tab pos="803275" algn="l"/>
              </a:tabLst>
            </a:pPr>
            <a:r>
              <a:rPr lang="en-US" sz="2000" b="1" smtClean="0">
                <a:sym typeface="Monotype Sorts" charset="2"/>
              </a:rPr>
              <a:t>    and augmenting of </a:t>
            </a:r>
            <a:r>
              <a:rPr lang="en-US" sz="2000" b="1" i="1" smtClean="0">
                <a:sym typeface="Iconic Symbols Ext" pitchFamily="2" charset="2"/>
              </a:rPr>
              <a:t>CG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 </a:t>
            </a:r>
            <a:r>
              <a:rPr lang="en-US" sz="2000" b="1" smtClean="0">
                <a:sym typeface="Monotype Sorts" charset="2"/>
              </a:rPr>
              <a:t>to infer</a:t>
            </a:r>
            <a:r>
              <a:rPr lang="en-US" sz="2000" b="1" i="1" smtClean="0">
                <a:sym typeface="Monotype Sorts" charset="2"/>
              </a:rPr>
              <a:t> </a:t>
            </a:r>
            <a:r>
              <a:rPr lang="en-US" sz="2000" b="1" i="1" smtClean="0">
                <a:sym typeface="Iconic Symbols Ext" pitchFamily="2" charset="2"/>
              </a:rPr>
              <a:t>CGI </a:t>
            </a:r>
            <a:r>
              <a:rPr lang="en-US" sz="2000" b="1" smtClean="0">
                <a:sym typeface="Symbol" pitchFamily="18" charset="2"/>
              </a:rPr>
              <a:t></a:t>
            </a:r>
            <a:r>
              <a:rPr lang="en-US" sz="2000" b="1" smtClean="0">
                <a:sym typeface="Monotype Sorts" charset="2"/>
              </a:rPr>
              <a:t> </a:t>
            </a:r>
            <a:r>
              <a:rPr lang="en-US" sz="2000" b="1" i="1" smtClean="0">
                <a:sym typeface="Monotype Sorts" charset="2"/>
              </a:rPr>
              <a:t>HI, 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  <a:tabLst>
                <a:tab pos="803275" algn="l"/>
              </a:tabLst>
            </a:pPr>
            <a:r>
              <a:rPr lang="en-US" sz="2000" b="1" i="1" smtClean="0">
                <a:sym typeface="Monotype Sorts" charset="2"/>
              </a:rPr>
              <a:t>                         </a:t>
            </a:r>
            <a:r>
              <a:rPr lang="en-US" sz="2000" b="1" smtClean="0">
                <a:sym typeface="Monotype Sorts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Boyce-Codd Normal Form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276600"/>
            <a:ext cx="6562725" cy="836613"/>
          </a:xfrm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</a:t>
            </a:r>
            <a:r>
              <a:rPr lang="en-US" smtClean="0">
                <a:sym typeface="Greek Symbols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>
                <a:sym typeface="Symbol" pitchFamily="18" charset="2"/>
              </a:rPr>
              <a:t></a:t>
            </a:r>
            <a:r>
              <a:rPr lang="en-US" i="1" smtClean="0">
                <a:sym typeface="Greek Symbols" pitchFamily="18" charset="2"/>
              </a:rPr>
              <a:t>  </a:t>
            </a:r>
            <a:r>
              <a:rPr lang="en-US" smtClean="0">
                <a:sym typeface="Greek Symbols" pitchFamily="18" charset="2"/>
              </a:rPr>
              <a:t>is trivial (i.e., </a:t>
            </a:r>
            <a:r>
              <a:rPr lang="en-US" i="1" smtClean="0">
                <a:sym typeface="Symbol" pitchFamily="18" charset="2"/>
              </a:rPr>
              <a:t></a:t>
            </a:r>
            <a:r>
              <a:rPr lang="en-US" smtClean="0">
                <a:sym typeface="Greek Symbols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 </a:t>
            </a:r>
            <a:r>
              <a:rPr lang="en-US" smtClean="0">
                <a:sym typeface="Greek Symbols" pitchFamily="18" charset="2"/>
              </a:rPr>
              <a:t>)</a:t>
            </a:r>
          </a:p>
          <a:p>
            <a:r>
              <a:rPr lang="en-US" smtClean="0">
                <a:sym typeface="Symbol" pitchFamily="18" charset="2"/>
              </a:rPr>
              <a:t></a:t>
            </a:r>
            <a:r>
              <a:rPr lang="en-US" smtClean="0">
                <a:sym typeface="Greek Symbols" pitchFamily="18" charset="2"/>
              </a:rPr>
              <a:t> is a superkey for </a:t>
            </a:r>
            <a:r>
              <a:rPr lang="en-US" i="1" smtClean="0">
                <a:sym typeface="Greek Symbols" pitchFamily="18" charset="2"/>
              </a:rPr>
              <a:t>R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15963" y="1135063"/>
            <a:ext cx="6851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/>
              <a:t>A relation schema </a:t>
            </a:r>
            <a:r>
              <a:rPr lang="en-US" sz="1800" i="1"/>
              <a:t>R</a:t>
            </a:r>
            <a:r>
              <a:rPr lang="en-US" sz="1800"/>
              <a:t> is in BCNF with respect to a set </a:t>
            </a:r>
            <a:r>
              <a:rPr lang="en-US" sz="1800" i="1"/>
              <a:t>F</a:t>
            </a:r>
            <a:r>
              <a:rPr lang="en-US" sz="1800"/>
              <a:t> of functional  dependencies if for all functional dependencies in </a:t>
            </a:r>
            <a:r>
              <a:rPr lang="en-US" sz="1800" i="1"/>
              <a:t>F</a:t>
            </a:r>
            <a:r>
              <a:rPr lang="en-US" sz="1800" baseline="30000"/>
              <a:t>+</a:t>
            </a:r>
            <a:r>
              <a:rPr lang="en-US" sz="1800"/>
              <a:t> of the form </a:t>
            </a:r>
          </a:p>
          <a:p>
            <a:endParaRPr lang="en-US" sz="1800"/>
          </a:p>
          <a:p>
            <a:r>
              <a:rPr lang="en-US" sz="1800">
                <a:sym typeface="Symbol" pitchFamily="18" charset="2"/>
              </a:rPr>
              <a:t>               </a:t>
            </a:r>
            <a:r>
              <a:rPr lang="en-US" sz="1800">
                <a:sym typeface="Greek Symbols" pitchFamily="18" charset="2"/>
              </a:rPr>
              <a:t> </a:t>
            </a:r>
            <a:r>
              <a:rPr kumimoji="1" lang="en-US" sz="1800">
                <a:sym typeface="Symbol" pitchFamily="18" charset="2"/>
              </a:rPr>
              <a:t></a:t>
            </a:r>
            <a:r>
              <a:rPr kumimoji="1" lang="en-US" sz="1800">
                <a:sym typeface="Monotype Sorts" charset="2"/>
              </a:rPr>
              <a:t> </a:t>
            </a:r>
            <a:r>
              <a:rPr lang="en-US" sz="1800" i="1">
                <a:sym typeface="Symbol" pitchFamily="18" charset="2"/>
              </a:rPr>
              <a:t></a:t>
            </a:r>
            <a:endParaRPr lang="en-US" sz="1800" i="1">
              <a:sym typeface="Greek Symbols" pitchFamily="18" charset="2"/>
            </a:endParaRPr>
          </a:p>
          <a:p>
            <a:endParaRPr lang="en-US" sz="1800" i="1">
              <a:sym typeface="Greek Symbols" pitchFamily="18" charset="2"/>
            </a:endParaRPr>
          </a:p>
          <a:p>
            <a:r>
              <a:rPr lang="en-US" sz="1800">
                <a:sym typeface="Greek Symbols" pitchFamily="18" charset="2"/>
              </a:rPr>
              <a:t>where </a:t>
            </a:r>
            <a:r>
              <a:rPr lang="en-US" sz="1800">
                <a:sym typeface="Symbol" pitchFamily="18" charset="2"/>
              </a:rPr>
              <a:t></a:t>
            </a:r>
            <a:r>
              <a:rPr lang="en-US" sz="1800">
                <a:sym typeface="Greek Symbols" pitchFamily="18" charset="2"/>
              </a:rPr>
              <a:t> </a:t>
            </a:r>
            <a:r>
              <a:rPr lang="en-US" sz="1800">
                <a:sym typeface="Symbol" pitchFamily="18" charset="2"/>
              </a:rPr>
              <a:t>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and </a:t>
            </a:r>
            <a:r>
              <a:rPr lang="en-US" sz="1800" i="1">
                <a:sym typeface="Symbol" pitchFamily="18" charset="2"/>
              </a:rPr>
              <a:t></a:t>
            </a:r>
            <a:r>
              <a:rPr lang="en-US" sz="1800">
                <a:sym typeface="Greek Symbols" pitchFamily="18" charset="2"/>
              </a:rPr>
              <a:t> </a:t>
            </a:r>
            <a:r>
              <a:rPr lang="en-US" sz="1800">
                <a:sym typeface="Symbol" pitchFamily="18" charset="2"/>
              </a:rPr>
              <a:t>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,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at least one of the following holds: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66750" y="4230688"/>
            <a:ext cx="81295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Example schema </a:t>
            </a:r>
            <a:r>
              <a:rPr lang="en-US" sz="1800" i="1"/>
              <a:t>not</a:t>
            </a:r>
            <a:r>
              <a:rPr lang="en-US" sz="1800"/>
              <a:t> in BCNF:</a:t>
            </a:r>
          </a:p>
          <a:p>
            <a:endParaRPr lang="en-US" sz="1800"/>
          </a:p>
          <a:p>
            <a:r>
              <a:rPr lang="en-US" sz="1800"/>
              <a:t>     </a:t>
            </a:r>
            <a:r>
              <a:rPr kumimoji="1" lang="en-US" sz="1800" i="1"/>
              <a:t>instr_dept </a:t>
            </a:r>
            <a:r>
              <a:rPr kumimoji="1" lang="en-US" sz="1800"/>
              <a:t>(</a:t>
            </a:r>
            <a:r>
              <a:rPr kumimoji="1" lang="en-US" sz="1800" i="1" u="sng"/>
              <a:t>ID, </a:t>
            </a:r>
            <a:r>
              <a:rPr kumimoji="1" lang="en-US" sz="1800" i="1"/>
              <a:t>name, salary, dept_name, building, budget </a:t>
            </a:r>
            <a:r>
              <a:rPr kumimoji="1" lang="en-US" sz="1800"/>
              <a:t>)</a:t>
            </a:r>
            <a:endParaRPr kumimoji="1" lang="en-US" sz="1800" i="1"/>
          </a:p>
          <a:p>
            <a:endParaRPr lang="en-US" sz="1800"/>
          </a:p>
          <a:p>
            <a:r>
              <a:rPr lang="en-US" sz="1800"/>
              <a:t>because </a:t>
            </a:r>
            <a:r>
              <a:rPr kumimoji="1" lang="en-US" sz="1800" i="1"/>
              <a:t>dept_name</a:t>
            </a:r>
            <a:r>
              <a:rPr kumimoji="1" lang="en-US" sz="1800">
                <a:sym typeface="Symbol" pitchFamily="18" charset="2"/>
              </a:rPr>
              <a:t></a:t>
            </a:r>
            <a:r>
              <a:rPr kumimoji="1" lang="en-US" sz="1800">
                <a:sym typeface="Monotype Sorts" charset="2"/>
              </a:rPr>
              <a:t> </a:t>
            </a:r>
            <a:r>
              <a:rPr kumimoji="1" lang="en-US" sz="1800" i="1">
                <a:sym typeface="Monotype Sorts" charset="2"/>
              </a:rPr>
              <a:t>building, budget</a:t>
            </a:r>
          </a:p>
          <a:p>
            <a:r>
              <a:rPr kumimoji="1" lang="en-US" sz="1800">
                <a:sym typeface="Monotype Sorts" charset="2"/>
              </a:rPr>
              <a:t>holds on </a:t>
            </a:r>
            <a:r>
              <a:rPr kumimoji="1" lang="en-US" sz="1800" i="1">
                <a:sym typeface="Monotype Sorts" charset="2"/>
              </a:rPr>
              <a:t>instr_dept, </a:t>
            </a:r>
            <a:r>
              <a:rPr kumimoji="1" lang="en-US" sz="1800">
                <a:sym typeface="Monotype Sorts" charset="2"/>
              </a:rPr>
              <a:t>but </a:t>
            </a:r>
            <a:r>
              <a:rPr kumimoji="1" lang="en-US" sz="1800" i="1">
                <a:sym typeface="Monotype Sorts" charset="2"/>
              </a:rPr>
              <a:t>dept_name</a:t>
            </a:r>
            <a:r>
              <a:rPr kumimoji="1" lang="en-US" sz="1800">
                <a:sym typeface="Monotype Sorts" charset="2"/>
              </a:rPr>
              <a:t> is not a superkey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r>
              <a:rPr lang="en-US" smtClean="0"/>
              <a:t>Chapter 8:  Relational Database Design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smtClean="0"/>
              <a:t>Features of Good Relational Design</a:t>
            </a:r>
          </a:p>
          <a:p>
            <a:r>
              <a:rPr lang="en-US" smtClean="0"/>
              <a:t>Atomic Domains and First Normal Form</a:t>
            </a:r>
          </a:p>
          <a:p>
            <a:r>
              <a:rPr lang="en-US" smtClean="0"/>
              <a:t>Decomposition Using Functional Dependencies</a:t>
            </a:r>
          </a:p>
          <a:p>
            <a:r>
              <a:rPr lang="en-US" smtClean="0"/>
              <a:t>Functional Dependency Theory [skipping details]</a:t>
            </a:r>
          </a:p>
          <a:p>
            <a:r>
              <a:rPr lang="en-US" smtClean="0"/>
              <a:t>Algorithms for Functional Dependencies [skipping details]</a:t>
            </a:r>
          </a:p>
          <a:p>
            <a:r>
              <a:rPr lang="en-US" smtClean="0"/>
              <a:t>Decomposition Using Multivalued Dependencies [skip]</a:t>
            </a:r>
          </a:p>
          <a:p>
            <a:r>
              <a:rPr lang="en-US" smtClean="0"/>
              <a:t>More Normal Form [skip]</a:t>
            </a:r>
          </a:p>
          <a:p>
            <a:r>
              <a:rPr lang="en-US" smtClean="0"/>
              <a:t>Database-Design Process</a:t>
            </a:r>
          </a:p>
          <a:p>
            <a:r>
              <a:rPr lang="en-US" smtClean="0"/>
              <a:t>Modeling Temporal Data [skip]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we have a schema </a:t>
            </a:r>
            <a:r>
              <a:rPr lang="en-US" i="1" smtClean="0"/>
              <a:t>R </a:t>
            </a:r>
            <a:r>
              <a:rPr lang="en-US" smtClean="0"/>
              <a:t>and a non-trivial dependency </a:t>
            </a:r>
            <a:r>
              <a:rPr lang="en-US" smtClean="0">
                <a:sym typeface="Symbol" pitchFamily="18" charset="2"/>
              </a:rPr>
              <a:t></a:t>
            </a:r>
            <a:r>
              <a:rPr kumimoji="0"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</a:t>
            </a:r>
            <a:r>
              <a:rPr lang="en-US" i="1" smtClean="0">
                <a:sym typeface="Greek Symbols" pitchFamily="18" charset="2"/>
              </a:rPr>
              <a:t>  </a:t>
            </a:r>
            <a:r>
              <a:rPr lang="en-US" smtClean="0"/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We decompose </a:t>
            </a:r>
            <a:r>
              <a:rPr lang="en-US" i="1" smtClean="0"/>
              <a:t>R</a:t>
            </a:r>
            <a:r>
              <a:rPr lang="en-US" smtClean="0"/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charset="0"/>
              <a:buChar char="•"/>
            </a:pP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>
                <a:sym typeface="Greek Symbols" pitchFamily="18" charset="2"/>
              </a:rPr>
              <a:t>U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)</a:t>
            </a:r>
            <a:endParaRPr lang="en-US" smtClean="0"/>
          </a:p>
          <a:p>
            <a:pPr lvl="1">
              <a:lnSpc>
                <a:spcPct val="90000"/>
              </a:lnSpc>
              <a:buSzPct val="200000"/>
              <a:buFont typeface="Times" charset="0"/>
              <a:buChar char="•"/>
            </a:pPr>
            <a:r>
              <a:rPr lang="en-US" smtClean="0"/>
              <a:t>( </a:t>
            </a:r>
            <a:r>
              <a:rPr lang="en-US" i="1" smtClean="0"/>
              <a:t>R</a:t>
            </a:r>
            <a:r>
              <a:rPr lang="en-US" smtClean="0"/>
              <a:t> - ( </a:t>
            </a:r>
            <a:r>
              <a:rPr lang="en-US" i="1" smtClean="0">
                <a:sym typeface="Symbol" pitchFamily="18" charset="2"/>
              </a:rPr>
              <a:t> - </a:t>
            </a:r>
            <a:r>
              <a:rPr lang="en-US" smtClean="0">
                <a:sym typeface="Symbol" pitchFamily="18" charset="2"/>
              </a:rPr>
              <a:t> ) )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 our example,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 = </a:t>
            </a:r>
            <a:r>
              <a:rPr lang="en-US" i="1" smtClean="0">
                <a:sym typeface="Symbol" pitchFamily="18" charset="2"/>
              </a:rPr>
              <a:t>dept_name</a:t>
            </a:r>
            <a:endParaRPr lang="en-US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smtClean="0">
                <a:sym typeface="Symbol" pitchFamily="18" charset="2"/>
              </a:rPr>
              <a:t> </a:t>
            </a:r>
            <a:r>
              <a:rPr lang="en-US" smtClean="0">
                <a:sym typeface="Symbol" pitchFamily="18" charset="2"/>
              </a:rPr>
              <a:t>=</a:t>
            </a:r>
            <a:r>
              <a:rPr lang="en-US" i="1" smtClean="0">
                <a:sym typeface="Symbol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and </a:t>
            </a:r>
            <a:r>
              <a:rPr lang="en-US" i="1" smtClean="0"/>
              <a:t>inst_dept</a:t>
            </a:r>
            <a:r>
              <a:rPr lang="en-US" smtClean="0"/>
              <a:t> is replaced by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(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>
                <a:sym typeface="Greek Symbols" pitchFamily="18" charset="2"/>
              </a:rPr>
              <a:t> U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) = ( </a:t>
            </a:r>
            <a:r>
              <a:rPr lang="en-US" i="1" smtClean="0">
                <a:sym typeface="Symbol" pitchFamily="18" charset="2"/>
              </a:rPr>
              <a:t>dept_name, building, budget</a:t>
            </a:r>
            <a:r>
              <a:rPr lang="en-US" smtClean="0"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( </a:t>
            </a:r>
            <a:r>
              <a:rPr lang="en-US" i="1" smtClean="0"/>
              <a:t>R</a:t>
            </a:r>
            <a:r>
              <a:rPr lang="en-US" smtClean="0"/>
              <a:t> - ( </a:t>
            </a:r>
            <a:r>
              <a:rPr lang="en-US" i="1" smtClean="0">
                <a:sym typeface="Symbol" pitchFamily="18" charset="2"/>
              </a:rPr>
              <a:t> - </a:t>
            </a:r>
            <a:r>
              <a:rPr lang="en-US" smtClean="0">
                <a:sym typeface="Symbol" pitchFamily="18" charset="2"/>
              </a:rPr>
              <a:t> ) ) = ( </a:t>
            </a:r>
            <a:r>
              <a:rPr lang="en-US" i="1" smtClean="0">
                <a:sym typeface="Symbol" pitchFamily="18" charset="2"/>
              </a:rPr>
              <a:t>ID, name, salary, dept_name</a:t>
            </a:r>
            <a:r>
              <a:rPr lang="en-US" smtClean="0">
                <a:sym typeface="Symbol" pitchFamily="18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69237" cy="5270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class 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, </a:t>
            </a:r>
            <a:r>
              <a:rPr lang="en-US" i="1" smtClean="0"/>
              <a:t>title</a:t>
            </a:r>
            <a:r>
              <a:rPr lang="en-US" smtClean="0"/>
              <a:t>, </a:t>
            </a:r>
            <a:r>
              <a:rPr lang="en-US" i="1" smtClean="0"/>
              <a:t>dept_name</a:t>
            </a:r>
            <a:r>
              <a:rPr lang="en-US" smtClean="0"/>
              <a:t>, </a:t>
            </a:r>
            <a:r>
              <a:rPr lang="en-US" i="1" smtClean="0"/>
              <a:t>credits</a:t>
            </a:r>
            <a:r>
              <a:rPr lang="en-US" smtClean="0"/>
              <a:t>, </a:t>
            </a:r>
            <a:r>
              <a:rPr lang="en-US" i="1" smtClean="0"/>
              <a:t>sec_id</a:t>
            </a:r>
            <a:r>
              <a:rPr lang="en-US" smtClean="0"/>
              <a:t>, </a:t>
            </a:r>
            <a:r>
              <a:rPr lang="en-US" i="1" smtClean="0"/>
              <a:t>semester</a:t>
            </a:r>
            <a:r>
              <a:rPr lang="en-US" smtClean="0"/>
              <a:t>, </a:t>
            </a:r>
            <a:r>
              <a:rPr lang="en-US" i="1" smtClean="0"/>
              <a:t>year</a:t>
            </a:r>
            <a:r>
              <a:rPr lang="en-US" smtClean="0"/>
              <a:t>, </a:t>
            </a:r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, </a:t>
            </a:r>
            <a:r>
              <a:rPr lang="en-US" i="1" smtClean="0"/>
              <a:t>capacity</a:t>
            </a:r>
            <a:r>
              <a:rPr lang="en-US" smtClean="0"/>
              <a:t>, </a:t>
            </a:r>
            <a:r>
              <a:rPr lang="en-US" i="1" smtClean="0"/>
              <a:t>time_slot_id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smtClean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course_id</a:t>
            </a:r>
            <a:r>
              <a:rPr lang="en-US" smtClean="0"/>
              <a:t>→ </a:t>
            </a:r>
            <a:r>
              <a:rPr lang="en-US" i="1" smtClean="0"/>
              <a:t>title</a:t>
            </a:r>
            <a:r>
              <a:rPr lang="en-US" smtClean="0"/>
              <a:t>, </a:t>
            </a:r>
            <a:r>
              <a:rPr lang="en-US" i="1" smtClean="0"/>
              <a:t>dept_name</a:t>
            </a:r>
            <a:r>
              <a:rPr lang="en-US" smtClean="0"/>
              <a:t>, </a:t>
            </a:r>
            <a:r>
              <a:rPr lang="en-US" i="1" smtClean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→</a:t>
            </a:r>
            <a:r>
              <a:rPr lang="en-US" i="1" smtClean="0"/>
              <a:t>capacity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course_id</a:t>
            </a:r>
            <a:r>
              <a:rPr lang="en-US" smtClean="0"/>
              <a:t>, </a:t>
            </a:r>
            <a:r>
              <a:rPr lang="en-US" i="1" smtClean="0"/>
              <a:t>sec_id</a:t>
            </a:r>
            <a:r>
              <a:rPr lang="en-US" smtClean="0"/>
              <a:t>, </a:t>
            </a:r>
            <a:r>
              <a:rPr lang="en-US" i="1" smtClean="0"/>
              <a:t>semester</a:t>
            </a:r>
            <a:r>
              <a:rPr lang="en-US" smtClean="0"/>
              <a:t>, </a:t>
            </a:r>
            <a:r>
              <a:rPr lang="en-US" i="1" smtClean="0"/>
              <a:t>year</a:t>
            </a:r>
            <a:r>
              <a:rPr lang="en-US" smtClean="0"/>
              <a:t>→</a:t>
            </a:r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, </a:t>
            </a:r>
            <a:r>
              <a:rPr lang="en-US" i="1" smtClean="0"/>
              <a:t>time_slot_id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smtClean="0"/>
              <a:t>A candidate key {</a:t>
            </a:r>
            <a:r>
              <a:rPr lang="en-US" i="1" smtClean="0"/>
              <a:t>course_id</a:t>
            </a:r>
            <a:r>
              <a:rPr lang="en-US" smtClean="0"/>
              <a:t>, </a:t>
            </a:r>
            <a:r>
              <a:rPr lang="en-US" i="1" smtClean="0"/>
              <a:t>sec_id</a:t>
            </a:r>
            <a:r>
              <a:rPr lang="en-US" smtClean="0"/>
              <a:t>, </a:t>
            </a:r>
            <a:r>
              <a:rPr lang="en-US" i="1" smtClean="0"/>
              <a:t>semester</a:t>
            </a:r>
            <a:r>
              <a:rPr lang="en-US" smtClean="0"/>
              <a:t>, </a:t>
            </a:r>
            <a:r>
              <a:rPr lang="en-US" i="1" smtClean="0"/>
              <a:t>year</a:t>
            </a:r>
            <a:r>
              <a:rPr lang="en-US" smtClean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smtClean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course_id</a:t>
            </a:r>
            <a:r>
              <a:rPr lang="en-US" smtClean="0"/>
              <a:t>→ </a:t>
            </a:r>
            <a:r>
              <a:rPr lang="en-US" i="1" smtClean="0"/>
              <a:t>title</a:t>
            </a:r>
            <a:r>
              <a:rPr lang="en-US" smtClean="0"/>
              <a:t>, </a:t>
            </a:r>
            <a:r>
              <a:rPr lang="en-US" i="1" smtClean="0"/>
              <a:t>dept_name</a:t>
            </a:r>
            <a:r>
              <a:rPr lang="en-US" smtClean="0"/>
              <a:t>, </a:t>
            </a:r>
            <a:r>
              <a:rPr lang="en-US" i="1" smtClean="0"/>
              <a:t>credits  </a:t>
            </a:r>
            <a:r>
              <a:rPr lang="en-US" smtClean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smtClean="0"/>
              <a:t>but </a:t>
            </a:r>
            <a:r>
              <a:rPr lang="en-US" i="1" smtClean="0"/>
              <a:t>course_id </a:t>
            </a:r>
            <a:r>
              <a:rPr lang="en-US" smtClean="0"/>
              <a:t>is not a superkey.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smtClean="0"/>
              <a:t> We replace </a:t>
            </a:r>
            <a:r>
              <a:rPr lang="en-US" i="1" smtClean="0"/>
              <a:t>class </a:t>
            </a:r>
            <a:r>
              <a:rPr lang="en-US" smtClean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course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, </a:t>
            </a:r>
            <a:r>
              <a:rPr lang="en-US" i="1" smtClean="0"/>
              <a:t>title</a:t>
            </a:r>
            <a:r>
              <a:rPr lang="en-US" smtClean="0"/>
              <a:t>, </a:t>
            </a:r>
            <a:r>
              <a:rPr lang="en-US" i="1" smtClean="0"/>
              <a:t>dept_name</a:t>
            </a:r>
            <a:r>
              <a:rPr lang="en-US" smtClean="0"/>
              <a:t>, </a:t>
            </a:r>
            <a:r>
              <a:rPr lang="en-US" i="1" smtClean="0"/>
              <a:t>credits</a:t>
            </a:r>
            <a:r>
              <a:rPr lang="en-US" smtClean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 smtClean="0"/>
              <a:t>class-1 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, </a:t>
            </a:r>
            <a:r>
              <a:rPr lang="en-US" i="1" smtClean="0"/>
              <a:t>sec_id</a:t>
            </a:r>
            <a:r>
              <a:rPr lang="en-US" smtClean="0"/>
              <a:t>, </a:t>
            </a:r>
            <a:r>
              <a:rPr lang="en-US" i="1" smtClean="0"/>
              <a:t>semester</a:t>
            </a:r>
            <a:r>
              <a:rPr lang="en-US" smtClean="0"/>
              <a:t>, </a:t>
            </a:r>
            <a:r>
              <a:rPr lang="en-US" i="1" smtClean="0"/>
              <a:t>year</a:t>
            </a:r>
            <a:r>
              <a:rPr lang="en-US" smtClean="0"/>
              <a:t>, </a:t>
            </a:r>
            <a:r>
              <a:rPr lang="en-US" i="1" smtClean="0"/>
              <a:t>building</a:t>
            </a:r>
            <a:r>
              <a:rPr lang="en-US" smtClean="0"/>
              <a:t>,           </a:t>
            </a:r>
            <a:br>
              <a:rPr lang="en-US" smtClean="0"/>
            </a:br>
            <a:r>
              <a:rPr lang="en-US" smtClean="0"/>
              <a:t>             </a:t>
            </a:r>
            <a:r>
              <a:rPr lang="en-US" i="1" smtClean="0"/>
              <a:t>room_number, capacity</a:t>
            </a:r>
            <a:r>
              <a:rPr lang="en-US" smtClean="0"/>
              <a:t>, </a:t>
            </a:r>
            <a:r>
              <a:rPr lang="en-US" i="1" smtClean="0"/>
              <a:t>time_slot_id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BCNF Decomposition (Cont.)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course </a:t>
            </a:r>
            <a:r>
              <a:rPr lang="en-US" smtClean="0"/>
              <a:t>is in BCNF</a:t>
            </a:r>
          </a:p>
          <a:p>
            <a:pPr lvl="1"/>
            <a:r>
              <a:rPr lang="en-US" smtClean="0"/>
              <a:t>How do we know this?</a:t>
            </a:r>
          </a:p>
          <a:p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→</a:t>
            </a:r>
            <a:r>
              <a:rPr lang="en-US" i="1" smtClean="0"/>
              <a:t>capacity  </a:t>
            </a:r>
            <a:r>
              <a:rPr lang="en-US" smtClean="0"/>
              <a:t>holds on </a:t>
            </a:r>
            <a:r>
              <a:rPr lang="en-US" i="1" smtClean="0"/>
              <a:t>class-1</a:t>
            </a:r>
            <a:endParaRPr lang="en-US" smtClean="0"/>
          </a:p>
          <a:p>
            <a:pPr lvl="1"/>
            <a:r>
              <a:rPr lang="en-US" smtClean="0"/>
              <a:t> but {</a:t>
            </a:r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} is not a superkey for </a:t>
            </a:r>
            <a:r>
              <a:rPr lang="en-US" i="1" smtClean="0"/>
              <a:t>class-1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We replace </a:t>
            </a:r>
            <a:r>
              <a:rPr lang="en-US" i="1" smtClean="0"/>
              <a:t>class-1 </a:t>
            </a:r>
            <a:r>
              <a:rPr lang="en-US" smtClean="0"/>
              <a:t>by:</a:t>
            </a:r>
          </a:p>
          <a:p>
            <a:pPr lvl="2"/>
            <a:r>
              <a:rPr lang="en-US" i="1" smtClean="0"/>
              <a:t>classroom </a:t>
            </a:r>
            <a:r>
              <a:rPr lang="en-US" smtClean="0"/>
              <a:t>(</a:t>
            </a:r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, </a:t>
            </a:r>
            <a:r>
              <a:rPr lang="en-US" i="1" smtClean="0"/>
              <a:t>capacity</a:t>
            </a:r>
            <a:r>
              <a:rPr lang="en-US" smtClean="0"/>
              <a:t>)</a:t>
            </a:r>
          </a:p>
          <a:p>
            <a:pPr lvl="2"/>
            <a:r>
              <a:rPr lang="en-US" i="1" smtClean="0"/>
              <a:t>section 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, </a:t>
            </a:r>
            <a:r>
              <a:rPr lang="en-US" i="1" smtClean="0"/>
              <a:t>sec_id</a:t>
            </a:r>
            <a:r>
              <a:rPr lang="en-US" smtClean="0"/>
              <a:t>, </a:t>
            </a:r>
            <a:r>
              <a:rPr lang="en-US" i="1" smtClean="0"/>
              <a:t>semester</a:t>
            </a:r>
            <a:r>
              <a:rPr lang="en-US" smtClean="0"/>
              <a:t>, </a:t>
            </a:r>
            <a:r>
              <a:rPr lang="en-US" i="1" smtClean="0"/>
              <a:t>year</a:t>
            </a:r>
            <a:r>
              <a:rPr lang="en-US" smtClean="0"/>
              <a:t>, </a:t>
            </a:r>
            <a:r>
              <a:rPr lang="en-US" i="1" smtClean="0"/>
              <a:t>building</a:t>
            </a:r>
            <a:r>
              <a:rPr lang="en-US" smtClean="0"/>
              <a:t>, </a:t>
            </a:r>
            <a:r>
              <a:rPr lang="en-US" i="1" smtClean="0"/>
              <a:t>room_number</a:t>
            </a:r>
            <a:r>
              <a:rPr lang="en-US" smtClean="0"/>
              <a:t>, </a:t>
            </a:r>
            <a:r>
              <a:rPr lang="en-US" i="1" smtClean="0"/>
              <a:t>time_slot_id</a:t>
            </a:r>
            <a:r>
              <a:rPr lang="en-US" smtClean="0"/>
              <a:t>)</a:t>
            </a:r>
          </a:p>
          <a:p>
            <a:r>
              <a:rPr lang="en-US" i="1" smtClean="0"/>
              <a:t>classroom </a:t>
            </a:r>
            <a:r>
              <a:rPr lang="en-US" smtClean="0"/>
              <a:t>and </a:t>
            </a:r>
            <a:r>
              <a:rPr lang="en-US" i="1" smtClean="0"/>
              <a:t>section </a:t>
            </a:r>
            <a:r>
              <a:rPr lang="en-US" smtClean="0"/>
              <a:t>are in BCNF.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106488"/>
            <a:ext cx="7661275" cy="4903787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Orders(</a:t>
            </a:r>
            <a:r>
              <a:rPr lang="en-US" dirty="0" err="1" smtClean="0">
                <a:ea typeface="ＭＳ Ｐゴシック" charset="0"/>
              </a:rPr>
              <a:t>cust_id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sandwich_name</a:t>
            </a:r>
            <a:r>
              <a:rPr lang="en-US" dirty="0" smtClean="0">
                <a:ea typeface="ＭＳ Ｐゴシック" charset="0"/>
              </a:rPr>
              <a:t>, size, price, quantity, status)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     primary key (</a:t>
            </a:r>
            <a:r>
              <a:rPr lang="en-US" dirty="0" err="1" smtClean="0">
                <a:ea typeface="ＭＳ Ｐゴシック" charset="0"/>
              </a:rPr>
              <a:t>cust_id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sandwich_name</a:t>
            </a:r>
            <a:r>
              <a:rPr lang="en-US" dirty="0" smtClean="0">
                <a:ea typeface="ＭＳ Ｐゴシック" charset="0"/>
              </a:rPr>
              <a:t>, size)</a:t>
            </a: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dirty="0" smtClean="0">
                <a:ea typeface="ＭＳ Ｐゴシック" charset="0"/>
              </a:rPr>
              <a:t>Assume the sandwich name and size determines the price.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dirty="0" smtClean="0">
                <a:ea typeface="ＭＳ Ｐゴシック" charset="0"/>
              </a:rPr>
              <a:t>Example of a non-trivial Functional dependency where LHS is not </a:t>
            </a:r>
            <a:r>
              <a:rPr lang="en-US" dirty="0" err="1" smtClean="0">
                <a:ea typeface="ＭＳ Ｐゴシック" charset="0"/>
              </a:rPr>
              <a:t>superkey</a:t>
            </a:r>
            <a:r>
              <a:rPr lang="en-US" dirty="0" smtClean="0">
                <a:ea typeface="ＭＳ Ｐゴシック" charset="0"/>
              </a:rPr>
              <a:t>? 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dirty="0" smtClean="0">
                <a:ea typeface="ＭＳ Ｐゴシック" charset="0"/>
              </a:rPr>
              <a:t>Decomposition into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BCNF and Dependency Preservation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093788"/>
            <a:ext cx="8123237" cy="5129212"/>
          </a:xfrm>
        </p:spPr>
        <p:txBody>
          <a:bodyPr/>
          <a:lstStyle/>
          <a:p>
            <a:r>
              <a:rPr lang="en-US" sz="2400" b="1" smtClean="0"/>
              <a:t>Constraints, including functional dependencies, are costly to check in practice unless they pertain to only one relation</a:t>
            </a:r>
          </a:p>
          <a:p>
            <a:endParaRPr lang="en-US" sz="2400" b="1" smtClean="0"/>
          </a:p>
          <a:p>
            <a:r>
              <a:rPr lang="en-US" sz="2400" b="1" smtClean="0"/>
              <a:t>If it is sufficient to test only those dependencies on each individual relation of a decomposition in order to ensure that </a:t>
            </a:r>
            <a:r>
              <a:rPr lang="en-US" sz="2400" b="1" i="1" smtClean="0"/>
              <a:t>all</a:t>
            </a:r>
            <a:r>
              <a:rPr lang="en-US" sz="2400" b="1" smtClean="0"/>
              <a:t> functional dependencies hold, then that decomposition is </a:t>
            </a:r>
            <a:r>
              <a:rPr lang="en-US" sz="2400" b="1" i="1" smtClean="0"/>
              <a:t>dependency preserving.</a:t>
            </a:r>
          </a:p>
          <a:p>
            <a:endParaRPr lang="en-US" sz="2400" b="1" smtClean="0"/>
          </a:p>
          <a:p>
            <a:r>
              <a:rPr lang="en-US" sz="2400" b="1" smtClean="0"/>
              <a:t>Because it is not always possible to achieve both BCNF and dependency preservation, we consider a weaker normal form, known as </a:t>
            </a:r>
            <a:r>
              <a:rPr lang="en-US" sz="2400" b="1" i="1" smtClean="0"/>
              <a:t>third normal form.</a:t>
            </a: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Normal Form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998538"/>
            <a:ext cx="8866188" cy="5181600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sz="2400" b="1" smtClean="0"/>
              <a:t>A relation schema </a:t>
            </a:r>
            <a:r>
              <a:rPr lang="en-US" sz="2400" b="1" i="1" smtClean="0"/>
              <a:t>R</a:t>
            </a:r>
            <a:r>
              <a:rPr lang="en-US" sz="2400" b="1" smtClean="0"/>
              <a:t> is in </a:t>
            </a:r>
            <a:r>
              <a:rPr lang="en-US" sz="2400" b="1" smtClean="0">
                <a:solidFill>
                  <a:srgbClr val="000099"/>
                </a:solidFill>
              </a:rPr>
              <a:t>3rd normal form</a:t>
            </a:r>
            <a:r>
              <a:rPr lang="en-US" sz="2400" b="1" smtClean="0"/>
              <a:t> (</a:t>
            </a:r>
            <a:r>
              <a:rPr lang="en-US" sz="2400" b="1" smtClean="0">
                <a:solidFill>
                  <a:srgbClr val="000099"/>
                </a:solidFill>
              </a:rPr>
              <a:t>3NF</a:t>
            </a:r>
            <a:r>
              <a:rPr lang="en-US" sz="2400" b="1" smtClean="0"/>
              <a:t>) if for all:</a:t>
            </a:r>
          </a:p>
          <a:p>
            <a:pPr>
              <a:buFont typeface="Monotype Sorts" charset="2"/>
              <a:buNone/>
              <a:tabLst>
                <a:tab pos="2738438" algn="l"/>
              </a:tabLst>
            </a:pPr>
            <a:r>
              <a:rPr lang="en-US" sz="2400" b="1" smtClean="0"/>
              <a:t>		</a:t>
            </a: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b="1" smtClean="0">
                <a:sym typeface="Greek Symbols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charset="2"/>
              </a:rPr>
              <a:t> </a:t>
            </a:r>
            <a:r>
              <a:rPr lang="en-US" sz="2400" b="1" i="1" smtClean="0">
                <a:sym typeface="Symbol" pitchFamily="18" charset="2"/>
              </a:rPr>
              <a:t></a:t>
            </a:r>
            <a:r>
              <a:rPr lang="en-US" sz="2400" b="1" smtClean="0">
                <a:sym typeface="Monotype Sorts" charset="2"/>
              </a:rPr>
              <a:t> in </a:t>
            </a:r>
            <a:r>
              <a:rPr lang="en-US" sz="2400" b="1" i="1" smtClean="0">
                <a:sym typeface="Monotype Sorts" charset="2"/>
              </a:rPr>
              <a:t>F</a:t>
            </a:r>
            <a:r>
              <a:rPr lang="en-US" sz="2400" b="1" baseline="30000" smtClean="0">
                <a:sym typeface="Monotype Sorts" charset="2"/>
              </a:rPr>
              <a:t>+</a:t>
            </a:r>
            <a:r>
              <a:rPr lang="en-US" sz="2400" b="1" smtClean="0">
                <a:sym typeface="Monotype Sorts" charset="2"/>
              </a:rPr>
              <a:t/>
            </a:r>
            <a:br>
              <a:rPr lang="en-US" sz="2400" b="1" smtClean="0">
                <a:sym typeface="Monotype Sorts" charset="2"/>
              </a:rPr>
            </a:br>
            <a:r>
              <a:rPr lang="en-US" sz="2400" b="1" smtClean="0">
                <a:sym typeface="Monotype Sorts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b="1" smtClean="0">
                <a:sym typeface="Greek Symbols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</a:t>
            </a:r>
            <a:r>
              <a:rPr lang="en-US" sz="2400" b="1" smtClean="0">
                <a:sym typeface="Monotype Sorts" charset="2"/>
              </a:rPr>
              <a:t> </a:t>
            </a:r>
            <a:r>
              <a:rPr lang="en-US" sz="2400" b="1" i="1" smtClean="0">
                <a:sym typeface="Symbol" pitchFamily="18" charset="2"/>
              </a:rPr>
              <a:t></a:t>
            </a:r>
            <a:r>
              <a:rPr lang="en-US" sz="2400" b="1" i="1" smtClean="0">
                <a:sym typeface="Greek Symbols" pitchFamily="18" charset="2"/>
              </a:rPr>
              <a:t> </a:t>
            </a:r>
            <a:r>
              <a:rPr lang="en-US" sz="2400" b="1" smtClean="0">
                <a:sym typeface="Greek Symbols" pitchFamily="18" charset="2"/>
              </a:rPr>
              <a:t>is trivial (i.e., </a:t>
            </a:r>
            <a:r>
              <a:rPr lang="en-US" sz="2400" b="1" i="1" smtClean="0">
                <a:sym typeface="Symbol" pitchFamily="18" charset="2"/>
              </a:rPr>
              <a:t></a:t>
            </a:r>
            <a:r>
              <a:rPr lang="en-US" sz="2400" b="1" i="1" smtClean="0">
                <a:sym typeface="Greek Symbols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is a subset of </a:t>
            </a:r>
            <a:r>
              <a:rPr lang="en-US" sz="2400" b="1" smtClean="0"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b="1" smtClean="0">
                <a:sym typeface="Greek Symbols" pitchFamily="18" charset="2"/>
              </a:rPr>
              <a:t> is a superkey for </a:t>
            </a:r>
            <a:r>
              <a:rPr lang="en-US" sz="2400" b="1" i="1" smtClean="0">
                <a:sym typeface="Greek Symbols" pitchFamily="18" charset="2"/>
              </a:rPr>
              <a:t>R</a:t>
            </a:r>
            <a:endParaRPr lang="en-US" sz="2400" b="1" smtClean="0"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 sz="2400" b="1" smtClean="0">
                <a:sym typeface="Greek Symbols" pitchFamily="18" charset="2"/>
              </a:rPr>
              <a:t>Each attribute </a:t>
            </a:r>
            <a:r>
              <a:rPr lang="en-US" sz="2400" b="1" i="1" smtClean="0">
                <a:sym typeface="Greek Symbols" pitchFamily="18" charset="2"/>
              </a:rPr>
              <a:t>A</a:t>
            </a:r>
            <a:r>
              <a:rPr lang="en-US" sz="2400" b="1" smtClean="0">
                <a:sym typeface="Greek Symbols" pitchFamily="18" charset="2"/>
              </a:rPr>
              <a:t> in </a:t>
            </a:r>
            <a:r>
              <a:rPr lang="en-US" sz="2400" b="1" i="1" smtClean="0">
                <a:sym typeface="Symbol" pitchFamily="18" charset="2"/>
              </a:rPr>
              <a:t></a:t>
            </a:r>
            <a:r>
              <a:rPr lang="en-US" sz="2400" b="1" smtClean="0">
                <a:sym typeface="Greek Symbols" pitchFamily="18" charset="2"/>
              </a:rPr>
              <a:t> – </a:t>
            </a: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b="1" smtClean="0">
                <a:sym typeface="Greek Symbols" pitchFamily="18" charset="2"/>
              </a:rPr>
              <a:t> is contained in a candidate key for </a:t>
            </a:r>
            <a:r>
              <a:rPr lang="en-US" sz="2400" b="1" i="1" smtClean="0">
                <a:sym typeface="Greek Symbols" pitchFamily="18" charset="2"/>
              </a:rPr>
              <a:t>R.</a:t>
            </a:r>
          </a:p>
          <a:p>
            <a:pPr lvl="1">
              <a:buFont typeface="Monotype Sorts" charset="2"/>
              <a:buNone/>
              <a:tabLst>
                <a:tab pos="2738438" algn="l"/>
              </a:tabLst>
            </a:pPr>
            <a:r>
              <a:rPr lang="en-US" sz="2400" b="1" i="1" smtClean="0">
                <a:sym typeface="Greek Symbols" pitchFamily="18" charset="2"/>
              </a:rPr>
              <a:t>   </a:t>
            </a:r>
            <a:r>
              <a:rPr lang="en-US" sz="2400" b="1" smtClean="0">
                <a:sym typeface="Greek Symbols" pitchFamily="18" charset="2"/>
              </a:rPr>
              <a:t>(NOTE</a:t>
            </a:r>
            <a:r>
              <a:rPr lang="en-US" sz="2400" b="1" i="1" smtClean="0">
                <a:sym typeface="Greek Symbols" pitchFamily="18" charset="2"/>
              </a:rPr>
              <a:t>: </a:t>
            </a:r>
            <a:r>
              <a:rPr lang="en-US" sz="2400" b="1" smtClean="0">
                <a:sym typeface="Greek Symbols" pitchFamily="18" charset="2"/>
              </a:rPr>
              <a:t>each attribute may be in a different cand. key)</a:t>
            </a:r>
            <a:endParaRPr lang="en-US" sz="2400" b="1" i="1" smtClean="0">
              <a:sym typeface="Greek Symbols" pitchFamily="18" charset="2"/>
            </a:endParaRPr>
          </a:p>
          <a:p>
            <a:pPr>
              <a:tabLst>
                <a:tab pos="2738438" algn="l"/>
              </a:tabLst>
            </a:pPr>
            <a:r>
              <a:rPr lang="en-US" sz="2400" b="1" smtClean="0">
                <a:sym typeface="Greek Symbols" pitchFamily="18" charset="2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sz="2400" b="1" smtClean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sz="2400" b="1" smtClean="0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Goals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9100" cy="4903787"/>
          </a:xfrm>
        </p:spPr>
        <p:txBody>
          <a:bodyPr/>
          <a:lstStyle/>
          <a:p>
            <a:r>
              <a:rPr lang="en-US" smtClean="0"/>
              <a:t>Goal for a relational database design is:</a:t>
            </a:r>
          </a:p>
          <a:p>
            <a:pPr lvl="1"/>
            <a:r>
              <a:rPr lang="en-US" smtClean="0"/>
              <a:t>BCNF.</a:t>
            </a:r>
          </a:p>
          <a:p>
            <a:pPr lvl="1"/>
            <a:r>
              <a:rPr lang="en-US" smtClean="0"/>
              <a:t>Lossless join.</a:t>
            </a:r>
          </a:p>
          <a:p>
            <a:pPr lvl="1"/>
            <a:r>
              <a:rPr lang="en-US" smtClean="0"/>
              <a:t>(Dependency preservation  -- we</a:t>
            </a:r>
            <a:r>
              <a:rPr lang="ja-JP" altLang="en-US" smtClean="0"/>
              <a:t>’</a:t>
            </a:r>
            <a:r>
              <a:rPr lang="en-US" altLang="ja-JP" smtClean="0"/>
              <a:t>re skipping this topic)</a:t>
            </a:r>
          </a:p>
          <a:p>
            <a:r>
              <a:rPr lang="en-US" smtClean="0"/>
              <a:t>If we cannot achieve this, we accept one of</a:t>
            </a:r>
          </a:p>
          <a:p>
            <a:pPr lvl="1"/>
            <a:r>
              <a:rPr lang="en-US" smtClean="0"/>
              <a:t>Lack of dependency preservation </a:t>
            </a:r>
          </a:p>
          <a:p>
            <a:pPr lvl="1"/>
            <a:r>
              <a:rPr lang="en-US" smtClean="0"/>
              <a:t>Redundancy due to use of 3NF</a:t>
            </a:r>
          </a:p>
          <a:p>
            <a:r>
              <a:rPr lang="en-US" smtClean="0"/>
              <a:t>Interestingly, SQL does not provide a direct way of specifying functional dependencies other than superkeys.</a:t>
            </a:r>
          </a:p>
          <a:p>
            <a:pPr>
              <a:buFont typeface="Monotype Sorts" charset="2"/>
              <a:buNone/>
            </a:pPr>
            <a:r>
              <a:rPr lang="en-US" smtClean="0"/>
              <a:t>	Can specify FDs using assertions, but they are expensive to test, (and currently not supported by any of the widely used databases!)</a:t>
            </a:r>
          </a:p>
          <a:p>
            <a:r>
              <a:rPr lang="en-US" smtClean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7124700" cy="635000"/>
          </a:xfrm>
        </p:spPr>
        <p:txBody>
          <a:bodyPr/>
          <a:lstStyle/>
          <a:p>
            <a:r>
              <a:rPr lang="en-US" smtClean="0"/>
              <a:t>How good is BCNF?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76563" algn="ctr"/>
              </a:tabLst>
            </a:pPr>
            <a:r>
              <a:rPr lang="en-US" smtClean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smtClean="0"/>
              <a:t>Consider a relation </a:t>
            </a:r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r>
              <a:rPr lang="en-US" smtClean="0"/>
              <a:t>		</a:t>
            </a:r>
            <a:r>
              <a:rPr lang="en-US" i="1" smtClean="0"/>
              <a:t>inst_info (ID, child_name, phone)</a:t>
            </a:r>
          </a:p>
          <a:p>
            <a:pPr lvl="1">
              <a:tabLst>
                <a:tab pos="2976563" algn="ctr"/>
              </a:tabLst>
            </a:pPr>
            <a:r>
              <a:rPr lang="en-US" smtClean="0"/>
              <a:t>where an instructor may have more than one phone and can have multiple children</a:t>
            </a:r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endParaRPr lang="en-US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371600" y="34940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3505200" y="34940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child_name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5638800" y="34940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phone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371600" y="3875088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3505200" y="3875088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David</a:t>
            </a:r>
          </a:p>
          <a:p>
            <a:r>
              <a:rPr lang="en-US"/>
              <a:t>David</a:t>
            </a:r>
          </a:p>
          <a:p>
            <a:r>
              <a:rPr lang="en-US"/>
              <a:t>William</a:t>
            </a:r>
          </a:p>
          <a:p>
            <a:r>
              <a:rPr lang="en-US"/>
              <a:t>Willian</a:t>
            </a: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5638800" y="3875088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endParaRPr lang="en-US" sz="1800"/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3854450" y="565626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inst_info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2119313"/>
            <a:ext cx="7848600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smtClean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smtClean="0"/>
              <a:t>Insertion anomalies – i.e., if we add a phone 981-992-3443 to 99999, we need to add two tuples</a:t>
            </a:r>
          </a:p>
          <a:p>
            <a:pPr>
              <a:buFont typeface="Monotype Sorts" charset="2"/>
              <a:buNone/>
              <a:tabLst>
                <a:tab pos="1993900" algn="l"/>
              </a:tabLst>
            </a:pPr>
            <a:r>
              <a:rPr kumimoji="0" lang="en-US" smtClean="0"/>
              <a:t>		(99999, David,   981-992-3443)</a:t>
            </a:r>
            <a:br>
              <a:rPr kumimoji="0" lang="en-US" smtClean="0"/>
            </a:br>
            <a:r>
              <a:rPr kumimoji="0" lang="en-US" smtClean="0"/>
              <a:t>	(99999, William, 981-992-3443)</a:t>
            </a:r>
            <a:br>
              <a:rPr kumimoji="0" lang="en-US" smtClean="0"/>
            </a:br>
            <a:endParaRPr kumimoji="0" lang="en-US" smtClean="0"/>
          </a:p>
        </p:txBody>
      </p:sp>
      <p:sp>
        <p:nvSpPr>
          <p:cNvPr id="693258" name="Rectangle 10"/>
          <p:cNvSpPr>
            <a:spLocks noGrp="1" noChangeArrowheads="1"/>
          </p:cNvSpPr>
          <p:nvPr>
            <p:ph type="title"/>
          </p:nvPr>
        </p:nvSpPr>
        <p:spPr>
          <a:xfrm>
            <a:off x="996950" y="117475"/>
            <a:ext cx="7162800" cy="609600"/>
          </a:xfrm>
        </p:spPr>
        <p:txBody>
          <a:bodyPr/>
          <a:lstStyle/>
          <a:p>
            <a:r>
              <a:rPr lang="en-US" smtClean="0"/>
              <a:t>How good is BCNF?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533400"/>
          </a:xfrm>
        </p:spPr>
        <p:txBody>
          <a:bodyPr/>
          <a:lstStyle/>
          <a:p>
            <a:r>
              <a:rPr lang="en-US" smtClean="0"/>
              <a:t>Therefore, it is better to decompose </a:t>
            </a:r>
            <a:r>
              <a:rPr lang="en-US" i="1" smtClean="0"/>
              <a:t>inst_info </a:t>
            </a:r>
            <a:r>
              <a:rPr lang="en-US" smtClean="0"/>
              <a:t>into:</a:t>
            </a:r>
          </a:p>
        </p:txBody>
      </p:sp>
      <p:sp>
        <p:nvSpPr>
          <p:cNvPr id="59394" name="Rectangle 13"/>
          <p:cNvSpPr>
            <a:spLocks noChangeArrowheads="1"/>
          </p:cNvSpPr>
          <p:nvPr/>
        </p:nvSpPr>
        <p:spPr bwMode="auto">
          <a:xfrm>
            <a:off x="1008063" y="5768975"/>
            <a:ext cx="6724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/>
              <a:t>This suggests the need for higher normal forms, such as Fourth Normal Form (4NF).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638300" y="119063"/>
            <a:ext cx="7124700" cy="576262"/>
          </a:xfrm>
        </p:spPr>
        <p:txBody>
          <a:bodyPr/>
          <a:lstStyle/>
          <a:p>
            <a:r>
              <a:rPr lang="en-US" sz="2800" smtClean="0"/>
              <a:t>How good is BCNF? (Cont.)</a:t>
            </a:r>
          </a:p>
        </p:txBody>
      </p:sp>
      <p:sp>
        <p:nvSpPr>
          <p:cNvPr id="59396" name="Rectangle 22"/>
          <p:cNvSpPr>
            <a:spLocks noChangeArrowheads="1"/>
          </p:cNvSpPr>
          <p:nvPr/>
        </p:nvSpPr>
        <p:spPr bwMode="auto">
          <a:xfrm>
            <a:off x="2482850" y="1827213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59397" name="Rectangle 23"/>
          <p:cNvSpPr>
            <a:spLocks noChangeArrowheads="1"/>
          </p:cNvSpPr>
          <p:nvPr/>
        </p:nvSpPr>
        <p:spPr bwMode="auto">
          <a:xfrm>
            <a:off x="4616450" y="1827213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child_name</a:t>
            </a:r>
          </a:p>
        </p:txBody>
      </p:sp>
      <p:sp>
        <p:nvSpPr>
          <p:cNvPr id="59398" name="Rectangle 25"/>
          <p:cNvSpPr>
            <a:spLocks noChangeArrowheads="1"/>
          </p:cNvSpPr>
          <p:nvPr/>
        </p:nvSpPr>
        <p:spPr bwMode="auto">
          <a:xfrm>
            <a:off x="2482850" y="2208213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59399" name="Rectangle 26"/>
          <p:cNvSpPr>
            <a:spLocks noChangeArrowheads="1"/>
          </p:cNvSpPr>
          <p:nvPr/>
        </p:nvSpPr>
        <p:spPr bwMode="auto">
          <a:xfrm>
            <a:off x="4616450" y="2208213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David</a:t>
            </a:r>
          </a:p>
          <a:p>
            <a:r>
              <a:rPr lang="en-US"/>
              <a:t>David</a:t>
            </a:r>
          </a:p>
          <a:p>
            <a:r>
              <a:rPr lang="en-US"/>
              <a:t>William</a:t>
            </a:r>
          </a:p>
          <a:p>
            <a:r>
              <a:rPr lang="en-US"/>
              <a:t>Willian</a:t>
            </a:r>
          </a:p>
        </p:txBody>
      </p:sp>
      <p:sp>
        <p:nvSpPr>
          <p:cNvPr id="59400" name="Text Box 28"/>
          <p:cNvSpPr txBox="1">
            <a:spLocks noChangeArrowheads="1"/>
          </p:cNvSpPr>
          <p:nvPr/>
        </p:nvSpPr>
        <p:spPr bwMode="auto">
          <a:xfrm>
            <a:off x="701675" y="2278063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inst_child</a:t>
            </a:r>
          </a:p>
        </p:txBody>
      </p:sp>
      <p:sp>
        <p:nvSpPr>
          <p:cNvPr id="59401" name="Rectangle 29"/>
          <p:cNvSpPr>
            <a:spLocks noChangeArrowheads="1"/>
          </p:cNvSpPr>
          <p:nvPr/>
        </p:nvSpPr>
        <p:spPr bwMode="auto">
          <a:xfrm>
            <a:off x="2528888" y="39893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59402" name="Rectangle 31"/>
          <p:cNvSpPr>
            <a:spLocks noChangeArrowheads="1"/>
          </p:cNvSpPr>
          <p:nvPr/>
        </p:nvSpPr>
        <p:spPr bwMode="auto">
          <a:xfrm>
            <a:off x="4652963" y="39893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phone</a:t>
            </a:r>
          </a:p>
        </p:txBody>
      </p:sp>
      <p:sp>
        <p:nvSpPr>
          <p:cNvPr id="59403" name="Rectangle 32"/>
          <p:cNvSpPr>
            <a:spLocks noChangeArrowheads="1"/>
          </p:cNvSpPr>
          <p:nvPr/>
        </p:nvSpPr>
        <p:spPr bwMode="auto">
          <a:xfrm>
            <a:off x="2528888" y="4370388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59404" name="Rectangle 34"/>
          <p:cNvSpPr>
            <a:spLocks noChangeArrowheads="1"/>
          </p:cNvSpPr>
          <p:nvPr/>
        </p:nvSpPr>
        <p:spPr bwMode="auto">
          <a:xfrm>
            <a:off x="4652963" y="4370388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endParaRPr lang="en-US" sz="1800"/>
          </a:p>
        </p:txBody>
      </p:sp>
      <p:sp>
        <p:nvSpPr>
          <p:cNvPr id="59405" name="Text Box 35"/>
          <p:cNvSpPr txBox="1">
            <a:spLocks noChangeArrowheads="1"/>
          </p:cNvSpPr>
          <p:nvPr/>
        </p:nvSpPr>
        <p:spPr bwMode="auto">
          <a:xfrm>
            <a:off x="668338" y="4484688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inst_phone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Normal Form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194300"/>
          </a:xfrm>
        </p:spPr>
        <p:txBody>
          <a:bodyPr/>
          <a:lstStyle/>
          <a:p>
            <a:r>
              <a:rPr lang="en-US" smtClean="0"/>
              <a:t>Domain is </a:t>
            </a:r>
            <a:r>
              <a:rPr lang="en-US" b="1" smtClean="0">
                <a:solidFill>
                  <a:srgbClr val="000099"/>
                </a:solidFill>
              </a:rPr>
              <a:t>atomic</a:t>
            </a:r>
            <a:r>
              <a:rPr lang="en-US" smtClean="0"/>
              <a:t> if its elements are considered to be indivisible units</a:t>
            </a:r>
          </a:p>
          <a:p>
            <a:pPr lvl="1"/>
            <a:r>
              <a:rPr lang="en-US" smtClean="0"/>
              <a:t>Examples of non-atomic domains:</a:t>
            </a:r>
          </a:p>
          <a:p>
            <a:pPr lvl="2"/>
            <a:r>
              <a:rPr lang="en-US" smtClean="0"/>
              <a:t>Set of names, composite attributes</a:t>
            </a:r>
          </a:p>
          <a:p>
            <a:pPr lvl="2"/>
            <a:r>
              <a:rPr lang="en-US" smtClean="0"/>
              <a:t>Identification numbers like CS101  that can be broken up into parts</a:t>
            </a:r>
          </a:p>
          <a:p>
            <a:r>
              <a:rPr lang="en-US" smtClean="0"/>
              <a:t>A relational schema R is in </a:t>
            </a:r>
            <a:r>
              <a:rPr lang="en-US" b="1" smtClean="0">
                <a:solidFill>
                  <a:srgbClr val="000099"/>
                </a:solidFill>
              </a:rPr>
              <a:t>first normal form</a:t>
            </a:r>
            <a:r>
              <a:rPr lang="en-US" smtClean="0"/>
              <a:t> if the domains of all attributes of R are atomic</a:t>
            </a:r>
          </a:p>
          <a:p>
            <a:r>
              <a:rPr lang="en-US" smtClean="0"/>
              <a:t>Non-atomic values complicate storage and encourage redundant (repeated) storage of data</a:t>
            </a:r>
          </a:p>
          <a:p>
            <a:pPr lvl="1"/>
            <a:r>
              <a:rPr lang="en-US" smtClean="0"/>
              <a:t>Example:  Set of accounts stored with each customer, and set of owners stored with each account</a:t>
            </a:r>
          </a:p>
          <a:p>
            <a:pPr lvl="1"/>
            <a:r>
              <a:rPr lang="en-US" smtClean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Database Design Process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3638"/>
            <a:ext cx="7959725" cy="4081462"/>
          </a:xfrm>
        </p:spPr>
        <p:txBody>
          <a:bodyPr/>
          <a:lstStyle/>
          <a:p>
            <a:r>
              <a:rPr lang="en-US" smtClean="0"/>
              <a:t>We have assumed schema </a:t>
            </a:r>
            <a:r>
              <a:rPr lang="en-US" i="1" smtClean="0"/>
              <a:t>R</a:t>
            </a:r>
            <a:r>
              <a:rPr lang="en-US" smtClean="0"/>
              <a:t> is given</a:t>
            </a:r>
          </a:p>
          <a:p>
            <a:pPr lvl="1"/>
            <a:r>
              <a:rPr lang="en-US" i="1" smtClean="0"/>
              <a:t>R</a:t>
            </a:r>
            <a:r>
              <a:rPr lang="en-US" smtClean="0"/>
              <a:t> could have been generated when converting E-R diagram to a set of tables.</a:t>
            </a:r>
          </a:p>
          <a:p>
            <a:pPr lvl="1"/>
            <a:r>
              <a:rPr lang="en-US" i="1" smtClean="0"/>
              <a:t>R</a:t>
            </a:r>
            <a:r>
              <a:rPr lang="en-US" smtClean="0"/>
              <a:t> could have been a single relation containing </a:t>
            </a:r>
            <a:r>
              <a:rPr lang="en-US" i="1" smtClean="0"/>
              <a:t>all</a:t>
            </a:r>
            <a:r>
              <a:rPr lang="en-US" smtClean="0"/>
              <a:t> attributes that are of interest (called </a:t>
            </a:r>
            <a:r>
              <a:rPr lang="en-US" b="1" smtClean="0">
                <a:solidFill>
                  <a:srgbClr val="000099"/>
                </a:solidFill>
              </a:rPr>
              <a:t>universal relation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Normalization breaks </a:t>
            </a:r>
            <a:r>
              <a:rPr lang="en-US" i="1" smtClean="0"/>
              <a:t>R</a:t>
            </a:r>
            <a:r>
              <a:rPr lang="en-US" smtClean="0"/>
              <a:t> into smaller relations.</a:t>
            </a:r>
          </a:p>
          <a:p>
            <a:pPr lvl="1"/>
            <a:r>
              <a:rPr lang="en-US" i="1" smtClean="0"/>
              <a:t>R</a:t>
            </a:r>
            <a:r>
              <a:rPr lang="en-US" smtClean="0"/>
              <a:t> could have been the result of some ad hoc design of relations, which we then test/convert to normal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 Model and Normalization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63638"/>
            <a:ext cx="7866062" cy="4592637"/>
          </a:xfrm>
        </p:spPr>
        <p:txBody>
          <a:bodyPr/>
          <a:lstStyle/>
          <a:p>
            <a:r>
              <a:rPr lang="en-US" smtClean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smtClean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smtClean="0"/>
              <a:t>Example: an </a:t>
            </a:r>
            <a:r>
              <a:rPr lang="en-US" i="1" smtClean="0"/>
              <a:t>employee</a:t>
            </a:r>
            <a:r>
              <a:rPr lang="en-US" smtClean="0"/>
              <a:t> entity with attributes </a:t>
            </a:r>
            <a:br>
              <a:rPr lang="en-US" smtClean="0"/>
            </a:br>
            <a:r>
              <a:rPr lang="en-US" smtClean="0"/>
              <a:t>   </a:t>
            </a:r>
            <a:r>
              <a:rPr lang="en-US" i="1" smtClean="0"/>
              <a:t>department_name </a:t>
            </a:r>
            <a:r>
              <a:rPr lang="en-US" smtClean="0"/>
              <a:t>and </a:t>
            </a:r>
            <a:r>
              <a:rPr lang="en-US" i="1" smtClean="0"/>
              <a:t>building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and  a functional dependency </a:t>
            </a:r>
            <a:br>
              <a:rPr lang="en-US" smtClean="0"/>
            </a:br>
            <a:r>
              <a:rPr lang="en-US" smtClean="0"/>
              <a:t>   </a:t>
            </a:r>
            <a:r>
              <a:rPr lang="en-US" i="1" smtClean="0"/>
              <a:t>department_name</a:t>
            </a:r>
            <a:r>
              <a:rPr lang="en-US" i="1" smtClean="0">
                <a:sym typeface="Symbol" pitchFamily="18" charset="2"/>
              </a:rPr>
              <a:t> </a:t>
            </a:r>
            <a:r>
              <a:rPr lang="en-US" i="1" smtClean="0"/>
              <a:t>building</a:t>
            </a:r>
          </a:p>
          <a:p>
            <a:pPr lvl="1"/>
            <a:r>
              <a:rPr lang="en-US" smtClean="0"/>
              <a:t>Good design would have made department an entity</a:t>
            </a:r>
          </a:p>
          <a:p>
            <a:r>
              <a:rPr lang="en-US" smtClean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Denormalization for Performance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96988"/>
            <a:ext cx="8034338" cy="4876800"/>
          </a:xfrm>
        </p:spPr>
        <p:txBody>
          <a:bodyPr/>
          <a:lstStyle/>
          <a:p>
            <a:r>
              <a:rPr lang="en-US" smtClean="0"/>
              <a:t>May want to use non-normalized schema for performance</a:t>
            </a:r>
          </a:p>
          <a:p>
            <a:r>
              <a:rPr lang="en-US" smtClean="0"/>
              <a:t>For example, displaying </a:t>
            </a:r>
            <a:r>
              <a:rPr lang="en-US" i="1" smtClean="0"/>
              <a:t>prereqs</a:t>
            </a:r>
            <a:r>
              <a:rPr lang="en-US" smtClean="0"/>
              <a:t> along with </a:t>
            </a:r>
            <a:r>
              <a:rPr lang="en-US" i="1" smtClean="0"/>
              <a:t>course_id, </a:t>
            </a:r>
            <a:r>
              <a:rPr lang="en-US" smtClean="0"/>
              <a:t> and </a:t>
            </a:r>
            <a:r>
              <a:rPr lang="en-US" i="1" smtClean="0"/>
              <a:t>title</a:t>
            </a:r>
            <a:r>
              <a:rPr lang="en-US" smtClean="0"/>
              <a:t> requires join of </a:t>
            </a:r>
            <a:r>
              <a:rPr lang="en-US" i="1" smtClean="0"/>
              <a:t>course</a:t>
            </a:r>
            <a:r>
              <a:rPr lang="en-US" smtClean="0"/>
              <a:t> with </a:t>
            </a:r>
            <a:r>
              <a:rPr lang="en-US" i="1" smtClean="0"/>
              <a:t>prereq</a:t>
            </a:r>
          </a:p>
          <a:p>
            <a:r>
              <a:rPr lang="en-US" smtClean="0"/>
              <a:t>Alternative 1:  Use denormalized relation containing attributes of </a:t>
            </a:r>
            <a:r>
              <a:rPr lang="en-US" i="1" smtClean="0"/>
              <a:t>course</a:t>
            </a:r>
            <a:r>
              <a:rPr lang="en-US" smtClean="0"/>
              <a:t> as well as </a:t>
            </a:r>
            <a:r>
              <a:rPr lang="en-US" i="1" smtClean="0"/>
              <a:t>prereq</a:t>
            </a:r>
            <a:r>
              <a:rPr lang="en-US" smtClean="0"/>
              <a:t> with all above attributes</a:t>
            </a:r>
          </a:p>
          <a:p>
            <a:pPr lvl="1"/>
            <a:r>
              <a:rPr lang="en-US" smtClean="0"/>
              <a:t>faster lookup</a:t>
            </a:r>
          </a:p>
          <a:p>
            <a:pPr lvl="1"/>
            <a:r>
              <a:rPr lang="en-US" smtClean="0"/>
              <a:t>extra space and extra execution time for updates</a:t>
            </a:r>
          </a:p>
          <a:p>
            <a:pPr lvl="1"/>
            <a:r>
              <a:rPr lang="en-US" smtClean="0"/>
              <a:t>extra coding work for programmer and possibility of error in extra code</a:t>
            </a:r>
          </a:p>
          <a:p>
            <a:r>
              <a:rPr lang="en-US" smtClean="0"/>
              <a:t>Alternative 2: use a materialized view defined as</a:t>
            </a:r>
            <a:br>
              <a:rPr lang="en-US" smtClean="0"/>
            </a:br>
            <a:r>
              <a:rPr lang="en-US" smtClean="0"/>
              <a:t>          </a:t>
            </a:r>
            <a:r>
              <a:rPr lang="en-US" i="1" smtClean="0"/>
              <a:t>course</a:t>
            </a:r>
            <a:r>
              <a:rPr lang="en-US" smtClean="0"/>
              <a:t>      </a:t>
            </a:r>
            <a:r>
              <a:rPr lang="en-US" i="1" smtClean="0"/>
              <a:t>prereq</a:t>
            </a:r>
          </a:p>
          <a:p>
            <a:pPr lvl="1"/>
            <a:r>
              <a:rPr lang="en-US" smtClean="0"/>
              <a:t>Benefits and drawbacks same as above, except no extra coding work for programmer and avoids possible errors</a:t>
            </a:r>
          </a:p>
        </p:txBody>
      </p:sp>
      <p:sp>
        <p:nvSpPr>
          <p:cNvPr id="65539" name="Freeform 4"/>
          <p:cNvSpPr>
            <a:spLocks/>
          </p:cNvSpPr>
          <p:nvPr/>
        </p:nvSpPr>
        <p:spPr bwMode="auto">
          <a:xfrm>
            <a:off x="2716213" y="514826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Design Issues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93788"/>
            <a:ext cx="8108950" cy="4903787"/>
          </a:xfrm>
        </p:spPr>
        <p:txBody>
          <a:bodyPr/>
          <a:lstStyle/>
          <a:p>
            <a:r>
              <a:rPr lang="en-US" smtClean="0"/>
              <a:t>Some aspects of database design are not caught by normalization</a:t>
            </a:r>
          </a:p>
          <a:p>
            <a:r>
              <a:rPr lang="en-US" smtClean="0"/>
              <a:t>Examples of bad database design, to be avoided: </a:t>
            </a:r>
          </a:p>
          <a:p>
            <a:pPr>
              <a:buFont typeface="Monotype Sorts" charset="2"/>
              <a:buNone/>
            </a:pPr>
            <a:r>
              <a:rPr lang="en-US" smtClean="0"/>
              <a:t>	Instead of </a:t>
            </a:r>
            <a:r>
              <a:rPr lang="en-US" i="1" smtClean="0"/>
              <a:t>earnings </a:t>
            </a:r>
            <a:r>
              <a:rPr lang="en-US" smtClean="0"/>
              <a:t>(</a:t>
            </a:r>
            <a:r>
              <a:rPr lang="en-US" i="1" smtClean="0"/>
              <a:t>company_id, year, amount </a:t>
            </a:r>
            <a:r>
              <a:rPr lang="en-US" smtClean="0"/>
              <a:t>), use </a:t>
            </a:r>
          </a:p>
          <a:p>
            <a:pPr lvl="1"/>
            <a:r>
              <a:rPr lang="en-US" i="1" smtClean="0"/>
              <a:t>earnings_2004, earnings_2005, earnings_2006</a:t>
            </a:r>
            <a:r>
              <a:rPr lang="en-US" smtClean="0"/>
              <a:t>, etc., all on the schema (</a:t>
            </a:r>
            <a:r>
              <a:rPr lang="en-US" i="1" smtClean="0"/>
              <a:t>company_id, earnings</a:t>
            </a:r>
            <a:r>
              <a:rPr lang="en-US" smtClean="0"/>
              <a:t>).</a:t>
            </a:r>
          </a:p>
          <a:p>
            <a:pPr lvl="2"/>
            <a:r>
              <a:rPr lang="en-US" smtClean="0"/>
              <a:t>Above are in BCNF, but make querying across years difficult and needs new table each year</a:t>
            </a:r>
          </a:p>
          <a:p>
            <a:pPr lvl="1"/>
            <a:r>
              <a:rPr lang="en-US" i="1" smtClean="0"/>
              <a:t>company_year </a:t>
            </a:r>
            <a:r>
              <a:rPr lang="en-US" smtClean="0"/>
              <a:t>(</a:t>
            </a:r>
            <a:r>
              <a:rPr lang="en-US" i="1" smtClean="0"/>
              <a:t>company_id, earnings_2004, earnings_2005,  </a:t>
            </a:r>
            <a:br>
              <a:rPr lang="en-US" i="1" smtClean="0"/>
            </a:br>
            <a:r>
              <a:rPr lang="en-US" i="1" smtClean="0"/>
              <a:t>                         earnings_2006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Also in BCNF, but also makes querying across years difficult and requires new attribute each year.</a:t>
            </a:r>
          </a:p>
          <a:p>
            <a:pPr lvl="2"/>
            <a:r>
              <a:rPr lang="en-US" smtClean="0"/>
              <a:t>Is an example of a </a:t>
            </a:r>
            <a:r>
              <a:rPr lang="en-US" b="1" smtClean="0"/>
              <a:t>crosstab</a:t>
            </a:r>
            <a:r>
              <a:rPr lang="en-US" smtClean="0"/>
              <a:t>, where values for one attribute become column names</a:t>
            </a:r>
          </a:p>
          <a:p>
            <a:pPr lvl="2"/>
            <a:r>
              <a:rPr lang="en-US" smtClean="0"/>
              <a:t>Used in spreadsheets, and in data analysis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r>
              <a:rPr lang="en-US" smtClean="0"/>
              <a:t>First Normal Form (Cont</a:t>
            </a:r>
            <a:r>
              <a:rPr lang="ja-JP" altLang="en-US" smtClean="0"/>
              <a:t>’</a:t>
            </a:r>
            <a:r>
              <a:rPr lang="en-US" altLang="ja-JP" smtClean="0"/>
              <a:t>d)</a:t>
            </a:r>
            <a:endParaRPr lang="en-US" smtClean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706812"/>
          </a:xfrm>
        </p:spPr>
        <p:txBody>
          <a:bodyPr/>
          <a:lstStyle/>
          <a:p>
            <a:r>
              <a:rPr lang="en-US" smtClean="0"/>
              <a:t>Atomicity is actually a property of how the elements of the domain are used.</a:t>
            </a:r>
          </a:p>
          <a:p>
            <a:pPr lvl="1"/>
            <a:r>
              <a:rPr lang="en-US" smtClean="0"/>
              <a:t>Example: Strings would normally be considered indivisible </a:t>
            </a:r>
          </a:p>
          <a:p>
            <a:pPr lvl="1"/>
            <a:r>
              <a:rPr lang="en-US" smtClean="0"/>
              <a:t>Suppose that students are given roll numbers which are strings of the form </a:t>
            </a:r>
            <a:r>
              <a:rPr lang="en-US" i="1" smtClean="0"/>
              <a:t>CS0012 </a:t>
            </a:r>
            <a:r>
              <a:rPr lang="en-US" smtClean="0"/>
              <a:t>or </a:t>
            </a:r>
            <a:r>
              <a:rPr lang="en-US" i="1" smtClean="0"/>
              <a:t>EE1127</a:t>
            </a:r>
          </a:p>
          <a:p>
            <a:pPr lvl="1"/>
            <a:r>
              <a:rPr lang="en-US" smtClean="0"/>
              <a:t>If the first two characters are extracted to find the department, the domain of roll numbers is not atomic.</a:t>
            </a:r>
          </a:p>
          <a:p>
            <a:pPr lvl="1"/>
            <a:r>
              <a:rPr lang="en-US" smtClean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1566862"/>
          </a:xfrm>
        </p:spPr>
        <p:txBody>
          <a:bodyPr/>
          <a:lstStyle/>
          <a:p>
            <a:r>
              <a:rPr lang="en-US" smtClean="0"/>
              <a:t>Higher Normal forms — Devise a Theory for the Following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2160588"/>
            <a:ext cx="7864475" cy="4903787"/>
          </a:xfrm>
        </p:spPr>
        <p:txBody>
          <a:bodyPr/>
          <a:lstStyle/>
          <a:p>
            <a:r>
              <a:rPr lang="en-US" smtClean="0"/>
              <a:t>Decide whether a particular relation </a:t>
            </a:r>
            <a:r>
              <a:rPr lang="en-US" i="1" smtClean="0"/>
              <a:t>R</a:t>
            </a:r>
            <a:r>
              <a:rPr lang="en-US" smtClean="0"/>
              <a:t> is in </a:t>
            </a:r>
            <a:r>
              <a:rPr lang="ja-JP" altLang="en-US" smtClean="0"/>
              <a:t>“</a:t>
            </a:r>
            <a:r>
              <a:rPr lang="en-US" altLang="ja-JP" smtClean="0"/>
              <a:t>good</a:t>
            </a:r>
            <a:r>
              <a:rPr lang="ja-JP" altLang="en-US" smtClean="0"/>
              <a:t>”</a:t>
            </a:r>
            <a:r>
              <a:rPr lang="en-US" altLang="ja-JP" smtClean="0"/>
              <a:t> form.</a:t>
            </a:r>
          </a:p>
          <a:p>
            <a:r>
              <a:rPr lang="en-US" smtClean="0"/>
              <a:t>In the case that a relation </a:t>
            </a:r>
            <a:r>
              <a:rPr lang="en-US" i="1" smtClean="0"/>
              <a:t>R</a:t>
            </a:r>
            <a:r>
              <a:rPr lang="en-US" smtClean="0"/>
              <a:t> is not in </a:t>
            </a:r>
            <a:r>
              <a:rPr lang="ja-JP" altLang="en-US" smtClean="0"/>
              <a:t>“</a:t>
            </a:r>
            <a:r>
              <a:rPr lang="en-US" altLang="ja-JP" smtClean="0"/>
              <a:t>good</a:t>
            </a:r>
            <a:r>
              <a:rPr lang="ja-JP" altLang="en-US" smtClean="0"/>
              <a:t>”</a:t>
            </a:r>
            <a:r>
              <a:rPr lang="en-US" altLang="ja-JP" smtClean="0"/>
              <a:t> form, decompose it into a set of relations {</a:t>
            </a:r>
            <a:r>
              <a:rPr lang="en-US" altLang="ja-JP" i="1" smtClean="0"/>
              <a:t>R</a:t>
            </a:r>
            <a:r>
              <a:rPr lang="en-US" altLang="ja-JP" baseline="-25000" smtClean="0"/>
              <a:t>1</a:t>
            </a:r>
            <a:r>
              <a:rPr lang="en-US" altLang="ja-JP" i="1" smtClean="0"/>
              <a:t>, R</a:t>
            </a:r>
            <a:r>
              <a:rPr lang="en-US" altLang="ja-JP" baseline="-25000" smtClean="0"/>
              <a:t>2</a:t>
            </a:r>
            <a:r>
              <a:rPr lang="en-US" altLang="ja-JP" i="1" smtClean="0"/>
              <a:t>, ..., R</a:t>
            </a:r>
            <a:r>
              <a:rPr lang="en-US" altLang="ja-JP" i="1" baseline="-25000" smtClean="0"/>
              <a:t>n</a:t>
            </a:r>
            <a:r>
              <a:rPr lang="en-US" altLang="ja-JP" smtClean="0"/>
              <a:t>} such that </a:t>
            </a:r>
          </a:p>
          <a:p>
            <a:pPr lvl="1"/>
            <a:r>
              <a:rPr lang="en-US" smtClean="0"/>
              <a:t>each relation is in good form </a:t>
            </a:r>
          </a:p>
          <a:p>
            <a:pPr lvl="1"/>
            <a:r>
              <a:rPr lang="en-US" smtClean="0"/>
              <a:t>the decomposition is a lossless-join decomposition</a:t>
            </a:r>
          </a:p>
          <a:p>
            <a:r>
              <a:rPr lang="en-US" smtClean="0"/>
              <a:t>Our theory is based on:</a:t>
            </a:r>
          </a:p>
          <a:p>
            <a:pPr lvl="1"/>
            <a:r>
              <a:rPr lang="en-US" smtClean="0"/>
              <a:t>functional dependencies</a:t>
            </a:r>
          </a:p>
          <a:p>
            <a:pPr lvl="1"/>
            <a:r>
              <a:rPr lang="en-US" smtClean="0"/>
              <a:t>multivalued dependencies  [skipping]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Schemas?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Suppose we combine </a:t>
            </a:r>
            <a:r>
              <a:rPr lang="en-US" i="1" smtClean="0"/>
              <a:t>instructor</a:t>
            </a:r>
            <a:r>
              <a:rPr lang="en-US" smtClean="0"/>
              <a:t> and </a:t>
            </a:r>
            <a:r>
              <a:rPr lang="en-US" i="1" smtClean="0"/>
              <a:t>department </a:t>
            </a:r>
            <a:r>
              <a:rPr lang="en-US" smtClean="0"/>
              <a:t>into </a:t>
            </a:r>
            <a:r>
              <a:rPr lang="en-US" i="1" smtClean="0"/>
              <a:t>inst_dept</a:t>
            </a:r>
          </a:p>
          <a:p>
            <a:pPr lvl="1"/>
            <a:r>
              <a:rPr lang="en-US" i="1" smtClean="0"/>
              <a:t>(No connection to relationship set inst_dept)</a:t>
            </a:r>
          </a:p>
          <a:p>
            <a:r>
              <a:rPr lang="en-US" smtClean="0"/>
              <a:t>Result is possible repetition of information</a:t>
            </a:r>
          </a:p>
        </p:txBody>
      </p:sp>
      <p:pic>
        <p:nvPicPr>
          <p:cNvPr id="15363" name="Picture 5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379663"/>
            <a:ext cx="5788025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Combined Schema Without Repetition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93788"/>
            <a:ext cx="7561263" cy="4903787"/>
          </a:xfrm>
        </p:spPr>
        <p:txBody>
          <a:bodyPr/>
          <a:lstStyle/>
          <a:p>
            <a:r>
              <a:rPr lang="en-US" smtClean="0"/>
              <a:t>Consider combining relations </a:t>
            </a:r>
          </a:p>
          <a:p>
            <a:pPr lvl="1"/>
            <a:r>
              <a:rPr lang="en-US" i="1" smtClean="0"/>
              <a:t>sec_class(sec_id, building, room_number)</a:t>
            </a:r>
            <a:r>
              <a:rPr lang="en-US" smtClean="0"/>
              <a:t> and </a:t>
            </a:r>
          </a:p>
          <a:p>
            <a:pPr lvl="1"/>
            <a:r>
              <a:rPr lang="en-US" i="1" smtClean="0"/>
              <a:t>section(course_id, sec_id, semester, year) 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into one relation</a:t>
            </a:r>
          </a:p>
          <a:p>
            <a:pPr lvl="1"/>
            <a:r>
              <a:rPr lang="en-US" i="1" smtClean="0"/>
              <a:t>section(course_id, sec_id, semester, year, </a:t>
            </a:r>
            <a:br>
              <a:rPr lang="en-US" i="1" smtClean="0"/>
            </a:br>
            <a:r>
              <a:rPr lang="en-US" i="1" smtClean="0"/>
              <a:t>               building, room_number)</a:t>
            </a:r>
            <a:endParaRPr lang="en-US" smtClean="0"/>
          </a:p>
          <a:p>
            <a:r>
              <a:rPr lang="en-US" smtClean="0"/>
              <a:t>No repetition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Smaller Schemas?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3050" cy="5178425"/>
          </a:xfrm>
        </p:spPr>
        <p:txBody>
          <a:bodyPr/>
          <a:lstStyle/>
          <a:p>
            <a:r>
              <a:rPr lang="en-US" smtClean="0"/>
              <a:t>Suppose we had started with </a:t>
            </a:r>
            <a:r>
              <a:rPr lang="en-US" i="1" smtClean="0"/>
              <a:t>inst_dept.  </a:t>
            </a:r>
            <a:r>
              <a:rPr lang="en-US" smtClean="0"/>
              <a:t>How would we know to split up (</a:t>
            </a:r>
            <a:r>
              <a:rPr lang="en-US" b="1" smtClean="0">
                <a:solidFill>
                  <a:srgbClr val="000099"/>
                </a:solidFill>
              </a:rPr>
              <a:t>decompose</a:t>
            </a:r>
            <a:r>
              <a:rPr lang="en-US" smtClean="0"/>
              <a:t>) it into </a:t>
            </a:r>
            <a:r>
              <a:rPr lang="en-US" i="1" smtClean="0"/>
              <a:t>instructor </a:t>
            </a:r>
            <a:r>
              <a:rPr lang="en-US" smtClean="0"/>
              <a:t> and </a:t>
            </a:r>
            <a:r>
              <a:rPr lang="en-US" i="1" smtClean="0"/>
              <a:t>department</a:t>
            </a:r>
            <a:r>
              <a:rPr lang="en-US" smtClean="0"/>
              <a:t>?</a:t>
            </a:r>
          </a:p>
          <a:p>
            <a:r>
              <a:rPr lang="en-US" smtClean="0"/>
              <a:t>Write a rule </a:t>
            </a:r>
            <a:r>
              <a:rPr lang="ja-JP" altLang="en-US" smtClean="0"/>
              <a:t>“</a:t>
            </a:r>
            <a:r>
              <a:rPr lang="en-US" altLang="ja-JP" smtClean="0"/>
              <a:t>if there were a schema (</a:t>
            </a:r>
            <a:r>
              <a:rPr lang="en-US" altLang="ja-JP" i="1" smtClean="0"/>
              <a:t>dept_name, building, budget</a:t>
            </a:r>
            <a:r>
              <a:rPr lang="en-US" altLang="ja-JP" smtClean="0"/>
              <a:t>), then </a:t>
            </a:r>
            <a:r>
              <a:rPr lang="en-US" altLang="ja-JP" i="1" smtClean="0"/>
              <a:t>dept_name </a:t>
            </a:r>
            <a:r>
              <a:rPr lang="en-US" altLang="ja-JP" smtClean="0"/>
              <a:t>would be a candidate key</a:t>
            </a:r>
            <a:r>
              <a:rPr lang="ja-JP" altLang="en-US" smtClean="0"/>
              <a:t>”</a:t>
            </a:r>
            <a:endParaRPr lang="en-US" altLang="ja-JP" smtClean="0"/>
          </a:p>
          <a:p>
            <a:r>
              <a:rPr lang="en-US" smtClean="0"/>
              <a:t>Denote as a </a:t>
            </a:r>
            <a:r>
              <a:rPr lang="en-US" b="1" smtClean="0">
                <a:solidFill>
                  <a:srgbClr val="000099"/>
                </a:solidFill>
              </a:rPr>
              <a:t>functional dependency</a:t>
            </a:r>
            <a:r>
              <a:rPr lang="en-US" smtClean="0"/>
              <a:t>: </a:t>
            </a:r>
          </a:p>
          <a:p>
            <a:pPr>
              <a:buFont typeface="Monotype Sorts" charset="2"/>
              <a:buNone/>
            </a:pPr>
            <a:r>
              <a:rPr lang="en-US" i="1" smtClean="0"/>
              <a:t>		dept_name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/>
              <a:t>building, budget</a:t>
            </a:r>
            <a:endParaRPr lang="en-US" smtClean="0"/>
          </a:p>
          <a:p>
            <a:r>
              <a:rPr lang="en-US" smtClean="0"/>
              <a:t>In </a:t>
            </a:r>
            <a:r>
              <a:rPr lang="en-US" i="1" smtClean="0"/>
              <a:t>inst_dept</a:t>
            </a:r>
            <a:r>
              <a:rPr lang="en-US" smtClean="0"/>
              <a:t>, because </a:t>
            </a:r>
            <a:r>
              <a:rPr lang="en-US" i="1" smtClean="0"/>
              <a:t>dept_name</a:t>
            </a:r>
            <a:r>
              <a:rPr lang="en-US" smtClean="0"/>
              <a:t> is not a candidate key, the building and budget of a department may have to be repeated.  </a:t>
            </a:r>
          </a:p>
          <a:p>
            <a:pPr lvl="1"/>
            <a:r>
              <a:rPr lang="en-US" smtClean="0"/>
              <a:t>This indicates the need to decompose </a:t>
            </a:r>
            <a:r>
              <a:rPr lang="en-US" i="1" smtClean="0"/>
              <a:t>inst_dept</a:t>
            </a:r>
            <a:endParaRPr lang="en-US" smtClean="0"/>
          </a:p>
          <a:p>
            <a:r>
              <a:rPr lang="en-US" smtClean="0"/>
              <a:t>Not all decompositions are good.  Suppose we decompose</a:t>
            </a:r>
            <a:br>
              <a:rPr lang="en-US" smtClean="0"/>
            </a:br>
            <a:r>
              <a:rPr lang="en-US" smtClean="0"/>
              <a:t> </a:t>
            </a:r>
            <a:r>
              <a:rPr lang="en-US" i="1" smtClean="0"/>
              <a:t>employee(ID, name, street, city, salary)</a:t>
            </a:r>
            <a:r>
              <a:rPr lang="en-US" smtClean="0"/>
              <a:t> into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i="1" smtClean="0"/>
              <a:t>employee1</a:t>
            </a:r>
            <a:r>
              <a:rPr lang="en-US" smtClean="0"/>
              <a:t> (</a:t>
            </a:r>
            <a:r>
              <a:rPr lang="en-US" i="1" smtClean="0"/>
              <a:t>ID</a:t>
            </a:r>
            <a:r>
              <a:rPr lang="en-US" smtClean="0"/>
              <a:t>, </a:t>
            </a:r>
            <a:r>
              <a:rPr lang="en-US" i="1" smtClean="0"/>
              <a:t>name</a:t>
            </a:r>
            <a:r>
              <a:rPr lang="en-US" smtClean="0"/>
              <a:t>)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i="1" smtClean="0"/>
              <a:t>employee2</a:t>
            </a:r>
            <a:r>
              <a:rPr lang="en-US" smtClean="0"/>
              <a:t> (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street, city, salary</a:t>
            </a:r>
            <a:r>
              <a:rPr lang="en-US" smtClean="0"/>
              <a:t>)</a:t>
            </a:r>
          </a:p>
          <a:p>
            <a:r>
              <a:rPr lang="en-US" smtClean="0"/>
              <a:t>The next slide shows how we lose information -- we cannot reconstruct the original </a:t>
            </a:r>
            <a:r>
              <a:rPr lang="en-US" i="1" smtClean="0"/>
              <a:t>employee</a:t>
            </a:r>
            <a:r>
              <a:rPr lang="en-US" smtClean="0"/>
              <a:t> relation -- and so, this is a </a:t>
            </a:r>
            <a:r>
              <a:rPr lang="en-US" b="1" smtClean="0">
                <a:solidFill>
                  <a:srgbClr val="000099"/>
                </a:solidFill>
              </a:rPr>
              <a:t>lossy decomposition</a:t>
            </a:r>
            <a:r>
              <a:rPr lang="en-US" smtClean="0"/>
              <a:t>.</a:t>
            </a:r>
          </a:p>
          <a:p>
            <a:pPr lvl="1">
              <a:buFont typeface="Monotype Sorts" charset="2"/>
              <a:buNone/>
            </a:pPr>
            <a:endParaRPr lang="en-US" i="1" smtClean="0"/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Lossy Decomposition</a:t>
            </a:r>
          </a:p>
        </p:txBody>
      </p:sp>
      <p:pic>
        <p:nvPicPr>
          <p:cNvPr id="21506" name="Picture 5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888" y="952500"/>
            <a:ext cx="6056312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32547</TotalTime>
  <Words>2668</Words>
  <Application>Microsoft Office PowerPoint</Application>
  <PresentationFormat>On-screen Show (4:3)</PresentationFormat>
  <Paragraphs>421</Paragraphs>
  <Slides>33</Slides>
  <Notes>32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2_db-5-grey</vt:lpstr>
      <vt:lpstr>Clip</vt:lpstr>
      <vt:lpstr>Chapter 8:  Relational Database Design</vt:lpstr>
      <vt:lpstr>Chapter 8:  Relational Database Design</vt:lpstr>
      <vt:lpstr>First Normal Form</vt:lpstr>
      <vt:lpstr>First Normal Form (Cont’d)</vt:lpstr>
      <vt:lpstr>Higher Normal forms — Devise a Theory for the Following</vt:lpstr>
      <vt:lpstr>Combine Schemas?</vt:lpstr>
      <vt:lpstr>A Combined Schema Without Repetition</vt:lpstr>
      <vt:lpstr>What About Smaller Schemas?</vt:lpstr>
      <vt:lpstr>A Lossy Decomposition</vt:lpstr>
      <vt:lpstr>Example of Lossless-Join Decomposition </vt:lpstr>
      <vt:lpstr>Functional Dependencies</vt:lpstr>
      <vt:lpstr>Functional Dependencies (Cont.)</vt:lpstr>
      <vt:lpstr>Functional Dependency</vt:lpstr>
      <vt:lpstr>Functional Dependencies (Cont.)</vt:lpstr>
      <vt:lpstr>Use of Functional Dependencies</vt:lpstr>
      <vt:lpstr>Functional Dependencies (Cont.)</vt:lpstr>
      <vt:lpstr>Closure of a Set of Functional Dependencies</vt:lpstr>
      <vt:lpstr>Example</vt:lpstr>
      <vt:lpstr>Boyce-Codd Normal Form</vt:lpstr>
      <vt:lpstr>Decomposing a Schema into BCNF</vt:lpstr>
      <vt:lpstr>Example of BCNF Decomposition</vt:lpstr>
      <vt:lpstr>BCNF Decomposition (Cont.)</vt:lpstr>
      <vt:lpstr>Another example</vt:lpstr>
      <vt:lpstr>BCNF and Dependency Preservation</vt:lpstr>
      <vt:lpstr>Third Normal Form</vt:lpstr>
      <vt:lpstr>Design Goals</vt:lpstr>
      <vt:lpstr>How good is BCNF?</vt:lpstr>
      <vt:lpstr>How good is BCNF? (Cont.)</vt:lpstr>
      <vt:lpstr>How good is BCNF? (Cont.)</vt:lpstr>
      <vt:lpstr>Overall Database Design Process</vt:lpstr>
      <vt:lpstr>ER Model and Normalization</vt:lpstr>
      <vt:lpstr>Denormalization for Performance</vt:lpstr>
      <vt:lpstr>Other Design Issues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321</cp:revision>
  <cp:lastPrinted>2005-01-10T21:51:57Z</cp:lastPrinted>
  <dcterms:created xsi:type="dcterms:W3CDTF">1999-11-04T20:50:09Z</dcterms:created>
  <dcterms:modified xsi:type="dcterms:W3CDTF">2017-03-30T02:46:50Z</dcterms:modified>
</cp:coreProperties>
</file>