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15" r:id="rId4"/>
    <p:sldId id="316" r:id="rId5"/>
    <p:sldId id="318" r:id="rId6"/>
    <p:sldId id="259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329" r:id="rId15"/>
    <p:sldId id="330" r:id="rId16"/>
    <p:sldId id="274" r:id="rId17"/>
    <p:sldId id="275" r:id="rId18"/>
    <p:sldId id="308" r:id="rId19"/>
    <p:sldId id="322" r:id="rId20"/>
    <p:sldId id="309" r:id="rId21"/>
    <p:sldId id="276" r:id="rId22"/>
    <p:sldId id="324" r:id="rId23"/>
    <p:sldId id="323" r:id="rId24"/>
    <p:sldId id="325" r:id="rId25"/>
    <p:sldId id="326" r:id="rId26"/>
    <p:sldId id="327" r:id="rId27"/>
    <p:sldId id="328" r:id="rId28"/>
  </p:sldIdLst>
  <p:sldSz cx="9144000" cy="6858000" type="screen4x3"/>
  <p:notesSz cx="6997700" cy="9283700"/>
  <p:custShowLst>
    <p:custShow name="Custom Show 1" id="0">
      <p:sldLst>
        <p:sld r:id="rId8"/>
        <p:sld r:id="rId10"/>
        <p:sld r:id="rId20"/>
        <p:sld r:id="rId12"/>
        <p:sld r:id="rId2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993300"/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29" autoAdjust="0"/>
  </p:normalViewPr>
  <p:slideViewPr>
    <p:cSldViewPr snapToGrid="0">
      <p:cViewPr varScale="1">
        <p:scale>
          <a:sx n="55" d="100"/>
          <a:sy n="55" d="100"/>
        </p:scale>
        <p:origin x="-2394" y="-9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C2FE201-908A-47B7-A0BD-BB1ABD164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9CD6AD5-D774-4546-B9D5-FFC188F11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BCAF2-E78E-4AF4-A968-0E3D0ACECE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94968-9E33-4FAA-B3C0-2082700ED89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8ECD5-F8A9-4E19-B97C-81362EC275D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233D1-1AB8-46EE-8B03-3CA80123D99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45F8E-4156-4F34-988C-3E48E742B7A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0ACB5-C03D-493B-BB3A-A53C31687EE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6CE50-3C25-4E39-89A3-25436DDA9F8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74FD1-E077-489F-AC95-6BDE3E0AF82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9D58C-B582-43A9-B683-875BDE5B22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3EB48-F94B-4993-8438-1819F5BAC11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8A33-5153-46C3-8208-962FDE7CADF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6E552-2D4B-4901-A6DE-486A72F1667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44C72ED-E1BD-4A40-87C8-6019BA8D9818}" type="slidenum">
              <a:rPr lang="en-US" sz="1200"/>
              <a:pPr algn="r" defTabSz="930275"/>
              <a:t>24</a:t>
            </a:fld>
            <a:endParaRPr 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4DF9AA5-6956-4DC3-897C-B172A36903EA}" type="slidenum">
              <a:rPr lang="en-US" sz="1200"/>
              <a:pPr algn="r" defTabSz="930275"/>
              <a:t>25</a:t>
            </a:fld>
            <a:endParaRPr 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5D24C-B9D5-42EA-BC2A-6745AD235A9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4E8D8-8E6C-46B0-9871-CAA11FF45E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81E19-5B1F-4D9A-93CC-F694AF739E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D56F1-B9C5-44EA-A669-D69475635A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97792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</a:rPr>
              <a:t>9.</a:t>
            </a:r>
            <a:fld id="{E2C84E3A-D56B-4AC6-990C-D17011E81566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9779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337300"/>
            <a:ext cx="2820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>
                <a:solidFill>
                  <a:srgbClr val="000099"/>
                </a:solidFill>
              </a:rPr>
              <a:t>th</a:t>
            </a:r>
            <a:r>
              <a:rPr lang="en-US" sz="1000" b="1" dirty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0099"/>
                </a:solidFill>
              </a:rPr>
              <a:t>Modified by </a:t>
            </a:r>
            <a:r>
              <a:rPr lang="en-US" sz="1000" b="1" dirty="0" err="1">
                <a:solidFill>
                  <a:srgbClr val="000099"/>
                </a:solidFill>
              </a:rPr>
              <a:t>Ratan</a:t>
            </a:r>
            <a:r>
              <a:rPr lang="en-US" sz="1000" b="1" dirty="0">
                <a:solidFill>
                  <a:srgbClr val="000099"/>
                </a:solidFill>
              </a:rPr>
              <a:t> </a:t>
            </a:r>
            <a:r>
              <a:rPr lang="en-US" sz="1000" b="1" dirty="0" err="1">
                <a:solidFill>
                  <a:srgbClr val="000099"/>
                </a:solidFill>
              </a:rPr>
              <a:t>Dey</a:t>
            </a:r>
            <a:r>
              <a:rPr lang="en-US" sz="1000" b="1" dirty="0">
                <a:solidFill>
                  <a:srgbClr val="000099"/>
                </a:solidFill>
              </a:rPr>
              <a:t> for NYU CS-UY 3083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oogle.com/search?q=silberschat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9: Application Design and 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of Sample HTML Source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963" y="1077913"/>
            <a:ext cx="5316537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7238" y="4284663"/>
            <a:ext cx="5980112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Servers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3925" y="1152525"/>
            <a:ext cx="7134225" cy="4870450"/>
          </a:xfrm>
        </p:spPr>
        <p:txBody>
          <a:bodyPr/>
          <a:lstStyle/>
          <a:p>
            <a:r>
              <a:rPr lang="en-US" smtClean="0"/>
              <a:t>A Web server can easily serve as a front end to a variety of information services.</a:t>
            </a:r>
          </a:p>
          <a:p>
            <a:r>
              <a:rPr lang="en-US" smtClean="0"/>
              <a:t>The document name in a URL may identify an executable program, that, when run, generates a HTML document.</a:t>
            </a:r>
          </a:p>
          <a:p>
            <a:pPr lvl="1"/>
            <a:r>
              <a:rPr lang="en-US" smtClean="0"/>
              <a:t>When an HTTP server receives a request for such a document, it executes the program, and sends back the HTML document that is generated.</a:t>
            </a:r>
          </a:p>
          <a:p>
            <a:pPr lvl="1"/>
            <a:r>
              <a:rPr lang="en-US" smtClean="0"/>
              <a:t>The Web client can pass extra arguments with the name of the document.</a:t>
            </a:r>
          </a:p>
          <a:p>
            <a:r>
              <a:rPr lang="en-US" smtClean="0"/>
              <a:t>To install a new service on the Web, one simply needs to create and install an executable that provides that service.</a:t>
            </a:r>
          </a:p>
          <a:p>
            <a:pPr lvl="1"/>
            <a:r>
              <a:rPr lang="en-US" smtClean="0"/>
              <a:t>The Web browser provides a graphical user interface to the information service.</a:t>
            </a:r>
          </a:p>
          <a:p>
            <a:r>
              <a:rPr lang="en-US" smtClean="0"/>
              <a:t>Common Gateway Interface (CGI): a standard interface between web server and application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Three-Layer Web Architecture</a:t>
            </a:r>
          </a:p>
        </p:txBody>
      </p:sp>
      <p:pic>
        <p:nvPicPr>
          <p:cNvPr id="1331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098675"/>
            <a:ext cx="7296150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Two-Layer Web Architecture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966788" y="850900"/>
            <a:ext cx="290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endParaRPr lang="en-US" sz="240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+mn-ea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28688" y="1068388"/>
            <a:ext cx="7848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Multiple levels of indirection have overheads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1800"/>
              <a:t>Alternative: two-layer architecture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2057400"/>
            <a:ext cx="7620000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HTTP and Sessions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136650"/>
            <a:ext cx="6829425" cy="4875213"/>
          </a:xfrm>
        </p:spPr>
        <p:txBody>
          <a:bodyPr/>
          <a:lstStyle/>
          <a:p>
            <a:r>
              <a:rPr lang="en-US" smtClean="0"/>
              <a:t>The HTTP protocol is </a:t>
            </a:r>
            <a:r>
              <a:rPr lang="en-US" b="1" smtClean="0">
                <a:solidFill>
                  <a:srgbClr val="000099"/>
                </a:solidFill>
              </a:rPr>
              <a:t>connectionless</a:t>
            </a:r>
          </a:p>
          <a:p>
            <a:pPr lvl="1"/>
            <a:r>
              <a:rPr lang="en-US" smtClean="0"/>
              <a:t>That is, once the server replies to a request, the server closes the connection with the client, and forgets all about the request</a:t>
            </a:r>
          </a:p>
          <a:p>
            <a:pPr lvl="1"/>
            <a:r>
              <a:rPr lang="en-US" smtClean="0"/>
              <a:t>In contrast, Unix logins, and JDBC/ODBC connections stay connected until the client disconnects</a:t>
            </a:r>
          </a:p>
          <a:p>
            <a:pPr lvl="2"/>
            <a:r>
              <a:rPr lang="en-US" smtClean="0"/>
              <a:t> retaining user authentication and other information</a:t>
            </a:r>
          </a:p>
          <a:p>
            <a:pPr lvl="1"/>
            <a:r>
              <a:rPr lang="en-US" smtClean="0"/>
              <a:t>Motivation: reduces load on server </a:t>
            </a:r>
          </a:p>
          <a:p>
            <a:pPr lvl="2"/>
            <a:r>
              <a:rPr lang="en-US" smtClean="0"/>
              <a:t>operating systems have tight limits on number of open connections on a machine</a:t>
            </a:r>
          </a:p>
          <a:p>
            <a:r>
              <a:rPr lang="en-US" smtClean="0"/>
              <a:t>Information services need session information</a:t>
            </a:r>
          </a:p>
          <a:p>
            <a:pPr lvl="1"/>
            <a:r>
              <a:rPr lang="en-US" smtClean="0"/>
              <a:t>E.g., user authentication should be done only once per session</a:t>
            </a:r>
          </a:p>
          <a:p>
            <a:r>
              <a:rPr lang="en-US" smtClean="0"/>
              <a:t>Solution:  use a </a:t>
            </a:r>
            <a:r>
              <a:rPr lang="en-US" b="1" smtClean="0">
                <a:solidFill>
                  <a:srgbClr val="000099"/>
                </a:solidFill>
              </a:rPr>
              <a:t>cookie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Sessions and Cookies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165225"/>
            <a:ext cx="7080250" cy="4903788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3366CC"/>
                </a:solidFill>
              </a:rPr>
              <a:t>cookie</a:t>
            </a:r>
            <a:r>
              <a:rPr lang="en-US" smtClean="0"/>
              <a:t> is a small piece of text containing identifying information</a:t>
            </a:r>
          </a:p>
          <a:p>
            <a:pPr lvl="1"/>
            <a:r>
              <a:rPr lang="en-US" smtClean="0"/>
              <a:t>Sent by server to browser </a:t>
            </a:r>
          </a:p>
          <a:p>
            <a:pPr lvl="2"/>
            <a:r>
              <a:rPr lang="en-US" smtClean="0"/>
              <a:t>Sent on first interaction, to identify session</a:t>
            </a:r>
          </a:p>
          <a:p>
            <a:pPr lvl="1"/>
            <a:r>
              <a:rPr lang="en-US" smtClean="0"/>
              <a:t>Sent by browser to the server that created the cookie on further interactions</a:t>
            </a:r>
          </a:p>
          <a:p>
            <a:pPr lvl="2"/>
            <a:r>
              <a:rPr lang="en-US" smtClean="0"/>
              <a:t>part of the HTTP protocol</a:t>
            </a:r>
          </a:p>
          <a:p>
            <a:pPr lvl="1"/>
            <a:r>
              <a:rPr lang="en-US" smtClean="0"/>
              <a:t>Server saves information about cookies it issued, and can use it when serving a request</a:t>
            </a:r>
          </a:p>
          <a:p>
            <a:pPr lvl="2"/>
            <a:r>
              <a:rPr lang="en-US" smtClean="0"/>
              <a:t>E.g., authentication information, and user preferences</a:t>
            </a:r>
          </a:p>
          <a:p>
            <a:r>
              <a:rPr lang="en-US" smtClean="0"/>
              <a:t>Cookies can be stored permanently or for a limited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Servlets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171575"/>
            <a:ext cx="6989762" cy="5035550"/>
          </a:xfrm>
        </p:spPr>
        <p:txBody>
          <a:bodyPr/>
          <a:lstStyle/>
          <a:p>
            <a:r>
              <a:rPr lang="en-US" smtClean="0"/>
              <a:t>Java Servlet specification defines an API for communication between the Web/application server and application program running in the server</a:t>
            </a:r>
          </a:p>
          <a:p>
            <a:pPr lvl="1"/>
            <a:r>
              <a:rPr lang="en-US" smtClean="0"/>
              <a:t>E.g., methods to get parameter values from Web forms, and to send HTML text back to client</a:t>
            </a:r>
          </a:p>
          <a:p>
            <a:r>
              <a:rPr lang="en-US" smtClean="0"/>
              <a:t>Application program (also called a servlet) is loaded into the server</a:t>
            </a:r>
          </a:p>
          <a:p>
            <a:pPr lvl="1"/>
            <a:r>
              <a:rPr lang="en-US" smtClean="0"/>
              <a:t>Each request spawns a new thread in the server</a:t>
            </a:r>
          </a:p>
          <a:p>
            <a:pPr lvl="2"/>
            <a:r>
              <a:rPr lang="en-US" smtClean="0"/>
              <a:t> thread is closed once the request is serviced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Servlet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8178800" cy="50069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import java.io.*;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import javax.servlet.*;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import javax.servlet.http.*;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public class PersonQueryServlet extends HttpServlet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   public void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008000"/>
                </a:solidFill>
              </a:rPr>
              <a:t>doGet </a:t>
            </a:r>
            <a:r>
              <a:rPr lang="en-US" sz="1600" smtClean="0">
                <a:solidFill>
                  <a:srgbClr val="993300"/>
                </a:solidFill>
              </a:rPr>
              <a:t>(HttpServletRequest request, HttpServletResponse response)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                          throws ServletException, IOException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   </a:t>
            </a:r>
            <a:r>
              <a:rPr lang="en-US" sz="1600" smtClean="0">
                <a:solidFill>
                  <a:srgbClr val="00800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response.setContentType("text/html");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PrintWriter out = response.getWriter();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out.println("&lt;HEAD&gt;&lt;TITLE&gt; Query Result&lt;/TITLE&gt;&lt;/HEAD&gt;");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out.println("&lt;BODY&gt;");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         ….. BODY OF SERVLET (next slide) …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out.println("&lt;/BODY&gt;");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out.close();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Servlet Code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30300"/>
            <a:ext cx="8178800" cy="52800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String persontype = request.getParameter("persontype");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String number = request.getParameter("name");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if(persontype.equals("student"))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</a:t>
            </a:r>
            <a:r>
              <a:rPr lang="en-US" sz="1600" smtClean="0">
                <a:solidFill>
                  <a:srgbClr val="993300"/>
                </a:solidFill>
              </a:rPr>
              <a:t>... code to find students with the specified name ...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    ... using JDBC to communicate with the database ..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out.println("&lt;table BORDER COLS=3&gt;");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out.println(" &lt;tr&gt; &lt;td&gt;ID&lt;/td&gt; &lt;td&gt;Name: &lt;/td&gt;" + " &lt;td&gt;Department&lt;/td&gt; &lt;/tr&gt;");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for(... each result ...){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  </a:t>
            </a:r>
            <a:r>
              <a:rPr lang="en-US" sz="1600" smtClean="0">
                <a:solidFill>
                  <a:srgbClr val="993300"/>
                </a:solidFill>
              </a:rPr>
              <a:t>... retrieve ID, </a:t>
            </a:r>
            <a:r>
              <a:rPr lang="en-US" sz="1600" i="1" smtClean="0">
                <a:solidFill>
                  <a:srgbClr val="993300"/>
                </a:solidFill>
              </a:rPr>
              <a:t>name </a:t>
            </a:r>
            <a:r>
              <a:rPr lang="en-US" sz="1600" smtClean="0">
                <a:solidFill>
                  <a:srgbClr val="993300"/>
                </a:solidFill>
              </a:rPr>
              <a:t>and </a:t>
            </a:r>
            <a:r>
              <a:rPr lang="en-US" sz="1600" i="1" smtClean="0">
                <a:solidFill>
                  <a:srgbClr val="993300"/>
                </a:solidFill>
              </a:rPr>
              <a:t>dept name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993300"/>
                </a:solidFill>
              </a:rPr>
              <a:t>        ... into variables ID, name and deptname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    out.println("&lt;tr&gt; &lt;td&gt;" + ID + "&lt;/td&gt;" + "&lt;td&gt;" + name + "&lt;/td&gt;" + "&lt;td&gt;" + deptname  </a:t>
            </a:r>
            <a:br>
              <a:rPr lang="en-US" sz="1600" smtClean="0">
                <a:solidFill>
                  <a:srgbClr val="008000"/>
                </a:solidFill>
              </a:rPr>
            </a:br>
            <a:r>
              <a:rPr lang="en-US" sz="1600" smtClean="0">
                <a:solidFill>
                  <a:srgbClr val="008000"/>
                </a:solidFill>
              </a:rPr>
              <a:t>           + "&lt;/td&gt;&lt;/tr&gt;");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};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out.println("&lt;/table&gt;");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else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    </a:t>
            </a:r>
            <a:r>
              <a:rPr lang="en-US" sz="1600" smtClean="0">
                <a:solidFill>
                  <a:srgbClr val="993300"/>
                </a:solidFill>
              </a:rPr>
              <a:t>... as above, but for instructors ...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smtClean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Servlet Support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Servlets run inside application servers such as </a:t>
            </a:r>
          </a:p>
          <a:p>
            <a:pPr lvl="1"/>
            <a:r>
              <a:rPr lang="en-US" smtClean="0"/>
              <a:t>Apache Tomcat, Glassfish, JBoss</a:t>
            </a:r>
          </a:p>
          <a:p>
            <a:pPr lvl="1"/>
            <a:r>
              <a:rPr lang="en-US" smtClean="0"/>
              <a:t>BEA Weblogic, IBM WebSphere and Oracle Application Servers</a:t>
            </a:r>
          </a:p>
          <a:p>
            <a:r>
              <a:rPr lang="en-US" smtClean="0"/>
              <a:t>Application servers support </a:t>
            </a:r>
          </a:p>
          <a:p>
            <a:pPr lvl="1"/>
            <a:r>
              <a:rPr lang="en-US" smtClean="0"/>
              <a:t>deployment and monitoring of servlets</a:t>
            </a:r>
          </a:p>
          <a:p>
            <a:pPr lvl="1"/>
            <a:r>
              <a:rPr lang="en-US" smtClean="0"/>
              <a:t>Java 2 Enterprise Edition (J2EE) platform supporting objects, parallel processing across multiple application servers,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-125413"/>
            <a:ext cx="8839200" cy="838201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9: Application Design and Development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4563" y="969963"/>
            <a:ext cx="7772400" cy="4724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b="1" u="sng" smtClean="0"/>
              <a:t>Today we’ll focus on</a:t>
            </a:r>
          </a:p>
          <a:p>
            <a:r>
              <a:rPr lang="en-US" smtClean="0"/>
              <a:t>Application Programs and User Interfaces</a:t>
            </a:r>
          </a:p>
          <a:p>
            <a:r>
              <a:rPr lang="en-US" smtClean="0"/>
              <a:t>Web Fundamentals</a:t>
            </a:r>
          </a:p>
          <a:p>
            <a:r>
              <a:rPr lang="en-US" smtClean="0"/>
              <a:t>Servlets and JSP</a:t>
            </a:r>
          </a:p>
          <a:p>
            <a:endParaRPr lang="en-US" smtClean="0"/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We’ll skip following topics, we may cover them later. </a:t>
            </a:r>
          </a:p>
          <a:p>
            <a:r>
              <a:rPr lang="en-US" smtClean="0"/>
              <a:t>Application Architectures</a:t>
            </a:r>
          </a:p>
          <a:p>
            <a:r>
              <a:rPr lang="en-US" smtClean="0"/>
              <a:t>Rapid Application Development</a:t>
            </a:r>
          </a:p>
          <a:p>
            <a:r>
              <a:rPr lang="en-US" smtClean="0"/>
              <a:t>Application Performance</a:t>
            </a:r>
          </a:p>
          <a:p>
            <a:r>
              <a:rPr lang="en-US" smtClean="0"/>
              <a:t>Application Security</a:t>
            </a:r>
          </a:p>
          <a:p>
            <a:r>
              <a:rPr lang="en-US" smtClean="0"/>
              <a:t>Encryption and Its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Servlet Sessions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Servlet API supports handling of sessions</a:t>
            </a:r>
          </a:p>
          <a:p>
            <a:pPr lvl="1"/>
            <a:r>
              <a:rPr lang="en-US" smtClean="0"/>
              <a:t>Sets a cookie on first interaction with browser, and uses it to identify session on further interactions</a:t>
            </a:r>
          </a:p>
          <a:p>
            <a:r>
              <a:rPr lang="en-US" smtClean="0"/>
              <a:t>To check if session is already active:</a:t>
            </a:r>
          </a:p>
          <a:p>
            <a:pPr lvl="1"/>
            <a:r>
              <a:rPr lang="en-US" smtClean="0"/>
              <a:t>if (request.getSession(false) == true)</a:t>
            </a:r>
          </a:p>
          <a:p>
            <a:pPr lvl="2"/>
            <a:r>
              <a:rPr lang="en-US" smtClean="0"/>
              <a:t>.. then existing session</a:t>
            </a:r>
          </a:p>
          <a:p>
            <a:pPr lvl="2"/>
            <a:r>
              <a:rPr lang="en-US" smtClean="0"/>
              <a:t>else .. redirect to authentication page</a:t>
            </a:r>
          </a:p>
          <a:p>
            <a:pPr lvl="1"/>
            <a:r>
              <a:rPr lang="en-US" smtClean="0"/>
              <a:t>authentication page</a:t>
            </a:r>
          </a:p>
          <a:p>
            <a:pPr lvl="2"/>
            <a:r>
              <a:rPr lang="en-US" smtClean="0"/>
              <a:t>check login/password</a:t>
            </a:r>
          </a:p>
          <a:p>
            <a:pPr lvl="2"/>
            <a:r>
              <a:rPr lang="en-US" smtClean="0"/>
              <a:t>request.getSession(true): creates new session</a:t>
            </a:r>
          </a:p>
          <a:p>
            <a:r>
              <a:rPr lang="en-US" smtClean="0"/>
              <a:t>Store/retrieve attribute value pairs for a particular session</a:t>
            </a:r>
          </a:p>
          <a:p>
            <a:pPr lvl="1"/>
            <a:r>
              <a:rPr lang="en-US" smtClean="0"/>
              <a:t>session.setAttribute(</a:t>
            </a:r>
            <a:r>
              <a:rPr lang="ja-JP" altLang="en-US" smtClean="0"/>
              <a:t>“</a:t>
            </a:r>
            <a:r>
              <a:rPr lang="en-US" altLang="ja-JP" smtClean="0"/>
              <a:t>userid</a:t>
            </a:r>
            <a:r>
              <a:rPr lang="ja-JP" altLang="en-US" smtClean="0"/>
              <a:t>”</a:t>
            </a:r>
            <a:r>
              <a:rPr lang="en-US" altLang="ja-JP" smtClean="0"/>
              <a:t>, userid)</a:t>
            </a:r>
          </a:p>
          <a:p>
            <a:pPr lvl="1"/>
            <a:r>
              <a:rPr lang="en-US" smtClean="0"/>
              <a:t>session.getAttribute(</a:t>
            </a:r>
            <a:r>
              <a:rPr lang="ja-JP" altLang="en-US" smtClean="0"/>
              <a:t>“</a:t>
            </a:r>
            <a:r>
              <a:rPr lang="en-US" altLang="ja-JP" smtClean="0"/>
              <a:t>userid</a:t>
            </a:r>
            <a:r>
              <a:rPr lang="ja-JP" altLang="en-US" smtClean="0"/>
              <a:t>”</a:t>
            </a:r>
            <a:r>
              <a:rPr lang="en-US" altLang="ja-JP" smtClean="0"/>
              <a:t>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Server-Side Scripting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Server-side scripting simplifies the task of connecting a database to the Web</a:t>
            </a:r>
          </a:p>
          <a:p>
            <a:pPr lvl="1"/>
            <a:r>
              <a:rPr lang="en-US" smtClean="0"/>
              <a:t>Define an HTML document with embedded executable code/SQL queries.</a:t>
            </a:r>
          </a:p>
          <a:p>
            <a:pPr lvl="1"/>
            <a:r>
              <a:rPr lang="en-US" smtClean="0"/>
              <a:t>Input values from HTML forms can be used directly in the embedded code/SQL queries.</a:t>
            </a:r>
          </a:p>
          <a:p>
            <a:pPr lvl="1"/>
            <a:r>
              <a:rPr lang="en-US" smtClean="0"/>
              <a:t>When the document is requested, the Web server executes the embedded code/SQL queries to generate the actual HTML document.</a:t>
            </a:r>
          </a:p>
          <a:p>
            <a:r>
              <a:rPr lang="en-US" smtClean="0"/>
              <a:t>Numerous server-side scripting languages</a:t>
            </a:r>
          </a:p>
          <a:p>
            <a:pPr lvl="1"/>
            <a:r>
              <a:rPr lang="en-US" smtClean="0"/>
              <a:t>JSP, PHP</a:t>
            </a:r>
          </a:p>
          <a:p>
            <a:pPr lvl="1"/>
            <a:r>
              <a:rPr lang="en-US" smtClean="0"/>
              <a:t>General purpose scripting languages: VBScript, Perl, Python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 Server Pages (JSP)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81925" cy="5222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JSP page with embedded Java code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993300"/>
                </a:solidFill>
              </a:rPr>
              <a:t>&lt;html&gt;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&lt;head&gt; &lt;title&gt; Hello &lt;/title&gt; &lt;/head&gt;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&lt;body&gt;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8000"/>
                </a:solidFill>
              </a:rPr>
              <a:t>&lt;% if (request.getParameter(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name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) == null)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{ out.println(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Hello World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);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else { out.println(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Hello, 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 + request.getParameter(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name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));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%&gt;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&lt;/body&gt;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&lt;/html&gt;</a:t>
            </a:r>
          </a:p>
          <a:p>
            <a:pPr>
              <a:lnSpc>
                <a:spcPct val="90000"/>
              </a:lnSpc>
            </a:pPr>
            <a:r>
              <a:rPr lang="en-US" smtClean="0"/>
              <a:t>JSP is compiled into Java + Servlets</a:t>
            </a:r>
          </a:p>
          <a:p>
            <a:pPr>
              <a:lnSpc>
                <a:spcPct val="90000"/>
              </a:lnSpc>
            </a:pPr>
            <a:r>
              <a:rPr lang="en-US" smtClean="0"/>
              <a:t>JSP allows new tags to be defined, in tag libraries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such tags are like library functions, can are used for example to build rich user interfaces such as paginated display of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PHP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PHP is widely used for Web server scripting</a:t>
            </a:r>
          </a:p>
          <a:p>
            <a:r>
              <a:rPr lang="en-US" smtClean="0"/>
              <a:t>Extensive libaries including for database access using ODBC</a:t>
            </a:r>
          </a:p>
          <a:p>
            <a:pPr>
              <a:buFont typeface="Monotype Sorts" charset="2"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rgbClr val="993300"/>
                </a:solidFill>
              </a:rPr>
              <a:t>&lt;html&gt;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&lt;head&gt; &lt;title&gt; Hello &lt;/title&gt; &lt;/head&gt;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&lt;body&gt;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8000"/>
                </a:solidFill>
              </a:rPr>
              <a:t>&lt;?php if (!isset($_REQUEST[</a:t>
            </a:r>
            <a:r>
              <a:rPr lang="ja-JP" altLang="en-US" smtClean="0">
                <a:solidFill>
                  <a:srgbClr val="008000"/>
                </a:solidFill>
              </a:rPr>
              <a:t>‘</a:t>
            </a:r>
            <a:r>
              <a:rPr lang="en-US" altLang="ja-JP" smtClean="0">
                <a:solidFill>
                  <a:srgbClr val="008000"/>
                </a:solidFill>
              </a:rPr>
              <a:t>name</a:t>
            </a:r>
            <a:r>
              <a:rPr lang="ja-JP" altLang="en-US" smtClean="0">
                <a:solidFill>
                  <a:srgbClr val="008000"/>
                </a:solidFill>
              </a:rPr>
              <a:t>’</a:t>
            </a:r>
            <a:r>
              <a:rPr lang="en-US" altLang="ja-JP" smtClean="0">
                <a:solidFill>
                  <a:srgbClr val="008000"/>
                </a:solidFill>
              </a:rPr>
              <a:t>]))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{ echo 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Hello World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; }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else { echo </a:t>
            </a:r>
            <a:r>
              <a:rPr lang="ja-JP" altLang="en-US" smtClean="0">
                <a:solidFill>
                  <a:srgbClr val="008000"/>
                </a:solidFill>
              </a:rPr>
              <a:t>“</a:t>
            </a:r>
            <a:r>
              <a:rPr lang="en-US" altLang="ja-JP" smtClean="0">
                <a:solidFill>
                  <a:srgbClr val="008000"/>
                </a:solidFill>
              </a:rPr>
              <a:t>Hello, </a:t>
            </a:r>
            <a:r>
              <a:rPr lang="ja-JP" altLang="en-US" smtClean="0">
                <a:solidFill>
                  <a:srgbClr val="008000"/>
                </a:solidFill>
              </a:rPr>
              <a:t>”</a:t>
            </a:r>
            <a:r>
              <a:rPr lang="en-US" altLang="ja-JP" smtClean="0">
                <a:solidFill>
                  <a:srgbClr val="008000"/>
                </a:solidFill>
              </a:rPr>
              <a:t> + $_REQUEST[</a:t>
            </a:r>
            <a:r>
              <a:rPr lang="ja-JP" altLang="en-US" smtClean="0">
                <a:solidFill>
                  <a:srgbClr val="008000"/>
                </a:solidFill>
              </a:rPr>
              <a:t>‘</a:t>
            </a:r>
            <a:r>
              <a:rPr lang="en-US" altLang="ja-JP" smtClean="0">
                <a:solidFill>
                  <a:srgbClr val="008000"/>
                </a:solidFill>
              </a:rPr>
              <a:t>name</a:t>
            </a:r>
            <a:r>
              <a:rPr lang="ja-JP" altLang="en-US" smtClean="0">
                <a:solidFill>
                  <a:srgbClr val="008000"/>
                </a:solidFill>
              </a:rPr>
              <a:t>’</a:t>
            </a:r>
            <a:r>
              <a:rPr lang="en-US" altLang="ja-JP" smtClean="0">
                <a:solidFill>
                  <a:srgbClr val="008000"/>
                </a:solidFill>
              </a:rPr>
              <a:t>]; }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008000"/>
                </a:solidFill>
              </a:rPr>
              <a:t>	?&gt;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&lt;/body&gt;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&lt;/html&gt;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 Side Scripting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4413" y="1157288"/>
            <a:ext cx="7183437" cy="5065712"/>
          </a:xfrm>
        </p:spPr>
        <p:txBody>
          <a:bodyPr/>
          <a:lstStyle/>
          <a:p>
            <a:r>
              <a:rPr lang="en-US" smtClean="0"/>
              <a:t>Browsers can fetch certain scripts (</a:t>
            </a:r>
            <a:r>
              <a:rPr lang="en-US" smtClean="0">
                <a:solidFill>
                  <a:srgbClr val="000099"/>
                </a:solidFill>
              </a:rPr>
              <a:t>client-side scripts</a:t>
            </a:r>
            <a:r>
              <a:rPr lang="en-US" smtClean="0"/>
              <a:t>) or programs along with documents, and execute them in </a:t>
            </a:r>
            <a:r>
              <a:rPr lang="ja-JP" altLang="en-US" smtClean="0"/>
              <a:t>“</a:t>
            </a:r>
            <a:r>
              <a:rPr lang="en-US" altLang="ja-JP" smtClean="0">
                <a:solidFill>
                  <a:srgbClr val="000099"/>
                </a:solidFill>
              </a:rPr>
              <a:t>safe mode</a:t>
            </a:r>
            <a:r>
              <a:rPr lang="ja-JP" altLang="en-US" smtClean="0"/>
              <a:t>”</a:t>
            </a:r>
            <a:r>
              <a:rPr lang="en-US" altLang="ja-JP" smtClean="0"/>
              <a:t> at the client site</a:t>
            </a:r>
          </a:p>
          <a:p>
            <a:pPr lvl="1"/>
            <a:r>
              <a:rPr lang="en-US" smtClean="0"/>
              <a:t>Javascript</a:t>
            </a:r>
          </a:p>
          <a:p>
            <a:pPr lvl="1"/>
            <a:r>
              <a:rPr lang="en-US" smtClean="0"/>
              <a:t>Macromedia Flash and Shockwave for animation/games</a:t>
            </a:r>
          </a:p>
          <a:p>
            <a:pPr lvl="1"/>
            <a:r>
              <a:rPr lang="en-US" smtClean="0"/>
              <a:t>VRML</a:t>
            </a:r>
          </a:p>
          <a:p>
            <a:pPr lvl="1"/>
            <a:r>
              <a:rPr lang="en-US" smtClean="0"/>
              <a:t>Applets</a:t>
            </a:r>
          </a:p>
          <a:p>
            <a:r>
              <a:rPr lang="en-US" smtClean="0"/>
              <a:t>Client-side scripts/programs allow documents to be active</a:t>
            </a:r>
          </a:p>
          <a:p>
            <a:pPr lvl="1"/>
            <a:r>
              <a:rPr lang="en-US" smtClean="0"/>
              <a:t>E.g., animation by executing programs at the local site</a:t>
            </a:r>
          </a:p>
          <a:p>
            <a:pPr lvl="1"/>
            <a:r>
              <a:rPr lang="en-US" smtClean="0"/>
              <a:t>E.g., ensure that values entered by users satisfy some correctness checks</a:t>
            </a:r>
          </a:p>
          <a:p>
            <a:pPr lvl="1"/>
            <a:r>
              <a:rPr lang="en-US" smtClean="0"/>
              <a:t>Permit flexible interaction with the user.</a:t>
            </a:r>
          </a:p>
          <a:p>
            <a:pPr lvl="2"/>
            <a:r>
              <a:rPr lang="en-US" smtClean="0"/>
              <a:t>Executing programs at the client site speeds up interaction by avoiding many round trips to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274638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 Side Scripting and 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228725"/>
            <a:ext cx="6789738" cy="4638675"/>
          </a:xfrm>
        </p:spPr>
        <p:txBody>
          <a:bodyPr/>
          <a:lstStyle/>
          <a:p>
            <a:r>
              <a:rPr lang="en-US" smtClean="0"/>
              <a:t>Security mechanisms needed to ensure that malicious scripts do not cause damage to the client machine</a:t>
            </a:r>
          </a:p>
          <a:p>
            <a:pPr lvl="1"/>
            <a:r>
              <a:rPr lang="en-US" smtClean="0"/>
              <a:t>Easy for limited capability scripting languages, harder for general purpose programming languages like Java</a:t>
            </a:r>
          </a:p>
          <a:p>
            <a:r>
              <a:rPr lang="en-US" smtClean="0"/>
              <a:t>E.g., Java</a:t>
            </a:r>
            <a:r>
              <a:rPr lang="ja-JP" altLang="en-US" smtClean="0"/>
              <a:t>’</a:t>
            </a:r>
            <a:r>
              <a:rPr lang="en-US" altLang="ja-JP" smtClean="0"/>
              <a:t>s security system ensures that the Java applet code does not make any system calls directly</a:t>
            </a:r>
          </a:p>
          <a:p>
            <a:pPr lvl="1"/>
            <a:r>
              <a:rPr lang="en-US" smtClean="0"/>
              <a:t>Disallows dangerous actions such as file writes</a:t>
            </a:r>
          </a:p>
          <a:p>
            <a:pPr lvl="1"/>
            <a:r>
              <a:rPr lang="en-US" smtClean="0"/>
              <a:t>Notifies the user about potentially dangerous actions, and allows the option to abort the program or to continue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Javascript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Javascript very widely used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forms basis of new generation of Web applications (called Web 2.0 applications) offering rich user interfaces</a:t>
            </a:r>
          </a:p>
          <a:p>
            <a:pPr>
              <a:lnSpc>
                <a:spcPct val="90000"/>
              </a:lnSpc>
            </a:pPr>
            <a:r>
              <a:rPr lang="en-US" smtClean="0"/>
              <a:t>Javascript functions can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check input for validity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modify the displayed Web page, by altering the underling </a:t>
            </a:r>
            <a:r>
              <a:rPr lang="en-US" b="1" smtClean="0">
                <a:solidFill>
                  <a:srgbClr val="000099"/>
                </a:solidFill>
              </a:rPr>
              <a:t>document object model (DOM)</a:t>
            </a:r>
            <a:r>
              <a:rPr lang="en-US" smtClean="0"/>
              <a:t> tree representation of the displayed HTML text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communicate with a Web server to fetch data and modify the current page using fetched data, without needing to reload/refresh the page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forms basis of AJAX technology used widely in Web 2.0 applications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E.g. on selecting a country in a drop-down menu, the list of states in that country is automatically populated in a linked drop-down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Javascript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93788"/>
            <a:ext cx="8497887" cy="5176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of Javascript used to validate form input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&lt;html&gt; &lt;head&gt;</a:t>
            </a:r>
            <a:br>
              <a:rPr lang="en-US" smtClean="0"/>
            </a:br>
            <a:r>
              <a:rPr lang="en-US" smtClean="0"/>
              <a:t>&lt;script type="text/javascript"&gt;</a:t>
            </a:r>
            <a:br>
              <a:rPr lang="en-US" smtClean="0"/>
            </a:br>
            <a:r>
              <a:rPr lang="en-US" smtClean="0"/>
              <a:t>    function validate() {</a:t>
            </a:r>
            <a:br>
              <a:rPr lang="en-US" smtClean="0"/>
            </a:br>
            <a:r>
              <a:rPr lang="en-US" smtClean="0"/>
              <a:t>        var credits=document.getElementById("credits").value;</a:t>
            </a:r>
            <a:br>
              <a:rPr lang="en-US" smtClean="0"/>
            </a:br>
            <a:r>
              <a:rPr lang="en-US" smtClean="0"/>
              <a:t>        if (isNaN(credits)|| credits&lt;=0 || credits&gt;=16) {</a:t>
            </a:r>
            <a:br>
              <a:rPr lang="en-US" smtClean="0"/>
            </a:br>
            <a:r>
              <a:rPr lang="en-US" smtClean="0"/>
              <a:t>             alert("Credits must be a number greater than 0 and less than 16");</a:t>
            </a:r>
            <a:br>
              <a:rPr lang="en-US" smtClean="0"/>
            </a:br>
            <a:r>
              <a:rPr lang="en-US" smtClean="0"/>
              <a:t>             return false</a:t>
            </a:r>
            <a:br>
              <a:rPr lang="en-US" smtClean="0"/>
            </a:br>
            <a:r>
              <a:rPr lang="en-US" smtClean="0"/>
              <a:t>       }</a:t>
            </a:r>
            <a:br>
              <a:rPr lang="en-US" smtClean="0"/>
            </a:br>
            <a:r>
              <a:rPr lang="en-US" smtClean="0"/>
              <a:t>    }</a:t>
            </a:r>
            <a:br>
              <a:rPr lang="en-US" smtClean="0"/>
            </a:br>
            <a:r>
              <a:rPr lang="en-US" smtClean="0"/>
              <a:t>&lt;/script&gt;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&lt;/head&gt; &lt;body&gt;</a:t>
            </a:r>
            <a:br>
              <a:rPr lang="en-US" smtClean="0"/>
            </a:br>
            <a:r>
              <a:rPr lang="en-US" smtClean="0"/>
              <a:t>&lt;form action="createCourse" onsubmit="return validate()"&gt;</a:t>
            </a:r>
            <a:br>
              <a:rPr lang="en-US" smtClean="0"/>
            </a:br>
            <a:r>
              <a:rPr lang="en-US" smtClean="0"/>
              <a:t>    Title: &lt;input type="text" id="title" size="20"&gt;&lt;br /&gt;</a:t>
            </a:r>
            <a:br>
              <a:rPr lang="en-US" smtClean="0"/>
            </a:br>
            <a:r>
              <a:rPr lang="en-US" smtClean="0"/>
              <a:t>    Credits: &lt;input type="text" id="credits" size="2"&gt;&lt;br /&gt;</a:t>
            </a:r>
            <a:br>
              <a:rPr lang="en-US" smtClean="0"/>
            </a:br>
            <a:r>
              <a:rPr lang="en-US" smtClean="0"/>
              <a:t>    &lt;Input type="submit" value="Submit"&gt;</a:t>
            </a:r>
            <a:br>
              <a:rPr lang="en-US" smtClean="0"/>
            </a:br>
            <a:r>
              <a:rPr lang="en-US" smtClean="0"/>
              <a:t>&lt;/form&gt;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&lt;/body&gt;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Programs and User 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database users do </a:t>
            </a:r>
            <a:r>
              <a:rPr lang="en-US" i="1" smtClean="0"/>
              <a:t>not</a:t>
            </a:r>
            <a:r>
              <a:rPr lang="en-US" smtClean="0"/>
              <a:t> use a query language like SQL</a:t>
            </a:r>
          </a:p>
          <a:p>
            <a:r>
              <a:rPr lang="en-US" smtClean="0"/>
              <a:t>An application program acts as the intermediary between users and the database</a:t>
            </a:r>
          </a:p>
          <a:p>
            <a:pPr lvl="1"/>
            <a:r>
              <a:rPr lang="en-US" smtClean="0"/>
              <a:t>Applications split into</a:t>
            </a:r>
          </a:p>
          <a:p>
            <a:pPr lvl="2"/>
            <a:r>
              <a:rPr lang="en-US" smtClean="0"/>
              <a:t>front-end</a:t>
            </a:r>
          </a:p>
          <a:p>
            <a:pPr lvl="2"/>
            <a:r>
              <a:rPr lang="en-US" smtClean="0"/>
              <a:t>middle layer</a:t>
            </a:r>
          </a:p>
          <a:p>
            <a:pPr lvl="2"/>
            <a:r>
              <a:rPr lang="en-US" smtClean="0"/>
              <a:t>backend</a:t>
            </a:r>
          </a:p>
          <a:p>
            <a:r>
              <a:rPr lang="en-US" smtClean="0"/>
              <a:t>Front-end: user interface</a:t>
            </a:r>
          </a:p>
          <a:p>
            <a:pPr lvl="1"/>
            <a:r>
              <a:rPr lang="en-US" smtClean="0"/>
              <a:t>Forms</a:t>
            </a:r>
          </a:p>
          <a:p>
            <a:pPr lvl="1"/>
            <a:r>
              <a:rPr lang="en-US" smtClean="0"/>
              <a:t>Graphical user interfaces</a:t>
            </a:r>
          </a:p>
          <a:p>
            <a:pPr lvl="1"/>
            <a:r>
              <a:rPr lang="en-US" smtClean="0"/>
              <a:t>Many interfaces are Web-based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Application Architecture Evolution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Three distinct era</a:t>
            </a:r>
            <a:r>
              <a:rPr lang="ja-JP" altLang="en-US" smtClean="0"/>
              <a:t>’</a:t>
            </a:r>
            <a:r>
              <a:rPr lang="en-US" altLang="ja-JP" smtClean="0"/>
              <a:t>s of application architecture</a:t>
            </a:r>
          </a:p>
          <a:p>
            <a:pPr lvl="1"/>
            <a:r>
              <a:rPr lang="en-US" smtClean="0"/>
              <a:t>mainframe (1960</a:t>
            </a:r>
            <a:r>
              <a:rPr lang="ja-JP" altLang="en-US" smtClean="0"/>
              <a:t>’</a:t>
            </a:r>
            <a:r>
              <a:rPr lang="en-US" altLang="ja-JP" smtClean="0"/>
              <a:t>s and 70</a:t>
            </a:r>
            <a:r>
              <a:rPr lang="ja-JP" altLang="en-US" smtClean="0"/>
              <a:t>’</a:t>
            </a:r>
            <a:r>
              <a:rPr lang="en-US" altLang="ja-JP" smtClean="0"/>
              <a:t>s)</a:t>
            </a:r>
          </a:p>
          <a:p>
            <a:pPr lvl="1"/>
            <a:r>
              <a:rPr lang="en-US" smtClean="0"/>
              <a:t>personal computer era (1980</a:t>
            </a:r>
            <a:r>
              <a:rPr lang="ja-JP" altLang="en-US" smtClean="0"/>
              <a:t>’</a:t>
            </a:r>
            <a:r>
              <a:rPr lang="en-US" altLang="ja-JP" smtClean="0"/>
              <a:t>s)</a:t>
            </a:r>
          </a:p>
          <a:p>
            <a:pPr lvl="1"/>
            <a:r>
              <a:rPr lang="en-US" smtClean="0"/>
              <a:t>We era (1990</a:t>
            </a:r>
            <a:r>
              <a:rPr lang="ja-JP" altLang="en-US" smtClean="0"/>
              <a:t>’</a:t>
            </a:r>
            <a:r>
              <a:rPr lang="en-US" altLang="ja-JP" smtClean="0"/>
              <a:t>s onwards)</a:t>
            </a:r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986088"/>
            <a:ext cx="8740775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Web Interface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Web browsers have become the de-facto standard user interface to databases</a:t>
            </a:r>
          </a:p>
          <a:p>
            <a:pPr marL="800100" lvl="1" indent="-342900"/>
            <a:r>
              <a:rPr lang="en-US" smtClean="0"/>
              <a:t>Enable large numbers of users to access databases from anywhere</a:t>
            </a:r>
          </a:p>
          <a:p>
            <a:pPr marL="800100" lvl="1" indent="-342900"/>
            <a:r>
              <a:rPr lang="en-US" smtClean="0"/>
              <a:t>Avoid the need for downloading/installing specialized code, while providing a good graphical user interface</a:t>
            </a:r>
          </a:p>
          <a:p>
            <a:pPr marL="1200150" lvl="2" indent="-342900"/>
            <a:r>
              <a:rPr lang="en-US" smtClean="0"/>
              <a:t>Javascript, Flash and other scripting languages run in browser, but are downloaded transparently</a:t>
            </a:r>
          </a:p>
          <a:p>
            <a:pPr marL="800100" lvl="1" indent="-342900"/>
            <a:r>
              <a:rPr lang="en-US" smtClean="0"/>
              <a:t>Examples: banks, airline and rental car reservations, university course registration and grading, an so on.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World Wide Web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035050"/>
            <a:ext cx="7912100" cy="4992688"/>
          </a:xfrm>
        </p:spPr>
        <p:txBody>
          <a:bodyPr/>
          <a:lstStyle/>
          <a:p>
            <a:r>
              <a:rPr lang="en-US" smtClean="0"/>
              <a:t>The Web is a distributed information system based on hypertext.</a:t>
            </a:r>
          </a:p>
          <a:p>
            <a:r>
              <a:rPr lang="en-US" smtClean="0"/>
              <a:t>Most Web documents are hypertext documents formatted via the HyperText Markup Language (HTML)</a:t>
            </a:r>
          </a:p>
          <a:p>
            <a:r>
              <a:rPr lang="en-US" smtClean="0"/>
              <a:t>HTML documents contain</a:t>
            </a:r>
          </a:p>
          <a:p>
            <a:pPr lvl="1"/>
            <a:r>
              <a:rPr lang="en-US" smtClean="0"/>
              <a:t>text along with font specifications, and other formatting instructions</a:t>
            </a:r>
          </a:p>
          <a:p>
            <a:pPr lvl="1"/>
            <a:r>
              <a:rPr lang="en-US" smtClean="0"/>
              <a:t>hypertext links to other documents, which can be associated with regions of the text.</a:t>
            </a:r>
          </a:p>
          <a:p>
            <a:pPr lvl="1"/>
            <a:r>
              <a:rPr lang="en-US" smtClean="0">
                <a:solidFill>
                  <a:srgbClr val="000099"/>
                </a:solidFill>
              </a:rPr>
              <a:t>forms</a:t>
            </a:r>
            <a:r>
              <a:rPr lang="en-US" smtClean="0"/>
              <a:t>, enabling users to enter data which can then be sent back to the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213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Uniform Resources Locators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212850"/>
            <a:ext cx="7723187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the Web, functionality of pointers is provided by Uniform Resource Locators (URLs).</a:t>
            </a:r>
          </a:p>
          <a:p>
            <a:pPr>
              <a:lnSpc>
                <a:spcPct val="90000"/>
              </a:lnSpc>
            </a:pPr>
            <a:r>
              <a:rPr lang="en-US" smtClean="0"/>
              <a:t>URL example: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              </a:t>
            </a:r>
            <a:r>
              <a:rPr lang="en-US" smtClean="0">
                <a:hlinkClick r:id="rId3"/>
              </a:rPr>
              <a:t>http://www.acm.org/sigmod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first part indicates how the document is to be accessed</a:t>
            </a:r>
          </a:p>
          <a:p>
            <a:pPr lvl="2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http</a:t>
            </a:r>
            <a:r>
              <a:rPr lang="ja-JP" altLang="en-US" smtClean="0"/>
              <a:t>”</a:t>
            </a:r>
            <a:r>
              <a:rPr lang="en-US" altLang="ja-JP" smtClean="0"/>
              <a:t> indicates that the document is to be accessed using the Hyper Text Transfer Protocol.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second part gives the unique name of a machine on the Internet.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rest of the URL identifies the document within the machine.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local identification can be: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The path name of a file on the machine, 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An identifier (path name) of a program, plus arguments to be passed to the program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E.g.,  </a:t>
            </a:r>
            <a:r>
              <a:rPr lang="en-US" smtClean="0">
                <a:hlinkClick r:id="rId4"/>
              </a:rPr>
              <a:t>http://www.google.com/search?q=silberschatz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HTML and HTTP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7288"/>
            <a:ext cx="7554913" cy="4941887"/>
          </a:xfrm>
        </p:spPr>
        <p:txBody>
          <a:bodyPr/>
          <a:lstStyle/>
          <a:p>
            <a:r>
              <a:rPr lang="en-US" smtClean="0"/>
              <a:t>HTML provides formatting, hypertext link, and image display features</a:t>
            </a:r>
          </a:p>
          <a:p>
            <a:pPr lvl="1"/>
            <a:r>
              <a:rPr lang="en-US" smtClean="0"/>
              <a:t>including tables, stylesheets (to alter default formatting), etc.</a:t>
            </a:r>
          </a:p>
          <a:p>
            <a:r>
              <a:rPr lang="en-US" smtClean="0"/>
              <a:t>HTML also provides input features</a:t>
            </a:r>
          </a:p>
          <a:p>
            <a:pPr lvl="2"/>
            <a:r>
              <a:rPr lang="en-US" smtClean="0"/>
              <a:t>Select from a set of options</a:t>
            </a:r>
          </a:p>
          <a:p>
            <a:pPr lvl="3"/>
            <a:r>
              <a:rPr lang="en-US" smtClean="0"/>
              <a:t>Pop-up menus, radio buttons, check lists</a:t>
            </a:r>
          </a:p>
          <a:p>
            <a:pPr lvl="2"/>
            <a:r>
              <a:rPr lang="en-US" smtClean="0"/>
              <a:t>Enter values</a:t>
            </a:r>
          </a:p>
          <a:p>
            <a:pPr lvl="3"/>
            <a:r>
              <a:rPr lang="en-US" smtClean="0"/>
              <a:t>Text boxes</a:t>
            </a:r>
          </a:p>
          <a:p>
            <a:pPr lvl="1"/>
            <a:r>
              <a:rPr lang="en-US" smtClean="0"/>
              <a:t>Filled in input sent back to the server, to be acted upon by an executable at the server</a:t>
            </a:r>
          </a:p>
          <a:p>
            <a:r>
              <a:rPr lang="en-US" smtClean="0"/>
              <a:t>HyperText Transfer Protocol (HTTP) used for communication with the Web server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Sample HTML Source Text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209675"/>
            <a:ext cx="8610600" cy="49926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0099"/>
                </a:solidFill>
              </a:rPr>
              <a:t>&lt;html&gt;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0099"/>
                </a:solidFill>
              </a:rPr>
              <a:t>&lt;body&gt;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0099"/>
                </a:solidFill>
              </a:rPr>
              <a:t>  &lt;table border&gt;</a:t>
            </a:r>
            <a:br>
              <a:rPr lang="en-US" smtClean="0">
                <a:solidFill>
                  <a:srgbClr val="000099"/>
                </a:solidFill>
              </a:rPr>
            </a:br>
            <a:r>
              <a:rPr lang="en-US" smtClean="0"/>
              <a:t>&lt;tr&gt; &lt;th&gt;ID&lt;/th&gt; &lt;th&gt;Name&lt;/th&gt; &lt;th&gt;Department&lt;/th&gt; &lt;/tr&gt;</a:t>
            </a:r>
            <a:br>
              <a:rPr lang="en-US" smtClean="0"/>
            </a:br>
            <a:r>
              <a:rPr lang="en-US" smtClean="0"/>
              <a:t>&lt;tr&gt; &lt;td&gt;00128&lt;/td&gt; &lt;td&gt;Zhang&lt;/td&gt; &lt;td&gt;Comp. Sci.&lt;/td&gt; &lt;/tr&gt;</a:t>
            </a:r>
            <a:br>
              <a:rPr lang="en-US" smtClean="0"/>
            </a:br>
            <a:r>
              <a:rPr lang="en-US" smtClean="0"/>
              <a:t>….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</a:t>
            </a:r>
            <a:r>
              <a:rPr lang="en-US" smtClean="0">
                <a:solidFill>
                  <a:srgbClr val="000099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0099"/>
                </a:solidFill>
              </a:rPr>
              <a:t>   &lt;form action</a:t>
            </a:r>
            <a:r>
              <a:rPr lang="en-US" smtClean="0"/>
              <a:t>="PersonQuery" method=get</a:t>
            </a:r>
            <a:r>
              <a:rPr lang="en-US" smtClean="0">
                <a:solidFill>
                  <a:schemeClr val="tx2"/>
                </a:solidFill>
              </a:rPr>
              <a:t>&gt;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 for: </a:t>
            </a:r>
            <a:br>
              <a:rPr lang="en-US" smtClean="0"/>
            </a:br>
            <a:r>
              <a:rPr lang="en-US" smtClean="0"/>
              <a:t>   &lt;select name="persontype"&gt;</a:t>
            </a:r>
            <a:br>
              <a:rPr lang="en-US" smtClean="0"/>
            </a:br>
            <a:r>
              <a:rPr lang="en-US" smtClean="0"/>
              <a:t>       &lt;option value="student" selected&gt;Student &lt;/option&gt;</a:t>
            </a:r>
            <a:br>
              <a:rPr lang="en-US" smtClean="0"/>
            </a:br>
            <a:r>
              <a:rPr lang="en-US" smtClean="0"/>
              <a:t>       &lt;option value="instructor"&gt; Instructor &lt;/option&gt;</a:t>
            </a:r>
            <a:br>
              <a:rPr lang="en-US" smtClean="0"/>
            </a:br>
            <a:r>
              <a:rPr lang="en-US" smtClean="0"/>
              <a:t>   &lt;/select&gt; &lt;br&gt;</a:t>
            </a:r>
            <a:br>
              <a:rPr lang="en-US" smtClean="0"/>
            </a:br>
            <a:r>
              <a:rPr lang="en-US" smtClean="0"/>
              <a:t>Name: &lt;input type=text size=20 name="name"&gt;</a:t>
            </a:r>
            <a:br>
              <a:rPr lang="en-US" smtClean="0"/>
            </a:br>
            <a:r>
              <a:rPr lang="en-US" smtClean="0"/>
              <a:t>&lt;input type=submit value="submit"&gt;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chemeClr val="tx2"/>
                </a:solidFill>
              </a:rPr>
              <a:t>  </a:t>
            </a:r>
            <a:r>
              <a:rPr lang="en-US" smtClean="0">
                <a:solidFill>
                  <a:srgbClr val="000099"/>
                </a:solidFill>
              </a:rPr>
              <a:t>&lt;/form&gt;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000099"/>
                </a:solidFill>
              </a:rPr>
              <a:t>&lt;/body&gt;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26979</TotalTime>
  <Words>1585</Words>
  <Application>Microsoft Office PowerPoint</Application>
  <PresentationFormat>On-screen Show (4:3)</PresentationFormat>
  <Paragraphs>249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Helvetica</vt:lpstr>
      <vt:lpstr>MS PGothic</vt:lpstr>
      <vt:lpstr>Arial</vt:lpstr>
      <vt:lpstr>Monotype Sorts</vt:lpstr>
      <vt:lpstr>Webdings</vt:lpstr>
      <vt:lpstr>Times New Roman</vt:lpstr>
      <vt:lpstr>1_db-5-grey</vt:lpstr>
      <vt:lpstr>Chapter 9: Application Design and Development </vt:lpstr>
      <vt:lpstr>Chapter 9: Application Design and Development </vt:lpstr>
      <vt:lpstr>Application Programs and User Interfaces</vt:lpstr>
      <vt:lpstr>Application Architecture Evolution</vt:lpstr>
      <vt:lpstr>Web Interface</vt:lpstr>
      <vt:lpstr>The World Wide Web</vt:lpstr>
      <vt:lpstr>Uniform Resources Locators</vt:lpstr>
      <vt:lpstr>HTML and HTTP</vt:lpstr>
      <vt:lpstr>Sample HTML Source Text</vt:lpstr>
      <vt:lpstr>Display of Sample HTML Source</vt:lpstr>
      <vt:lpstr>Web Servers</vt:lpstr>
      <vt:lpstr>Three-Layer Web Architecture</vt:lpstr>
      <vt:lpstr>Two-Layer Web Architecture</vt:lpstr>
      <vt:lpstr>HTTP and Sessions</vt:lpstr>
      <vt:lpstr>Sessions and Cookies</vt:lpstr>
      <vt:lpstr>Servlets</vt:lpstr>
      <vt:lpstr>Example Servlet Code</vt:lpstr>
      <vt:lpstr>Example Servlet Code</vt:lpstr>
      <vt:lpstr>Servlet Support</vt:lpstr>
      <vt:lpstr>Servlet Sessions</vt:lpstr>
      <vt:lpstr>Server-Side Scripting</vt:lpstr>
      <vt:lpstr>Java Server Pages (JSP)</vt:lpstr>
      <vt:lpstr>PHP</vt:lpstr>
      <vt:lpstr>Client Side Scripting</vt:lpstr>
      <vt:lpstr>Client Side Scripting and Security</vt:lpstr>
      <vt:lpstr>Javascript</vt:lpstr>
      <vt:lpstr>Javascript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293</cp:revision>
  <cp:lastPrinted>2005-01-10T21:51:57Z</cp:lastPrinted>
  <dcterms:created xsi:type="dcterms:W3CDTF">1999-11-04T20:50:09Z</dcterms:created>
  <dcterms:modified xsi:type="dcterms:W3CDTF">2017-03-22T23:50:08Z</dcterms:modified>
</cp:coreProperties>
</file>