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65" r:id="rId3"/>
    <p:sldId id="256" r:id="rId4"/>
    <p:sldId id="257" r:id="rId5"/>
    <p:sldId id="258" r:id="rId6"/>
    <p:sldId id="259" r:id="rId7"/>
    <p:sldId id="260" r:id="rId8"/>
    <p:sldId id="267" r:id="rId9"/>
    <p:sldId id="261" r:id="rId10"/>
    <p:sldId id="262" r:id="rId11"/>
    <p:sldId id="268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A26-477D-4F8F-B01B-26D7E3F64A21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BE82-848D-4D9F-B8E6-BC3B544687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A26-477D-4F8F-B01B-26D7E3F64A21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BE82-848D-4D9F-B8E6-BC3B544687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A26-477D-4F8F-B01B-26D7E3F64A21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BE82-848D-4D9F-B8E6-BC3B544687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A26-477D-4F8F-B01B-26D7E3F64A21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BE82-848D-4D9F-B8E6-BC3B544687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A26-477D-4F8F-B01B-26D7E3F64A21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BE82-848D-4D9F-B8E6-BC3B544687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A26-477D-4F8F-B01B-26D7E3F64A21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BE82-848D-4D9F-B8E6-BC3B544687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A26-477D-4F8F-B01B-26D7E3F64A21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BE82-848D-4D9F-B8E6-BC3B544687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A26-477D-4F8F-B01B-26D7E3F64A21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BE82-848D-4D9F-B8E6-BC3B544687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A26-477D-4F8F-B01B-26D7E3F64A21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BE82-848D-4D9F-B8E6-BC3B544687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A26-477D-4F8F-B01B-26D7E3F64A21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BE82-848D-4D9F-B8E6-BC3B544687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A26-477D-4F8F-B01B-26D7E3F64A21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BE82-848D-4D9F-B8E6-BC3B544687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E7A26-477D-4F8F-B01B-26D7E3F64A21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1BE82-848D-4D9F-B8E6-BC3B544687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KU-YuanGroup/Machine-Minds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3068" y="0"/>
            <a:ext cx="5036598" cy="870011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大语言模型性格微调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2765" y="1087523"/>
            <a:ext cx="9475433" cy="5695016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dirty="0"/>
              <a:t>性格评估框架：</a:t>
            </a:r>
            <a:r>
              <a:rPr lang="en-US" altLang="zh-CN" dirty="0"/>
              <a:t>MBTI</a:t>
            </a:r>
            <a:endParaRPr lang="en-US" altLang="zh-CN" sz="1900" dirty="0"/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1900" dirty="0"/>
              <a:t>框架特点：有四个评价维度，每个维度都是二元的，天然适配</a:t>
            </a:r>
            <a:r>
              <a:rPr lang="en-US" altLang="zh-CN" sz="1900" dirty="0"/>
              <a:t>DPO</a:t>
            </a:r>
            <a:r>
              <a:rPr lang="zh-CN" altLang="en-US" sz="1900" dirty="0"/>
              <a:t>。</a:t>
            </a:r>
            <a:endParaRPr lang="en-US" altLang="zh-CN" sz="1900" dirty="0"/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1900" dirty="0"/>
              <a:t>微调维度：</a:t>
            </a:r>
            <a:r>
              <a:rPr lang="en-US" altLang="zh-CN" sz="1900" dirty="0"/>
              <a:t>Decision</a:t>
            </a:r>
            <a:r>
              <a:rPr lang="zh-CN" altLang="en-US" sz="1900" dirty="0"/>
              <a:t>维度，包含</a:t>
            </a:r>
            <a:r>
              <a:rPr lang="en-US" altLang="zh-CN" sz="1900" dirty="0"/>
              <a:t>Thinking</a:t>
            </a:r>
            <a:r>
              <a:rPr lang="zh-CN" altLang="en-US" sz="1900" dirty="0"/>
              <a:t>和</a:t>
            </a:r>
            <a:r>
              <a:rPr lang="en-US" altLang="zh-CN" sz="1900" dirty="0"/>
              <a:t>Feeling</a:t>
            </a:r>
            <a:r>
              <a:rPr lang="zh-CN" altLang="en-US" sz="1900" dirty="0"/>
              <a:t>两种模式。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微调方法：</a:t>
            </a:r>
            <a:r>
              <a:rPr lang="en-US" altLang="zh-CN" dirty="0"/>
              <a:t>DPO</a:t>
            </a:r>
            <a:endParaRPr lang="en-US" altLang="zh-CN" sz="1900" dirty="0"/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000" dirty="0"/>
              <a:t>方法特点：</a:t>
            </a:r>
            <a:r>
              <a:rPr lang="zh-CN" altLang="en-US" sz="2000" b="1" dirty="0"/>
              <a:t>直接基于偏好数据对齐，训练稳定且可控性强，适配</a:t>
            </a:r>
            <a:r>
              <a:rPr lang="en-US" altLang="zh-CN" sz="2000" b="1" dirty="0"/>
              <a:t>MBTI</a:t>
            </a:r>
            <a:endParaRPr lang="en-US" altLang="zh-CN" sz="1900" dirty="0"/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1900" dirty="0"/>
              <a:t>主要参数：</a:t>
            </a:r>
            <a:r>
              <a:rPr lang="en-US" altLang="zh-CN" sz="1900" dirty="0"/>
              <a:t>β = 1.0</a:t>
            </a:r>
            <a:r>
              <a:rPr lang="zh-CN" altLang="en-US" sz="1900" dirty="0"/>
              <a:t>（</a:t>
            </a:r>
            <a:r>
              <a:rPr lang="en-US" altLang="en-US" sz="1900" dirty="0"/>
              <a:t>β </a:t>
            </a:r>
            <a:r>
              <a:rPr lang="zh-CN" altLang="en-US" sz="1900" dirty="0"/>
              <a:t>是</a:t>
            </a:r>
            <a:r>
              <a:rPr lang="en-US" altLang="en-US" sz="1900" dirty="0"/>
              <a:t> DPO </a:t>
            </a:r>
            <a:r>
              <a:rPr lang="zh-CN" altLang="en-US" sz="1900" dirty="0"/>
              <a:t>的偏好放大系数）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实验设置</a:t>
            </a:r>
            <a:endParaRPr lang="en-US" altLang="zh-CN" dirty="0"/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en-US" altLang="zh-CN" sz="1900" dirty="0"/>
              <a:t>Base</a:t>
            </a:r>
            <a:r>
              <a:rPr lang="zh-CN" altLang="en-US" sz="1900" dirty="0"/>
              <a:t>模型：</a:t>
            </a:r>
            <a:r>
              <a:rPr lang="en-US" altLang="zh-CN" sz="1900" dirty="0" err="1"/>
              <a:t>LLaMA</a:t>
            </a:r>
            <a:r>
              <a:rPr lang="en-US" altLang="zh-CN" sz="1900" dirty="0"/>
              <a:t> 3.2B-Instruct</a:t>
            </a: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1900" dirty="0"/>
              <a:t>参数高效化：</a:t>
            </a:r>
            <a:r>
              <a:rPr lang="en-US" altLang="zh-CN" sz="1900" dirty="0" err="1"/>
              <a:t>LoRA</a:t>
            </a:r>
            <a:r>
              <a:rPr lang="en-US" altLang="zh-CN" sz="1900" dirty="0"/>
              <a:t> (r=32, </a:t>
            </a:r>
            <a:r>
              <a:rPr lang="el-GR" altLang="zh-CN" sz="1900" dirty="0"/>
              <a:t>α=64, </a:t>
            </a:r>
            <a:r>
              <a:rPr lang="en-US" altLang="zh-CN" sz="1900" dirty="0"/>
              <a:t>dropout=0.1)</a:t>
            </a:r>
            <a:r>
              <a:rPr lang="zh-CN" altLang="en-US" sz="1900" dirty="0"/>
              <a:t>，目标层覆盖 </a:t>
            </a:r>
            <a:r>
              <a:rPr lang="en-US" altLang="zh-CN" sz="1900" dirty="0"/>
              <a:t>Attention &amp; MLP</a:t>
            </a: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1900" dirty="0"/>
              <a:t>训练策略：</a:t>
            </a:r>
            <a:r>
              <a:rPr lang="en-US" altLang="zh-CN" sz="1900" dirty="0"/>
              <a:t>Batch = 16 × </a:t>
            </a:r>
            <a:r>
              <a:rPr lang="zh-CN" altLang="en-US" sz="1900" dirty="0"/>
              <a:t>累积 </a:t>
            </a:r>
            <a:r>
              <a:rPr lang="en-US" altLang="zh-CN" sz="1900" dirty="0"/>
              <a:t>2 → </a:t>
            </a:r>
            <a:r>
              <a:rPr lang="zh-CN" altLang="en-US" sz="1900" dirty="0"/>
              <a:t>有效 </a:t>
            </a:r>
            <a:r>
              <a:rPr lang="en-US" altLang="zh-CN" sz="1900" dirty="0"/>
              <a:t>32</a:t>
            </a:r>
          </a:p>
          <a:p>
            <a:pPr marL="800100" lvl="1" indent="-342900" algn="l">
              <a:buFont typeface="Arial" panose="020B0604020202090204" pitchFamily="34" charset="0"/>
              <a:buChar char="•"/>
            </a:pPr>
            <a:r>
              <a:rPr lang="en-US" altLang="zh-CN" sz="1500" dirty="0"/>
              <a:t>Epoch = 4</a:t>
            </a:r>
            <a:r>
              <a:rPr lang="zh-CN" altLang="en-US" sz="1500" dirty="0"/>
              <a:t>，</a:t>
            </a:r>
            <a:r>
              <a:rPr lang="en-US" altLang="zh-CN" sz="1500" dirty="0"/>
              <a:t>LR = 2e-5</a:t>
            </a: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1900" dirty="0"/>
              <a:t>数据来源：</a:t>
            </a:r>
            <a:r>
              <a:rPr lang="en-US" altLang="zh-CN" sz="1900" dirty="0">
                <a:hlinkClick r:id="rId2"/>
              </a:rPr>
              <a:t>Cui, </a:t>
            </a:r>
            <a:r>
              <a:rPr lang="en-US" altLang="zh-CN" sz="1900" dirty="0" err="1">
                <a:hlinkClick r:id="rId2"/>
              </a:rPr>
              <a:t>Jiaxi</a:t>
            </a:r>
            <a:r>
              <a:rPr lang="en-US" altLang="zh-CN" sz="1900" dirty="0">
                <a:hlinkClick r:id="rId2"/>
              </a:rPr>
              <a:t>, et al. "Machine mindset: An </a:t>
            </a:r>
            <a:r>
              <a:rPr lang="en-US" altLang="zh-CN" sz="1900" dirty="0" err="1">
                <a:hlinkClick r:id="rId2"/>
              </a:rPr>
              <a:t>mbti</a:t>
            </a:r>
            <a:r>
              <a:rPr lang="en-US" altLang="zh-CN" sz="1900" dirty="0">
                <a:hlinkClick r:id="rId2"/>
              </a:rPr>
              <a:t> exploration of large language models." </a:t>
            </a:r>
            <a:r>
              <a:rPr lang="en-US" altLang="zh-CN" sz="1900" dirty="0" err="1">
                <a:hlinkClick r:id="rId2"/>
              </a:rPr>
              <a:t>arXiv</a:t>
            </a:r>
            <a:r>
              <a:rPr lang="en-US" altLang="zh-CN" sz="1900" dirty="0">
                <a:hlinkClick r:id="rId2"/>
              </a:rPr>
              <a:t> preprint arXiv:2312.12999 (2023).</a:t>
            </a:r>
            <a:endParaRPr lang="en-US" altLang="zh-CN" sz="1900" dirty="0"/>
          </a:p>
          <a:p>
            <a:pPr marL="342900" indent="-342900" algn="l">
              <a:buFont typeface="Arial" panose="020B0604020202090204" pitchFamily="34" charset="0"/>
              <a:buChar char="•"/>
            </a:pPr>
            <a:endParaRPr lang="en-US" altLang="zh-CN" sz="1900" dirty="0"/>
          </a:p>
          <a:p>
            <a:pPr marL="342900" indent="-342900" algn="l">
              <a:buFont typeface="Arial" panose="020B0604020202090204" pitchFamily="34" charset="0"/>
              <a:buChar char="•"/>
            </a:pPr>
            <a:endParaRPr lang="en-US" altLang="zh-CN" sz="1900" dirty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010025" y="3163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056" y="240838"/>
            <a:ext cx="9646328" cy="646929"/>
          </a:xfrm>
        </p:spPr>
        <p:txBody>
          <a:bodyPr/>
          <a:lstStyle/>
          <a:p>
            <a:r>
              <a:rPr lang="en-US" altLang="zh-CN" sz="2800" dirty="0"/>
              <a:t>Categorical F1</a:t>
            </a:r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759426"/>
              </p:ext>
            </p:extLst>
          </p:nvPr>
        </p:nvGraphicFramePr>
        <p:xfrm>
          <a:off x="1050092" y="781235"/>
          <a:ext cx="9098256" cy="43596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37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8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72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72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72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6461">
                <a:tc>
                  <a:txBody>
                    <a:bodyPr/>
                    <a:lstStyle/>
                    <a:p>
                      <a:r>
                        <a:rPr lang="en-US" sz="1600" dirty="0"/>
                        <a:t>dataset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class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base (</a:t>
                      </a:r>
                      <a:r>
                        <a:rPr lang="en-US" altLang="zh-CN" sz="1600" dirty="0"/>
                        <a:t>First)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base (</a:t>
                      </a:r>
                      <a:r>
                        <a:rPr lang="en-US" altLang="zh-CN" sz="1600" dirty="0"/>
                        <a:t>Second)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 (</a:t>
                      </a:r>
                      <a:r>
                        <a:rPr lang="en-US" altLang="zh-CN" sz="1600" dirty="0"/>
                        <a:t>First)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 (</a:t>
                      </a:r>
                      <a:r>
                        <a:rPr lang="en-US" altLang="zh-CN" sz="1600" dirty="0"/>
                        <a:t>Second)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 (</a:t>
                      </a:r>
                      <a:r>
                        <a:rPr lang="en-US" altLang="zh-CN" sz="1600" dirty="0"/>
                        <a:t>First)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 (</a:t>
                      </a:r>
                      <a:r>
                        <a:rPr lang="en-US" altLang="zh-CN" sz="1600" dirty="0"/>
                        <a:t>Second)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r>
                        <a:rPr lang="en-US" sz="1600"/>
                        <a:t>mental</a:t>
                      </a: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depression</a:t>
                      </a: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0.70</a:t>
                      </a: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0.70</a:t>
                      </a: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0.69</a:t>
                      </a: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0.68</a:t>
                      </a: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0.70</a:t>
                      </a: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0.70</a:t>
                      </a: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normal</a:t>
                      </a:r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0.40</a:t>
                      </a:r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0.38</a:t>
                      </a:r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0.33</a:t>
                      </a:r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0.25</a:t>
                      </a:r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0.39</a:t>
                      </a:r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0.39</a:t>
                      </a:r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r>
                        <a:rPr lang="en-US" sz="1600"/>
                        <a:t>news</a:t>
                      </a: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bearish</a:t>
                      </a: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0.64</a:t>
                      </a: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0.57</a:t>
                      </a: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0.64</a:t>
                      </a: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0.56</a:t>
                      </a: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0.66</a:t>
                      </a:r>
                      <a:endParaRPr lang="en-US" altLang="zh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0.60</a:t>
                      </a: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bullish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0.57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0.59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0.55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0.56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0.62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0.64</a:t>
                      </a:r>
                      <a:endParaRPr lang="en-US" altLang="zh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neutral</a:t>
                      </a:r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0.60</a:t>
                      </a:r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0.58</a:t>
                      </a:r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0.55</a:t>
                      </a:r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0.47</a:t>
                      </a:r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0.70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0.67</a:t>
                      </a:r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r>
                        <a:rPr lang="en-US" sz="1600"/>
                        <a:t>fiqasa</a:t>
                      </a: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negative</a:t>
                      </a: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0.69</a:t>
                      </a: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0.70</a:t>
                      </a: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0.74</a:t>
                      </a: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0.75</a:t>
                      </a:r>
                      <a:endParaRPr lang="en-US" altLang="zh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0.69</a:t>
                      </a: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0.65</a:t>
                      </a: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neutral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0.21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0.20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0.22</a:t>
                      </a:r>
                      <a:endParaRPr lang="en-US" altLang="zh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0.20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0.18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0.19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positive</a:t>
                      </a:r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0.48</a:t>
                      </a:r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0.47</a:t>
                      </a:r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0.70</a:t>
                      </a:r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0.71</a:t>
                      </a:r>
                      <a:endParaRPr lang="en-US" altLang="zh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0.26</a:t>
                      </a:r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0.37</a:t>
                      </a:r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r>
                        <a:rPr lang="en-US" sz="1600" dirty="0" err="1"/>
                        <a:t>imdb</a:t>
                      </a:r>
                      <a:endParaRPr lang="en-US" sz="1600" dirty="0"/>
                    </a:p>
                  </a:txBody>
                  <a:tcPr marL="79115" marR="79115" marT="39558" marB="39558"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negative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0.94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0.93</a:t>
                      </a: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0.94</a:t>
                      </a:r>
                      <a:endParaRPr lang="en-US" altLang="zh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0.94</a:t>
                      </a: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0.91</a:t>
                      </a: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0.91</a:t>
                      </a: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positive</a:t>
                      </a:r>
                    </a:p>
                  </a:txBody>
                  <a:tcPr marL="79115" marR="79115" marT="39558" marB="39558" anchor="ctr"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0.93</a:t>
                      </a:r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0.93</a:t>
                      </a:r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0.94</a:t>
                      </a:r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0.93</a:t>
                      </a:r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0.89</a:t>
                      </a:r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0.90</a:t>
                      </a:r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r>
                        <a:rPr lang="en-US" sz="1600"/>
                        <a:t>sst2</a:t>
                      </a: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negative</a:t>
                      </a: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0.86</a:t>
                      </a: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0.87</a:t>
                      </a: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0.89</a:t>
                      </a:r>
                      <a:endParaRPr lang="en-US" altLang="zh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0.89</a:t>
                      </a: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0.82</a:t>
                      </a: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0.82</a:t>
                      </a: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positive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0.85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0.85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0.90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0.90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0.73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0.76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76056" y="5140870"/>
            <a:ext cx="973510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分布偏好 ≠ 类别能力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：模型更常判某一类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（情绪偏好）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，</a:t>
            </a:r>
            <a:r>
              <a:rPr lang="zh-CN" altLang="en-US" dirty="0">
                <a:latin typeface="Arial" panose="020B0604020202090204" pitchFamily="34" charset="0"/>
              </a:rPr>
              <a:t>但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并不意味着该类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F1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 更高；偏好与识别能力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无强关联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提升来自整体能力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：各数据集上观察到的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F1 提升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并非情绪偏好导致的“多判”，而是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各类别同步受益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的整体判别/校准能力提升（更准，而非更偏）。</a:t>
            </a:r>
            <a:endParaRPr lang="en-US" altLang="zh-CN" dirty="0">
              <a:latin typeface="Arial" panose="020B060402020209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</a:rPr>
              <a:t>最终结论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：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具有某种性格特质的模型在某种任务下确实有相对更好的表现</a:t>
            </a:r>
            <a:r>
              <a:rPr lang="zh-CN" altLang="en-US" b="1" dirty="0">
                <a:latin typeface="Arial" panose="020B0604020202090204" pitchFamily="34" charset="0"/>
              </a:rPr>
              <a:t>，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可以利用。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76AC34D-BA76-494E-8A8E-89ECA492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134601" cy="57590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后续实验安排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E99DC7-9EA9-4926-A81F-1B33D80688D8}"/>
              </a:ext>
            </a:extLst>
          </p:cNvPr>
          <p:cNvSpPr/>
          <p:nvPr/>
        </p:nvSpPr>
        <p:spPr>
          <a:xfrm>
            <a:off x="838199" y="1179262"/>
            <a:ext cx="882070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🔬 后续实验安排</a:t>
            </a:r>
          </a:p>
          <a:p>
            <a:r>
              <a:rPr lang="zh-CN" altLang="en-US" b="1" dirty="0"/>
              <a:t>① 模型架构与规模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 换用 </a:t>
            </a:r>
            <a:r>
              <a:rPr lang="en-US" altLang="zh-CN" b="1" dirty="0"/>
              <a:t>LLaMA3.2-1B</a:t>
            </a:r>
            <a:r>
              <a:rPr lang="zh-CN" altLang="en-US" dirty="0"/>
              <a:t>（更小规模）与 </a:t>
            </a:r>
            <a:r>
              <a:rPr lang="en-US" altLang="zh-CN" b="1" dirty="0"/>
              <a:t>Qwen2.5-3B / 7B</a:t>
            </a:r>
            <a:r>
              <a:rPr lang="zh-CN" altLang="en-US" dirty="0"/>
              <a:t>（不同系列）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 目标：验证方法在 </a:t>
            </a:r>
            <a:r>
              <a:rPr lang="zh-CN" altLang="en-US" b="1" dirty="0"/>
              <a:t>不同模型规模与架构下</a:t>
            </a:r>
            <a:r>
              <a:rPr lang="zh-CN" altLang="en-US" dirty="0"/>
              <a:t> 是否同样稳定地产生性格影响</a:t>
            </a:r>
          </a:p>
          <a:p>
            <a:endParaRPr lang="en-US" altLang="zh-CN" b="1" dirty="0"/>
          </a:p>
          <a:p>
            <a:r>
              <a:rPr lang="zh-CN" altLang="en-US" b="1" dirty="0"/>
              <a:t>② </a:t>
            </a:r>
            <a:r>
              <a:rPr lang="en-US" altLang="zh-CN" b="1" dirty="0"/>
              <a:t>Personality </a:t>
            </a:r>
            <a:r>
              <a:rPr lang="zh-CN" altLang="en-US" b="1" dirty="0"/>
              <a:t>维度拓展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 当前仅在 </a:t>
            </a:r>
            <a:r>
              <a:rPr lang="en-US" altLang="zh-CN" b="1" dirty="0"/>
              <a:t>Thinking / Feeling</a:t>
            </a:r>
            <a:r>
              <a:rPr lang="zh-CN" altLang="en-US" dirty="0"/>
              <a:t> 维度上实验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 后续扩展到 </a:t>
            </a:r>
            <a:r>
              <a:rPr lang="zh-CN" altLang="en-US" b="1" dirty="0"/>
              <a:t>其他人格维度</a:t>
            </a:r>
            <a:r>
              <a:rPr lang="zh-CN" altLang="en-US" dirty="0"/>
              <a:t>（</a:t>
            </a:r>
            <a:r>
              <a:rPr lang="en-US" altLang="zh-CN" dirty="0"/>
              <a:t>Extraversion (E) vs. Introversion (I)</a:t>
            </a:r>
            <a:r>
              <a:rPr lang="zh-CN" altLang="en-US" dirty="0"/>
              <a:t>等）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 验证：调控是否在不同维度上均能引发 </a:t>
            </a:r>
            <a:r>
              <a:rPr lang="zh-CN" altLang="en-US" b="1" dirty="0"/>
              <a:t>可观测的行为差异</a:t>
            </a:r>
            <a:endParaRPr lang="zh-CN" altLang="en-US" dirty="0"/>
          </a:p>
          <a:p>
            <a:endParaRPr lang="en-US" altLang="zh-CN" b="1" dirty="0"/>
          </a:p>
          <a:p>
            <a:r>
              <a:rPr lang="zh-CN" altLang="en-US" b="1" dirty="0"/>
              <a:t>③ 数据集与任务拓展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 引入更多</a:t>
            </a:r>
            <a:r>
              <a:rPr lang="zh-CN" altLang="en-US" b="1" dirty="0"/>
              <a:t>主观性强</a:t>
            </a:r>
            <a:r>
              <a:rPr lang="zh-CN" altLang="en-US" dirty="0"/>
              <a:t>的任务 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目标：寻找性格调控对模型</a:t>
            </a:r>
            <a:r>
              <a:rPr lang="zh-CN" altLang="en-US" b="1" dirty="0"/>
              <a:t>行为差异的普遍规律</a:t>
            </a:r>
            <a:endParaRPr lang="zh-CN" altLang="en-US" dirty="0"/>
          </a:p>
          <a:p>
            <a:endParaRPr lang="en-US" altLang="zh-CN" b="1" dirty="0"/>
          </a:p>
          <a:p>
            <a:r>
              <a:rPr lang="zh-CN" altLang="en-US" b="1" dirty="0"/>
              <a:t>④ 方法探索（低优先级的探索性实验）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 尝试结合 </a:t>
            </a:r>
            <a:r>
              <a:rPr lang="en-US" altLang="zh-CN" b="1" dirty="0"/>
              <a:t>fine-tuning</a:t>
            </a:r>
            <a:r>
              <a:rPr lang="zh-CN" altLang="en-US" dirty="0"/>
              <a:t> 等其他训练手段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 观察：是否能够</a:t>
            </a:r>
            <a:r>
              <a:rPr lang="zh-CN" altLang="en-US" b="1" dirty="0"/>
              <a:t>增强或削弱</a:t>
            </a:r>
            <a:r>
              <a:rPr lang="zh-CN" altLang="en-US" dirty="0"/>
              <a:t> </a:t>
            </a:r>
            <a:r>
              <a:rPr lang="en-US" altLang="zh-CN" dirty="0"/>
              <a:t>DPO</a:t>
            </a:r>
            <a:r>
              <a:rPr lang="zh-CN" altLang="en-US" dirty="0"/>
              <a:t>调控的效果</a:t>
            </a:r>
          </a:p>
        </p:txBody>
      </p:sp>
    </p:spTree>
    <p:extLst>
      <p:ext uri="{BB962C8B-B14F-4D97-AF65-F5344CB8AC3E}">
        <p14:creationId xmlns:p14="http://schemas.microsoft.com/office/powerpoint/2010/main" val="917502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A129B-181D-492B-8E0D-2C2BBFA3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2456" cy="904382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最新的相关研究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07928-1930-4483-9191-072FDCCC0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508"/>
            <a:ext cx="10515600" cy="5058377"/>
          </a:xfrm>
        </p:spPr>
        <p:txBody>
          <a:bodyPr/>
          <a:lstStyle/>
          <a:p>
            <a:r>
              <a:rPr lang="zh-CN" altLang="en-US" sz="2400" dirty="0"/>
              <a:t>人格框架：</a:t>
            </a:r>
            <a:r>
              <a:rPr lang="en-US" altLang="zh-CN" sz="2400" dirty="0"/>
              <a:t>MBTI,</a:t>
            </a:r>
            <a:r>
              <a:rPr lang="zh-CN" altLang="en-US" sz="2400" dirty="0"/>
              <a:t> </a:t>
            </a:r>
            <a:r>
              <a:rPr lang="en-US" altLang="zh-CN" sz="2400" dirty="0"/>
              <a:t>Big Five</a:t>
            </a:r>
          </a:p>
          <a:p>
            <a:r>
              <a:rPr lang="zh-CN" altLang="en-US" sz="2400" dirty="0"/>
              <a:t>调控方法：</a:t>
            </a:r>
            <a:r>
              <a:rPr lang="en-US" altLang="zh-CN" sz="2400" dirty="0"/>
              <a:t>SFT, Prompt, Steering Vectors, DPO</a:t>
            </a:r>
          </a:p>
          <a:p>
            <a:r>
              <a:rPr lang="zh-CN" altLang="en-US" sz="2400" dirty="0"/>
              <a:t>应用：调整价值偏好和社会行为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08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258" y="74279"/>
            <a:ext cx="8652029" cy="700319"/>
          </a:xfrm>
        </p:spPr>
        <p:txBody>
          <a:bodyPr/>
          <a:lstStyle/>
          <a:p>
            <a:r>
              <a:rPr lang="zh-CN" altLang="en-US" sz="3200" dirty="0"/>
              <a:t>对比实验</a:t>
            </a:r>
            <a:r>
              <a:rPr lang="en-US" altLang="zh-CN" sz="3200" dirty="0"/>
              <a:t>-</a:t>
            </a:r>
            <a:r>
              <a:rPr lang="zh-CN" altLang="en-US" sz="3200" dirty="0"/>
              <a:t>验证</a:t>
            </a:r>
            <a:r>
              <a:rPr lang="en-US" altLang="zh-CN" sz="3200" dirty="0"/>
              <a:t>DPO</a:t>
            </a:r>
            <a:r>
              <a:rPr lang="zh-CN" altLang="en-US" sz="3200" dirty="0"/>
              <a:t>不会损害模型基础能力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D992CA-7C2B-4EA9-B330-6D4253813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58" y="858000"/>
            <a:ext cx="5133333" cy="60000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6D8CF295-4413-4394-AD57-BD6922D8CA8D}"/>
              </a:ext>
            </a:extLst>
          </p:cNvPr>
          <p:cNvSpPr/>
          <p:nvPr/>
        </p:nvSpPr>
        <p:spPr>
          <a:xfrm>
            <a:off x="5953957" y="88984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在对比实验中，我们将基线模型（</a:t>
            </a:r>
            <a:r>
              <a:rPr lang="en-US" altLang="zh-CN" dirty="0"/>
              <a:t>GPT-4o</a:t>
            </a:r>
            <a:r>
              <a:rPr lang="zh-CN" altLang="en-US" dirty="0"/>
              <a:t>、</a:t>
            </a:r>
            <a:r>
              <a:rPr lang="en-US" altLang="zh-CN" dirty="0"/>
              <a:t>Llama</a:t>
            </a:r>
            <a:r>
              <a:rPr lang="zh-CN" altLang="en-US" dirty="0"/>
              <a:t>）与经过 </a:t>
            </a:r>
            <a:r>
              <a:rPr lang="en-US" altLang="zh-CN" b="1" dirty="0"/>
              <a:t>DPO + </a:t>
            </a:r>
            <a:r>
              <a:rPr lang="zh-CN" altLang="en-US" b="1" dirty="0"/>
              <a:t>性格调控</a:t>
            </a:r>
            <a:r>
              <a:rPr lang="zh-CN" altLang="en-US" dirty="0"/>
              <a:t> 的模型（</a:t>
            </a:r>
            <a:r>
              <a:rPr lang="en-US" altLang="zh-CN" dirty="0"/>
              <a:t>GPT-4o-Thinking/Feeling</a:t>
            </a:r>
            <a:r>
              <a:rPr lang="zh-CN" altLang="en-US" dirty="0"/>
              <a:t>、</a:t>
            </a:r>
            <a:r>
              <a:rPr lang="en-US" altLang="zh-CN" dirty="0"/>
              <a:t>Llama-T/F</a:t>
            </a:r>
            <a:r>
              <a:rPr lang="zh-CN" altLang="en-US" dirty="0"/>
              <a:t>）进行了多任务评测结果显示：</a:t>
            </a:r>
            <a:endParaRPr lang="en-US" altLang="zh-CN" dirty="0"/>
          </a:p>
          <a:p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b="1" dirty="0"/>
              <a:t>整体性能保持稳定</a:t>
            </a:r>
            <a:endParaRPr lang="zh-CN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无论是 </a:t>
            </a:r>
            <a:r>
              <a:rPr lang="en-US" altLang="zh-CN" dirty="0"/>
              <a:t>GPT-4o </a:t>
            </a:r>
            <a:r>
              <a:rPr lang="zh-CN" altLang="en-US" dirty="0"/>
              <a:t>系列还是 </a:t>
            </a:r>
            <a:r>
              <a:rPr lang="en-US" altLang="zh-CN" dirty="0"/>
              <a:t>Llama </a:t>
            </a:r>
            <a:r>
              <a:rPr lang="zh-CN" altLang="en-US" dirty="0"/>
              <a:t>系列，性格微调后的模型在三项核心任务上的</a:t>
            </a:r>
            <a:r>
              <a:rPr lang="zh-CN" altLang="en-US" b="1" dirty="0"/>
              <a:t>表现与基线高度接近</a:t>
            </a:r>
            <a:r>
              <a:rPr lang="zh-CN" altLang="en-US" dirty="0"/>
              <a:t>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各个任务的数值差异仅在小范围波动，没有出现系统性下降。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没有损害基础能力</a:t>
            </a:r>
            <a:endParaRPr lang="zh-CN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在常识推理（</a:t>
            </a:r>
            <a:r>
              <a:rPr lang="en-US" altLang="zh-CN" dirty="0"/>
              <a:t>ARC</a:t>
            </a:r>
            <a:r>
              <a:rPr lang="zh-CN" altLang="en-US" dirty="0"/>
              <a:t>）、阅读理解（</a:t>
            </a:r>
            <a:r>
              <a:rPr lang="en-US" altLang="zh-CN" dirty="0" err="1"/>
              <a:t>BoolQ</a:t>
            </a:r>
            <a:r>
              <a:rPr lang="zh-CN" altLang="en-US" dirty="0"/>
              <a:t>）、数学推理（</a:t>
            </a:r>
            <a:r>
              <a:rPr lang="en-US" altLang="zh-CN" dirty="0"/>
              <a:t>GSM8K</a:t>
            </a:r>
            <a:r>
              <a:rPr lang="zh-CN" altLang="en-US" dirty="0"/>
              <a:t>）等任务上，模型的准确率和 </a:t>
            </a:r>
            <a:r>
              <a:rPr lang="en-US" altLang="zh-CN" dirty="0"/>
              <a:t>F1 </a:t>
            </a:r>
            <a:r>
              <a:rPr lang="zh-CN" altLang="en-US" dirty="0"/>
              <a:t>水平均保持在与基线一致的水平。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说明 </a:t>
            </a:r>
            <a:r>
              <a:rPr lang="en-US" altLang="zh-CN" dirty="0"/>
              <a:t>DPO </a:t>
            </a:r>
            <a:r>
              <a:rPr lang="zh-CN" altLang="en-US" dirty="0"/>
              <a:t>在引入性格偏好的同时，</a:t>
            </a:r>
            <a:r>
              <a:rPr lang="zh-CN" altLang="en-US" b="1" dirty="0"/>
              <a:t>并不会削弱模型的推理与理解能力。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验证了方法的稳健性</a:t>
            </a:r>
            <a:endParaRPr lang="zh-CN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实验结果证明：</a:t>
            </a:r>
            <a:r>
              <a:rPr lang="en-US" altLang="zh-CN" dirty="0"/>
              <a:t>DPO </a:t>
            </a:r>
            <a:r>
              <a:rPr lang="zh-CN" altLang="en-US" dirty="0"/>
              <a:t>不仅能够实现性格调控，还能保证模型基础能力不受损伤，为后续的实验提供了可靠前提。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573" y="90870"/>
            <a:ext cx="5745029" cy="2119612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573" y="2343567"/>
            <a:ext cx="5979469" cy="2206109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82" y="4647517"/>
            <a:ext cx="5825560" cy="2149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40961" cy="225492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3567"/>
            <a:ext cx="3645261" cy="230832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5" y="4647517"/>
            <a:ext cx="3471169" cy="2210483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146524" y="40482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9864725" y="3298825"/>
            <a:ext cx="23272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 </a:t>
            </a:r>
            <a:r>
              <a:rPr lang="zh-CN" altLang="en-US" b="1" dirty="0"/>
              <a:t>模型</a:t>
            </a:r>
          </a:p>
          <a:p>
            <a:r>
              <a:rPr lang="zh-CN" altLang="en-US" b="1" dirty="0"/>
              <a:t>整体倾向</a:t>
            </a:r>
            <a:r>
              <a:rPr lang="zh-CN" altLang="en-US" dirty="0"/>
              <a:t>：</a:t>
            </a:r>
            <a:r>
              <a:rPr lang="en-US" altLang="zh-CN" dirty="0"/>
              <a:t>F </a:t>
            </a:r>
            <a:r>
              <a:rPr lang="zh-CN" altLang="en-US" dirty="0"/>
              <a:t>模型更偏向 </a:t>
            </a:r>
            <a:r>
              <a:rPr lang="zh-CN" altLang="en-US" b="1" dirty="0"/>
              <a:t>积极（</a:t>
            </a:r>
            <a:r>
              <a:rPr lang="en-US" altLang="zh-CN" b="1" dirty="0"/>
              <a:t>positive </a:t>
            </a:r>
            <a:r>
              <a:rPr lang="zh-CN" altLang="en-US" b="1" dirty="0"/>
              <a:t>偏多，</a:t>
            </a:r>
            <a:r>
              <a:rPr lang="en-US" altLang="zh-CN" b="1" dirty="0"/>
              <a:t>negative </a:t>
            </a:r>
            <a:r>
              <a:rPr lang="zh-CN" altLang="en-US" b="1" dirty="0"/>
              <a:t>偏少）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r>
              <a:rPr lang="en-US" altLang="zh-CN" b="1" dirty="0"/>
              <a:t>T </a:t>
            </a:r>
            <a:r>
              <a:rPr lang="zh-CN" altLang="en-US" b="1" dirty="0"/>
              <a:t>模型</a:t>
            </a:r>
          </a:p>
          <a:p>
            <a:r>
              <a:rPr lang="zh-CN" altLang="en-US" b="1" dirty="0"/>
              <a:t>整体倾向</a:t>
            </a:r>
            <a:r>
              <a:rPr lang="zh-CN" altLang="en-US" dirty="0"/>
              <a:t>：</a:t>
            </a:r>
            <a:r>
              <a:rPr lang="en-US" altLang="zh-CN" dirty="0"/>
              <a:t>T </a:t>
            </a:r>
            <a:r>
              <a:rPr lang="zh-CN" altLang="en-US" dirty="0"/>
              <a:t>模型更偏向 </a:t>
            </a:r>
            <a:r>
              <a:rPr lang="zh-CN" altLang="en-US" b="1" dirty="0"/>
              <a:t>消极（</a:t>
            </a:r>
            <a:r>
              <a:rPr lang="en-US" altLang="zh-CN" b="1" dirty="0"/>
              <a:t>negative </a:t>
            </a:r>
            <a:r>
              <a:rPr lang="zh-CN" altLang="en-US" b="1" dirty="0"/>
              <a:t>偏多，</a:t>
            </a:r>
            <a:r>
              <a:rPr lang="en-US" altLang="zh-CN" b="1" dirty="0"/>
              <a:t>positive </a:t>
            </a:r>
            <a:r>
              <a:rPr lang="zh-CN" altLang="en-US" b="1" dirty="0"/>
              <a:t>偏少）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864090" y="727710"/>
            <a:ext cx="2327910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IMDB Sentiment </a:t>
            </a:r>
            <a:r>
              <a:rPr lang="zh-CN" altLang="en-US" dirty="0"/>
              <a:t>数据集是一个常用的电影评论情感分析数据集，内容来自 </a:t>
            </a:r>
            <a:r>
              <a:rPr lang="en-US" altLang="zh-CN" dirty="0"/>
              <a:t>IMDB </a:t>
            </a:r>
            <a:r>
              <a:rPr lang="zh-CN" altLang="en-US" dirty="0"/>
              <a:t>网站的用户评论。文本分类为</a:t>
            </a:r>
            <a:r>
              <a:rPr lang="zh-CN" altLang="en-US" b="1" dirty="0"/>
              <a:t>积极（</a:t>
            </a:r>
            <a:r>
              <a:rPr lang="en-US" altLang="zh-CN" b="1" dirty="0"/>
              <a:t>positive</a:t>
            </a:r>
            <a:r>
              <a:rPr lang="zh-CN" altLang="en-US" b="1" dirty="0"/>
              <a:t>）或消极（</a:t>
            </a:r>
            <a:r>
              <a:rPr lang="en-US" altLang="zh-CN" b="1" dirty="0"/>
              <a:t>negative</a:t>
            </a:r>
            <a:r>
              <a:rPr lang="zh-CN" altLang="en-US" b="1" dirty="0"/>
              <a:t>）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540" y="4632831"/>
            <a:ext cx="6394059" cy="21313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6" y="1"/>
            <a:ext cx="3489651" cy="21883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64861"/>
            <a:ext cx="3562350" cy="21883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6" y="4632831"/>
            <a:ext cx="3491645" cy="218955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488" y="56949"/>
            <a:ext cx="6387979" cy="213135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488" y="2450595"/>
            <a:ext cx="6316700" cy="210256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0097770" y="3147695"/>
            <a:ext cx="20650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 </a:t>
            </a:r>
            <a:r>
              <a:rPr lang="zh-CN" altLang="en-US" b="1" dirty="0"/>
              <a:t>模型倾向</a:t>
            </a:r>
            <a:r>
              <a:rPr lang="en-US" altLang="zh-CN" b="1" dirty="0"/>
              <a:t>-</a:t>
            </a:r>
            <a:r>
              <a:rPr lang="zh-CN" altLang="en-US" b="1" dirty="0"/>
              <a:t>悲观</a:t>
            </a:r>
            <a:r>
              <a:rPr lang="zh-CN" altLang="en-US" dirty="0"/>
              <a:t>：相较于 </a:t>
            </a:r>
            <a:r>
              <a:rPr lang="en-US" altLang="zh-CN" dirty="0"/>
              <a:t>Base</a:t>
            </a:r>
            <a:r>
              <a:rPr lang="zh-CN" altLang="en-US" dirty="0"/>
              <a:t>，</a:t>
            </a:r>
            <a:r>
              <a:rPr lang="en-US" altLang="zh-CN" dirty="0"/>
              <a:t>F </a:t>
            </a:r>
            <a:r>
              <a:rPr lang="zh-CN" altLang="en-US" dirty="0"/>
              <a:t>模型更偏向预测 </a:t>
            </a:r>
            <a:r>
              <a:rPr lang="en-US" altLang="zh-CN" b="1" dirty="0"/>
              <a:t>depression</a:t>
            </a:r>
            <a:r>
              <a:rPr lang="zh-CN" altLang="en-US" dirty="0"/>
              <a:t>，而 </a:t>
            </a:r>
            <a:r>
              <a:rPr lang="en-US" altLang="zh-CN" b="1" dirty="0"/>
              <a:t>normal</a:t>
            </a:r>
            <a:r>
              <a:rPr lang="zh-CN" altLang="en-US" dirty="0"/>
              <a:t> 的比例更少。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/>
              <a:t>T </a:t>
            </a:r>
            <a:r>
              <a:rPr lang="zh-CN" altLang="en-US" b="1" dirty="0"/>
              <a:t>模型倾向</a:t>
            </a:r>
            <a:r>
              <a:rPr lang="en-US" altLang="zh-CN" b="1" dirty="0"/>
              <a:t>-</a:t>
            </a:r>
            <a:r>
              <a:rPr lang="zh-CN" altLang="en-US" b="1" dirty="0"/>
              <a:t>正常</a:t>
            </a:r>
            <a:r>
              <a:rPr lang="zh-CN" altLang="en-US" dirty="0"/>
              <a:t>：相较于 </a:t>
            </a:r>
            <a:r>
              <a:rPr lang="en-US" altLang="zh-CN" dirty="0"/>
              <a:t>Base</a:t>
            </a:r>
            <a:r>
              <a:rPr lang="zh-CN" altLang="en-US" dirty="0"/>
              <a:t>，</a:t>
            </a:r>
            <a:r>
              <a:rPr lang="en-US" altLang="zh-CN" dirty="0"/>
              <a:t>T </a:t>
            </a:r>
            <a:r>
              <a:rPr lang="zh-CN" altLang="en-US" dirty="0"/>
              <a:t>模型的 </a:t>
            </a:r>
            <a:r>
              <a:rPr lang="en-US" altLang="zh-CN" b="1" dirty="0"/>
              <a:t>normal</a:t>
            </a:r>
            <a:r>
              <a:rPr lang="zh-CN" altLang="en-US" dirty="0"/>
              <a:t> 预测比例略高，而 </a:t>
            </a:r>
            <a:r>
              <a:rPr lang="en-US" altLang="zh-CN" b="1" dirty="0"/>
              <a:t>depression</a:t>
            </a:r>
            <a:r>
              <a:rPr lang="zh-CN" altLang="en-US" dirty="0"/>
              <a:t> 略低。</a:t>
            </a:r>
          </a:p>
          <a:p>
            <a:endParaRPr lang="zh-CN" alt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10119995" y="793115"/>
            <a:ext cx="1972945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/>
              <a:t>Mental Sentiment</a:t>
            </a:r>
            <a:r>
              <a:rPr lang="zh-CN" altLang="en-US" sz="1600"/>
              <a:t>数据集包含来源于社交平台（如推文和评论）的心理健康相关文本样本，标注有情绪类别</a:t>
            </a:r>
            <a:r>
              <a:rPr lang="en-US" altLang="zh-CN" sz="1600"/>
              <a:t>,</a:t>
            </a:r>
            <a:r>
              <a:rPr lang="zh-CN" altLang="en-US" sz="1600"/>
              <a:t>分为抑郁（</a:t>
            </a:r>
            <a:r>
              <a:rPr lang="en-US" altLang="zh-CN" sz="1600"/>
              <a:t>depression</a:t>
            </a:r>
            <a:r>
              <a:rPr lang="zh-CN" altLang="en-US" sz="1600"/>
              <a:t>）和正常（</a:t>
            </a:r>
            <a:r>
              <a:rPr lang="en-US" altLang="zh-CN" sz="1600"/>
              <a:t>normal</a:t>
            </a:r>
            <a:r>
              <a:rPr lang="zh-CN" altLang="en-US" sz="1600"/>
              <a:t>）。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79" y="2207023"/>
            <a:ext cx="6134752" cy="21664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190" y="4607590"/>
            <a:ext cx="6174929" cy="21664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02573" cy="22403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0320"/>
            <a:ext cx="3920150" cy="22504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7590"/>
            <a:ext cx="3920150" cy="225041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08" y="0"/>
            <a:ext cx="6091694" cy="212346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0182901" y="3225800"/>
            <a:ext cx="20097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 </a:t>
            </a:r>
            <a:r>
              <a:rPr lang="zh-CN" altLang="en-US" b="1" dirty="0"/>
              <a:t>模型</a:t>
            </a:r>
          </a:p>
          <a:p>
            <a:r>
              <a:rPr lang="zh-CN" altLang="en-US" b="1" dirty="0"/>
              <a:t>整体倾向</a:t>
            </a:r>
            <a:r>
              <a:rPr lang="zh-CN" altLang="en-US" dirty="0"/>
              <a:t>：</a:t>
            </a:r>
            <a:r>
              <a:rPr lang="en-US" altLang="zh-CN" dirty="0"/>
              <a:t>F </a:t>
            </a:r>
            <a:r>
              <a:rPr lang="zh-CN" altLang="en-US" dirty="0"/>
              <a:t>模型更偏向 </a:t>
            </a:r>
            <a:r>
              <a:rPr lang="zh-CN" altLang="en-US" b="1" dirty="0"/>
              <a:t>乐观</a:t>
            </a:r>
            <a:r>
              <a:rPr lang="zh-CN" altLang="en-US" dirty="0"/>
              <a:t>，倾向于判断为 </a:t>
            </a:r>
            <a:r>
              <a:rPr lang="en-US" altLang="zh-CN" b="1" dirty="0"/>
              <a:t>bullish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r>
              <a:rPr lang="en-US" altLang="zh-CN" b="1" dirty="0"/>
              <a:t>T </a:t>
            </a:r>
            <a:r>
              <a:rPr lang="zh-CN" altLang="en-US" b="1" dirty="0"/>
              <a:t>模型</a:t>
            </a:r>
          </a:p>
          <a:p>
            <a:r>
              <a:rPr lang="zh-CN" altLang="en-US" b="1" dirty="0"/>
              <a:t>整体倾向</a:t>
            </a:r>
            <a:r>
              <a:rPr lang="zh-CN" altLang="en-US" dirty="0"/>
              <a:t>：</a:t>
            </a:r>
            <a:r>
              <a:rPr lang="en-US" altLang="zh-CN" dirty="0"/>
              <a:t>T </a:t>
            </a:r>
            <a:r>
              <a:rPr lang="zh-CN" altLang="en-US" dirty="0"/>
              <a:t>模型更偏向 </a:t>
            </a:r>
            <a:r>
              <a:rPr lang="zh-CN" altLang="en-US" b="1" dirty="0"/>
              <a:t>保守</a:t>
            </a:r>
            <a:r>
              <a:rPr lang="en-US" altLang="zh-CN" b="1" dirty="0"/>
              <a:t>/</a:t>
            </a:r>
            <a:r>
              <a:rPr lang="zh-CN" altLang="en-US" b="1" dirty="0"/>
              <a:t>谨慎</a:t>
            </a:r>
            <a:r>
              <a:rPr lang="zh-CN" altLang="en-US" dirty="0"/>
              <a:t>，倾向于判断为 </a:t>
            </a:r>
            <a:r>
              <a:rPr lang="en-US" altLang="zh-CN" b="1" dirty="0"/>
              <a:t>neutral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10160635" y="1037590"/>
            <a:ext cx="2009775" cy="1804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1600"/>
              <a:t>News Sentiment</a:t>
            </a:r>
            <a:r>
              <a:rPr lang="zh-CN" altLang="en-US" sz="1600"/>
              <a:t>数据集由关于金融与股市话题的推文构成，每条推文标注为中性（</a:t>
            </a:r>
            <a:r>
              <a:rPr lang="en-US" altLang="zh-CN" sz="1600"/>
              <a:t>neutral</a:t>
            </a:r>
            <a:r>
              <a:rPr lang="zh-CN" altLang="en-US" sz="1600"/>
              <a:t>）、看涨（</a:t>
            </a:r>
            <a:r>
              <a:rPr lang="en-US" altLang="zh-CN" sz="1600"/>
              <a:t>bullish</a:t>
            </a:r>
            <a:r>
              <a:rPr lang="zh-CN" altLang="en-US" sz="1600"/>
              <a:t>） 或 看跌（</a:t>
            </a:r>
            <a:r>
              <a:rPr lang="en-US" altLang="zh-CN" sz="1600"/>
              <a:t>bearish</a:t>
            </a:r>
            <a:r>
              <a:rPr lang="zh-CN" altLang="en-US" sz="1600"/>
              <a:t>），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5" y="2295055"/>
            <a:ext cx="3582644" cy="22814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" y="4576527"/>
            <a:ext cx="3582646" cy="22814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82645" cy="228147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85" y="4651886"/>
            <a:ext cx="6269381" cy="223997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85" y="37679"/>
            <a:ext cx="6152573" cy="220611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33" y="2445772"/>
            <a:ext cx="6193484" cy="220611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031932" y="3675323"/>
            <a:ext cx="19797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 </a:t>
            </a:r>
            <a:r>
              <a:rPr lang="zh-CN" altLang="en-US" b="1" dirty="0"/>
              <a:t>模型</a:t>
            </a:r>
          </a:p>
          <a:p>
            <a:r>
              <a:rPr lang="zh-CN" altLang="en-US" b="1" dirty="0"/>
              <a:t>整体表现</a:t>
            </a:r>
            <a:r>
              <a:rPr lang="zh-CN" altLang="en-US" dirty="0"/>
              <a:t>：</a:t>
            </a:r>
            <a:r>
              <a:rPr lang="en-US" altLang="zh-CN" dirty="0"/>
              <a:t>F </a:t>
            </a:r>
            <a:r>
              <a:rPr lang="zh-CN" altLang="en-US" dirty="0"/>
              <a:t>模型更 </a:t>
            </a:r>
            <a:r>
              <a:rPr lang="zh-CN" altLang="en-US" b="1" dirty="0"/>
              <a:t>乐观</a:t>
            </a:r>
            <a:r>
              <a:rPr lang="zh-CN" altLang="en-US" dirty="0"/>
              <a:t>，更容易判断为 </a:t>
            </a:r>
            <a:r>
              <a:rPr lang="en-US" altLang="zh-CN" b="1" dirty="0"/>
              <a:t>positive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r>
              <a:rPr lang="en-US" altLang="zh-CN" b="1" dirty="0"/>
              <a:t>T </a:t>
            </a:r>
            <a:r>
              <a:rPr lang="zh-CN" altLang="en-US" b="1" dirty="0"/>
              <a:t>模型</a:t>
            </a:r>
          </a:p>
          <a:p>
            <a:r>
              <a:rPr lang="zh-CN" altLang="en-US" b="1" dirty="0"/>
              <a:t>整体表现</a:t>
            </a:r>
            <a:r>
              <a:rPr lang="zh-CN" altLang="en-US" dirty="0"/>
              <a:t>：</a:t>
            </a:r>
            <a:r>
              <a:rPr lang="en-US" altLang="zh-CN" dirty="0"/>
              <a:t>T </a:t>
            </a:r>
            <a:r>
              <a:rPr lang="zh-CN" altLang="en-US" dirty="0"/>
              <a:t>模型更 </a:t>
            </a:r>
            <a:r>
              <a:rPr lang="zh-CN" altLang="en-US" b="1" dirty="0"/>
              <a:t>悲观</a:t>
            </a:r>
            <a:r>
              <a:rPr lang="zh-CN" altLang="en-US" dirty="0"/>
              <a:t>，更容易判断为 </a:t>
            </a:r>
            <a:r>
              <a:rPr lang="en-US" altLang="zh-CN" b="1" dirty="0"/>
              <a:t>negative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10094595" y="946785"/>
            <a:ext cx="1980565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/>
              <a:t>SST-2 </a:t>
            </a:r>
            <a:r>
              <a:rPr lang="zh-CN" altLang="en-US" sz="1600"/>
              <a:t>是斯坦福大学发布的一个经典情感分析数据集，来源于 电影评论 </a:t>
            </a:r>
            <a:r>
              <a:rPr lang="en-US" altLang="zh-CN" sz="1600"/>
              <a:t>(movie reviews)</a:t>
            </a:r>
            <a:r>
              <a:rPr lang="zh-CN" altLang="en-US" sz="1600"/>
              <a:t>，将句子划分为 </a:t>
            </a:r>
            <a:r>
              <a:rPr lang="en-US" altLang="zh-CN" sz="1600"/>
              <a:t>positive </a:t>
            </a:r>
            <a:r>
              <a:rPr lang="zh-CN" altLang="en-US" sz="1600"/>
              <a:t>或 </a:t>
            </a:r>
            <a:r>
              <a:rPr lang="en-US" altLang="zh-CN" sz="1600"/>
              <a:t>negative </a:t>
            </a:r>
            <a:r>
              <a:rPr lang="zh-CN" altLang="en-US" sz="1600"/>
              <a:t>两类。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7422"/>
            <a:ext cx="3844031" cy="22365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007"/>
            <a:ext cx="3844031" cy="22365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0715"/>
            <a:ext cx="3844031" cy="223657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422" y="4647724"/>
            <a:ext cx="6098959" cy="215709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422" y="92234"/>
            <a:ext cx="5962175" cy="210235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31" y="2290754"/>
            <a:ext cx="6098959" cy="216036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954420" y="3301841"/>
            <a:ext cx="22490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 </a:t>
            </a:r>
            <a:r>
              <a:rPr lang="zh-CN" altLang="en-US" b="1" dirty="0"/>
              <a:t>模型</a:t>
            </a:r>
          </a:p>
          <a:p>
            <a:r>
              <a:rPr lang="zh-CN" altLang="en-US" b="1" dirty="0"/>
              <a:t>整体倾向</a:t>
            </a:r>
            <a:r>
              <a:rPr lang="zh-CN" altLang="en-US" dirty="0"/>
              <a:t>：</a:t>
            </a:r>
            <a:r>
              <a:rPr lang="en-US" altLang="zh-CN" dirty="0"/>
              <a:t>F </a:t>
            </a:r>
            <a:r>
              <a:rPr lang="zh-CN" altLang="en-US" dirty="0"/>
              <a:t>模型在该数据集上更 </a:t>
            </a:r>
            <a:r>
              <a:rPr lang="zh-CN" altLang="en-US" b="1" dirty="0"/>
              <a:t>乐观</a:t>
            </a:r>
            <a:r>
              <a:rPr lang="zh-CN" altLang="en-US" dirty="0"/>
              <a:t>，偏向预测 </a:t>
            </a:r>
            <a:r>
              <a:rPr lang="en-US" altLang="zh-CN" b="1" dirty="0"/>
              <a:t>positive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T </a:t>
            </a:r>
            <a:r>
              <a:rPr lang="zh-CN" altLang="en-US" b="1" dirty="0"/>
              <a:t>模型</a:t>
            </a:r>
          </a:p>
          <a:p>
            <a:r>
              <a:rPr lang="zh-CN" altLang="en-US" b="1" dirty="0"/>
              <a:t>整体倾向</a:t>
            </a:r>
            <a:r>
              <a:rPr lang="zh-CN" altLang="en-US" dirty="0"/>
              <a:t>：</a:t>
            </a:r>
            <a:r>
              <a:rPr lang="en-US" altLang="zh-CN" dirty="0"/>
              <a:t>T </a:t>
            </a:r>
            <a:r>
              <a:rPr lang="zh-CN" altLang="en-US" dirty="0"/>
              <a:t>模型在该数据集上更 </a:t>
            </a:r>
            <a:r>
              <a:rPr lang="zh-CN" altLang="en-US" b="1" dirty="0"/>
              <a:t>悲观</a:t>
            </a:r>
            <a:r>
              <a:rPr lang="zh-CN" altLang="en-US" dirty="0"/>
              <a:t>，偏向预测 </a:t>
            </a:r>
            <a:r>
              <a:rPr lang="en-US" altLang="zh-CN" b="1" dirty="0"/>
              <a:t>negative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10011410" y="647065"/>
            <a:ext cx="1986280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/>
              <a:t>Fiqasa </a:t>
            </a:r>
            <a:r>
              <a:rPr lang="zh-CN" altLang="en-US" sz="1600"/>
              <a:t>是一个金融情感分类数据集，包含约 </a:t>
            </a:r>
            <a:r>
              <a:rPr lang="en-US" altLang="zh-CN" sz="1600"/>
              <a:t>1,170 </a:t>
            </a:r>
            <a:r>
              <a:rPr lang="zh-CN" altLang="en-US" sz="1600"/>
              <a:t>条英文金融帖文或标题，每条标注为 </a:t>
            </a:r>
            <a:r>
              <a:rPr lang="en-US" altLang="zh-CN" sz="1600"/>
              <a:t>positive</a:t>
            </a:r>
            <a:r>
              <a:rPr lang="zh-CN" altLang="en-US" sz="1600"/>
              <a:t>（积极）、</a:t>
            </a:r>
            <a:r>
              <a:rPr lang="en-US" altLang="zh-CN" sz="1600"/>
              <a:t>negative</a:t>
            </a:r>
            <a:r>
              <a:rPr lang="zh-CN" altLang="en-US" sz="1600"/>
              <a:t>（消极）或 </a:t>
            </a:r>
            <a:r>
              <a:rPr lang="en-US" altLang="zh-CN" sz="1600"/>
              <a:t>neutral</a:t>
            </a:r>
            <a:r>
              <a:rPr lang="zh-CN" altLang="en-US" sz="1600"/>
              <a:t>（中性）。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235F0C7-9787-423B-8221-1616C264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134601" cy="57590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情绪分析结果总结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64F1F1-BCDB-4A97-AEB8-35D0AC3E7B0E}"/>
              </a:ext>
            </a:extLst>
          </p:cNvPr>
          <p:cNvSpPr/>
          <p:nvPr/>
        </p:nvSpPr>
        <p:spPr>
          <a:xfrm>
            <a:off x="838199" y="1166842"/>
            <a:ext cx="9388877" cy="4905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情绪分析任务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zh-CN" altLang="en-US" b="1" dirty="0"/>
              <a:t>不依赖客观正确性</a:t>
            </a:r>
            <a:r>
              <a:rPr lang="zh-CN" altLang="en-US" dirty="0"/>
              <a:t>的任务，来观察模型的</a:t>
            </a:r>
            <a:r>
              <a:rPr lang="zh-CN" altLang="en-US" b="1" dirty="0"/>
              <a:t>主观判断差异</a:t>
            </a:r>
            <a:r>
              <a:rPr lang="zh-CN" altLang="en-US" dirty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 情绪分析任务符合：同一句话可能存在多种解读，能体现模型的</a:t>
            </a:r>
            <a:r>
              <a:rPr lang="zh-CN" altLang="en-US" b="1" dirty="0"/>
              <a:t>性格化偏向</a:t>
            </a:r>
            <a:r>
              <a:rPr lang="zh-CN" altLang="en-US" dirty="0"/>
              <a:t>。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数据集覆盖面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 影视评论</a:t>
            </a:r>
            <a:r>
              <a:rPr lang="zh-CN" altLang="en-US" dirty="0"/>
              <a:t>（</a:t>
            </a:r>
            <a:r>
              <a:rPr lang="en-US" altLang="zh-CN" dirty="0"/>
              <a:t>IMDB, SST-2</a:t>
            </a:r>
            <a:r>
              <a:rPr lang="zh-CN" altLang="en-US" dirty="0"/>
              <a:t>） → 典型正</a:t>
            </a:r>
            <a:r>
              <a:rPr lang="en-US" altLang="zh-CN" dirty="0"/>
              <a:t>/</a:t>
            </a:r>
            <a:r>
              <a:rPr lang="zh-CN" altLang="en-US" dirty="0"/>
              <a:t>负情绪判别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 心理健康文本</a:t>
            </a:r>
            <a:r>
              <a:rPr lang="zh-CN" altLang="en-US" dirty="0"/>
              <a:t>（</a:t>
            </a:r>
            <a:r>
              <a:rPr lang="en-US" altLang="zh-CN" dirty="0"/>
              <a:t>Mental Sentiment</a:t>
            </a:r>
            <a:r>
              <a:rPr lang="zh-CN" altLang="en-US" dirty="0"/>
              <a:t>） → 抑郁</a:t>
            </a:r>
            <a:r>
              <a:rPr lang="en-US" altLang="zh-CN" dirty="0"/>
              <a:t>/</a:t>
            </a:r>
            <a:r>
              <a:rPr lang="zh-CN" altLang="en-US" dirty="0"/>
              <a:t>正常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 财经新闻</a:t>
            </a:r>
            <a:r>
              <a:rPr lang="zh-CN" altLang="en-US" dirty="0"/>
              <a:t>（</a:t>
            </a:r>
            <a:r>
              <a:rPr lang="en-US" altLang="zh-CN" dirty="0"/>
              <a:t>News Sentiment</a:t>
            </a:r>
            <a:r>
              <a:rPr lang="zh-CN" altLang="en-US" dirty="0"/>
              <a:t>） → 看涨</a:t>
            </a:r>
            <a:r>
              <a:rPr lang="en-US" altLang="zh-CN" dirty="0"/>
              <a:t>/</a:t>
            </a:r>
            <a:r>
              <a:rPr lang="zh-CN" altLang="en-US" dirty="0"/>
              <a:t>看跌</a:t>
            </a:r>
            <a:r>
              <a:rPr lang="en-US" altLang="zh-CN" dirty="0"/>
              <a:t>/</a:t>
            </a:r>
            <a:r>
              <a:rPr lang="zh-CN" altLang="en-US" dirty="0"/>
              <a:t>中性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 金融论坛帖子</a:t>
            </a:r>
            <a:r>
              <a:rPr lang="zh-CN" altLang="en-US" dirty="0"/>
              <a:t>（</a:t>
            </a:r>
            <a:r>
              <a:rPr lang="en-US" altLang="zh-CN" dirty="0" err="1"/>
              <a:t>Fiqasa</a:t>
            </a:r>
            <a:r>
              <a:rPr lang="zh-CN" altLang="en-US" dirty="0"/>
              <a:t>） → 积极</a:t>
            </a:r>
            <a:r>
              <a:rPr lang="en-US" altLang="zh-CN" dirty="0"/>
              <a:t>/</a:t>
            </a:r>
            <a:r>
              <a:rPr lang="zh-CN" altLang="en-US" dirty="0"/>
              <a:t>消极</a:t>
            </a:r>
            <a:r>
              <a:rPr lang="en-US" altLang="zh-CN" dirty="0"/>
              <a:t>/</a:t>
            </a:r>
            <a:r>
              <a:rPr lang="zh-CN" altLang="en-US" dirty="0"/>
              <a:t>中性</a:t>
            </a:r>
            <a:br>
              <a:rPr lang="zh-CN" altLang="en-US" dirty="0"/>
            </a:br>
            <a:r>
              <a:rPr lang="zh-CN" altLang="en-US" dirty="0"/>
              <a:t>覆盖 </a:t>
            </a:r>
            <a:r>
              <a:rPr lang="zh-CN" altLang="en-US" b="1" dirty="0"/>
              <a:t>不同领域与应用场景</a:t>
            </a:r>
            <a:r>
              <a:rPr lang="zh-CN" altLang="en-US" dirty="0"/>
              <a:t>，保证结果具有代表性。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整体观察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F </a:t>
            </a:r>
            <a:r>
              <a:rPr lang="zh-CN" altLang="en-US" b="1" dirty="0"/>
              <a:t>模型</a:t>
            </a:r>
            <a:r>
              <a:rPr lang="zh-CN" altLang="en-US" dirty="0"/>
              <a:t>：更</a:t>
            </a:r>
            <a:r>
              <a:rPr lang="zh-CN" altLang="en-US" b="1" dirty="0"/>
              <a:t>乐观</a:t>
            </a:r>
            <a:r>
              <a:rPr lang="en-US" altLang="zh-CN" b="1" dirty="0"/>
              <a:t>/</a:t>
            </a:r>
            <a:r>
              <a:rPr lang="zh-CN" altLang="en-US" b="1" dirty="0"/>
              <a:t>积极</a:t>
            </a:r>
            <a:r>
              <a:rPr lang="zh-CN" altLang="en-US" dirty="0"/>
              <a:t>（</a:t>
            </a:r>
            <a:r>
              <a:rPr lang="en-US" altLang="zh-CN" dirty="0"/>
              <a:t>positive, bullish, depression</a:t>
            </a:r>
            <a:r>
              <a:rPr lang="zh-CN" altLang="en-US" dirty="0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T </a:t>
            </a:r>
            <a:r>
              <a:rPr lang="zh-CN" altLang="en-US" b="1" dirty="0"/>
              <a:t>模型</a:t>
            </a:r>
            <a:r>
              <a:rPr lang="zh-CN" altLang="en-US" dirty="0"/>
              <a:t>：更</a:t>
            </a:r>
            <a:r>
              <a:rPr lang="zh-CN" altLang="en-US" b="1" dirty="0"/>
              <a:t>悲观</a:t>
            </a:r>
            <a:r>
              <a:rPr lang="en-US" altLang="zh-CN" b="1" dirty="0"/>
              <a:t>/</a:t>
            </a:r>
            <a:r>
              <a:rPr lang="zh-CN" altLang="en-US" b="1" dirty="0"/>
              <a:t>谨慎</a:t>
            </a:r>
            <a:r>
              <a:rPr lang="zh-CN" altLang="en-US" dirty="0"/>
              <a:t>（</a:t>
            </a:r>
            <a:r>
              <a:rPr lang="en-US" altLang="zh-CN" dirty="0"/>
              <a:t>negative, neutral, normal</a:t>
            </a:r>
            <a:r>
              <a:rPr lang="zh-CN" altLang="en-US" dirty="0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结论</a:t>
            </a:r>
            <a:r>
              <a:rPr lang="zh-CN" altLang="en-US" dirty="0"/>
              <a:t>：性格调控使模型在不同数据集上展现出</a:t>
            </a:r>
            <a:r>
              <a:rPr lang="zh-CN" altLang="en-US" b="1" dirty="0"/>
              <a:t>稳定的倾向差异</a:t>
            </a:r>
            <a:r>
              <a:rPr lang="zh-CN" altLang="en-US" dirty="0"/>
              <a:t>，符合预期。</a:t>
            </a:r>
          </a:p>
        </p:txBody>
      </p:sp>
    </p:spTree>
    <p:extLst>
      <p:ext uri="{BB962C8B-B14F-4D97-AF65-F5344CB8AC3E}">
        <p14:creationId xmlns:p14="http://schemas.microsoft.com/office/powerpoint/2010/main" val="426874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134601" cy="57590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F1-Macro</a:t>
            </a:r>
            <a:endParaRPr lang="zh-CN" altLang="en-US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38199" y="1504027"/>
          <a:ext cx="10515600" cy="14630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/>
                        <a:t>模型类型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fiqasa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mental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imdb-sklearn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sst2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/>
                        <a:t>原始基座模型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0.55</a:t>
                      </a:r>
                      <a:endParaRPr lang="zh-CN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  <a:r>
                        <a:rPr lang="zh-CN" altLang="en-US"/>
                        <a:t>性格模型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/>
                        <a:t>0.56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/>
                        <a:t>0.87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zh-CN" altLang="en-US" dirty="0"/>
                        <a:t>性格模型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0.54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/>
                        <a:t>0.66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38198" y="3691693"/>
          <a:ext cx="10515600" cy="14630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模型类型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fiqasa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mental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imdb-sklearn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sst2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/>
                        <a:t>原始基座模型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0.54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  <a:r>
                        <a:rPr lang="zh-CN" altLang="en-US"/>
                        <a:t>性格模型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0.56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0.88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</a:t>
                      </a:r>
                      <a:r>
                        <a:rPr lang="zh-CN" altLang="en-US"/>
                        <a:t>性格模型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0.55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0.64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38198" y="1137252"/>
            <a:ext cx="2024108" cy="36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First-Run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38197" y="3260324"/>
            <a:ext cx="2024108" cy="36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Second-Run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838196" y="5286357"/>
            <a:ext cx="94776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结论</a:t>
            </a:r>
            <a:endParaRPr lang="en-US" altLang="zh-CN" b="1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两次实验结果高度一致，说明 </a:t>
            </a:r>
            <a:r>
              <a:rPr lang="en-US" altLang="zh-CN" b="1" dirty="0"/>
              <a:t>DPO </a:t>
            </a:r>
            <a:r>
              <a:rPr lang="zh-CN" altLang="en-US" b="1" dirty="0"/>
              <a:t>微调方法具有良好的可复现性和稳定性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在不同数据集上，模型经过性格调控后，依然能够 </a:t>
            </a:r>
            <a:r>
              <a:rPr lang="zh-CN" altLang="en-US" b="1" dirty="0"/>
              <a:t>稳定地表现出在情绪分析能力上的差异</a:t>
            </a:r>
            <a:r>
              <a:rPr lang="zh-CN" altLang="en-US" dirty="0"/>
              <a:t>（</a:t>
            </a:r>
            <a:r>
              <a:rPr lang="en-US" altLang="zh-CN" dirty="0"/>
              <a:t>F </a:t>
            </a:r>
            <a:r>
              <a:rPr lang="zh-CN" altLang="en-US" dirty="0"/>
              <a:t>倾向更积极，</a:t>
            </a:r>
            <a:r>
              <a:rPr lang="en-US" altLang="zh-CN" dirty="0"/>
              <a:t>T </a:t>
            </a:r>
            <a:r>
              <a:rPr lang="zh-CN" altLang="en-US" dirty="0"/>
              <a:t>倾向更消极）。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1413</Words>
  <Application>Microsoft Office PowerPoint</Application>
  <PresentationFormat>宽屏</PresentationFormat>
  <Paragraphs>251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大语言模型性格微调</vt:lpstr>
      <vt:lpstr>对比实验-验证DPO不会损害模型基础能力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情绪分析结果总结</vt:lpstr>
      <vt:lpstr>F1-Macro</vt:lpstr>
      <vt:lpstr>Categorical F1</vt:lpstr>
      <vt:lpstr>后续实验安排</vt:lpstr>
      <vt:lpstr>最新的相关研究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BiaopuCloud</dc:creator>
  <cp:lastModifiedBy>BiaopuCloud</cp:lastModifiedBy>
  <cp:revision>35</cp:revision>
  <dcterms:created xsi:type="dcterms:W3CDTF">2025-09-09T14:59:05Z</dcterms:created>
  <dcterms:modified xsi:type="dcterms:W3CDTF">2025-09-30T07:38:10Z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C323764DB44AA4B29440C068D1C4BAB4_42</vt:lpwstr>
  </property>
  <property fmtid="{D5CDD505-2E9C-101B-9397-08002B2CF9AE}" pid="3" name="KSOProductBuildVer">
    <vt:lpwstr>1033-7.4.1.8983</vt:lpwstr>
  </property>
</Properties>
</file>