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B1368-0741-444F-9693-6024F1F3B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01B70F-5FB8-477B-9D64-3B7CC07C0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0005D-96FA-4CB4-BFB6-3027CA56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C522-7363-465E-BB62-C4406A10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6A2C8-F0ED-430A-9513-6A7DF910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1C6D5-7F59-4020-B317-01435581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8A847-C198-4AA9-9F2E-A98D6368C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A6F9C-0D21-4EAE-9DB5-E35943DB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FACB0-DE4C-40ED-ADD3-E75E0903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AEAC7-142D-4907-877B-32263DF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C2DF14-B537-449B-8FED-718075D53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94090-AF36-4B0F-9CB7-F44CF3F66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2668E-5A2D-4ECF-A610-92750C69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65B33-8E17-439B-8670-2D53F73C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74787-233C-449C-8C45-01D12674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CC2EB-10DE-4F44-B414-97A979F2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D2E20-AA3B-41B4-B88C-4A91BA9C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A06DF-54AE-49DF-9F30-ECC538BF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8AF01-4D8C-4526-8D94-C7381678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9787A-03DD-449B-844C-7595D2CA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B3E8C-5602-4462-A58F-29DB799D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D1F3D-D3F7-45BC-A406-D63DDEC4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6D1EC-67CE-4B12-A3AB-E9D59ED4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A5B76-B3F0-4BC2-BBC9-BC95CFDA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FC03C-2702-4B37-AF17-783442A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F80B9-F0B8-4A63-83C2-BBFB7A01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5B74B-85D3-4118-87A6-48483B24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02053-C1A7-47E9-89E7-57593CFE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9861B-EA73-48E2-BACB-66D46163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C9691-4F65-4E40-9105-689387F3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40F13-795D-478F-A2DF-DEF737E3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5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36A4-9D16-4788-AE47-55867FA2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014DA-A9EF-4202-B759-E875D01C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7140D-C640-475A-9F47-FDA88ABA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C11BBC-EE65-4EFC-892A-6435B16E5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232C3-48ED-4DCB-A545-9FFE72F7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0D555D-2153-4EFA-9D73-4EBACE36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C91026-16E3-4695-9DC4-B46ED294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9E5B6B-5AB9-493E-B08D-DB8BDB5E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3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F2E2-65A9-44A3-B835-66D34792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64E3E6-FE6D-483E-94E6-FD8E61A2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38F6A-CBEB-4FAF-94A2-A5AB5122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E15345-87F8-46C2-8B7A-B88B9288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E50DB-B2CD-4219-9097-7A90C1C0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C7598-2CD7-4DA6-B81F-743A4C51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6A1A8-EDE3-4C9C-8B08-3CCB6F16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99180-D43A-4449-B954-5092AB32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639DC-3AD5-4A63-AA65-AA1BE53A3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4611DB-3D99-458F-9AA0-5934C36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FE895-5E63-45E5-A3A0-C540D671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ABB700-DEA5-465D-B036-71D01DAA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F6259-4AFC-4716-A314-8C47C0F3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6686-CB00-42FE-B8D8-A77DBCEB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68619B-A648-4FE1-8BAA-4B33B086C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5A18F6-D544-473E-844E-6AB7AB8E1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5059-7793-45A8-9015-59BCA67E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ED744-9D8B-4C5F-9A55-FD6D1827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2D6F5-1E7D-4FB2-AC66-23585F9D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223DE1-1512-42ED-B163-4C17AE23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58CF4-CEB3-481E-992A-4E0CBBCA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65EA9-A475-472B-8134-24470D924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10F6-A759-4729-9A49-5F8C2B509554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DC326-AA4E-4987-84B4-38039F1C8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676B-175C-49FB-8445-BDC6EAC4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07EA-5D49-4ABA-ADF8-9D4A11CAB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C898B1C-7032-4918-96D8-17CB0F1DAF94}"/>
              </a:ext>
            </a:extLst>
          </p:cNvPr>
          <p:cNvGrpSpPr/>
          <p:nvPr/>
        </p:nvGrpSpPr>
        <p:grpSpPr>
          <a:xfrm>
            <a:off x="117445" y="224405"/>
            <a:ext cx="11957109" cy="6476302"/>
            <a:chOff x="25166" y="285226"/>
            <a:chExt cx="11957109" cy="6476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9D2C7A0-C3D1-4B05-AAF0-25245E8AA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08" r="8999" b="28083"/>
            <a:stretch/>
          </p:blipFill>
          <p:spPr>
            <a:xfrm>
              <a:off x="5647875" y="3917659"/>
              <a:ext cx="6334400" cy="284386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652E311-D0E4-4FD0-89E5-414236F75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66" y="870001"/>
              <a:ext cx="6482803" cy="386348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BC5C13-2B99-4642-8342-B1AD63BEC072}"/>
                </a:ext>
              </a:extLst>
            </p:cNvPr>
            <p:cNvSpPr txBox="1"/>
            <p:nvPr/>
          </p:nvSpPr>
          <p:spPr>
            <a:xfrm>
              <a:off x="4429387" y="285226"/>
              <a:ext cx="3180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err="1"/>
                <a:t>Imdb</a:t>
              </a:r>
              <a:r>
                <a:rPr lang="en-US" altLang="zh-CN" sz="3200" b="1" dirty="0"/>
                <a:t> Sentiment</a:t>
              </a:r>
              <a:endParaRPr lang="zh-CN" altLang="en-US" sz="3200" b="1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845B228-B2C6-4832-BA51-C8DC48DF3262}"/>
              </a:ext>
            </a:extLst>
          </p:cNvPr>
          <p:cNvSpPr txBox="1"/>
          <p:nvPr/>
        </p:nvSpPr>
        <p:spPr>
          <a:xfrm>
            <a:off x="293615" y="4764947"/>
            <a:ext cx="4904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Arial" panose="020B0604020202020204" pitchFamily="34" charset="0"/>
              </a:rPr>
              <a:t>F 模型</a:t>
            </a:r>
            <a:r>
              <a:rPr lang="zh-CN" altLang="zh-CN" dirty="0">
                <a:latin typeface="Arial" panose="020B0604020202020204" pitchFamily="34" charset="0"/>
              </a:rPr>
              <a:t>：在 MBTI 微调后更“中性／均衡”——负向偏少、正向略增；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Arial" panose="020B0604020202020204" pitchFamily="34" charset="0"/>
              </a:rPr>
              <a:t>T 模型</a:t>
            </a:r>
            <a:r>
              <a:rPr lang="zh-CN" altLang="zh-CN" dirty="0">
                <a:latin typeface="Arial" panose="020B0604020202020204" pitchFamily="34" charset="0"/>
              </a:rPr>
              <a:t>：微调后更“消极／谨慎”——负向标签加重，neutral 显著上升，正向下降。</a:t>
            </a:r>
          </a:p>
          <a:p>
            <a:endParaRPr lang="zh-CN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82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C030671-E9B5-4186-8298-5CCE54632B8A}"/>
              </a:ext>
            </a:extLst>
          </p:cNvPr>
          <p:cNvSpPr txBox="1"/>
          <p:nvPr/>
        </p:nvSpPr>
        <p:spPr>
          <a:xfrm>
            <a:off x="4521666" y="224405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Mental Sentiment</a:t>
            </a:r>
            <a:endParaRPr lang="zh-CN" altLang="en-US" sz="32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869670-652C-487A-9FFC-F82776AD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2" r="9420" b="26712"/>
          <a:stretch/>
        </p:blipFill>
        <p:spPr>
          <a:xfrm>
            <a:off x="6190726" y="3774674"/>
            <a:ext cx="5882617" cy="27184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C26F09F-F345-42ED-9048-74E8EF61DC00}"/>
              </a:ext>
            </a:extLst>
          </p:cNvPr>
          <p:cNvSpPr/>
          <p:nvPr/>
        </p:nvSpPr>
        <p:spPr>
          <a:xfrm>
            <a:off x="537677" y="4825863"/>
            <a:ext cx="5463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• </a:t>
            </a:r>
            <a:r>
              <a:rPr lang="en-US" altLang="zh-CN" b="1" dirty="0"/>
              <a:t>F </a:t>
            </a:r>
            <a:r>
              <a:rPr lang="zh-CN" altLang="en-US" b="1" dirty="0"/>
              <a:t>模型</a:t>
            </a:r>
            <a:r>
              <a:rPr lang="zh-CN" altLang="en-US" dirty="0"/>
              <a:t>：性格微调后显著强化 “抑郁” 偏好，</a:t>
            </a:r>
            <a:r>
              <a:rPr lang="en-US" altLang="zh-CN" dirty="0"/>
              <a:t>normal </a:t>
            </a:r>
            <a:r>
              <a:rPr lang="zh-CN" altLang="en-US" dirty="0"/>
              <a:t>比例大幅压缩。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en-US" altLang="zh-CN" b="1" dirty="0"/>
              <a:t>T </a:t>
            </a:r>
            <a:r>
              <a:rPr lang="zh-CN" altLang="en-US" b="1" dirty="0"/>
              <a:t>模型</a:t>
            </a:r>
            <a:r>
              <a:rPr lang="zh-CN" altLang="en-US" dirty="0"/>
              <a:t>：仅小幅强化 “抑郁”，压缩 </a:t>
            </a:r>
            <a:r>
              <a:rPr lang="en-US" altLang="zh-CN" dirty="0"/>
              <a:t>normal </a:t>
            </a:r>
            <a:r>
              <a:rPr lang="zh-CN" altLang="en-US" dirty="0"/>
              <a:t>较温和，整体分布最接近 </a:t>
            </a:r>
            <a:r>
              <a:rPr lang="en-US" altLang="zh-CN" dirty="0"/>
              <a:t>Base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7D4A52-460D-422B-981F-A79B5057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6" y="738231"/>
            <a:ext cx="6753281" cy="40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E665E09-F779-4AF9-ABDD-224129085143}"/>
              </a:ext>
            </a:extLst>
          </p:cNvPr>
          <p:cNvSpPr txBox="1"/>
          <p:nvPr/>
        </p:nvSpPr>
        <p:spPr>
          <a:xfrm>
            <a:off x="4521666" y="224405"/>
            <a:ext cx="496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Financial News Sentiment</a:t>
            </a:r>
            <a:endParaRPr lang="zh-CN" altLang="en-US" sz="3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3F148E-3166-4445-99A8-6533C7015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0" r="10636" b="25890"/>
          <a:stretch/>
        </p:blipFill>
        <p:spPr>
          <a:xfrm>
            <a:off x="5915263" y="3901929"/>
            <a:ext cx="6276737" cy="285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7802B8-0593-420A-B5DC-21A11977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971269"/>
            <a:ext cx="6660859" cy="39696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A57114F-372E-4267-AD3E-A57B14D7E5D5}"/>
              </a:ext>
            </a:extLst>
          </p:cNvPr>
          <p:cNvSpPr/>
          <p:nvPr/>
        </p:nvSpPr>
        <p:spPr>
          <a:xfrm>
            <a:off x="450722" y="4997309"/>
            <a:ext cx="51060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/>
              <a:t>模型</a:t>
            </a:r>
            <a:r>
              <a:rPr lang="zh-CN" altLang="en-US" dirty="0"/>
              <a:t>：相较于 </a:t>
            </a:r>
            <a:r>
              <a:rPr lang="en-US" altLang="zh-CN" dirty="0"/>
              <a:t>Base </a:t>
            </a:r>
            <a:r>
              <a:rPr lang="zh-CN" altLang="en-US" dirty="0"/>
              <a:t>更偏向 </a:t>
            </a:r>
            <a:r>
              <a:rPr lang="en-US" altLang="zh-CN" dirty="0"/>
              <a:t>bullish</a:t>
            </a:r>
            <a:r>
              <a:rPr lang="zh-CN" altLang="en-US" dirty="0"/>
              <a:t>，</a:t>
            </a:r>
            <a:r>
              <a:rPr lang="en-US" altLang="zh-CN" dirty="0"/>
              <a:t>bearish </a:t>
            </a:r>
            <a:r>
              <a:rPr lang="zh-CN" altLang="en-US" dirty="0"/>
              <a:t>与 </a:t>
            </a:r>
            <a:r>
              <a:rPr lang="en-US" altLang="zh-CN" dirty="0"/>
              <a:t>neutral </a:t>
            </a:r>
            <a:r>
              <a:rPr lang="zh-CN" altLang="en-US" dirty="0"/>
              <a:t>占比下降，整体风格更看涨、分布更集中。</a:t>
            </a:r>
          </a:p>
          <a:p>
            <a:r>
              <a:rPr lang="en-US" altLang="zh-CN" b="1" dirty="0"/>
              <a:t>T</a:t>
            </a:r>
            <a:r>
              <a:rPr lang="zh-CN" altLang="en-US" b="1" dirty="0"/>
              <a:t>模型</a:t>
            </a:r>
            <a:r>
              <a:rPr lang="zh-CN" altLang="en-US" dirty="0"/>
              <a:t>：相较于 </a:t>
            </a:r>
            <a:r>
              <a:rPr lang="en-US" altLang="zh-CN" dirty="0"/>
              <a:t>Base </a:t>
            </a:r>
            <a:r>
              <a:rPr lang="zh-CN" altLang="en-US" dirty="0"/>
              <a:t>显著减少 </a:t>
            </a:r>
            <a:r>
              <a:rPr lang="en-US" altLang="zh-CN" dirty="0"/>
              <a:t>bullish</a:t>
            </a:r>
            <a:r>
              <a:rPr lang="zh-CN" altLang="en-US" dirty="0"/>
              <a:t>，大幅增加 </a:t>
            </a:r>
            <a:r>
              <a:rPr lang="en-US" altLang="zh-CN" dirty="0"/>
              <a:t>neutral</a:t>
            </a:r>
            <a:r>
              <a:rPr lang="zh-CN" altLang="en-US" dirty="0"/>
              <a:t>，并下调 </a:t>
            </a:r>
            <a:r>
              <a:rPr lang="en-US" altLang="zh-CN" dirty="0"/>
              <a:t>bearish</a:t>
            </a:r>
            <a:r>
              <a:rPr lang="zh-CN" altLang="en-US" dirty="0"/>
              <a:t>，整体分布与 </a:t>
            </a:r>
            <a:r>
              <a:rPr lang="en-US" altLang="zh-CN" dirty="0"/>
              <a:t>Base </a:t>
            </a:r>
            <a:r>
              <a:rPr lang="zh-CN" altLang="en-US" dirty="0"/>
              <a:t>差异最大。</a:t>
            </a:r>
          </a:p>
        </p:txBody>
      </p:sp>
    </p:spTree>
    <p:extLst>
      <p:ext uri="{BB962C8B-B14F-4D97-AF65-F5344CB8AC3E}">
        <p14:creationId xmlns:p14="http://schemas.microsoft.com/office/powerpoint/2010/main" val="88789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A85A92-814C-4D16-89C2-BD8571717054}"/>
              </a:ext>
            </a:extLst>
          </p:cNvPr>
          <p:cNvSpPr txBox="1"/>
          <p:nvPr/>
        </p:nvSpPr>
        <p:spPr>
          <a:xfrm>
            <a:off x="5420174" y="230696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Fiqasa</a:t>
            </a:r>
            <a:endParaRPr lang="zh-CN" altLang="en-US" sz="3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BCC575-13C0-4A03-8314-447D3510B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6" t="1" r="6966" b="28679"/>
          <a:stretch/>
        </p:blipFill>
        <p:spPr>
          <a:xfrm>
            <a:off x="5647528" y="3940729"/>
            <a:ext cx="6479055" cy="28207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D6A4BE-838F-470E-8646-4035E739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" y="815471"/>
            <a:ext cx="6444095" cy="38404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7A9ECDA-27FA-4719-8690-47CC3343E018}"/>
              </a:ext>
            </a:extLst>
          </p:cNvPr>
          <p:cNvSpPr/>
          <p:nvPr/>
        </p:nvSpPr>
        <p:spPr>
          <a:xfrm>
            <a:off x="264274" y="4730202"/>
            <a:ext cx="518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/>
              <a:t>模型</a:t>
            </a:r>
            <a:r>
              <a:rPr lang="zh-CN" altLang="en-US" dirty="0"/>
              <a:t>：较 </a:t>
            </a:r>
            <a:r>
              <a:rPr lang="en-US" altLang="zh-CN" dirty="0"/>
              <a:t>Base </a:t>
            </a:r>
            <a:r>
              <a:rPr lang="zh-CN" altLang="en-US" dirty="0"/>
              <a:t>更偏向 </a:t>
            </a:r>
            <a:r>
              <a:rPr lang="en-US" altLang="zh-CN" dirty="0"/>
              <a:t>positive</a:t>
            </a:r>
            <a:r>
              <a:rPr lang="zh-CN" altLang="en-US" dirty="0"/>
              <a:t>，</a:t>
            </a:r>
            <a:r>
              <a:rPr lang="en-US" altLang="zh-CN" dirty="0"/>
              <a:t>neutral </a:t>
            </a:r>
            <a:r>
              <a:rPr lang="zh-CN" altLang="en-US" dirty="0"/>
              <a:t>与部分 </a:t>
            </a:r>
            <a:r>
              <a:rPr lang="en-US" altLang="zh-CN" dirty="0"/>
              <a:t>negative </a:t>
            </a:r>
            <a:r>
              <a:rPr lang="zh-CN" altLang="en-US" dirty="0"/>
              <a:t>占比下降，整体更乐观，差异最大。</a:t>
            </a:r>
            <a:br>
              <a:rPr lang="zh-CN" altLang="en-US" dirty="0"/>
            </a:br>
            <a:r>
              <a:rPr lang="en-US" altLang="zh-CN" b="1" dirty="0"/>
              <a:t>T</a:t>
            </a:r>
            <a:r>
              <a:rPr lang="zh-CN" altLang="en-US" b="1" dirty="0"/>
              <a:t>模型</a:t>
            </a:r>
            <a:r>
              <a:rPr lang="zh-CN" altLang="en-US" dirty="0"/>
              <a:t>：较 </a:t>
            </a:r>
            <a:r>
              <a:rPr lang="en-US" altLang="zh-CN" dirty="0"/>
              <a:t>Base </a:t>
            </a:r>
            <a:r>
              <a:rPr lang="zh-CN" altLang="en-US" dirty="0"/>
              <a:t>大幅提升 </a:t>
            </a:r>
            <a:r>
              <a:rPr lang="en-US" altLang="zh-CN" dirty="0"/>
              <a:t>neutral</a:t>
            </a:r>
            <a:r>
              <a:rPr lang="zh-CN" altLang="en-US" dirty="0"/>
              <a:t>，略降 </a:t>
            </a:r>
            <a:r>
              <a:rPr lang="en-US" altLang="zh-CN" dirty="0"/>
              <a:t>negative</a:t>
            </a:r>
            <a:r>
              <a:rPr lang="zh-CN" altLang="en-US" dirty="0"/>
              <a:t>，整体趋于中立，偏移适中。</a:t>
            </a:r>
          </a:p>
        </p:txBody>
      </p:sp>
    </p:spTree>
    <p:extLst>
      <p:ext uri="{BB962C8B-B14F-4D97-AF65-F5344CB8AC3E}">
        <p14:creationId xmlns:p14="http://schemas.microsoft.com/office/powerpoint/2010/main" val="41759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7BB9AA7-BC62-4BE0-A8B7-905716451AF1}"/>
              </a:ext>
            </a:extLst>
          </p:cNvPr>
          <p:cNvSpPr txBox="1"/>
          <p:nvPr/>
        </p:nvSpPr>
        <p:spPr>
          <a:xfrm>
            <a:off x="4588778" y="224405"/>
            <a:ext cx="2597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/>
              <a:t>Imdb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sklearn</a:t>
            </a:r>
            <a:endParaRPr lang="zh-CN" altLang="en-US" sz="32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E8197A-F22C-4DBB-8B2C-7DD1B00CC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9" r="9720" b="26456"/>
          <a:stretch/>
        </p:blipFill>
        <p:spPr>
          <a:xfrm>
            <a:off x="5761395" y="3840062"/>
            <a:ext cx="6221509" cy="290468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86FFA23-DCA3-48E8-9552-BE4FDA4A8BB3}"/>
              </a:ext>
            </a:extLst>
          </p:cNvPr>
          <p:cNvSpPr/>
          <p:nvPr/>
        </p:nvSpPr>
        <p:spPr>
          <a:xfrm>
            <a:off x="251259" y="4944608"/>
            <a:ext cx="5604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</a:t>
            </a:r>
            <a:r>
              <a:rPr lang="zh-CN" altLang="en-US" b="1" dirty="0"/>
              <a:t>模型</a:t>
            </a:r>
            <a:r>
              <a:rPr lang="zh-CN" altLang="en-US" dirty="0"/>
              <a:t>：相较于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dirty="0"/>
              <a:t>positive</a:t>
            </a:r>
            <a:r>
              <a:rPr lang="zh-CN" altLang="en-US" dirty="0"/>
              <a:t>，</a:t>
            </a:r>
            <a:r>
              <a:rPr lang="en-US" altLang="zh-CN" dirty="0"/>
              <a:t>negative </a:t>
            </a:r>
            <a:r>
              <a:rPr lang="zh-CN" altLang="en-US" dirty="0"/>
              <a:t>占比略降，整体分布更加均衡。</a:t>
            </a:r>
            <a:br>
              <a:rPr lang="zh-CN" altLang="en-US" dirty="0"/>
            </a:br>
            <a:r>
              <a:rPr lang="en-US" altLang="zh-CN" b="1" dirty="0"/>
              <a:t>T</a:t>
            </a:r>
            <a:r>
              <a:rPr lang="zh-CN" altLang="en-US" b="1" dirty="0"/>
              <a:t>模型</a:t>
            </a:r>
            <a:r>
              <a:rPr lang="zh-CN" altLang="en-US" dirty="0"/>
              <a:t>：相较于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dirty="0"/>
              <a:t>negative</a:t>
            </a:r>
            <a:r>
              <a:rPr lang="zh-CN" altLang="en-US" dirty="0"/>
              <a:t>，整体情绪趋向悲观，差异更明显。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3D7298-3B75-46BA-914A-C87ED105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3063"/>
            <a:ext cx="6598519" cy="39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1FD81A6-11BE-46FD-B4C8-6AEAB16B089C}"/>
              </a:ext>
            </a:extLst>
          </p:cNvPr>
          <p:cNvSpPr txBox="1"/>
          <p:nvPr/>
        </p:nvSpPr>
        <p:spPr>
          <a:xfrm>
            <a:off x="4530055" y="224405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SST2</a:t>
            </a:r>
            <a:endParaRPr lang="zh-CN" altLang="en-US" sz="32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FEA45-504F-4F28-8E38-F54DE6903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8654" b="26477"/>
          <a:stretch/>
        </p:blipFill>
        <p:spPr>
          <a:xfrm>
            <a:off x="5687736" y="3765982"/>
            <a:ext cx="6504264" cy="30249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942411-76A3-445E-A0FD-8085EAA1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9180"/>
            <a:ext cx="6504264" cy="38762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BE14BC-1106-4FD4-B491-DDF630FCBA6C}"/>
              </a:ext>
            </a:extLst>
          </p:cNvPr>
          <p:cNvSpPr/>
          <p:nvPr/>
        </p:nvSpPr>
        <p:spPr>
          <a:xfrm>
            <a:off x="348516" y="4995396"/>
            <a:ext cx="5265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 </a:t>
            </a:r>
            <a:r>
              <a:rPr lang="zh-CN" altLang="en-US" b="1" dirty="0"/>
              <a:t>模型：</a:t>
            </a:r>
            <a:r>
              <a:rPr lang="zh-CN" altLang="en-US" dirty="0"/>
              <a:t> 相比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i="1" dirty="0"/>
              <a:t>positive</a:t>
            </a:r>
            <a:r>
              <a:rPr lang="zh-CN" altLang="en-US" dirty="0"/>
              <a:t>，负向样本有所减少，整体情绪趋向积极。</a:t>
            </a:r>
            <a:endParaRPr lang="en-US" altLang="zh-CN" dirty="0"/>
          </a:p>
          <a:p>
            <a:r>
              <a:rPr lang="en-US" altLang="zh-CN" b="1" dirty="0"/>
              <a:t>T </a:t>
            </a:r>
            <a:r>
              <a:rPr lang="zh-CN" altLang="en-US" b="1" dirty="0"/>
              <a:t>模型：</a:t>
            </a:r>
            <a:r>
              <a:rPr lang="zh-CN" altLang="en-US" dirty="0"/>
              <a:t> 相比 </a:t>
            </a:r>
            <a:r>
              <a:rPr lang="en-US" altLang="zh-CN" dirty="0"/>
              <a:t>Base</a:t>
            </a:r>
            <a:r>
              <a:rPr lang="zh-CN" altLang="en-US" dirty="0"/>
              <a:t>，更偏向 </a:t>
            </a:r>
            <a:r>
              <a:rPr lang="en-US" altLang="zh-CN" i="1" dirty="0"/>
              <a:t>negative</a:t>
            </a:r>
            <a:r>
              <a:rPr lang="en-US" altLang="zh-CN" dirty="0"/>
              <a:t> </a:t>
            </a:r>
            <a:r>
              <a:rPr lang="zh-CN" altLang="en-US" dirty="0"/>
              <a:t>与少量 </a:t>
            </a:r>
            <a:r>
              <a:rPr lang="en-US" altLang="zh-CN" i="1" dirty="0"/>
              <a:t>neutral</a:t>
            </a:r>
            <a:r>
              <a:rPr lang="zh-CN" altLang="en-US" dirty="0"/>
              <a:t>，正向样本明显收缩，整体情绪趋向消极。</a:t>
            </a:r>
          </a:p>
        </p:txBody>
      </p:sp>
    </p:spTree>
    <p:extLst>
      <p:ext uri="{BB962C8B-B14F-4D97-AF65-F5344CB8AC3E}">
        <p14:creationId xmlns:p14="http://schemas.microsoft.com/office/powerpoint/2010/main" val="258799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BAAA37-CBEA-4243-BCDE-D51B1486B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63076"/>
              </p:ext>
            </p:extLst>
          </p:nvPr>
        </p:nvGraphicFramePr>
        <p:xfrm>
          <a:off x="745921" y="944765"/>
          <a:ext cx="11216778" cy="3199394"/>
        </p:xfrm>
        <a:graphic>
          <a:graphicData uri="http://schemas.openxmlformats.org/drawingml/2006/table">
            <a:tbl>
              <a:tblPr/>
              <a:tblGrid>
                <a:gridCol w="2434702">
                  <a:extLst>
                    <a:ext uri="{9D8B030D-6E8A-4147-A177-3AD203B41FA5}">
                      <a16:colId xmlns:a16="http://schemas.microsoft.com/office/drawing/2014/main" val="2461488665"/>
                    </a:ext>
                  </a:extLst>
                </a:gridCol>
                <a:gridCol w="1304224">
                  <a:extLst>
                    <a:ext uri="{9D8B030D-6E8A-4147-A177-3AD203B41FA5}">
                      <a16:colId xmlns:a16="http://schemas.microsoft.com/office/drawing/2014/main" val="1461969663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60015687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228252648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1770171654"/>
                    </a:ext>
                  </a:extLst>
                </a:gridCol>
                <a:gridCol w="1869463">
                  <a:extLst>
                    <a:ext uri="{9D8B030D-6E8A-4147-A177-3AD203B41FA5}">
                      <a16:colId xmlns:a16="http://schemas.microsoft.com/office/drawing/2014/main" val="2226317883"/>
                    </a:ext>
                  </a:extLst>
                </a:gridCol>
              </a:tblGrid>
              <a:tr h="722444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 </a:t>
                      </a:r>
                      <a:r>
                        <a:rPr lang="zh-CN" altLang="en-US"/>
                        <a:t>分布熵 </a:t>
                      </a:r>
                      <a:r>
                        <a:rPr lang="en-US" altLang="zh-CN"/>
                        <a:t>(</a:t>
                      </a:r>
                      <a:r>
                        <a:rPr lang="en-US"/>
                        <a:t>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</a:t>
                      </a:r>
                      <a:r>
                        <a:rPr lang="zh-CN" altLang="en-US" dirty="0"/>
                        <a:t>分布熵 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zh-CN" altLang="en-US" dirty="0"/>
                        <a:t>分布熵 </a:t>
                      </a:r>
                      <a:r>
                        <a:rPr lang="en-US" altLang="zh-CN" dirty="0"/>
                        <a:t>(</a:t>
                      </a:r>
                      <a:r>
                        <a:rPr lang="en-US" dirty="0"/>
                        <a:t>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 KL (bits)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 KL (bits)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94402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imdb_sentiment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1.1904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1.2565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0.0429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191359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mental_sentiment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0.6512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0.5701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0.6083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92827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 dirty="0" err="1"/>
                        <a:t>Financial_news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1.5434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1.5297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0.0310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582370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 dirty="0" err="1"/>
                        <a:t>fiqasa_sentiment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1.4868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1.5387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1.3506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0.2176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0.0993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196640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imdb_sklearn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0.9971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0.9993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0.9811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373699"/>
                  </a:ext>
                </a:extLst>
              </a:tr>
              <a:tr h="412825">
                <a:tc>
                  <a:txBody>
                    <a:bodyPr/>
                    <a:lstStyle/>
                    <a:p>
                      <a:r>
                        <a:rPr lang="en-US"/>
                        <a:t>sst2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1.2368</a:t>
                      </a:r>
                      <a:endParaRPr lang="zh-CN" alt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1.2448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1.3288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0.0160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07598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774A4F2-B24F-4873-97EB-28C4067166C3}"/>
              </a:ext>
            </a:extLst>
          </p:cNvPr>
          <p:cNvSpPr txBox="1"/>
          <p:nvPr/>
        </p:nvSpPr>
        <p:spPr>
          <a:xfrm>
            <a:off x="4588778" y="224405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分布熵和</a:t>
            </a:r>
            <a:r>
              <a:rPr lang="en-US" altLang="zh-CN" sz="3200" b="1" dirty="0"/>
              <a:t>KL</a:t>
            </a:r>
            <a:r>
              <a:rPr lang="zh-CN" altLang="en-US" sz="3200" b="1" dirty="0"/>
              <a:t>散度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49870A-26BF-4601-90CC-53167FE8BAAE}"/>
              </a:ext>
            </a:extLst>
          </p:cNvPr>
          <p:cNvSpPr/>
          <p:nvPr/>
        </p:nvSpPr>
        <p:spPr>
          <a:xfrm>
            <a:off x="506136" y="4279744"/>
            <a:ext cx="54248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分布熵：</a:t>
            </a:r>
            <a:r>
              <a:rPr lang="en-US" altLang="zh-CN" b="1" dirty="0"/>
              <a:t>F </a:t>
            </a:r>
            <a:r>
              <a:rPr lang="zh-CN" altLang="en-US" b="1" dirty="0"/>
              <a:t>模型趋于发散，</a:t>
            </a:r>
            <a:r>
              <a:rPr lang="en-US" altLang="zh-CN" b="1" dirty="0"/>
              <a:t>T </a:t>
            </a:r>
            <a:r>
              <a:rPr lang="zh-CN" altLang="en-US" b="1" dirty="0"/>
              <a:t>模型趋于收敛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 </a:t>
            </a:r>
            <a:r>
              <a:rPr lang="zh-CN" altLang="en-US" dirty="0"/>
              <a:t>模型在绝大多数数据集上分布熵 </a:t>
            </a:r>
            <a:r>
              <a:rPr lang="zh-CN" altLang="en-US" b="1" dirty="0"/>
              <a:t>略高于 </a:t>
            </a:r>
            <a:r>
              <a:rPr lang="en-US" altLang="zh-CN" b="1" dirty="0"/>
              <a:t>Base </a:t>
            </a:r>
            <a:r>
              <a:rPr lang="zh-CN" altLang="en-US" b="1" dirty="0"/>
              <a:t>模型</a:t>
            </a:r>
            <a:r>
              <a:rPr lang="zh-CN" altLang="en-US" dirty="0"/>
              <a:t>，代表其预测标签更为“</a:t>
            </a:r>
            <a:r>
              <a:rPr lang="zh-CN" altLang="en-US" b="1" dirty="0"/>
              <a:t>发散</a:t>
            </a:r>
            <a:r>
              <a:rPr lang="zh-CN" altLang="en-US" dirty="0"/>
              <a:t>”、趋于均衡，减少了某一标签占主导的现象。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T </a:t>
            </a:r>
            <a:r>
              <a:rPr lang="zh-CN" altLang="en-US" dirty="0"/>
              <a:t>模型的分布熵则多数</a:t>
            </a:r>
            <a:r>
              <a:rPr lang="zh-CN" altLang="en-US" b="1" dirty="0"/>
              <a:t>低于或接近 </a:t>
            </a:r>
            <a:r>
              <a:rPr lang="en-US" altLang="zh-CN" b="1" dirty="0"/>
              <a:t>Base</a:t>
            </a:r>
            <a:r>
              <a:rPr lang="zh-CN" altLang="en-US" dirty="0"/>
              <a:t>，说明其输出更集中、判断更有“</a:t>
            </a:r>
            <a:r>
              <a:rPr lang="zh-CN" altLang="en-US" b="1" dirty="0"/>
              <a:t>倾向性</a:t>
            </a:r>
            <a:r>
              <a:rPr lang="zh-CN" altLang="en-US" dirty="0"/>
              <a:t>”，更易向少数标签集中决策。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AB24D-3C4B-4F3D-AD67-72B865D0B7A1}"/>
              </a:ext>
            </a:extLst>
          </p:cNvPr>
          <p:cNvSpPr/>
          <p:nvPr/>
        </p:nvSpPr>
        <p:spPr>
          <a:xfrm>
            <a:off x="6447829" y="4279744"/>
            <a:ext cx="55148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从 </a:t>
            </a:r>
            <a:r>
              <a:rPr lang="en-US" altLang="zh-CN" b="1" dirty="0"/>
              <a:t>KL </a:t>
            </a:r>
            <a:r>
              <a:rPr lang="zh-CN" altLang="en-US" b="1" dirty="0"/>
              <a:t>散度：</a:t>
            </a:r>
            <a:r>
              <a:rPr lang="en-US" altLang="zh-CN" b="1" dirty="0"/>
              <a:t>T </a:t>
            </a:r>
            <a:r>
              <a:rPr lang="zh-CN" altLang="en-US" b="1" dirty="0"/>
              <a:t>偏移更大，</a:t>
            </a:r>
            <a:r>
              <a:rPr lang="en-US" altLang="zh-CN" b="1" dirty="0"/>
              <a:t>F </a:t>
            </a:r>
            <a:r>
              <a:rPr lang="zh-CN" altLang="en-US" b="1" dirty="0"/>
              <a:t>相对保守</a:t>
            </a:r>
            <a:endParaRPr lang="zh-CN" altLang="en-US" dirty="0"/>
          </a:p>
          <a:p>
            <a:r>
              <a:rPr lang="en-US" altLang="zh-CN" b="1" dirty="0"/>
              <a:t>T </a:t>
            </a:r>
            <a:r>
              <a:rPr lang="zh-CN" altLang="en-US" b="1" dirty="0"/>
              <a:t>模型</a:t>
            </a:r>
            <a:r>
              <a:rPr lang="zh-CN" altLang="en-US" dirty="0"/>
              <a:t>在四个数据集的 </a:t>
            </a:r>
            <a:r>
              <a:rPr lang="en-US" altLang="zh-CN" dirty="0"/>
              <a:t>KL </a:t>
            </a:r>
            <a:r>
              <a:rPr lang="zh-CN" altLang="en-US" dirty="0"/>
              <a:t>散度均高于 </a:t>
            </a:r>
            <a:r>
              <a:rPr lang="en-US" altLang="zh-CN" dirty="0"/>
              <a:t>F </a:t>
            </a:r>
            <a:r>
              <a:rPr lang="zh-CN" altLang="en-US" dirty="0"/>
              <a:t>模型，说明 </a:t>
            </a:r>
            <a:r>
              <a:rPr lang="en-US" altLang="zh-CN" dirty="0"/>
              <a:t>Thinking </a:t>
            </a:r>
            <a:r>
              <a:rPr lang="zh-CN" altLang="en-US" dirty="0"/>
              <a:t>性格</a:t>
            </a:r>
            <a:r>
              <a:rPr lang="zh-CN" altLang="en-US" b="1" dirty="0"/>
              <a:t>更易重塑标签分布</a:t>
            </a:r>
            <a:r>
              <a:rPr lang="zh-CN" altLang="en-US" dirty="0"/>
              <a:t>；</a:t>
            </a:r>
            <a:r>
              <a:rPr lang="en-US" altLang="zh-CN" dirty="0"/>
              <a:t>F </a:t>
            </a:r>
            <a:r>
              <a:rPr lang="zh-CN" altLang="en-US" dirty="0"/>
              <a:t>模型整体与 </a:t>
            </a:r>
            <a:r>
              <a:rPr lang="en-US" altLang="zh-CN" dirty="0"/>
              <a:t>Base </a:t>
            </a:r>
            <a:r>
              <a:rPr lang="zh-CN" altLang="en-US" dirty="0"/>
              <a:t>更接近。</a:t>
            </a:r>
          </a:p>
          <a:p>
            <a:r>
              <a:rPr lang="zh-CN" altLang="en-US" dirty="0"/>
              <a:t>大多数 </a:t>
            </a:r>
            <a:r>
              <a:rPr lang="en-US" altLang="zh-CN" dirty="0"/>
              <a:t>KL </a:t>
            </a:r>
            <a:r>
              <a:rPr lang="zh-CN" altLang="en-US" dirty="0"/>
              <a:t>值依旧 </a:t>
            </a:r>
            <a:r>
              <a:rPr lang="zh-CN" altLang="en-US" b="1" dirty="0"/>
              <a:t>低于 </a:t>
            </a:r>
            <a:r>
              <a:rPr lang="en-US" altLang="zh-CN" b="1" dirty="0"/>
              <a:t>0.05 bits</a:t>
            </a:r>
            <a:r>
              <a:rPr lang="zh-CN" altLang="en-US" dirty="0"/>
              <a:t>，表明性格微调仅在分布上做“细调”，模型原有预测框架基本保持稳定；</a:t>
            </a:r>
          </a:p>
        </p:txBody>
      </p:sp>
    </p:spTree>
    <p:extLst>
      <p:ext uri="{BB962C8B-B14F-4D97-AF65-F5344CB8AC3E}">
        <p14:creationId xmlns:p14="http://schemas.microsoft.com/office/powerpoint/2010/main" val="355274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BC3595B-93B5-4EF4-A2D1-94D5051063FA}"/>
              </a:ext>
            </a:extLst>
          </p:cNvPr>
          <p:cNvSpPr/>
          <p:nvPr/>
        </p:nvSpPr>
        <p:spPr>
          <a:xfrm>
            <a:off x="1923875" y="1125546"/>
            <a:ext cx="759762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/>
              <a:t>结论</a:t>
            </a:r>
            <a:endParaRPr lang="en-US" altLang="zh-CN" sz="2800" b="1" dirty="0"/>
          </a:p>
          <a:p>
            <a:endParaRPr lang="zh-CN" altLang="en-US" b="1" dirty="0"/>
          </a:p>
          <a:p>
            <a:pPr>
              <a:buFont typeface="+mj-lt"/>
              <a:buAutoNum type="arabicPeriod"/>
            </a:pPr>
            <a:r>
              <a:rPr lang="en-US" altLang="zh-CN" b="1" dirty="0"/>
              <a:t>Feeling </a:t>
            </a:r>
            <a:r>
              <a:rPr lang="zh-CN" altLang="en-US" b="1" dirty="0"/>
              <a:t>模型“发散且乐观”，但在复杂小数据集可能带来大幅分布重构。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en-US" altLang="zh-CN" b="1" dirty="0"/>
              <a:t>Thinking </a:t>
            </a:r>
            <a:r>
              <a:rPr lang="zh-CN" altLang="en-US" b="1" dirty="0"/>
              <a:t>整体“收敛且谨慎”，在常规任务上相对更偏离 </a:t>
            </a:r>
            <a:r>
              <a:rPr lang="en-US" altLang="zh-CN" b="1" dirty="0"/>
              <a:t>Base</a:t>
            </a:r>
            <a:r>
              <a:rPr lang="zh-CN" altLang="en-US" b="1" dirty="0"/>
              <a:t>、倾向负向或中立。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两条性格路线都未破坏模型基础结构（多数 </a:t>
            </a:r>
            <a:r>
              <a:rPr lang="en-US" altLang="zh-CN" b="1" dirty="0"/>
              <a:t>KL &lt; 0.05 bits</a:t>
            </a:r>
            <a:r>
              <a:rPr lang="zh-CN" altLang="en-US" b="1" dirty="0"/>
              <a:t>），但可有针对性地调节情绪基调与输出均衡度。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4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579</Words>
  <Application>Microsoft Office PowerPoint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BiaopuCloud</dc:creator>
  <cp:lastModifiedBy>BiaopuCloud</cp:lastModifiedBy>
  <cp:revision>14</cp:revision>
  <dcterms:created xsi:type="dcterms:W3CDTF">2025-07-22T08:36:51Z</dcterms:created>
  <dcterms:modified xsi:type="dcterms:W3CDTF">2025-07-23T10:24:15Z</dcterms:modified>
</cp:coreProperties>
</file>