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6" r:id="rId3"/>
    <p:sldId id="265" r:id="rId4"/>
    <p:sldId id="257" r:id="rId5"/>
    <p:sldId id="267" r:id="rId6"/>
    <p:sldId id="270" r:id="rId7"/>
    <p:sldId id="271" r:id="rId8"/>
    <p:sldId id="268" r:id="rId9"/>
    <p:sldId id="269" r:id="rId10"/>
    <p:sldId id="258" r:id="rId11"/>
    <p:sldId id="259" r:id="rId12"/>
    <p:sldId id="273" r:id="rId13"/>
    <p:sldId id="274" r:id="rId14"/>
    <p:sldId id="275" r:id="rId15"/>
    <p:sldId id="277" r:id="rId16"/>
    <p:sldId id="278" r:id="rId17"/>
    <p:sldId id="276" r:id="rId18"/>
    <p:sldId id="279" r:id="rId19"/>
    <p:sldId id="280" r:id="rId20"/>
    <p:sldId id="28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4474B3-071E-4866-BDE6-AFB71902E901}"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913F6-669A-42D6-AD72-2BD44FDF04C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4474B3-071E-4866-BDE6-AFB71902E901}"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913F6-669A-42D6-AD72-2BD44FDF04C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4474B3-071E-4866-BDE6-AFB71902E901}"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913F6-669A-42D6-AD72-2BD44FDF04C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4474B3-071E-4866-BDE6-AFB71902E901}"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913F6-669A-42D6-AD72-2BD44FDF04C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4474B3-071E-4866-BDE6-AFB71902E901}"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913F6-669A-42D6-AD72-2BD44FDF04C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4474B3-071E-4866-BDE6-AFB71902E901}"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C913F6-669A-42D6-AD72-2BD44FDF04C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4474B3-071E-4866-BDE6-AFB71902E901}" type="datetimeFigureOut">
              <a:rPr lang="en-US" smtClean="0"/>
              <a:t>1/10/2025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C913F6-669A-42D6-AD72-2BD44FDF04C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4474B3-071E-4866-BDE6-AFB71902E901}" type="datetimeFigureOut">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C913F6-669A-42D6-AD72-2BD44FDF04C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4474B3-071E-4866-BDE6-AFB71902E901}" type="datetimeFigureOut">
              <a:rPr lang="en-US" smtClean="0"/>
              <a:t>1/10/2025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C913F6-669A-42D6-AD72-2BD44FDF04C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4474B3-071E-4866-BDE6-AFB71902E901}"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C913F6-669A-42D6-AD72-2BD44FDF04C1}"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C4474B3-071E-4866-BDE6-AFB71902E901}" type="datetimeFigureOut">
              <a:rPr lang="en-US" smtClean="0"/>
              <a:t>1/10/2025</a:t>
            </a:fld>
            <a:endParaRPr lang="en-US"/>
          </a:p>
        </p:txBody>
      </p:sp>
      <p:sp>
        <p:nvSpPr>
          <p:cNvPr id="9" name="Slide Number Placeholder 8"/>
          <p:cNvSpPr>
            <a:spLocks noGrp="1"/>
          </p:cNvSpPr>
          <p:nvPr>
            <p:ph type="sldNum" sz="quarter" idx="11"/>
          </p:nvPr>
        </p:nvSpPr>
        <p:spPr/>
        <p:txBody>
          <a:bodyPr/>
          <a:lstStyle/>
          <a:p>
            <a:fld id="{A8C913F6-669A-42D6-AD72-2BD44FDF04C1}"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8C913F6-669A-42D6-AD72-2BD44FDF04C1}"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C4474B3-071E-4866-BDE6-AFB71902E901}" type="datetimeFigureOut">
              <a:rPr lang="en-US" smtClean="0"/>
              <a:t>1/10/2025</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1308" y="1124744"/>
            <a:ext cx="7543800" cy="1801887"/>
          </a:xfrm>
        </p:spPr>
        <p:txBody>
          <a:bodyPr/>
          <a:lstStyle/>
          <a:p>
            <a:r>
              <a:rPr lang="en-US" sz="3500" b="1" dirty="0"/>
              <a:t>Breast Cancer Wisconsin (Diagnostic</a:t>
            </a:r>
            <a:r>
              <a:rPr lang="en-US" sz="3500" b="1" dirty="0" smtClean="0"/>
              <a:t>)</a:t>
            </a:r>
            <a:endParaRPr lang="en-US" sz="3500" b="1" dirty="0"/>
          </a:p>
        </p:txBody>
      </p:sp>
      <p:sp>
        <p:nvSpPr>
          <p:cNvPr id="3" name="Subtitle 2"/>
          <p:cNvSpPr>
            <a:spLocks noGrp="1"/>
          </p:cNvSpPr>
          <p:nvPr>
            <p:ph type="subTitle" idx="1"/>
          </p:nvPr>
        </p:nvSpPr>
        <p:spPr>
          <a:xfrm>
            <a:off x="467544" y="4792216"/>
            <a:ext cx="6461760" cy="504056"/>
          </a:xfrm>
        </p:spPr>
        <p:txBody>
          <a:bodyPr>
            <a:noAutofit/>
          </a:bodyPr>
          <a:lstStyle/>
          <a:p>
            <a:r>
              <a:rPr lang="en-US" sz="3000" b="1" dirty="0" smtClean="0"/>
              <a:t>FAVOUR KPOKPE</a:t>
            </a:r>
            <a:endParaRPr lang="en-US" sz="3000" b="1" dirty="0"/>
          </a:p>
        </p:txBody>
      </p:sp>
      <p:sp>
        <p:nvSpPr>
          <p:cNvPr id="5" name="Subtitle 2"/>
          <p:cNvSpPr txBox="1">
            <a:spLocks/>
          </p:cNvSpPr>
          <p:nvPr/>
        </p:nvSpPr>
        <p:spPr>
          <a:xfrm>
            <a:off x="979984" y="3725416"/>
            <a:ext cx="6461760" cy="783704"/>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ctr"/>
            <a:r>
              <a:rPr lang="en-US" b="1" dirty="0" smtClean="0"/>
              <a:t>Prediction and </a:t>
            </a:r>
            <a:r>
              <a:rPr lang="en-US" b="1" dirty="0"/>
              <a:t>Model Performance</a:t>
            </a:r>
            <a:endParaRPr lang="en-US" b="1" dirty="0"/>
          </a:p>
        </p:txBody>
      </p:sp>
      <p:sp>
        <p:nvSpPr>
          <p:cNvPr id="6" name="Subtitle 2"/>
          <p:cNvSpPr txBox="1">
            <a:spLocks/>
          </p:cNvSpPr>
          <p:nvPr/>
        </p:nvSpPr>
        <p:spPr>
          <a:xfrm>
            <a:off x="5868144" y="5589240"/>
            <a:ext cx="2429312" cy="850776"/>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ctr"/>
            <a:r>
              <a:rPr lang="en-US" b="1" dirty="0" smtClean="0"/>
              <a:t>JAN 2025</a:t>
            </a:r>
            <a:endParaRPr lang="en-US" b="1" dirty="0"/>
          </a:p>
        </p:txBody>
      </p:sp>
    </p:spTree>
    <p:extLst>
      <p:ext uri="{BB962C8B-B14F-4D97-AF65-F5344CB8AC3E}">
        <p14:creationId xmlns:p14="http://schemas.microsoft.com/office/powerpoint/2010/main" val="2539073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7344816" cy="796950"/>
          </a:xfrm>
        </p:spPr>
        <p:txBody>
          <a:bodyPr/>
          <a:lstStyle/>
          <a:p>
            <a:pPr marL="571500" indent="-457200" algn="ctr"/>
            <a:r>
              <a:rPr lang="en-US" sz="3200" b="1" dirty="0"/>
              <a:t>Data Preprocessing</a:t>
            </a:r>
          </a:p>
        </p:txBody>
      </p:sp>
      <p:sp>
        <p:nvSpPr>
          <p:cNvPr id="4" name="Content Placeholder 3"/>
          <p:cNvSpPr>
            <a:spLocks noGrp="1"/>
          </p:cNvSpPr>
          <p:nvPr>
            <p:ph idx="1"/>
          </p:nvPr>
        </p:nvSpPr>
        <p:spPr/>
        <p:txBody>
          <a:bodyPr/>
          <a:lstStyle/>
          <a:p>
            <a:r>
              <a:rPr lang="en-US" dirty="0"/>
              <a:t>Handled Outliers.</a:t>
            </a:r>
          </a:p>
          <a:p>
            <a:r>
              <a:rPr lang="en-US" dirty="0"/>
              <a:t>Averaged triplicate features into single features for simplicity.</a:t>
            </a:r>
          </a:p>
          <a:p>
            <a:r>
              <a:rPr lang="en-US" dirty="0"/>
              <a:t>Applied </a:t>
            </a:r>
            <a:r>
              <a:rPr lang="en-US" dirty="0" smtClean="0"/>
              <a:t>Label </a:t>
            </a:r>
            <a:r>
              <a:rPr lang="en-US" dirty="0"/>
              <a:t>encoding to the target </a:t>
            </a:r>
            <a:r>
              <a:rPr lang="en-US" dirty="0" smtClean="0"/>
              <a:t>variable(Diagnosis).</a:t>
            </a:r>
            <a:endParaRPr lang="en-US" dirty="0"/>
          </a:p>
          <a:p>
            <a:r>
              <a:rPr lang="en-US" dirty="0" smtClean="0"/>
              <a:t>Scaled features </a:t>
            </a:r>
            <a:r>
              <a:rPr lang="en-US" dirty="0"/>
              <a:t>to normalize </a:t>
            </a:r>
            <a:r>
              <a:rPr lang="en-US" dirty="0" smtClean="0"/>
              <a:t>the data.</a:t>
            </a:r>
          </a:p>
          <a:p>
            <a:r>
              <a:rPr lang="en-US" dirty="0" smtClean="0"/>
              <a:t>Handled </a:t>
            </a:r>
            <a:r>
              <a:rPr lang="en-US" dirty="0"/>
              <a:t>imbalanced </a:t>
            </a:r>
            <a:r>
              <a:rPr lang="en-US" dirty="0" smtClean="0"/>
              <a:t>data with SMOTE.</a:t>
            </a:r>
            <a:endParaRPr lang="en-US" dirty="0"/>
          </a:p>
          <a:p>
            <a:endParaRPr lang="en-US" dirty="0"/>
          </a:p>
        </p:txBody>
      </p:sp>
    </p:spTree>
    <p:extLst>
      <p:ext uri="{BB962C8B-B14F-4D97-AF65-F5344CB8AC3E}">
        <p14:creationId xmlns:p14="http://schemas.microsoft.com/office/powerpoint/2010/main" val="737751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457200" algn="ctr"/>
            <a:r>
              <a:rPr lang="en-US" sz="4000" b="1" dirty="0"/>
              <a:t>Model Development</a:t>
            </a:r>
          </a:p>
        </p:txBody>
      </p:sp>
      <p:sp>
        <p:nvSpPr>
          <p:cNvPr id="3" name="Content Placeholder 2"/>
          <p:cNvSpPr>
            <a:spLocks noGrp="1"/>
          </p:cNvSpPr>
          <p:nvPr>
            <p:ph idx="1"/>
          </p:nvPr>
        </p:nvSpPr>
        <p:spPr/>
        <p:txBody>
          <a:bodyPr/>
          <a:lstStyle/>
          <a:p>
            <a:r>
              <a:rPr lang="en-US" sz="2400" b="1" dirty="0"/>
              <a:t>Algorithms tested: Logistic </a:t>
            </a:r>
            <a:r>
              <a:rPr lang="en-US" sz="2400" b="1" dirty="0" smtClean="0"/>
              <a:t>Regression.</a:t>
            </a:r>
          </a:p>
          <a:p>
            <a:pPr marL="114300" indent="0">
              <a:buNone/>
            </a:pPr>
            <a:r>
              <a:rPr lang="en-US" dirty="0"/>
              <a:t>Logistic Regression was chosen for its interpretability and baseline performance. Other models like Support Vector Machine, Random Forest or Gradient Boosting could also be explored.</a:t>
            </a:r>
            <a:endParaRPr lang="en-US" dirty="0" smtClean="0"/>
          </a:p>
          <a:p>
            <a:pPr marL="114300" indent="0">
              <a:buNone/>
            </a:pPr>
            <a:endParaRPr lang="en-US" dirty="0"/>
          </a:p>
        </p:txBody>
      </p:sp>
    </p:spTree>
    <p:extLst>
      <p:ext uri="{BB962C8B-B14F-4D97-AF65-F5344CB8AC3E}">
        <p14:creationId xmlns:p14="http://schemas.microsoft.com/office/powerpoint/2010/main" val="12481130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256"/>
            <a:ext cx="7620000" cy="1143000"/>
          </a:xfrm>
        </p:spPr>
        <p:txBody>
          <a:bodyPr/>
          <a:lstStyle/>
          <a:p>
            <a:pPr algn="ctr"/>
            <a:r>
              <a:rPr lang="en-US" sz="2800" b="1" dirty="0"/>
              <a:t>Evaluation </a:t>
            </a:r>
            <a:r>
              <a:rPr lang="en-US" sz="2800" b="1" dirty="0" smtClean="0"/>
              <a:t>Metrics</a:t>
            </a:r>
            <a:br>
              <a:rPr lang="en-US" sz="2800" b="1" dirty="0" smtClean="0"/>
            </a:br>
            <a:r>
              <a:rPr lang="en-US" sz="2400" b="1" dirty="0" smtClean="0"/>
              <a:t>Confusion matrix</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680" y="1196752"/>
            <a:ext cx="5047498" cy="3950216"/>
          </a:xfrm>
        </p:spPr>
      </p:pic>
      <p:sp>
        <p:nvSpPr>
          <p:cNvPr id="5" name="TextBox 4"/>
          <p:cNvSpPr txBox="1"/>
          <p:nvPr/>
        </p:nvSpPr>
        <p:spPr>
          <a:xfrm>
            <a:off x="611560" y="5157192"/>
            <a:ext cx="7704856" cy="1200329"/>
          </a:xfrm>
          <a:prstGeom prst="rect">
            <a:avLst/>
          </a:prstGeom>
          <a:noFill/>
        </p:spPr>
        <p:txBody>
          <a:bodyPr wrap="square" rtlCol="0">
            <a:spAutoFit/>
          </a:bodyPr>
          <a:lstStyle/>
          <a:p>
            <a:r>
              <a:rPr lang="en-US" dirty="0"/>
              <a:t>True negatives: 69.</a:t>
            </a:r>
          </a:p>
          <a:p>
            <a:r>
              <a:rPr lang="en-US" dirty="0"/>
              <a:t>False positives: 0.</a:t>
            </a:r>
          </a:p>
          <a:p>
            <a:r>
              <a:rPr lang="en-US" dirty="0"/>
              <a:t>False negatives: 4.</a:t>
            </a:r>
          </a:p>
          <a:p>
            <a:r>
              <a:rPr lang="en-US" dirty="0"/>
              <a:t>True positives: 36</a:t>
            </a:r>
            <a:r>
              <a:rPr lang="en-US" dirty="0" smtClean="0"/>
              <a:t>.</a:t>
            </a:r>
            <a:endParaRPr lang="en-US" dirty="0"/>
          </a:p>
        </p:txBody>
      </p:sp>
    </p:spTree>
    <p:extLst>
      <p:ext uri="{BB962C8B-B14F-4D97-AF65-F5344CB8AC3E}">
        <p14:creationId xmlns:p14="http://schemas.microsoft.com/office/powerpoint/2010/main" val="3594510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620000" cy="1143000"/>
          </a:xfrm>
        </p:spPr>
        <p:txBody>
          <a:bodyPr/>
          <a:lstStyle/>
          <a:p>
            <a:pPr algn="ctr"/>
            <a:r>
              <a:rPr lang="en-US" sz="3200" b="1" dirty="0"/>
              <a:t>Evaluation Metrics</a:t>
            </a:r>
            <a:br>
              <a:rPr lang="en-US" sz="3200" b="1" dirty="0"/>
            </a:br>
            <a:r>
              <a:rPr lang="en-US" sz="2400" b="1" dirty="0" smtClean="0"/>
              <a:t>Classification Report</a:t>
            </a:r>
            <a:endParaRPr lang="en-US" sz="2400" dirty="0"/>
          </a:p>
        </p:txBody>
      </p:sp>
      <p:sp>
        <p:nvSpPr>
          <p:cNvPr id="3" name="Content Placeholder 2"/>
          <p:cNvSpPr>
            <a:spLocks noGrp="1"/>
          </p:cNvSpPr>
          <p:nvPr>
            <p:ph idx="1"/>
          </p:nvPr>
        </p:nvSpPr>
        <p:spPr>
          <a:xfrm>
            <a:off x="467544" y="1412776"/>
            <a:ext cx="7620000" cy="4800600"/>
          </a:xfrm>
        </p:spPr>
        <p:txBody>
          <a:bodyPr>
            <a:normAutofit fontScale="92500" lnSpcReduction="20000"/>
          </a:bodyPr>
          <a:lstStyle/>
          <a:p>
            <a:r>
              <a:rPr lang="en-US" b="1" dirty="0"/>
              <a:t>Accuracy</a:t>
            </a:r>
            <a:r>
              <a:rPr lang="en-US" dirty="0"/>
              <a:t>: The model correctly classified 96.33% of samples (0.9633</a:t>
            </a:r>
            <a:r>
              <a:rPr lang="en-US" dirty="0" smtClean="0"/>
              <a:t>).</a:t>
            </a:r>
          </a:p>
          <a:p>
            <a:endParaRPr lang="en-US" dirty="0"/>
          </a:p>
          <a:p>
            <a:r>
              <a:rPr lang="en-US" b="1" dirty="0"/>
              <a:t>Class 0 (Benign)</a:t>
            </a:r>
            <a:r>
              <a:rPr lang="en-US" dirty="0"/>
              <a:t>:</a:t>
            </a:r>
          </a:p>
          <a:p>
            <a:r>
              <a:rPr lang="en-US" dirty="0"/>
              <a:t>Precision: 0.95 (95% of predicted benign samples are correct).</a:t>
            </a:r>
          </a:p>
          <a:p>
            <a:r>
              <a:rPr lang="en-US" dirty="0"/>
              <a:t>Recall: 1.00 (100% of actual benign samples are identified).</a:t>
            </a:r>
          </a:p>
          <a:p>
            <a:r>
              <a:rPr lang="en-US" dirty="0"/>
              <a:t>F1-Score: 0.97 (harmonic mean of precision and recall).</a:t>
            </a:r>
          </a:p>
          <a:p>
            <a:r>
              <a:rPr lang="en-US" dirty="0"/>
              <a:t>Support: 69 samples</a:t>
            </a:r>
            <a:r>
              <a:rPr lang="en-US" dirty="0" smtClean="0"/>
              <a:t>.</a:t>
            </a:r>
          </a:p>
          <a:p>
            <a:endParaRPr lang="en-US" dirty="0"/>
          </a:p>
          <a:p>
            <a:r>
              <a:rPr lang="en-US" b="1" dirty="0"/>
              <a:t>Class 1 (Malignant)</a:t>
            </a:r>
            <a:r>
              <a:rPr lang="en-US" dirty="0"/>
              <a:t>:</a:t>
            </a:r>
          </a:p>
          <a:p>
            <a:r>
              <a:rPr lang="en-US" dirty="0"/>
              <a:t>Precision: 1.00 (100% of predicted malignant samples are correct).</a:t>
            </a:r>
          </a:p>
          <a:p>
            <a:r>
              <a:rPr lang="en-US" dirty="0"/>
              <a:t>Recall: 0.90 (90% of actual malignant samples are identified).</a:t>
            </a:r>
          </a:p>
          <a:p>
            <a:r>
              <a:rPr lang="en-US" dirty="0"/>
              <a:t>F1-Score: 0.95.</a:t>
            </a:r>
            <a:br>
              <a:rPr lang="en-US" dirty="0"/>
            </a:br>
            <a:r>
              <a:rPr lang="en-US" dirty="0"/>
              <a:t>A high F1-score, like 0.95, indicates that the model achieves an excellent balance between precision and recall</a:t>
            </a:r>
          </a:p>
          <a:p>
            <a:r>
              <a:rPr lang="en-US" dirty="0"/>
              <a:t>Support: 40 samples.</a:t>
            </a:r>
          </a:p>
          <a:p>
            <a:pPr marL="114300" indent="0">
              <a:buNone/>
            </a:pPr>
            <a:endParaRPr lang="en-US" dirty="0"/>
          </a:p>
        </p:txBody>
      </p:sp>
    </p:spTree>
    <p:extLst>
      <p:ext uri="{BB962C8B-B14F-4D97-AF65-F5344CB8AC3E}">
        <p14:creationId xmlns:p14="http://schemas.microsoft.com/office/powerpoint/2010/main" val="2981741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t>Hyper-parameter Tuning and Cross-Validation</a:t>
            </a:r>
            <a:endParaRPr lang="en-US" sz="3200" dirty="0"/>
          </a:p>
        </p:txBody>
      </p:sp>
      <p:sp>
        <p:nvSpPr>
          <p:cNvPr id="3" name="Content Placeholder 2"/>
          <p:cNvSpPr>
            <a:spLocks noGrp="1"/>
          </p:cNvSpPr>
          <p:nvPr>
            <p:ph idx="1"/>
          </p:nvPr>
        </p:nvSpPr>
        <p:spPr/>
        <p:txBody>
          <a:bodyPr/>
          <a:lstStyle/>
          <a:p>
            <a:r>
              <a:rPr lang="en-US" dirty="0" smtClean="0"/>
              <a:t>Hyper-parameters </a:t>
            </a:r>
            <a:r>
              <a:rPr lang="en-US" dirty="0"/>
              <a:t>were tuned using grid </a:t>
            </a:r>
            <a:r>
              <a:rPr lang="en-US" dirty="0" smtClean="0"/>
              <a:t>search  </a:t>
            </a:r>
            <a:r>
              <a:rPr lang="en-US" dirty="0"/>
              <a:t>and randomized search.</a:t>
            </a:r>
          </a:p>
          <a:p>
            <a:endParaRPr lang="en-US" dirty="0" smtClean="0"/>
          </a:p>
          <a:p>
            <a:r>
              <a:rPr lang="en-US" b="1" dirty="0"/>
              <a:t>After carrying out </a:t>
            </a:r>
            <a:r>
              <a:rPr lang="en-US" b="1" dirty="0" smtClean="0"/>
              <a:t>hyper-parameter </a:t>
            </a:r>
            <a:r>
              <a:rPr lang="en-US" b="1" dirty="0"/>
              <a:t>tuning using </a:t>
            </a:r>
            <a:r>
              <a:rPr lang="en-US" b="1" dirty="0" err="1"/>
              <a:t>GridSearch</a:t>
            </a:r>
            <a:r>
              <a:rPr lang="en-US" b="1" dirty="0"/>
              <a:t> and </a:t>
            </a:r>
            <a:r>
              <a:rPr lang="en-US" b="1" dirty="0" err="1"/>
              <a:t>RandomSearch</a:t>
            </a:r>
            <a:r>
              <a:rPr lang="en-US" b="1" dirty="0"/>
              <a:t>, it was observed that the evaluation metrics remain the same</a:t>
            </a:r>
            <a:r>
              <a:rPr lang="en-US" b="1" dirty="0" smtClean="0"/>
              <a:t>.</a:t>
            </a:r>
            <a:endParaRPr lang="en-US" b="1" dirty="0"/>
          </a:p>
          <a:p>
            <a:r>
              <a:rPr lang="en-US" dirty="0"/>
              <a:t>This might indicates that the model is likely well-optimized with its current </a:t>
            </a:r>
            <a:r>
              <a:rPr lang="en-US" dirty="0" smtClean="0"/>
              <a:t>hyper-parameters</a:t>
            </a:r>
            <a:r>
              <a:rPr lang="en-US" dirty="0"/>
              <a:t>, and further tuning using </a:t>
            </a:r>
            <a:r>
              <a:rPr lang="en-US" dirty="0" err="1"/>
              <a:t>GridSearch</a:t>
            </a:r>
            <a:r>
              <a:rPr lang="en-US" dirty="0"/>
              <a:t> and </a:t>
            </a:r>
            <a:r>
              <a:rPr lang="en-US" dirty="0" err="1"/>
              <a:t>RandomSearch</a:t>
            </a:r>
            <a:r>
              <a:rPr lang="en-US" dirty="0"/>
              <a:t> did not improve its performance.</a:t>
            </a:r>
          </a:p>
          <a:p>
            <a:endParaRPr lang="en-US" dirty="0"/>
          </a:p>
        </p:txBody>
      </p:sp>
    </p:spTree>
    <p:extLst>
      <p:ext uri="{BB962C8B-B14F-4D97-AF65-F5344CB8AC3E}">
        <p14:creationId xmlns:p14="http://schemas.microsoft.com/office/powerpoint/2010/main" val="3851275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384"/>
            <a:ext cx="7620000" cy="634082"/>
          </a:xfrm>
        </p:spPr>
        <p:txBody>
          <a:bodyPr/>
          <a:lstStyle/>
          <a:p>
            <a:pPr algn="ctr"/>
            <a:r>
              <a:rPr lang="en-US" sz="3200" b="1" dirty="0"/>
              <a:t>Model Visualization and </a:t>
            </a:r>
            <a:r>
              <a:rPr lang="en-US" sz="3200" b="1" dirty="0" smtClean="0"/>
              <a:t>Reporting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548680"/>
            <a:ext cx="6086632" cy="4032448"/>
          </a:xfrm>
        </p:spPr>
      </p:pic>
      <p:sp>
        <p:nvSpPr>
          <p:cNvPr id="5" name="TextBox 4"/>
          <p:cNvSpPr txBox="1"/>
          <p:nvPr/>
        </p:nvSpPr>
        <p:spPr>
          <a:xfrm>
            <a:off x="323528" y="4627002"/>
            <a:ext cx="7992888" cy="1754326"/>
          </a:xfrm>
          <a:prstGeom prst="rect">
            <a:avLst/>
          </a:prstGeom>
          <a:noFill/>
        </p:spPr>
        <p:txBody>
          <a:bodyPr wrap="square" rtlCol="0">
            <a:spAutoFit/>
          </a:bodyPr>
          <a:lstStyle/>
          <a:p>
            <a:r>
              <a:rPr lang="en-US" b="1" dirty="0"/>
              <a:t>Blue Curve</a:t>
            </a:r>
            <a:r>
              <a:rPr lang="en-US" dirty="0"/>
              <a:t>: Represents the model's performance.</a:t>
            </a:r>
          </a:p>
          <a:p>
            <a:pPr lvl="1"/>
            <a:r>
              <a:rPr lang="en-US" dirty="0"/>
              <a:t>The closer it is to the top-left corner, the better the model distinguishes between classes.</a:t>
            </a:r>
          </a:p>
          <a:p>
            <a:r>
              <a:rPr lang="en-US" b="1" dirty="0"/>
              <a:t>Dashed Line</a:t>
            </a:r>
            <a:r>
              <a:rPr lang="en-US" dirty="0"/>
              <a:t>: Represents random chance (AUC = 0.5). The ROC analysis reveals that the model performs better than random guessing as the curve is substantially above the </a:t>
            </a:r>
            <a:r>
              <a:rPr lang="en-US" dirty="0" err="1"/>
              <a:t>dashline</a:t>
            </a:r>
            <a:r>
              <a:rPr lang="en-US" dirty="0" smtClean="0"/>
              <a:t>.</a:t>
            </a:r>
            <a:endParaRPr lang="en-US" dirty="0"/>
          </a:p>
        </p:txBody>
      </p:sp>
    </p:spTree>
    <p:extLst>
      <p:ext uri="{BB962C8B-B14F-4D97-AF65-F5344CB8AC3E}">
        <p14:creationId xmlns:p14="http://schemas.microsoft.com/office/powerpoint/2010/main" val="526569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AUC (Area Under Curve) = 0.99</a:t>
            </a:r>
            <a:r>
              <a:rPr lang="en-US" dirty="0"/>
              <a:t>: Indicates excellent model performance, as it’s very close to 1.0, suggesting high true positive rates with low false positives.</a:t>
            </a:r>
          </a:p>
          <a:p>
            <a:r>
              <a:rPr lang="en-US" b="1" dirty="0" smtClean="0"/>
              <a:t>Summary: </a:t>
            </a:r>
            <a:r>
              <a:rPr lang="en-US" dirty="0" smtClean="0"/>
              <a:t>The </a:t>
            </a:r>
            <a:r>
              <a:rPr lang="en-US" dirty="0"/>
              <a:t>model is highly effective in classification with minimal misclassifications.</a:t>
            </a:r>
          </a:p>
          <a:p>
            <a:endParaRPr lang="en-US" dirty="0"/>
          </a:p>
        </p:txBody>
      </p:sp>
    </p:spTree>
    <p:extLst>
      <p:ext uri="{BB962C8B-B14F-4D97-AF65-F5344CB8AC3E}">
        <p14:creationId xmlns:p14="http://schemas.microsoft.com/office/powerpoint/2010/main" val="2578478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1177"/>
            <a:ext cx="7620000" cy="1012974"/>
          </a:xfrm>
        </p:spPr>
        <p:txBody>
          <a:bodyPr/>
          <a:lstStyle/>
          <a:p>
            <a:pPr algn="ctr"/>
            <a:r>
              <a:rPr lang="en-US" sz="3200" b="1" dirty="0"/>
              <a:t>Model Visualization and Reporting</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884" y="908720"/>
            <a:ext cx="6086632" cy="4800600"/>
          </a:xfrm>
        </p:spPr>
      </p:pic>
    </p:spTree>
    <p:extLst>
      <p:ext uri="{BB962C8B-B14F-4D97-AF65-F5344CB8AC3E}">
        <p14:creationId xmlns:p14="http://schemas.microsoft.com/office/powerpoint/2010/main" val="61940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The plot compares the </a:t>
            </a:r>
            <a:r>
              <a:rPr lang="en-US" b="1" dirty="0"/>
              <a:t>actual labels</a:t>
            </a:r>
            <a:r>
              <a:rPr lang="en-US" dirty="0"/>
              <a:t> (blue dots) with the </a:t>
            </a:r>
            <a:r>
              <a:rPr lang="en-US" b="1" dirty="0"/>
              <a:t>predicted labels</a:t>
            </a:r>
            <a:r>
              <a:rPr lang="en-US" dirty="0"/>
              <a:t> (orange crosses) for a binary classification problem.</a:t>
            </a:r>
          </a:p>
          <a:p>
            <a:r>
              <a:rPr lang="en-US" dirty="0"/>
              <a:t>The </a:t>
            </a:r>
            <a:r>
              <a:rPr lang="en-US" b="1" dirty="0"/>
              <a:t>X-axis (Index)</a:t>
            </a:r>
            <a:r>
              <a:rPr lang="en-US" dirty="0"/>
              <a:t> represents the index of data points in the test dataset.</a:t>
            </a:r>
          </a:p>
          <a:p>
            <a:r>
              <a:rPr lang="en-US" dirty="0"/>
              <a:t>The </a:t>
            </a:r>
            <a:r>
              <a:rPr lang="en-US" b="1" dirty="0"/>
              <a:t>Y-axis (Label)</a:t>
            </a:r>
            <a:r>
              <a:rPr lang="en-US" dirty="0"/>
              <a:t> represents the binary classes: 0 and 1.</a:t>
            </a:r>
          </a:p>
          <a:p>
            <a:r>
              <a:rPr lang="en-US" b="1" dirty="0"/>
              <a:t>Overlap of Points</a:t>
            </a:r>
            <a:r>
              <a:rPr lang="en-US" dirty="0"/>
              <a:t>: The blue dots and orange crosses overlap closely, indicating the model's predictions align well with the actual labels for most data points.</a:t>
            </a:r>
          </a:p>
          <a:p>
            <a:r>
              <a:rPr lang="en-US" b="1" dirty="0"/>
              <a:t>Misclassifications</a:t>
            </a:r>
            <a:r>
              <a:rPr lang="en-US" dirty="0"/>
              <a:t>: The orange crosses that don't overlap with blue dots represent incorrect predictions. Though there appear to be very few of these, indicating good model performance.</a:t>
            </a:r>
          </a:p>
          <a:p>
            <a:r>
              <a:rPr lang="en-US" dirty="0"/>
              <a:t>The plot visually confirms that the model predicts accurately in most cases.</a:t>
            </a:r>
          </a:p>
          <a:p>
            <a:endParaRPr lang="en-US" dirty="0"/>
          </a:p>
        </p:txBody>
      </p:sp>
    </p:spTree>
    <p:extLst>
      <p:ext uri="{BB962C8B-B14F-4D97-AF65-F5344CB8AC3E}">
        <p14:creationId xmlns:p14="http://schemas.microsoft.com/office/powerpoint/2010/main" val="2838614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7620000" cy="1143000"/>
          </a:xfrm>
        </p:spPr>
        <p:txBody>
          <a:bodyPr/>
          <a:lstStyle/>
          <a:p>
            <a:pPr algn="ctr"/>
            <a:r>
              <a:rPr lang="en-US" dirty="0" smtClean="0"/>
              <a:t>Feature Importance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908720"/>
            <a:ext cx="7620000" cy="4376080"/>
          </a:xfrm>
        </p:spPr>
      </p:pic>
      <p:sp>
        <p:nvSpPr>
          <p:cNvPr id="5" name="TextBox 4"/>
          <p:cNvSpPr txBox="1"/>
          <p:nvPr/>
        </p:nvSpPr>
        <p:spPr>
          <a:xfrm>
            <a:off x="179512" y="5301208"/>
            <a:ext cx="8280920" cy="1200329"/>
          </a:xfrm>
          <a:prstGeom prst="rect">
            <a:avLst/>
          </a:prstGeom>
          <a:noFill/>
        </p:spPr>
        <p:txBody>
          <a:bodyPr wrap="square" rtlCol="0">
            <a:spAutoFit/>
          </a:bodyPr>
          <a:lstStyle/>
          <a:p>
            <a:r>
              <a:rPr lang="en-US" dirty="0" smtClean="0"/>
              <a:t>The </a:t>
            </a:r>
            <a:r>
              <a:rPr lang="en-US" dirty="0"/>
              <a:t>bar chart displays the feature importance based on the absolute values of logistic regression coefficients. Features like "</a:t>
            </a:r>
            <a:r>
              <a:rPr lang="en-US" dirty="0" err="1"/>
              <a:t>concavepoints</a:t>
            </a:r>
            <a:r>
              <a:rPr lang="en-US" dirty="0"/>
              <a:t>," "compactness," and "area" are the most influential in predicting the target variable, while "fractal dimension" has the least impact.</a:t>
            </a:r>
            <a:endParaRPr lang="en-US" dirty="0"/>
          </a:p>
        </p:txBody>
      </p:sp>
    </p:spTree>
    <p:extLst>
      <p:ext uri="{BB962C8B-B14F-4D97-AF65-F5344CB8AC3E}">
        <p14:creationId xmlns:p14="http://schemas.microsoft.com/office/powerpoint/2010/main" val="1493480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Contents</a:t>
            </a:r>
            <a:endParaRPr lang="en-US" b="1" dirty="0"/>
          </a:p>
        </p:txBody>
      </p:sp>
      <p:sp>
        <p:nvSpPr>
          <p:cNvPr id="3" name="Content Placeholder 2"/>
          <p:cNvSpPr>
            <a:spLocks noGrp="1"/>
          </p:cNvSpPr>
          <p:nvPr>
            <p:ph idx="1"/>
          </p:nvPr>
        </p:nvSpPr>
        <p:spPr/>
        <p:txBody>
          <a:bodyPr>
            <a:normAutofit/>
          </a:bodyPr>
          <a:lstStyle/>
          <a:p>
            <a:pPr marL="571500" indent="-457200">
              <a:buFont typeface="+mj-lt"/>
              <a:buAutoNum type="arabicPeriod"/>
            </a:pPr>
            <a:r>
              <a:rPr lang="en-US" sz="2400" b="1" dirty="0" smtClean="0"/>
              <a:t>Introduction</a:t>
            </a:r>
            <a:endParaRPr lang="en-US" sz="2400" b="1" dirty="0"/>
          </a:p>
          <a:p>
            <a:pPr marL="571500" indent="-457200">
              <a:buFont typeface="+mj-lt"/>
              <a:buAutoNum type="arabicPeriod"/>
            </a:pPr>
            <a:r>
              <a:rPr lang="en-US" sz="2400" b="1" dirty="0" smtClean="0"/>
              <a:t>Objective</a:t>
            </a:r>
          </a:p>
          <a:p>
            <a:pPr marL="571500" indent="-457200">
              <a:buFont typeface="+mj-lt"/>
              <a:buAutoNum type="arabicPeriod"/>
            </a:pPr>
            <a:r>
              <a:rPr lang="en-US" sz="2400" b="1" dirty="0" smtClean="0"/>
              <a:t>Data Overview</a:t>
            </a:r>
          </a:p>
          <a:p>
            <a:pPr marL="571500" indent="-457200">
              <a:buFont typeface="+mj-lt"/>
              <a:buAutoNum type="arabicPeriod"/>
            </a:pPr>
            <a:r>
              <a:rPr lang="en-US" sz="2400" b="1" dirty="0"/>
              <a:t>Exploratory Data </a:t>
            </a:r>
            <a:r>
              <a:rPr lang="en-US" sz="2400" b="1" dirty="0" smtClean="0"/>
              <a:t>Analysis</a:t>
            </a:r>
          </a:p>
          <a:p>
            <a:pPr marL="571500" indent="-457200">
              <a:buFont typeface="+mj-lt"/>
              <a:buAutoNum type="arabicPeriod"/>
            </a:pPr>
            <a:r>
              <a:rPr lang="en-US" sz="2400" b="1" dirty="0" smtClean="0"/>
              <a:t>Data Preprocessing</a:t>
            </a:r>
          </a:p>
          <a:p>
            <a:pPr marL="571500" indent="-457200">
              <a:buFont typeface="+mj-lt"/>
              <a:buAutoNum type="arabicPeriod"/>
            </a:pPr>
            <a:r>
              <a:rPr lang="en-US" sz="2400" b="1" dirty="0" smtClean="0"/>
              <a:t>Model Development</a:t>
            </a:r>
          </a:p>
          <a:p>
            <a:pPr marL="571500" indent="-457200">
              <a:buFont typeface="+mj-lt"/>
              <a:buAutoNum type="arabicPeriod"/>
            </a:pPr>
            <a:r>
              <a:rPr lang="en-US" sz="2400" b="1" dirty="0" smtClean="0"/>
              <a:t>Evaluation Metrics</a:t>
            </a:r>
          </a:p>
          <a:p>
            <a:pPr marL="571500" indent="-457200">
              <a:buFont typeface="+mj-lt"/>
              <a:buAutoNum type="arabicPeriod"/>
            </a:pPr>
            <a:r>
              <a:rPr lang="en-US" sz="2400" b="1" dirty="0" smtClean="0"/>
              <a:t>Hyper-parameter Tuning and Cross-Validation</a:t>
            </a:r>
          </a:p>
          <a:p>
            <a:pPr marL="571500" indent="-457200">
              <a:buFont typeface="+mj-lt"/>
              <a:buAutoNum type="arabicPeriod"/>
            </a:pPr>
            <a:r>
              <a:rPr lang="en-US" sz="2400" b="1" dirty="0" smtClean="0"/>
              <a:t>Model Visualization and Reporting</a:t>
            </a:r>
          </a:p>
          <a:p>
            <a:pPr marL="571500" indent="-457200">
              <a:buFont typeface="+mj-lt"/>
              <a:buAutoNum type="arabicPeriod"/>
            </a:pPr>
            <a:endParaRPr lang="en-US" sz="2400" b="1" dirty="0"/>
          </a:p>
          <a:p>
            <a:pPr marL="571500" indent="-457200">
              <a:buFont typeface="+mj-lt"/>
              <a:buAutoNum type="arabicPeriod"/>
            </a:pPr>
            <a:endParaRPr lang="en-US" sz="2400" b="1" dirty="0" smtClean="0"/>
          </a:p>
          <a:p>
            <a:pPr marL="571500" indent="-457200">
              <a:buFont typeface="+mj-lt"/>
              <a:buAutoNum type="arabicPeriod"/>
            </a:pPr>
            <a:endParaRPr lang="en-US" sz="2400" b="1" dirty="0"/>
          </a:p>
          <a:p>
            <a:pPr marL="114300" indent="0">
              <a:buNone/>
            </a:pPr>
            <a:endParaRPr lang="en-US" sz="2400" dirty="0"/>
          </a:p>
        </p:txBody>
      </p:sp>
    </p:spTree>
    <p:extLst>
      <p:ext uri="{BB962C8B-B14F-4D97-AF65-F5344CB8AC3E}">
        <p14:creationId xmlns:p14="http://schemas.microsoft.com/office/powerpoint/2010/main" val="1259819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 &amp; Future Work</a:t>
            </a:r>
            <a:br>
              <a:rPr lang="en-US" b="1" dirty="0"/>
            </a:br>
            <a:endParaRPr lang="en-US" dirty="0"/>
          </a:p>
        </p:txBody>
      </p:sp>
      <p:sp>
        <p:nvSpPr>
          <p:cNvPr id="3" name="Content Placeholder 2"/>
          <p:cNvSpPr>
            <a:spLocks noGrp="1"/>
          </p:cNvSpPr>
          <p:nvPr>
            <p:ph idx="1"/>
          </p:nvPr>
        </p:nvSpPr>
        <p:spPr/>
        <p:txBody>
          <a:bodyPr/>
          <a:lstStyle/>
          <a:p>
            <a:r>
              <a:rPr lang="en-US" b="1" dirty="0"/>
              <a:t>Summary of Achievements</a:t>
            </a:r>
            <a:endParaRPr lang="en-US" dirty="0"/>
          </a:p>
          <a:p>
            <a:pPr lvl="1"/>
            <a:r>
              <a:rPr lang="en-US" dirty="0"/>
              <a:t>Achieved 96% accuracy and high 90% recall for malignant cases.</a:t>
            </a:r>
          </a:p>
          <a:p>
            <a:pPr lvl="1"/>
            <a:r>
              <a:rPr lang="en-US" dirty="0"/>
              <a:t>Successfully balanced the dataset and reduced false positives to zero.</a:t>
            </a:r>
          </a:p>
          <a:p>
            <a:r>
              <a:rPr lang="en-US" b="1" dirty="0"/>
              <a:t>Future Research Directions</a:t>
            </a:r>
            <a:endParaRPr lang="en-US" dirty="0"/>
          </a:p>
          <a:p>
            <a:pPr lvl="1"/>
            <a:r>
              <a:rPr lang="en-US" dirty="0"/>
              <a:t>Explore advanced models (e.g., Random Forest, </a:t>
            </a:r>
            <a:r>
              <a:rPr lang="en-US" dirty="0" err="1"/>
              <a:t>XGBoost</a:t>
            </a:r>
            <a:r>
              <a:rPr lang="en-US" dirty="0"/>
              <a:t>).</a:t>
            </a:r>
          </a:p>
          <a:p>
            <a:pPr lvl="1"/>
            <a:r>
              <a:rPr lang="en-US" dirty="0"/>
              <a:t>Perform feature selection to reduce redundancy.</a:t>
            </a:r>
          </a:p>
          <a:p>
            <a:pPr lvl="1"/>
            <a:r>
              <a:rPr lang="en-US" dirty="0"/>
              <a:t>Tune </a:t>
            </a:r>
            <a:r>
              <a:rPr lang="en-US" dirty="0" err="1"/>
              <a:t>hyperparameters</a:t>
            </a:r>
            <a:r>
              <a:rPr lang="en-US" dirty="0"/>
              <a:t> to optimize model performance further.</a:t>
            </a:r>
          </a:p>
          <a:p>
            <a:pPr lvl="1"/>
            <a:r>
              <a:rPr lang="en-US" dirty="0"/>
              <a:t>Incorporate additional datasets to improve generalizability.</a:t>
            </a:r>
          </a:p>
          <a:p>
            <a:pPr lvl="1"/>
            <a:r>
              <a:rPr lang="en-US" dirty="0"/>
              <a:t>Develop a pipeline for real-time diagnosis in clinical settings.</a:t>
            </a:r>
          </a:p>
          <a:p>
            <a:pPr lvl="1"/>
            <a:r>
              <a:rPr lang="en-US" dirty="0"/>
              <a:t>Explore deep learning methods for feature extraction and classification.</a:t>
            </a:r>
          </a:p>
          <a:p>
            <a:endParaRPr lang="en-US" dirty="0"/>
          </a:p>
        </p:txBody>
      </p:sp>
    </p:spTree>
    <p:extLst>
      <p:ext uri="{BB962C8B-B14F-4D97-AF65-F5344CB8AC3E}">
        <p14:creationId xmlns:p14="http://schemas.microsoft.com/office/powerpoint/2010/main" val="39961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smtClean="0"/>
              <a:t>Introduction</a:t>
            </a:r>
            <a:endParaRPr lang="en-US" sz="3200" b="1" dirty="0"/>
          </a:p>
        </p:txBody>
      </p:sp>
      <p:sp>
        <p:nvSpPr>
          <p:cNvPr id="3" name="Content Placeholder 2"/>
          <p:cNvSpPr>
            <a:spLocks noGrp="1"/>
          </p:cNvSpPr>
          <p:nvPr>
            <p:ph idx="1"/>
          </p:nvPr>
        </p:nvSpPr>
        <p:spPr/>
        <p:txBody>
          <a:bodyPr>
            <a:normAutofit/>
          </a:bodyPr>
          <a:lstStyle/>
          <a:p>
            <a:pPr marL="114300" indent="0">
              <a:buNone/>
            </a:pPr>
            <a:r>
              <a:rPr lang="en-US" sz="2400" dirty="0"/>
              <a:t>Breast cancer remains a significant global health challenge. Early and accurate diagnosis is essential for improving survival rates and reducing treatment costs. This project aims to classify tumors as malignant or benign using machine learning, focusing on reducing false negatives to ensure timely </a:t>
            </a:r>
            <a:r>
              <a:rPr lang="en-US" sz="2400" dirty="0" smtClean="0"/>
              <a:t>medical </a:t>
            </a:r>
            <a:r>
              <a:rPr lang="en-US" sz="2400" dirty="0"/>
              <a:t>interventions</a:t>
            </a:r>
            <a:r>
              <a:rPr lang="en-US" sz="2400" dirty="0" smtClean="0"/>
              <a:t>.</a:t>
            </a:r>
          </a:p>
          <a:p>
            <a:pPr marL="114300" indent="0">
              <a:buNone/>
            </a:pPr>
            <a:endParaRPr lang="en-US" sz="2400" dirty="0"/>
          </a:p>
          <a:p>
            <a:pPr marL="114300" indent="0">
              <a:buNone/>
            </a:pPr>
            <a:r>
              <a:rPr lang="en-US" sz="2400" dirty="0"/>
              <a:t>The dataset used in this project contains clinical features recorded during tumor assessments, such as radius, texture, perimeter, and area. Each sample is labeled as malignant (1) or benign (0), representing the target variable.</a:t>
            </a:r>
            <a:endParaRPr lang="en-US" sz="2400" dirty="0"/>
          </a:p>
        </p:txBody>
      </p:sp>
    </p:spTree>
    <p:extLst>
      <p:ext uri="{BB962C8B-B14F-4D97-AF65-F5344CB8AC3E}">
        <p14:creationId xmlns:p14="http://schemas.microsoft.com/office/powerpoint/2010/main" val="2436086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282006"/>
            <a:ext cx="7620000" cy="2692896"/>
          </a:xfrm>
        </p:spPr>
        <p:txBody>
          <a:bodyPr>
            <a:normAutofit/>
          </a:bodyPr>
          <a:lstStyle/>
          <a:p>
            <a:r>
              <a:rPr lang="en-US" dirty="0"/>
              <a:t>Develop a classification model to predict tumor types (malignant or benign) based on the given dataset.</a:t>
            </a:r>
          </a:p>
          <a:p>
            <a:r>
              <a:rPr lang="en-US" dirty="0"/>
              <a:t>Evaluate the model using appropriate metrics (confusion matrix, recall, precision, F1-score, etc.) to minimize false negatives.</a:t>
            </a:r>
          </a:p>
        </p:txBody>
      </p:sp>
      <p:sp>
        <p:nvSpPr>
          <p:cNvPr id="4" name="Title 1"/>
          <p:cNvSpPr txBox="1">
            <a:spLocks/>
          </p:cNvSpPr>
          <p:nvPr/>
        </p:nvSpPr>
        <p:spPr>
          <a:xfrm>
            <a:off x="576229" y="404664"/>
            <a:ext cx="7308139" cy="87734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3200" b="1" dirty="0" smtClean="0"/>
              <a:t>Objective</a:t>
            </a:r>
            <a:endParaRPr lang="en-US" sz="3200" b="1" dirty="0"/>
          </a:p>
        </p:txBody>
      </p:sp>
    </p:spTree>
    <p:extLst>
      <p:ext uri="{BB962C8B-B14F-4D97-AF65-F5344CB8AC3E}">
        <p14:creationId xmlns:p14="http://schemas.microsoft.com/office/powerpoint/2010/main" val="2781546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7620000" cy="850106"/>
          </a:xfrm>
        </p:spPr>
        <p:txBody>
          <a:bodyPr/>
          <a:lstStyle/>
          <a:p>
            <a:pPr marL="571500" indent="-457200" algn="ctr"/>
            <a:r>
              <a:rPr lang="en-US" sz="3200" b="1" dirty="0"/>
              <a:t>Data Overview</a:t>
            </a:r>
          </a:p>
        </p:txBody>
      </p:sp>
      <p:sp>
        <p:nvSpPr>
          <p:cNvPr id="3" name="Content Placeholder 2"/>
          <p:cNvSpPr>
            <a:spLocks noGrp="1"/>
          </p:cNvSpPr>
          <p:nvPr>
            <p:ph idx="1"/>
          </p:nvPr>
        </p:nvSpPr>
        <p:spPr/>
        <p:txBody>
          <a:bodyPr/>
          <a:lstStyle/>
          <a:p>
            <a:r>
              <a:rPr lang="en-US" b="1" dirty="0"/>
              <a:t>Dimensionality:</a:t>
            </a:r>
            <a:r>
              <a:rPr lang="en-US" dirty="0"/>
              <a:t> The dataset consists of ( 569 ) rows (samples) and ( 11 ) columns (features + target variable) before preprocessing.</a:t>
            </a:r>
          </a:p>
          <a:p>
            <a:r>
              <a:rPr lang="en-US" b="1" dirty="0"/>
              <a:t>Features:</a:t>
            </a:r>
            <a:r>
              <a:rPr lang="en-US" dirty="0"/>
              <a:t> Clinical measurements ('radius', 'texture', 'perimeter', 'area', 'smoothness', 'compactness', 'concavity', '</a:t>
            </a:r>
            <a:r>
              <a:rPr lang="en-US" dirty="0" err="1"/>
              <a:t>concavepoints</a:t>
            </a:r>
            <a:r>
              <a:rPr lang="en-US" dirty="0"/>
              <a:t>', 'symmetry', '</a:t>
            </a:r>
            <a:r>
              <a:rPr lang="en-US" dirty="0" err="1"/>
              <a:t>fractaldimension</a:t>
            </a:r>
            <a:r>
              <a:rPr lang="en-US" dirty="0"/>
              <a:t>', and 'Diagnosis' etc.) recorded in triplicate for each sample.</a:t>
            </a:r>
          </a:p>
          <a:p>
            <a:pPr marL="114300" indent="0">
              <a:buNone/>
            </a:pPr>
            <a:endParaRPr lang="en-US" dirty="0"/>
          </a:p>
        </p:txBody>
      </p:sp>
    </p:spTree>
    <p:extLst>
      <p:ext uri="{BB962C8B-B14F-4D97-AF65-F5344CB8AC3E}">
        <p14:creationId xmlns:p14="http://schemas.microsoft.com/office/powerpoint/2010/main" val="3412390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a:t>Exploratory </a:t>
            </a:r>
            <a:r>
              <a:rPr lang="en-US" sz="2800" b="1" dirty="0" smtClean="0"/>
              <a:t>Data Analysis</a:t>
            </a:r>
            <a:br>
              <a:rPr lang="en-US" sz="2800" b="1" dirty="0" smtClean="0"/>
            </a:br>
            <a:r>
              <a:rPr lang="en-US" sz="2400" b="1" dirty="0" smtClean="0"/>
              <a:t>Feature Distribution</a:t>
            </a:r>
            <a:endParaRPr lang="en-US" sz="24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504" y="1700809"/>
            <a:ext cx="8208912" cy="4193204"/>
          </a:xfrm>
        </p:spPr>
      </p:pic>
      <p:sp>
        <p:nvSpPr>
          <p:cNvPr id="5" name="TextBox 4"/>
          <p:cNvSpPr txBox="1"/>
          <p:nvPr/>
        </p:nvSpPr>
        <p:spPr>
          <a:xfrm>
            <a:off x="2699792" y="6165304"/>
            <a:ext cx="2952328" cy="369332"/>
          </a:xfrm>
          <a:prstGeom prst="rect">
            <a:avLst/>
          </a:prstGeom>
          <a:noFill/>
        </p:spPr>
        <p:txBody>
          <a:bodyPr wrap="square" rtlCol="0">
            <a:spAutoFit/>
          </a:bodyPr>
          <a:lstStyle/>
          <a:p>
            <a:pPr algn="ctr"/>
            <a:r>
              <a:rPr lang="en-US" b="1" dirty="0"/>
              <a:t>Histograms for </a:t>
            </a:r>
            <a:r>
              <a:rPr lang="en-US" b="1" dirty="0" smtClean="0"/>
              <a:t>Features</a:t>
            </a:r>
            <a:endParaRPr lang="en-US" b="1" dirty="0"/>
          </a:p>
        </p:txBody>
      </p:sp>
    </p:spTree>
    <p:extLst>
      <p:ext uri="{BB962C8B-B14F-4D97-AF65-F5344CB8AC3E}">
        <p14:creationId xmlns:p14="http://schemas.microsoft.com/office/powerpoint/2010/main" val="453410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a:t>Exploratory Data Analysis</a:t>
            </a:r>
            <a:r>
              <a:rPr lang="en-US" sz="4800" b="1" dirty="0"/>
              <a:t/>
            </a:r>
            <a:br>
              <a:rPr lang="en-US" sz="4800" b="1" dirty="0"/>
            </a:br>
            <a:r>
              <a:rPr lang="en-US" sz="2400" b="1" dirty="0"/>
              <a:t>Feature </a:t>
            </a:r>
            <a:r>
              <a:rPr lang="en-US" sz="2400" b="1" dirty="0" smtClean="0"/>
              <a:t>Distribution cont’d</a:t>
            </a:r>
            <a:endParaRPr lang="en-US" sz="2400" dirty="0"/>
          </a:p>
        </p:txBody>
      </p:sp>
      <p:sp>
        <p:nvSpPr>
          <p:cNvPr id="3" name="Content Placeholder 2"/>
          <p:cNvSpPr>
            <a:spLocks noGrp="1"/>
          </p:cNvSpPr>
          <p:nvPr>
            <p:ph idx="1"/>
          </p:nvPr>
        </p:nvSpPr>
        <p:spPr/>
        <p:txBody>
          <a:bodyPr>
            <a:normAutofit/>
          </a:bodyPr>
          <a:lstStyle/>
          <a:p>
            <a:pPr marL="114300" indent="0">
              <a:buNone/>
            </a:pPr>
            <a:r>
              <a:rPr lang="en-US" sz="2800" b="1" dirty="0" smtClean="0"/>
              <a:t>Insights from the </a:t>
            </a:r>
            <a:r>
              <a:rPr lang="en-US" sz="2800" b="1" dirty="0" err="1" smtClean="0"/>
              <a:t>histplot</a:t>
            </a:r>
            <a:endParaRPr lang="en-US" sz="2800" b="1" dirty="0" smtClean="0"/>
          </a:p>
          <a:p>
            <a:endParaRPr lang="en-US" sz="2400" b="1" u="sng" dirty="0"/>
          </a:p>
          <a:p>
            <a:r>
              <a:rPr lang="en-US" b="1" dirty="0"/>
              <a:t>Normal Distribution</a:t>
            </a:r>
            <a:r>
              <a:rPr lang="en-US" dirty="0"/>
              <a:t>: Many features (e.g., smoothness1, symmetry1) exhibit approximately normal distribution.</a:t>
            </a:r>
          </a:p>
          <a:p>
            <a:r>
              <a:rPr lang="en-US" b="1" dirty="0"/>
              <a:t>Right-Skewed Features</a:t>
            </a:r>
            <a:r>
              <a:rPr lang="en-US" dirty="0"/>
              <a:t>: Features like area1 and compactness1 show right </a:t>
            </a:r>
            <a:r>
              <a:rPr lang="en-US" dirty="0" err="1"/>
              <a:t>skewness</a:t>
            </a:r>
            <a:r>
              <a:rPr lang="en-US" dirty="0"/>
              <a:t>, indicating larger values are less frequent</a:t>
            </a:r>
            <a:r>
              <a:rPr lang="en-US" dirty="0" smtClean="0"/>
              <a:t>.</a:t>
            </a:r>
            <a:endParaRPr lang="en-US" dirty="0"/>
          </a:p>
        </p:txBody>
      </p:sp>
    </p:spTree>
    <p:extLst>
      <p:ext uri="{BB962C8B-B14F-4D97-AF65-F5344CB8AC3E}">
        <p14:creationId xmlns:p14="http://schemas.microsoft.com/office/powerpoint/2010/main" val="2218043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a:t>Exploratory Data </a:t>
            </a:r>
            <a:r>
              <a:rPr lang="en-US" sz="2800" b="1" dirty="0" smtClean="0"/>
              <a:t>Analysis cont’d</a:t>
            </a:r>
            <a:endParaRPr lang="en-US" sz="2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1412776"/>
            <a:ext cx="6364237" cy="4343409"/>
          </a:xfrm>
        </p:spPr>
      </p:pic>
      <p:sp>
        <p:nvSpPr>
          <p:cNvPr id="5" name="TextBox 4"/>
          <p:cNvSpPr txBox="1"/>
          <p:nvPr/>
        </p:nvSpPr>
        <p:spPr>
          <a:xfrm>
            <a:off x="1115616" y="5805264"/>
            <a:ext cx="6408712" cy="646331"/>
          </a:xfrm>
          <a:prstGeom prst="rect">
            <a:avLst/>
          </a:prstGeom>
          <a:noFill/>
        </p:spPr>
        <p:txBody>
          <a:bodyPr wrap="square" rtlCol="0">
            <a:spAutoFit/>
          </a:bodyPr>
          <a:lstStyle/>
          <a:p>
            <a:r>
              <a:rPr lang="en-US" dirty="0"/>
              <a:t>The dataset shows class imbalance, which necessitated balancing techniques to ensure fair model training</a:t>
            </a:r>
            <a:endParaRPr lang="en-US" dirty="0"/>
          </a:p>
        </p:txBody>
      </p:sp>
    </p:spTree>
    <p:extLst>
      <p:ext uri="{BB962C8B-B14F-4D97-AF65-F5344CB8AC3E}">
        <p14:creationId xmlns:p14="http://schemas.microsoft.com/office/powerpoint/2010/main" val="3742481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964" y="-25036"/>
            <a:ext cx="7620000" cy="1143000"/>
          </a:xfrm>
        </p:spPr>
        <p:txBody>
          <a:bodyPr/>
          <a:lstStyle/>
          <a:p>
            <a:pPr algn="ctr"/>
            <a:r>
              <a:rPr lang="en-US" sz="2800" b="1" dirty="0"/>
              <a:t>Exploratory Data Analysis cont’d</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664" y="990952"/>
            <a:ext cx="5221234" cy="3950216"/>
          </a:xfrm>
        </p:spPr>
      </p:pic>
      <p:sp>
        <p:nvSpPr>
          <p:cNvPr id="5" name="TextBox 4"/>
          <p:cNvSpPr txBox="1"/>
          <p:nvPr/>
        </p:nvSpPr>
        <p:spPr>
          <a:xfrm>
            <a:off x="105724" y="5157192"/>
            <a:ext cx="8280920" cy="1077218"/>
          </a:xfrm>
          <a:prstGeom prst="rect">
            <a:avLst/>
          </a:prstGeom>
          <a:noFill/>
        </p:spPr>
        <p:txBody>
          <a:bodyPr wrap="square" rtlCol="0">
            <a:spAutoFit/>
          </a:bodyPr>
          <a:lstStyle/>
          <a:p>
            <a:r>
              <a:rPr lang="en-US" sz="1600" dirty="0"/>
              <a:t>This scatterplot shows a strong linear relationship between "radius1" and "perimeter1," with data points color-coded by diagnosis: "M" (Malignant) in blue and "B" (Benign) in orange. Malignant cases generally have larger values for both features, indicating these attributes may be useful for classification.</a:t>
            </a:r>
          </a:p>
        </p:txBody>
      </p:sp>
    </p:spTree>
    <p:extLst>
      <p:ext uri="{BB962C8B-B14F-4D97-AF65-F5344CB8AC3E}">
        <p14:creationId xmlns:p14="http://schemas.microsoft.com/office/powerpoint/2010/main" val="27789566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384</TotalTime>
  <Words>811</Words>
  <Application>Microsoft Office PowerPoint</Application>
  <PresentationFormat>On-screen Show (4:3)</PresentationFormat>
  <Paragraphs>96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Adjacency</vt:lpstr>
      <vt:lpstr>Breast Cancer Wisconsin (Diagnostic)</vt:lpstr>
      <vt:lpstr>Contents</vt:lpstr>
      <vt:lpstr>Introduction</vt:lpstr>
      <vt:lpstr>PowerPoint Presentation</vt:lpstr>
      <vt:lpstr>Data Overview</vt:lpstr>
      <vt:lpstr>Exploratory Data Analysis Feature Distribution</vt:lpstr>
      <vt:lpstr>Exploratory Data Analysis Feature Distribution cont’d</vt:lpstr>
      <vt:lpstr>Exploratory Data Analysis cont’d</vt:lpstr>
      <vt:lpstr>Exploratory Data Analysis cont’d</vt:lpstr>
      <vt:lpstr>Data Preprocessing</vt:lpstr>
      <vt:lpstr>Model Development</vt:lpstr>
      <vt:lpstr>Evaluation Metrics Confusion matrix</vt:lpstr>
      <vt:lpstr>Evaluation Metrics Classification Report</vt:lpstr>
      <vt:lpstr>Hyper-parameter Tuning and Cross-Validation</vt:lpstr>
      <vt:lpstr>Model Visualization and Reporting</vt:lpstr>
      <vt:lpstr>PowerPoint Presentation</vt:lpstr>
      <vt:lpstr>Model Visualization and Reporting</vt:lpstr>
      <vt:lpstr>PowerPoint Presentation</vt:lpstr>
      <vt:lpstr>Feature Importance</vt:lpstr>
      <vt:lpstr>Conclusion &amp; Future Work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KLAUS</dc:creator>
  <cp:lastModifiedBy>KLAUS</cp:lastModifiedBy>
  <cp:revision>26</cp:revision>
  <dcterms:created xsi:type="dcterms:W3CDTF">2024-08-16T15:25:50Z</dcterms:created>
  <dcterms:modified xsi:type="dcterms:W3CDTF">2025-01-10T23:24:46Z</dcterms:modified>
</cp:coreProperties>
</file>