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A74B-9F15-4C5F-809E-3CD17CF9FCA1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98A8-EF02-46E8-8361-1F235DD4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42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A74B-9F15-4C5F-809E-3CD17CF9FCA1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98A8-EF02-46E8-8361-1F235DD4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7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A74B-9F15-4C5F-809E-3CD17CF9FCA1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98A8-EF02-46E8-8361-1F235DD4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9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A74B-9F15-4C5F-809E-3CD17CF9FCA1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98A8-EF02-46E8-8361-1F235DD4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4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A74B-9F15-4C5F-809E-3CD17CF9FCA1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98A8-EF02-46E8-8361-1F235DD4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4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A74B-9F15-4C5F-809E-3CD17CF9FCA1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98A8-EF02-46E8-8361-1F235DD4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15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A74B-9F15-4C5F-809E-3CD17CF9FCA1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98A8-EF02-46E8-8361-1F235DD4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A74B-9F15-4C5F-809E-3CD17CF9FCA1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98A8-EF02-46E8-8361-1F235DD4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8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A74B-9F15-4C5F-809E-3CD17CF9FCA1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98A8-EF02-46E8-8361-1F235DD4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49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A74B-9F15-4C5F-809E-3CD17CF9FCA1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98A8-EF02-46E8-8361-1F235DD4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30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A74B-9F15-4C5F-809E-3CD17CF9FCA1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98A8-EF02-46E8-8361-1F235DD4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5A74B-9F15-4C5F-809E-3CD17CF9FCA1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98A8-EF02-46E8-8361-1F235DD4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5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238"/>
          <p:cNvGrpSpPr/>
          <p:nvPr/>
        </p:nvGrpSpPr>
        <p:grpSpPr>
          <a:xfrm>
            <a:off x="3216000" y="1601106"/>
            <a:ext cx="5760000" cy="3655789"/>
            <a:chOff x="930281" y="647701"/>
            <a:chExt cx="5760000" cy="3655789"/>
          </a:xfrm>
        </p:grpSpPr>
        <p:sp>
          <p:nvSpPr>
            <p:cNvPr id="4" name="Rounded Rectangle 3"/>
            <p:cNvSpPr/>
            <p:nvPr/>
          </p:nvSpPr>
          <p:spPr>
            <a:xfrm>
              <a:off x="930281" y="647701"/>
              <a:ext cx="1079292" cy="32319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172049" y="2730650"/>
              <a:ext cx="573639" cy="616364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校務研究中心</a:t>
              </a: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1172049" y="2029556"/>
              <a:ext cx="573639" cy="398240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資工系</a:t>
              </a: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172049" y="1328462"/>
              <a:ext cx="573639" cy="398240"/>
            </a:xfrm>
            <a:prstGeom prst="flowChartMultidocumen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CSV</a:t>
              </a:r>
              <a:endParaRPr lang="zh-TW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Elbow Connector 8"/>
            <p:cNvCxnSpPr>
              <a:stCxn id="5" idx="4"/>
              <a:endCxn id="7" idx="3"/>
            </p:cNvCxnSpPr>
            <p:nvPr/>
          </p:nvCxnSpPr>
          <p:spPr>
            <a:xfrm flipV="1">
              <a:off x="1745688" y="1527582"/>
              <a:ext cx="12700" cy="1511250"/>
            </a:xfrm>
            <a:prstGeom prst="bentConnector3">
              <a:avLst>
                <a:gd name="adj1" fmla="val 180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6" idx="2"/>
              <a:endCxn id="7" idx="1"/>
            </p:cNvCxnSpPr>
            <p:nvPr/>
          </p:nvCxnSpPr>
          <p:spPr>
            <a:xfrm rot="10800000">
              <a:off x="1172049" y="1527583"/>
              <a:ext cx="5529" cy="701094"/>
            </a:xfrm>
            <a:prstGeom prst="bentConnector3">
              <a:avLst>
                <a:gd name="adj1" fmla="val 180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30281" y="3891633"/>
              <a:ext cx="1079292" cy="40011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步驟一：</a:t>
              </a:r>
              <a:endParaRPr lang="en-US" altLang="zh-TW" sz="1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獲取資料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323941" y="647701"/>
              <a:ext cx="1079292" cy="32319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34883" y="3899729"/>
              <a:ext cx="1079292" cy="40011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步驟二：</a:t>
              </a:r>
              <a:endParaRPr lang="en-US" altLang="zh-TW" sz="1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資料前處理</a:t>
              </a:r>
            </a:p>
          </p:txBody>
        </p:sp>
        <p:cxnSp>
          <p:nvCxnSpPr>
            <p:cNvPr id="31" name="Elbow Connector 30"/>
            <p:cNvCxnSpPr>
              <a:stCxn id="7" idx="0"/>
              <a:endCxn id="23" idx="1"/>
            </p:cNvCxnSpPr>
            <p:nvPr/>
          </p:nvCxnSpPr>
          <p:spPr>
            <a:xfrm rot="16200000" flipH="1">
              <a:off x="1443540" y="1383254"/>
              <a:ext cx="935193" cy="825608"/>
            </a:xfrm>
            <a:prstGeom prst="bentConnector4">
              <a:avLst>
                <a:gd name="adj1" fmla="val -13262"/>
                <a:gd name="adj2" fmla="val 7837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nip Single Corner Rectangle 33"/>
            <p:cNvSpPr/>
            <p:nvPr/>
          </p:nvSpPr>
          <p:spPr>
            <a:xfrm>
              <a:off x="2433511" y="773190"/>
              <a:ext cx="878313" cy="398444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單位轉換</a:t>
              </a:r>
            </a:p>
          </p:txBody>
        </p:sp>
        <p:sp>
          <p:nvSpPr>
            <p:cNvPr id="35" name="Snip Single Corner Rectangle 34"/>
            <p:cNvSpPr/>
            <p:nvPr/>
          </p:nvSpPr>
          <p:spPr>
            <a:xfrm>
              <a:off x="2433511" y="1288771"/>
              <a:ext cx="878313" cy="398444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除去</a:t>
              </a:r>
              <a:endPara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不合理資料</a:t>
              </a:r>
            </a:p>
          </p:txBody>
        </p:sp>
        <p:sp>
          <p:nvSpPr>
            <p:cNvPr id="36" name="Snip Single Corner Rectangle 35"/>
            <p:cNvSpPr/>
            <p:nvPr/>
          </p:nvSpPr>
          <p:spPr>
            <a:xfrm>
              <a:off x="2415350" y="1802883"/>
              <a:ext cx="896473" cy="398443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除去</a:t>
              </a:r>
              <a:endPara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遺失值</a:t>
              </a:r>
            </a:p>
          </p:txBody>
        </p:sp>
        <p:sp>
          <p:nvSpPr>
            <p:cNvPr id="37" name="Snip Single Corner Rectangle 36"/>
            <p:cNvSpPr/>
            <p:nvPr/>
          </p:nvSpPr>
          <p:spPr>
            <a:xfrm>
              <a:off x="2415351" y="2325985"/>
              <a:ext cx="896472" cy="398443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建立標籤</a:t>
              </a:r>
            </a:p>
          </p:txBody>
        </p:sp>
        <p:sp>
          <p:nvSpPr>
            <p:cNvPr id="38" name="Snip Single Corner Rectangle 37"/>
            <p:cNvSpPr/>
            <p:nvPr/>
          </p:nvSpPr>
          <p:spPr>
            <a:xfrm>
              <a:off x="2433511" y="2836499"/>
              <a:ext cx="878312" cy="398443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正規化</a:t>
              </a:r>
            </a:p>
          </p:txBody>
        </p:sp>
        <p:sp>
          <p:nvSpPr>
            <p:cNvPr id="39" name="Snip Single Corner Rectangle 38"/>
            <p:cNvSpPr/>
            <p:nvPr/>
          </p:nvSpPr>
          <p:spPr>
            <a:xfrm>
              <a:off x="2433511" y="3347014"/>
              <a:ext cx="878312" cy="398443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類別資料處理</a:t>
              </a:r>
            </a:p>
          </p:txBody>
        </p:sp>
        <p:cxnSp>
          <p:nvCxnSpPr>
            <p:cNvPr id="46" name="Straight Arrow Connector 45"/>
            <p:cNvCxnSpPr>
              <a:stCxn id="34" idx="1"/>
              <a:endCxn id="35" idx="3"/>
            </p:cNvCxnSpPr>
            <p:nvPr/>
          </p:nvCxnSpPr>
          <p:spPr>
            <a:xfrm>
              <a:off x="2872668" y="1171634"/>
              <a:ext cx="0" cy="117137"/>
            </a:xfrm>
            <a:prstGeom prst="straightConnector1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5" idx="1"/>
              <a:endCxn id="36" idx="3"/>
            </p:cNvCxnSpPr>
            <p:nvPr/>
          </p:nvCxnSpPr>
          <p:spPr>
            <a:xfrm flipH="1">
              <a:off x="2863587" y="1687215"/>
              <a:ext cx="9081" cy="115668"/>
            </a:xfrm>
            <a:prstGeom prst="straightConnector1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1"/>
              <a:endCxn id="37" idx="3"/>
            </p:cNvCxnSpPr>
            <p:nvPr/>
          </p:nvCxnSpPr>
          <p:spPr>
            <a:xfrm>
              <a:off x="2863587" y="2201326"/>
              <a:ext cx="0" cy="124659"/>
            </a:xfrm>
            <a:prstGeom prst="straightConnector1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7" idx="1"/>
              <a:endCxn id="38" idx="3"/>
            </p:cNvCxnSpPr>
            <p:nvPr/>
          </p:nvCxnSpPr>
          <p:spPr>
            <a:xfrm>
              <a:off x="2863587" y="2724428"/>
              <a:ext cx="9080" cy="112071"/>
            </a:xfrm>
            <a:prstGeom prst="straightConnector1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8" idx="1"/>
            </p:cNvCxnSpPr>
            <p:nvPr/>
          </p:nvCxnSpPr>
          <p:spPr>
            <a:xfrm>
              <a:off x="2872667" y="3234942"/>
              <a:ext cx="12804" cy="112072"/>
            </a:xfrm>
            <a:prstGeom prst="straightConnector1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3739485" y="647701"/>
              <a:ext cx="1486953" cy="32319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72936" y="3903380"/>
              <a:ext cx="1079292" cy="40011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步驟三：</a:t>
              </a:r>
              <a:endParaRPr lang="en-US" altLang="zh-TW" sz="1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訓練模型</a:t>
              </a:r>
            </a:p>
          </p:txBody>
        </p:sp>
        <p:cxnSp>
          <p:nvCxnSpPr>
            <p:cNvPr id="100" name="Straight Arrow Connector 99"/>
            <p:cNvCxnSpPr>
              <a:stCxn id="87" idx="1"/>
              <a:endCxn id="88" idx="0"/>
            </p:cNvCxnSpPr>
            <p:nvPr/>
          </p:nvCxnSpPr>
          <p:spPr>
            <a:xfrm>
              <a:off x="4480474" y="1129972"/>
              <a:ext cx="4396" cy="115565"/>
            </a:xfrm>
            <a:prstGeom prst="straightConnector1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Snip Single Corner Rectangle 86"/>
            <p:cNvSpPr/>
            <p:nvPr/>
          </p:nvSpPr>
          <p:spPr>
            <a:xfrm>
              <a:off x="3933559" y="727109"/>
              <a:ext cx="1093830" cy="402863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訓練集、</a:t>
              </a:r>
              <a:endPara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驗證集劃分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937955" y="1245537"/>
              <a:ext cx="1093830" cy="82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TW" altLang="en-US" sz="8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深度神經網路</a:t>
              </a:r>
              <a:endParaRPr lang="en-US" altLang="zh-TW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938703" y="2117559"/>
              <a:ext cx="1093830" cy="82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TW" altLang="en-US" sz="8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隨機森林</a:t>
              </a:r>
              <a:endParaRPr lang="en-US" altLang="zh-TW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933559" y="2998084"/>
              <a:ext cx="1093830" cy="82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TW" altLang="en-US" sz="8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支援向量機</a:t>
              </a:r>
              <a:endParaRPr lang="en-US" altLang="zh-TW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37" name="Elbow Connector 136"/>
            <p:cNvCxnSpPr>
              <a:stCxn id="87" idx="1"/>
              <a:endCxn id="120" idx="1"/>
            </p:cNvCxnSpPr>
            <p:nvPr/>
          </p:nvCxnSpPr>
          <p:spPr>
            <a:xfrm rot="5400000">
              <a:off x="3065961" y="1997571"/>
              <a:ext cx="2282112" cy="546915"/>
            </a:xfrm>
            <a:prstGeom prst="bentConnector4">
              <a:avLst>
                <a:gd name="adj1" fmla="val 1278"/>
                <a:gd name="adj2" fmla="val 123076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5610989" y="3881331"/>
              <a:ext cx="1079292" cy="40011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步驟四：</a:t>
              </a:r>
              <a:endParaRPr lang="en-US" altLang="zh-TW" sz="1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評選結果</a:t>
              </a:r>
            </a:p>
          </p:txBody>
        </p:sp>
        <p:cxnSp>
          <p:nvCxnSpPr>
            <p:cNvPr id="149" name="Elbow Connector 148"/>
            <p:cNvCxnSpPr>
              <a:stCxn id="23" idx="3"/>
              <a:endCxn id="87" idx="2"/>
            </p:cNvCxnSpPr>
            <p:nvPr/>
          </p:nvCxnSpPr>
          <p:spPr>
            <a:xfrm flipV="1">
              <a:off x="3403233" y="928541"/>
              <a:ext cx="530326" cy="133511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52"/>
            <p:cNvCxnSpPr>
              <a:stCxn id="87" idx="1"/>
              <a:endCxn id="103" idx="1"/>
            </p:cNvCxnSpPr>
            <p:nvPr/>
          </p:nvCxnSpPr>
          <p:spPr>
            <a:xfrm rot="5400000">
              <a:off x="3508796" y="1559880"/>
              <a:ext cx="1401587" cy="541771"/>
            </a:xfrm>
            <a:prstGeom prst="bentConnector4">
              <a:avLst>
                <a:gd name="adj1" fmla="val 2158"/>
                <a:gd name="adj2" fmla="val 12432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Snip Single Corner Rectangle 164"/>
            <p:cNvSpPr/>
            <p:nvPr/>
          </p:nvSpPr>
          <p:spPr>
            <a:xfrm>
              <a:off x="5817956" y="2085127"/>
              <a:ext cx="573639" cy="398443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比較結果</a:t>
              </a: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5549040" y="647701"/>
              <a:ext cx="1079292" cy="32319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168" name="Elbow Connector 167"/>
            <p:cNvCxnSpPr>
              <a:stCxn id="88" idx="3"/>
            </p:cNvCxnSpPr>
            <p:nvPr/>
          </p:nvCxnSpPr>
          <p:spPr>
            <a:xfrm>
              <a:off x="5031785" y="1659537"/>
              <a:ext cx="790568" cy="307868"/>
            </a:xfrm>
            <a:prstGeom prst="bentConnector3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>
              <a:stCxn id="103" idx="3"/>
              <a:endCxn id="165" idx="2"/>
            </p:cNvCxnSpPr>
            <p:nvPr/>
          </p:nvCxnSpPr>
          <p:spPr>
            <a:xfrm flipV="1">
              <a:off x="5032533" y="2284349"/>
              <a:ext cx="785423" cy="247210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Snip Single Corner Rectangle 182"/>
            <p:cNvSpPr/>
            <p:nvPr/>
          </p:nvSpPr>
          <p:spPr>
            <a:xfrm>
              <a:off x="5817956" y="2007373"/>
              <a:ext cx="573639" cy="61533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比較結果</a:t>
              </a:r>
            </a:p>
          </p:txBody>
        </p:sp>
        <p:cxnSp>
          <p:nvCxnSpPr>
            <p:cNvPr id="190" name="Elbow Connector 189"/>
            <p:cNvCxnSpPr>
              <a:stCxn id="120" idx="3"/>
              <a:endCxn id="183" idx="1"/>
            </p:cNvCxnSpPr>
            <p:nvPr/>
          </p:nvCxnSpPr>
          <p:spPr>
            <a:xfrm flipV="1">
              <a:off x="5027389" y="2622712"/>
              <a:ext cx="1077387" cy="7893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1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3475960" y="1630668"/>
            <a:ext cx="5240081" cy="3596665"/>
            <a:chOff x="3989700" y="1765300"/>
            <a:chExt cx="5240081" cy="3596665"/>
          </a:xfrm>
        </p:grpSpPr>
        <p:sp>
          <p:nvSpPr>
            <p:cNvPr id="5" name="Oval 4"/>
            <p:cNvSpPr/>
            <p:nvPr/>
          </p:nvSpPr>
          <p:spPr>
            <a:xfrm>
              <a:off x="4180840" y="2154400"/>
              <a:ext cx="470902" cy="49253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180840" y="3036033"/>
              <a:ext cx="470902" cy="49253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180840" y="3917665"/>
              <a:ext cx="470902" cy="49253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35926" y="1765300"/>
              <a:ext cx="470902" cy="4925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635926" y="2646932"/>
              <a:ext cx="470902" cy="4925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35926" y="3528565"/>
              <a:ext cx="470902" cy="4925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635926" y="4346168"/>
              <a:ext cx="470902" cy="4925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091012" y="1765300"/>
              <a:ext cx="470902" cy="4925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091012" y="2646932"/>
              <a:ext cx="470902" cy="4925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91012" y="3528565"/>
              <a:ext cx="470902" cy="4925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091012" y="4346168"/>
              <a:ext cx="470902" cy="4925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546098" y="3036033"/>
              <a:ext cx="470902" cy="4925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>
              <a:stCxn id="5" idx="6"/>
              <a:endCxn id="8" idx="2"/>
            </p:cNvCxnSpPr>
            <p:nvPr/>
          </p:nvCxnSpPr>
          <p:spPr>
            <a:xfrm flipV="1">
              <a:off x="4651742" y="2011566"/>
              <a:ext cx="984184" cy="3891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5" idx="6"/>
              <a:endCxn id="9" idx="2"/>
            </p:cNvCxnSpPr>
            <p:nvPr/>
          </p:nvCxnSpPr>
          <p:spPr>
            <a:xfrm>
              <a:off x="4651742" y="2400666"/>
              <a:ext cx="984184" cy="492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6"/>
              <a:endCxn id="10" idx="2"/>
            </p:cNvCxnSpPr>
            <p:nvPr/>
          </p:nvCxnSpPr>
          <p:spPr>
            <a:xfrm>
              <a:off x="4651742" y="2400666"/>
              <a:ext cx="984184" cy="1374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6"/>
              <a:endCxn id="11" idx="2"/>
            </p:cNvCxnSpPr>
            <p:nvPr/>
          </p:nvCxnSpPr>
          <p:spPr>
            <a:xfrm>
              <a:off x="4651742" y="2400666"/>
              <a:ext cx="984184" cy="2191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6"/>
              <a:endCxn id="8" idx="2"/>
            </p:cNvCxnSpPr>
            <p:nvPr/>
          </p:nvCxnSpPr>
          <p:spPr>
            <a:xfrm flipV="1">
              <a:off x="4651742" y="2011566"/>
              <a:ext cx="984184" cy="1270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6" idx="6"/>
              <a:endCxn id="10" idx="2"/>
            </p:cNvCxnSpPr>
            <p:nvPr/>
          </p:nvCxnSpPr>
          <p:spPr>
            <a:xfrm>
              <a:off x="4651742" y="3282299"/>
              <a:ext cx="984184" cy="492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6" idx="6"/>
              <a:endCxn id="9" idx="2"/>
            </p:cNvCxnSpPr>
            <p:nvPr/>
          </p:nvCxnSpPr>
          <p:spPr>
            <a:xfrm flipV="1">
              <a:off x="4651742" y="2893198"/>
              <a:ext cx="984184" cy="3891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6"/>
              <a:endCxn id="11" idx="2"/>
            </p:cNvCxnSpPr>
            <p:nvPr/>
          </p:nvCxnSpPr>
          <p:spPr>
            <a:xfrm>
              <a:off x="4651742" y="3282299"/>
              <a:ext cx="984184" cy="13101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6"/>
              <a:endCxn id="8" idx="2"/>
            </p:cNvCxnSpPr>
            <p:nvPr/>
          </p:nvCxnSpPr>
          <p:spPr>
            <a:xfrm flipV="1">
              <a:off x="4651742" y="2011566"/>
              <a:ext cx="984184" cy="21523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7" idx="6"/>
              <a:endCxn id="9" idx="2"/>
            </p:cNvCxnSpPr>
            <p:nvPr/>
          </p:nvCxnSpPr>
          <p:spPr>
            <a:xfrm flipV="1">
              <a:off x="4651742" y="2893198"/>
              <a:ext cx="984184" cy="1270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" idx="6"/>
              <a:endCxn id="10" idx="2"/>
            </p:cNvCxnSpPr>
            <p:nvPr/>
          </p:nvCxnSpPr>
          <p:spPr>
            <a:xfrm flipV="1">
              <a:off x="4651742" y="3774831"/>
              <a:ext cx="984184" cy="3891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7" idx="6"/>
              <a:endCxn id="11" idx="2"/>
            </p:cNvCxnSpPr>
            <p:nvPr/>
          </p:nvCxnSpPr>
          <p:spPr>
            <a:xfrm>
              <a:off x="4651742" y="4163931"/>
              <a:ext cx="984184" cy="428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" idx="6"/>
              <a:endCxn id="12" idx="2"/>
            </p:cNvCxnSpPr>
            <p:nvPr/>
          </p:nvCxnSpPr>
          <p:spPr>
            <a:xfrm>
              <a:off x="6106828" y="2011566"/>
              <a:ext cx="9841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8" idx="6"/>
              <a:endCxn id="13" idx="2"/>
            </p:cNvCxnSpPr>
            <p:nvPr/>
          </p:nvCxnSpPr>
          <p:spPr>
            <a:xfrm>
              <a:off x="6106828" y="2011566"/>
              <a:ext cx="984184" cy="88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8" idx="6"/>
              <a:endCxn id="14" idx="2"/>
            </p:cNvCxnSpPr>
            <p:nvPr/>
          </p:nvCxnSpPr>
          <p:spPr>
            <a:xfrm>
              <a:off x="6106828" y="2011566"/>
              <a:ext cx="984184" cy="1763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8" idx="6"/>
              <a:endCxn id="15" idx="2"/>
            </p:cNvCxnSpPr>
            <p:nvPr/>
          </p:nvCxnSpPr>
          <p:spPr>
            <a:xfrm>
              <a:off x="6106828" y="2011566"/>
              <a:ext cx="984184" cy="25808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9" idx="6"/>
              <a:endCxn id="12" idx="2"/>
            </p:cNvCxnSpPr>
            <p:nvPr/>
          </p:nvCxnSpPr>
          <p:spPr>
            <a:xfrm flipV="1">
              <a:off x="6106828" y="2011566"/>
              <a:ext cx="984184" cy="88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9" idx="6"/>
              <a:endCxn id="13" idx="2"/>
            </p:cNvCxnSpPr>
            <p:nvPr/>
          </p:nvCxnSpPr>
          <p:spPr>
            <a:xfrm>
              <a:off x="6106828" y="2893198"/>
              <a:ext cx="9841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9" idx="6"/>
              <a:endCxn id="14" idx="2"/>
            </p:cNvCxnSpPr>
            <p:nvPr/>
          </p:nvCxnSpPr>
          <p:spPr>
            <a:xfrm>
              <a:off x="6106828" y="2893198"/>
              <a:ext cx="984184" cy="88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9" idx="6"/>
              <a:endCxn id="15" idx="2"/>
            </p:cNvCxnSpPr>
            <p:nvPr/>
          </p:nvCxnSpPr>
          <p:spPr>
            <a:xfrm>
              <a:off x="6106828" y="2893198"/>
              <a:ext cx="984184" cy="16992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0" idx="6"/>
              <a:endCxn id="12" idx="2"/>
            </p:cNvCxnSpPr>
            <p:nvPr/>
          </p:nvCxnSpPr>
          <p:spPr>
            <a:xfrm flipV="1">
              <a:off x="6106828" y="2011566"/>
              <a:ext cx="984184" cy="1763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0" idx="6"/>
              <a:endCxn id="13" idx="2"/>
            </p:cNvCxnSpPr>
            <p:nvPr/>
          </p:nvCxnSpPr>
          <p:spPr>
            <a:xfrm flipV="1">
              <a:off x="6106828" y="2893198"/>
              <a:ext cx="984184" cy="88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0" idx="6"/>
              <a:endCxn id="14" idx="2"/>
            </p:cNvCxnSpPr>
            <p:nvPr/>
          </p:nvCxnSpPr>
          <p:spPr>
            <a:xfrm>
              <a:off x="6106828" y="3774831"/>
              <a:ext cx="9841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0" idx="6"/>
              <a:endCxn id="15" idx="2"/>
            </p:cNvCxnSpPr>
            <p:nvPr/>
          </p:nvCxnSpPr>
          <p:spPr>
            <a:xfrm>
              <a:off x="6106828" y="3774831"/>
              <a:ext cx="984184" cy="8176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1" idx="6"/>
              <a:endCxn id="12" idx="2"/>
            </p:cNvCxnSpPr>
            <p:nvPr/>
          </p:nvCxnSpPr>
          <p:spPr>
            <a:xfrm flipV="1">
              <a:off x="6106828" y="2011566"/>
              <a:ext cx="984184" cy="25808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1" idx="6"/>
              <a:endCxn id="13" idx="2"/>
            </p:cNvCxnSpPr>
            <p:nvPr/>
          </p:nvCxnSpPr>
          <p:spPr>
            <a:xfrm flipV="1">
              <a:off x="6106828" y="2893198"/>
              <a:ext cx="984184" cy="16992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1" idx="6"/>
              <a:endCxn id="14" idx="2"/>
            </p:cNvCxnSpPr>
            <p:nvPr/>
          </p:nvCxnSpPr>
          <p:spPr>
            <a:xfrm flipV="1">
              <a:off x="6106828" y="3774831"/>
              <a:ext cx="984184" cy="8176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11" idx="6"/>
              <a:endCxn id="15" idx="2"/>
            </p:cNvCxnSpPr>
            <p:nvPr/>
          </p:nvCxnSpPr>
          <p:spPr>
            <a:xfrm>
              <a:off x="6106828" y="4592434"/>
              <a:ext cx="9841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2" idx="6"/>
              <a:endCxn id="16" idx="2"/>
            </p:cNvCxnSpPr>
            <p:nvPr/>
          </p:nvCxnSpPr>
          <p:spPr>
            <a:xfrm>
              <a:off x="7561914" y="2011566"/>
              <a:ext cx="984184" cy="1270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3" idx="6"/>
              <a:endCxn id="16" idx="2"/>
            </p:cNvCxnSpPr>
            <p:nvPr/>
          </p:nvCxnSpPr>
          <p:spPr>
            <a:xfrm>
              <a:off x="7561914" y="2893198"/>
              <a:ext cx="984184" cy="3891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4" idx="6"/>
              <a:endCxn id="16" idx="2"/>
            </p:cNvCxnSpPr>
            <p:nvPr/>
          </p:nvCxnSpPr>
          <p:spPr>
            <a:xfrm flipV="1">
              <a:off x="7561914" y="3282299"/>
              <a:ext cx="984184" cy="492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5" idx="6"/>
              <a:endCxn id="16" idx="2"/>
            </p:cNvCxnSpPr>
            <p:nvPr/>
          </p:nvCxnSpPr>
          <p:spPr>
            <a:xfrm flipV="1">
              <a:off x="7561914" y="3282299"/>
              <a:ext cx="984184" cy="13101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3989700" y="5084966"/>
              <a:ext cx="8531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310935" y="5084966"/>
              <a:ext cx="11400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 layer 1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766021" y="5084965"/>
              <a:ext cx="11400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 layer 2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333317" y="5084964"/>
              <a:ext cx="8964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ouput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93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EBB061C-F098-4637-8942-8E5F5078A13D}"/>
              </a:ext>
            </a:extLst>
          </p:cNvPr>
          <p:cNvGrpSpPr/>
          <p:nvPr/>
        </p:nvGrpSpPr>
        <p:grpSpPr>
          <a:xfrm>
            <a:off x="3047525" y="2095739"/>
            <a:ext cx="6096950" cy="2666522"/>
            <a:chOff x="1837665" y="1735735"/>
            <a:chExt cx="6096950" cy="2666522"/>
          </a:xfrm>
        </p:grpSpPr>
        <p:grpSp>
          <p:nvGrpSpPr>
            <p:cNvPr id="42" name="Group 41"/>
            <p:cNvGrpSpPr/>
            <p:nvPr/>
          </p:nvGrpSpPr>
          <p:grpSpPr>
            <a:xfrm>
              <a:off x="1837665" y="1735735"/>
              <a:ext cx="6096950" cy="2666522"/>
              <a:chOff x="1837665" y="1735735"/>
              <a:chExt cx="6096950" cy="2666522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837665" y="2551876"/>
                <a:ext cx="900550" cy="48209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Input</a:t>
                </a:r>
                <a:endParaRPr lang="zh-TW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948641" y="2509954"/>
                <a:ext cx="1063452" cy="5659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Hidden layer</a:t>
                </a:r>
                <a:endParaRPr lang="zh-TW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217533" y="2509954"/>
                <a:ext cx="1063452" cy="5659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Output layer</a:t>
                </a:r>
                <a:endParaRPr lang="zh-TW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6199660" y="2421311"/>
                <a:ext cx="1593060" cy="74322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Loss function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057765" y="3583914"/>
                <a:ext cx="1876850" cy="8183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Optimizer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928943" y="3752041"/>
                <a:ext cx="1102848" cy="48209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weight </a:t>
                </a:r>
                <a:endParaRPr lang="zh-TW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197835" y="3752040"/>
                <a:ext cx="1102848" cy="48209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weight</a:t>
                </a:r>
                <a:endParaRPr lang="zh-TW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444766" y="1735735"/>
                <a:ext cx="1102848" cy="48209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Lebel</a:t>
                </a:r>
                <a:endParaRPr lang="zh-TW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Straight Arrow Connector 20"/>
              <p:cNvCxnSpPr>
                <a:stCxn id="4" idx="3"/>
                <a:endCxn id="5" idx="2"/>
              </p:cNvCxnSpPr>
              <p:nvPr/>
            </p:nvCxnSpPr>
            <p:spPr>
              <a:xfrm flipV="1">
                <a:off x="2738215" y="2792922"/>
                <a:ext cx="21042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5" idx="6"/>
                <a:endCxn id="6" idx="2"/>
              </p:cNvCxnSpPr>
              <p:nvPr/>
            </p:nvCxnSpPr>
            <p:spPr>
              <a:xfrm>
                <a:off x="4012093" y="2792922"/>
                <a:ext cx="2054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6" idx="6"/>
                <a:endCxn id="7" idx="1"/>
              </p:cNvCxnSpPr>
              <p:nvPr/>
            </p:nvCxnSpPr>
            <p:spPr>
              <a:xfrm flipV="1">
                <a:off x="5280985" y="2792921"/>
                <a:ext cx="91867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1" idx="2"/>
                <a:endCxn id="7" idx="0"/>
              </p:cNvCxnSpPr>
              <p:nvPr/>
            </p:nvCxnSpPr>
            <p:spPr>
              <a:xfrm>
                <a:off x="6996190" y="2217828"/>
                <a:ext cx="0" cy="2034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2"/>
                <a:endCxn id="8" idx="0"/>
              </p:cNvCxnSpPr>
              <p:nvPr/>
            </p:nvCxnSpPr>
            <p:spPr>
              <a:xfrm>
                <a:off x="6996190" y="3164531"/>
                <a:ext cx="0" cy="4193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8" idx="2"/>
                <a:endCxn id="10" idx="3"/>
              </p:cNvCxnSpPr>
              <p:nvPr/>
            </p:nvCxnSpPr>
            <p:spPr>
              <a:xfrm flipH="1">
                <a:off x="5300683" y="3993086"/>
                <a:ext cx="75708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031791" y="3993087"/>
                <a:ext cx="16604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5176706" y="3563683"/>
                <a:ext cx="1127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Update weight </a:t>
                </a:r>
                <a:endParaRPr lang="zh-TW" altLang="en-US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000048" y="3137181"/>
                <a:ext cx="8707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Calculate </a:t>
                </a:r>
              </a:p>
              <a:p>
                <a:r>
                  <a:rPr lang="en-US" altLang="zh-TW" sz="1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the weight </a:t>
                </a:r>
                <a:endParaRPr lang="zh-TW" altLang="en-US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2CDFD28F-58BB-4060-9CCC-CC7C92640847}"/>
                </a:ext>
              </a:extLst>
            </p:cNvPr>
            <p:cNvCxnSpPr>
              <a:cxnSpLocks/>
              <a:stCxn id="9" idx="0"/>
              <a:endCxn id="5" idx="4"/>
            </p:cNvCxnSpPr>
            <p:nvPr/>
          </p:nvCxnSpPr>
          <p:spPr>
            <a:xfrm flipV="1">
              <a:off x="3480367" y="3075889"/>
              <a:ext cx="0" cy="676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86ECB570-93BE-469B-AB65-FFBE697A9995}"/>
                </a:ext>
              </a:extLst>
            </p:cNvPr>
            <p:cNvCxnSpPr>
              <a:cxnSpLocks/>
              <a:stCxn id="10" idx="0"/>
              <a:endCxn id="6" idx="4"/>
            </p:cNvCxnSpPr>
            <p:nvPr/>
          </p:nvCxnSpPr>
          <p:spPr>
            <a:xfrm flipV="1">
              <a:off x="4749259" y="3075889"/>
              <a:ext cx="0" cy="676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41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563400" y="2192776"/>
            <a:ext cx="5065200" cy="2472449"/>
            <a:chOff x="3252326" y="2473011"/>
            <a:chExt cx="5065200" cy="24724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326" y="2473011"/>
              <a:ext cx="5065200" cy="178870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57902" y="4060153"/>
              <a:ext cx="1162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Decision Tree</a:t>
              </a:r>
              <a:r>
                <a:rPr lang="zh-TW" altLang="en-US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3946052" y="4337152"/>
              <a:ext cx="186071" cy="25586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9089" y="4668461"/>
              <a:ext cx="679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Class-A</a:t>
              </a:r>
              <a:endPara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26313" y="4049588"/>
              <a:ext cx="1162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Decision Tree</a:t>
              </a:r>
              <a:r>
                <a:rPr lang="zh-TW" altLang="en-US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614463" y="4337152"/>
              <a:ext cx="186071" cy="25586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71507" y="4668461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Class-B</a:t>
              </a:r>
              <a:endPara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3102" y="4060153"/>
              <a:ext cx="1162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Decision Tree</a:t>
              </a:r>
              <a:r>
                <a:rPr lang="zh-TW" altLang="en-US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</a:t>
              </a:r>
              <a:endPara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7431252" y="4337152"/>
              <a:ext cx="186071" cy="25586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88296" y="4668460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Class-B</a:t>
              </a:r>
              <a:endPara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49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C4F7FC9-C2FB-499A-A32B-B7882D8654DE}"/>
              </a:ext>
            </a:extLst>
          </p:cNvPr>
          <p:cNvGrpSpPr/>
          <p:nvPr/>
        </p:nvGrpSpPr>
        <p:grpSpPr>
          <a:xfrm>
            <a:off x="3109003" y="1756305"/>
            <a:ext cx="5973995" cy="3345391"/>
            <a:chOff x="3261967" y="1651000"/>
            <a:chExt cx="5973995" cy="3345391"/>
          </a:xfrm>
        </p:grpSpPr>
        <p:grpSp>
          <p:nvGrpSpPr>
            <p:cNvPr id="90" name="Group 89"/>
            <p:cNvGrpSpPr/>
            <p:nvPr/>
          </p:nvGrpSpPr>
          <p:grpSpPr>
            <a:xfrm>
              <a:off x="3261967" y="1651000"/>
              <a:ext cx="1140277" cy="3336903"/>
              <a:chOff x="3261967" y="1651000"/>
              <a:chExt cx="1140277" cy="333690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3327944" y="1704778"/>
                <a:ext cx="1000234" cy="2982099"/>
                <a:chOff x="3327944" y="1704778"/>
                <a:chExt cx="1000234" cy="2982099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0152" y="1843278"/>
                  <a:ext cx="323850" cy="2705100"/>
                </a:xfrm>
                <a:prstGeom prst="rect">
                  <a:avLst/>
                </a:prstGeom>
              </p:spPr>
            </p:pic>
            <p:grpSp>
              <p:nvGrpSpPr>
                <p:cNvPr id="39" name="Group 38"/>
                <p:cNvGrpSpPr/>
                <p:nvPr/>
              </p:nvGrpSpPr>
              <p:grpSpPr>
                <a:xfrm>
                  <a:off x="3327944" y="1704778"/>
                  <a:ext cx="420308" cy="2982099"/>
                  <a:chOff x="3289844" y="1704778"/>
                  <a:chExt cx="420308" cy="2982099"/>
                </a:xfrm>
              </p:grpSpPr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289844" y="1704778"/>
                    <a:ext cx="42030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369193" y="4409878"/>
                    <a:ext cx="2616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330721" y="2780329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330721" y="2242553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330721" y="2511441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330721" y="1981776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331924" y="3855881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331924" y="3318105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331924" y="3586993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331924" y="3057328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330899" y="4132879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4028866" y="1832275"/>
                  <a:ext cx="299312" cy="2710602"/>
                  <a:chOff x="4028866" y="1832275"/>
                  <a:chExt cx="299312" cy="2710602"/>
                </a:xfrm>
              </p:grpSpPr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034723" y="1832275"/>
                    <a:ext cx="288000" cy="288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040178" y="2120275"/>
                    <a:ext cx="288000" cy="288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029268" y="2356440"/>
                    <a:ext cx="288000" cy="288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034723" y="2644440"/>
                    <a:ext cx="288000" cy="288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4034723" y="2926939"/>
                    <a:ext cx="288000" cy="288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040178" y="3214939"/>
                    <a:ext cx="288000" cy="288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029268" y="3451104"/>
                    <a:ext cx="288000" cy="288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034723" y="3739104"/>
                    <a:ext cx="288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028866" y="3977878"/>
                    <a:ext cx="288000" cy="288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034321" y="4265878"/>
                    <a:ext cx="288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8" name="TextBox 77"/>
              <p:cNvSpPr txBox="1"/>
              <p:nvPr/>
            </p:nvSpPr>
            <p:spPr>
              <a:xfrm>
                <a:off x="3270203" y="4710904"/>
                <a:ext cx="11320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(a) 10-category</a:t>
                </a:r>
                <a:endParaRPr lang="zh-TW" altLang="en-US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261967" y="1651000"/>
                <a:ext cx="1124927" cy="307975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898311" y="1651000"/>
              <a:ext cx="1124927" cy="3336903"/>
              <a:chOff x="4898311" y="1651000"/>
              <a:chExt cx="1124927" cy="3336903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4940320" y="1704778"/>
                <a:ext cx="995446" cy="2982099"/>
                <a:chOff x="4940320" y="1704778"/>
                <a:chExt cx="995446" cy="2982099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8955" y="1843278"/>
                  <a:ext cx="323850" cy="2705100"/>
                </a:xfrm>
                <a:prstGeom prst="rect">
                  <a:avLst/>
                </a:prstGeom>
              </p:spPr>
            </p:pic>
            <p:grpSp>
              <p:nvGrpSpPr>
                <p:cNvPr id="33" name="Group 32"/>
                <p:cNvGrpSpPr/>
                <p:nvPr/>
              </p:nvGrpSpPr>
              <p:grpSpPr>
                <a:xfrm>
                  <a:off x="4940320" y="1704778"/>
                  <a:ext cx="420308" cy="2982099"/>
                  <a:chOff x="3442244" y="1857178"/>
                  <a:chExt cx="420308" cy="2982099"/>
                </a:xfrm>
              </p:grpSpPr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442244" y="1857178"/>
                    <a:ext cx="42030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521593" y="4562278"/>
                    <a:ext cx="2616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3483121" y="2932729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483121" y="2394953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483121" y="2663841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483121" y="2134176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5642311" y="1843278"/>
                  <a:ext cx="288000" cy="288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647766" y="2131278"/>
                  <a:ext cx="288000" cy="288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5636856" y="2367443"/>
                  <a:ext cx="288000" cy="288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5642311" y="2655443"/>
                  <a:ext cx="288000" cy="288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636856" y="3582757"/>
                  <a:ext cx="288000" cy="288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4955416" y="4710904"/>
                <a:ext cx="10246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(b)5-category</a:t>
                </a:r>
                <a:endParaRPr lang="zh-TW" altLang="en-US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898311" y="1651000"/>
                <a:ext cx="1124927" cy="307975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504673" y="1651000"/>
              <a:ext cx="1124927" cy="3345391"/>
              <a:chOff x="6504673" y="1651000"/>
              <a:chExt cx="1124927" cy="3345391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6549123" y="1704778"/>
                <a:ext cx="972076" cy="2982099"/>
                <a:chOff x="6549123" y="1704778"/>
                <a:chExt cx="972076" cy="2982099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7758" y="1843278"/>
                  <a:ext cx="323850" cy="2705100"/>
                </a:xfrm>
                <a:prstGeom prst="rect">
                  <a:avLst/>
                </a:prstGeom>
              </p:spPr>
            </p:pic>
            <p:grpSp>
              <p:nvGrpSpPr>
                <p:cNvPr id="24" name="Group 23"/>
                <p:cNvGrpSpPr/>
                <p:nvPr/>
              </p:nvGrpSpPr>
              <p:grpSpPr>
                <a:xfrm>
                  <a:off x="6549123" y="1704778"/>
                  <a:ext cx="420308" cy="2982099"/>
                  <a:chOff x="3442244" y="1857178"/>
                  <a:chExt cx="420308" cy="2982099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442244" y="1857178"/>
                    <a:ext cx="42030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521593" y="4562278"/>
                    <a:ext cx="2616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483121" y="2932729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483121" y="2394953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7214672" y="1965415"/>
                  <a:ext cx="306527" cy="1913451"/>
                  <a:chOff x="7214672" y="1965415"/>
                  <a:chExt cx="306527" cy="1913451"/>
                </a:xfrm>
              </p:grpSpPr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7214672" y="1965415"/>
                    <a:ext cx="288000" cy="288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220884" y="2500440"/>
                    <a:ext cx="288000" cy="288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233199" y="3590866"/>
                    <a:ext cx="288000" cy="288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0" name="TextBox 79"/>
              <p:cNvSpPr txBox="1"/>
              <p:nvPr/>
            </p:nvSpPr>
            <p:spPr>
              <a:xfrm>
                <a:off x="6559838" y="4719392"/>
                <a:ext cx="10166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(c)3-category</a:t>
                </a:r>
                <a:endParaRPr lang="zh-TW" altLang="en-US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504673" y="1651000"/>
                <a:ext cx="1124927" cy="307975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8111035" y="1651000"/>
              <a:ext cx="1124927" cy="3336903"/>
              <a:chOff x="8111035" y="1651000"/>
              <a:chExt cx="1124927" cy="3336903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8154353" y="1704778"/>
                <a:ext cx="994058" cy="2982099"/>
                <a:chOff x="8154353" y="1704778"/>
                <a:chExt cx="994058" cy="2982099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36561" y="1843278"/>
                  <a:ext cx="323850" cy="2705100"/>
                </a:xfrm>
                <a:prstGeom prst="rect">
                  <a:avLst/>
                </a:prstGeom>
              </p:spPr>
            </p:pic>
            <p:grpSp>
              <p:nvGrpSpPr>
                <p:cNvPr id="18" name="Group 17"/>
                <p:cNvGrpSpPr/>
                <p:nvPr/>
              </p:nvGrpSpPr>
              <p:grpSpPr>
                <a:xfrm>
                  <a:off x="8154353" y="1704778"/>
                  <a:ext cx="420308" cy="2982099"/>
                  <a:chOff x="3463155" y="1857178"/>
                  <a:chExt cx="420308" cy="2982099"/>
                </a:xfrm>
              </p:grpSpPr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463155" y="1857178"/>
                    <a:ext cx="42030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42504" y="4562278"/>
                    <a:ext cx="2616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504032" y="2932729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60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8860411" y="2231618"/>
                  <a:ext cx="288000" cy="1622790"/>
                  <a:chOff x="8860411" y="2231618"/>
                  <a:chExt cx="288000" cy="162279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8860411" y="2231618"/>
                    <a:ext cx="288000" cy="288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860411" y="3566408"/>
                    <a:ext cx="288000" cy="288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1" name="TextBox 80"/>
              <p:cNvSpPr txBox="1"/>
              <p:nvPr/>
            </p:nvSpPr>
            <p:spPr>
              <a:xfrm>
                <a:off x="8164634" y="4710904"/>
                <a:ext cx="10246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(d)2-category</a:t>
                </a:r>
                <a:endParaRPr lang="zh-TW" altLang="en-US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111035" y="1651000"/>
                <a:ext cx="1124927" cy="307975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161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B652187E-305D-4464-B606-E8E1082D674D}"/>
              </a:ext>
            </a:extLst>
          </p:cNvPr>
          <p:cNvGrpSpPr>
            <a:grpSpLocks noChangeAspect="1"/>
          </p:cNvGrpSpPr>
          <p:nvPr/>
        </p:nvGrpSpPr>
        <p:grpSpPr>
          <a:xfrm>
            <a:off x="4656137" y="2574532"/>
            <a:ext cx="2879726" cy="1708936"/>
            <a:chOff x="0" y="0"/>
            <a:chExt cx="6294014" cy="3567458"/>
          </a:xfrm>
        </p:grpSpPr>
        <p:pic>
          <p:nvPicPr>
            <p:cNvPr id="5" name="Picture 23">
              <a:extLst>
                <a:ext uri="{FF2B5EF4-FFF2-40B4-BE49-F238E27FC236}">
                  <a16:creationId xmlns:a16="http://schemas.microsoft.com/office/drawing/2014/main" id="{B017CD05-98F2-445C-8C46-7B71434BA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28" b="21358"/>
            <a:stretch/>
          </p:blipFill>
          <p:spPr>
            <a:xfrm>
              <a:off x="0" y="0"/>
              <a:ext cx="6294014" cy="2603718"/>
            </a:xfrm>
            <a:prstGeom prst="rect">
              <a:avLst/>
            </a:prstGeom>
          </p:spPr>
        </p:pic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619B7F1-4BE7-4655-BF7C-6FB55832CCA8}"/>
                </a:ext>
              </a:extLst>
            </p:cNvPr>
            <p:cNvSpPr txBox="1"/>
            <p:nvPr/>
          </p:nvSpPr>
          <p:spPr>
            <a:xfrm>
              <a:off x="100023" y="2603718"/>
              <a:ext cx="2971731" cy="578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feature space</a:t>
              </a:r>
              <a:endParaRPr lang="zh-TW" sz="12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25">
              <a:extLst>
                <a:ext uri="{FF2B5EF4-FFF2-40B4-BE49-F238E27FC236}">
                  <a16:creationId xmlns:a16="http://schemas.microsoft.com/office/drawing/2014/main" id="{AFF740EF-48FA-4B8C-80B4-FA03D347770A}"/>
                </a:ext>
              </a:extLst>
            </p:cNvPr>
            <p:cNvSpPr txBox="1"/>
            <p:nvPr/>
          </p:nvSpPr>
          <p:spPr>
            <a:xfrm>
              <a:off x="3144124" y="2603718"/>
              <a:ext cx="3139902" cy="963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distribution </a:t>
              </a:r>
            </a:p>
            <a:p>
              <a:pPr algn="ctr"/>
              <a:r>
                <a:rPr lang="en-US" altLang="zh-TW" sz="12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space</a:t>
              </a:r>
              <a:endParaRPr lang="zh-TW" sz="12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89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162</Words>
  <Application>Microsoft Office PowerPoint</Application>
  <PresentationFormat>寬螢幕</PresentationFormat>
  <Paragraphs>101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Calibri</vt:lpstr>
      <vt:lpstr>Calibri Light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tku</dc:creator>
  <cp:lastModifiedBy>書玄 戎</cp:lastModifiedBy>
  <cp:revision>36</cp:revision>
  <dcterms:created xsi:type="dcterms:W3CDTF">2021-06-28T23:08:54Z</dcterms:created>
  <dcterms:modified xsi:type="dcterms:W3CDTF">2021-08-09T09:14:26Z</dcterms:modified>
</cp:coreProperties>
</file>