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ink/ink1.xml" ContentType="application/inkml+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57" r:id="rId4"/>
    <p:sldId id="276" r:id="rId5"/>
    <p:sldId id="266" r:id="rId6"/>
    <p:sldId id="274" r:id="rId7"/>
    <p:sldId id="260" r:id="rId8"/>
    <p:sldId id="259" r:id="rId9"/>
    <p:sldId id="258" r:id="rId10"/>
    <p:sldId id="268" r:id="rId11"/>
    <p:sldId id="262" r:id="rId12"/>
    <p:sldId id="264" r:id="rId13"/>
    <p:sldId id="275" r:id="rId14"/>
    <p:sldId id="267" r:id="rId15"/>
    <p:sldId id="263" r:id="rId16"/>
    <p:sldId id="271" r:id="rId17"/>
    <p:sldId id="269" r:id="rId18"/>
    <p:sldId id="272"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5580FD-9352-0E82-A024-38592367AA68}" name="(s) Nikodem Drabik" initials="ND" userId="S::nikodem.drabik@students.plymouth.ac.uk::988cad8d-6853-42bc-825d-bfa5e7b7b9e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43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77" autoAdjust="0"/>
  </p:normalViewPr>
  <p:slideViewPr>
    <p:cSldViewPr snapToGrid="0">
      <p:cViewPr varScale="1">
        <p:scale>
          <a:sx n="90" d="100"/>
          <a:sy n="90"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F6277-CE89-4686-B12D-C3469B9B1F51}" type="doc">
      <dgm:prSet loTypeId="urn:microsoft.com/office/officeart/2018/2/layout/IconLabelDescriptionList" loCatId="icon" qsTypeId="urn:microsoft.com/office/officeart/2005/8/quickstyle/simple1" qsCatId="simple" csTypeId="urn:microsoft.com/office/officeart/2005/8/colors/accent0_2" csCatId="mainScheme" phldr="1"/>
      <dgm:spPr/>
      <dgm:t>
        <a:bodyPr/>
        <a:lstStyle/>
        <a:p>
          <a:endParaRPr lang="en-US"/>
        </a:p>
      </dgm:t>
    </dgm:pt>
    <dgm:pt modelId="{44FC75E0-79A1-423E-9DB2-1B7ECC1514A4}">
      <dgm:prSet/>
      <dgm:spPr/>
      <dgm:t>
        <a:bodyPr/>
        <a:lstStyle/>
        <a:p>
          <a:pPr>
            <a:lnSpc>
              <a:spcPct val="100000"/>
            </a:lnSpc>
            <a:defRPr b="1"/>
          </a:pPr>
          <a:r>
            <a:rPr lang="en-GB" dirty="0">
              <a:solidFill>
                <a:schemeClr val="bg1"/>
              </a:solidFill>
              <a:latin typeface="Amasis MT Pro Medium" panose="02040604050005020304" pitchFamily="18" charset="0"/>
            </a:rPr>
            <a:t>Language: JSON</a:t>
          </a:r>
          <a:endParaRPr lang="en-US" dirty="0">
            <a:solidFill>
              <a:schemeClr val="bg1"/>
            </a:solidFill>
            <a:latin typeface="Amasis MT Pro Medium" panose="02040604050005020304" pitchFamily="18" charset="0"/>
          </a:endParaRPr>
        </a:p>
      </dgm:t>
    </dgm:pt>
    <dgm:pt modelId="{0DAEE543-F375-407A-99DA-DCA91E6CD9D0}" type="parTrans" cxnId="{79537F36-8A16-4B80-96C5-95A965AB8DFC}">
      <dgm:prSet/>
      <dgm:spPr/>
      <dgm:t>
        <a:bodyPr/>
        <a:lstStyle/>
        <a:p>
          <a:endParaRPr lang="en-US"/>
        </a:p>
      </dgm:t>
    </dgm:pt>
    <dgm:pt modelId="{53CE6FB4-B319-43C5-871C-4AD51B93A69F}" type="sibTrans" cxnId="{79537F36-8A16-4B80-96C5-95A965AB8DFC}">
      <dgm:prSet/>
      <dgm:spPr/>
      <dgm:t>
        <a:bodyPr/>
        <a:lstStyle/>
        <a:p>
          <a:endParaRPr lang="en-US"/>
        </a:p>
      </dgm:t>
    </dgm:pt>
    <dgm:pt modelId="{C063FA87-13A2-4018-9C87-317441B07C9F}">
      <dgm:prSet/>
      <dgm:spPr/>
      <dgm:t>
        <a:bodyPr/>
        <a:lstStyle/>
        <a:p>
          <a:pPr>
            <a:lnSpc>
              <a:spcPct val="100000"/>
            </a:lnSpc>
            <a:defRPr b="1"/>
          </a:pPr>
          <a:r>
            <a:rPr lang="en-GB" dirty="0">
              <a:solidFill>
                <a:schemeClr val="bg1"/>
              </a:solidFill>
            </a:rPr>
            <a:t>Uses: 	</a:t>
          </a:r>
        </a:p>
        <a:p>
          <a:pPr>
            <a:lnSpc>
              <a:spcPct val="100000"/>
            </a:lnSpc>
            <a:defRPr b="1"/>
          </a:pPr>
          <a:r>
            <a:rPr lang="en-GB" dirty="0">
              <a:solidFill>
                <a:schemeClr val="bg1"/>
              </a:solidFill>
            </a:rPr>
            <a:t>Allows User to search in the SPA</a:t>
          </a:r>
          <a:endParaRPr lang="en-US" dirty="0">
            <a:solidFill>
              <a:schemeClr val="bg1"/>
            </a:solidFill>
          </a:endParaRPr>
        </a:p>
      </dgm:t>
    </dgm:pt>
    <dgm:pt modelId="{137993FC-7FAC-459A-BE2A-BF6F82DEE7EB}" type="parTrans" cxnId="{87CB1207-628C-4BAF-B2C0-A8E693086BB9}">
      <dgm:prSet/>
      <dgm:spPr/>
      <dgm:t>
        <a:bodyPr/>
        <a:lstStyle/>
        <a:p>
          <a:endParaRPr lang="en-US"/>
        </a:p>
      </dgm:t>
    </dgm:pt>
    <dgm:pt modelId="{2D0C30A7-648E-403D-9743-C8AF7014A317}" type="sibTrans" cxnId="{87CB1207-628C-4BAF-B2C0-A8E693086BB9}">
      <dgm:prSet/>
      <dgm:spPr/>
      <dgm:t>
        <a:bodyPr/>
        <a:lstStyle/>
        <a:p>
          <a:endParaRPr lang="en-US"/>
        </a:p>
      </dgm:t>
    </dgm:pt>
    <dgm:pt modelId="{3DC61F0C-7B7A-47DD-9E51-41EE1BB03220}">
      <dgm:prSet/>
      <dgm:spPr/>
      <dgm:t>
        <a:bodyPr/>
        <a:lstStyle/>
        <a:p>
          <a:pPr>
            <a:lnSpc>
              <a:spcPct val="100000"/>
            </a:lnSpc>
            <a:defRPr b="1"/>
          </a:pPr>
          <a:r>
            <a:rPr lang="en-GB" dirty="0">
              <a:solidFill>
                <a:schemeClr val="bg1"/>
              </a:solidFill>
              <a:latin typeface="Amasis MT Pro Medium" panose="02040604050005020304" pitchFamily="18" charset="0"/>
            </a:rPr>
            <a:t>Cost: 	</a:t>
          </a:r>
        </a:p>
        <a:p>
          <a:pPr>
            <a:lnSpc>
              <a:spcPct val="100000"/>
            </a:lnSpc>
            <a:defRPr b="1"/>
          </a:pPr>
          <a:r>
            <a:rPr lang="en-GB" dirty="0">
              <a:solidFill>
                <a:schemeClr val="bg1"/>
              </a:solidFill>
              <a:latin typeface="Amasis MT Pro Medium" panose="02040604050005020304" pitchFamily="18" charset="0"/>
            </a:rPr>
            <a:t>Free 100 searches per day.</a:t>
          </a:r>
          <a:endParaRPr lang="en-US" dirty="0">
            <a:solidFill>
              <a:schemeClr val="bg1"/>
            </a:solidFill>
            <a:latin typeface="Amasis MT Pro Medium" panose="02040604050005020304" pitchFamily="18" charset="0"/>
          </a:endParaRPr>
        </a:p>
      </dgm:t>
    </dgm:pt>
    <dgm:pt modelId="{CFAC8187-E041-4440-ACDF-6A2A45CED58F}" type="parTrans" cxnId="{C99503D6-9B89-4640-8D1A-6948B5B3F4F2}">
      <dgm:prSet/>
      <dgm:spPr/>
      <dgm:t>
        <a:bodyPr/>
        <a:lstStyle/>
        <a:p>
          <a:endParaRPr lang="en-US"/>
        </a:p>
      </dgm:t>
    </dgm:pt>
    <dgm:pt modelId="{5EC45540-F360-4E50-97B4-24AFC046130D}" type="sibTrans" cxnId="{C99503D6-9B89-4640-8D1A-6948B5B3F4F2}">
      <dgm:prSet/>
      <dgm:spPr/>
      <dgm:t>
        <a:bodyPr/>
        <a:lstStyle/>
        <a:p>
          <a:endParaRPr lang="en-US"/>
        </a:p>
      </dgm:t>
    </dgm:pt>
    <dgm:pt modelId="{7227A408-78E1-477C-A2CF-0E2ED40A9E19}">
      <dgm:prSet/>
      <dgm:spPr/>
      <dgm:t>
        <a:bodyPr/>
        <a:lstStyle/>
        <a:p>
          <a:pPr>
            <a:lnSpc>
              <a:spcPct val="100000"/>
            </a:lnSpc>
            <a:defRPr b="1"/>
          </a:pPr>
          <a:r>
            <a:rPr lang="en-GB" dirty="0">
              <a:solidFill>
                <a:schemeClr val="bg1"/>
              </a:solidFill>
              <a:latin typeface="Amasis MT Pro Medium" panose="02040604050005020304" pitchFamily="18" charset="0"/>
            </a:rPr>
            <a:t>Future application requirements:</a:t>
          </a:r>
        </a:p>
        <a:p>
          <a:pPr>
            <a:lnSpc>
              <a:spcPct val="100000"/>
            </a:lnSpc>
            <a:defRPr b="1"/>
          </a:pPr>
          <a:r>
            <a:rPr lang="en-GB" dirty="0">
              <a:solidFill>
                <a:schemeClr val="bg1"/>
              </a:solidFill>
              <a:latin typeface="Amasis MT Pro Medium" panose="02040604050005020304" pitchFamily="18" charset="0"/>
            </a:rPr>
            <a:t>Costs $5 per 1000</a:t>
          </a:r>
        </a:p>
        <a:p>
          <a:pPr>
            <a:lnSpc>
              <a:spcPct val="100000"/>
            </a:lnSpc>
            <a:defRPr b="1"/>
          </a:pPr>
          <a:r>
            <a:rPr lang="en-GB" dirty="0">
              <a:solidFill>
                <a:schemeClr val="bg1"/>
              </a:solidFill>
              <a:latin typeface="Amasis MT Pro Medium" panose="02040604050005020304" pitchFamily="18" charset="0"/>
            </a:rPr>
            <a:t>Ads to cover this</a:t>
          </a:r>
        </a:p>
      </dgm:t>
    </dgm:pt>
    <dgm:pt modelId="{C0BCFFA8-E165-4D5F-89E9-778A4105BCB7}" type="parTrans" cxnId="{B3532C53-AF3B-4DA6-B0FD-5FEFD3D34EB9}">
      <dgm:prSet/>
      <dgm:spPr/>
      <dgm:t>
        <a:bodyPr/>
        <a:lstStyle/>
        <a:p>
          <a:endParaRPr lang="en-US"/>
        </a:p>
      </dgm:t>
    </dgm:pt>
    <dgm:pt modelId="{ACCA8018-7FB3-4113-BD05-943E1E1A98D2}" type="sibTrans" cxnId="{B3532C53-AF3B-4DA6-B0FD-5FEFD3D34EB9}">
      <dgm:prSet/>
      <dgm:spPr/>
      <dgm:t>
        <a:bodyPr/>
        <a:lstStyle/>
        <a:p>
          <a:endParaRPr lang="en-US"/>
        </a:p>
      </dgm:t>
    </dgm:pt>
    <dgm:pt modelId="{C334F842-F7DB-40D2-B885-A3CFAA8BE623}" type="pres">
      <dgm:prSet presAssocID="{556F6277-CE89-4686-B12D-C3469B9B1F51}" presName="root" presStyleCnt="0">
        <dgm:presLayoutVars>
          <dgm:dir/>
          <dgm:resizeHandles val="exact"/>
        </dgm:presLayoutVars>
      </dgm:prSet>
      <dgm:spPr/>
    </dgm:pt>
    <dgm:pt modelId="{B0CDAD3C-17FC-4D2A-A025-C5093250097E}" type="pres">
      <dgm:prSet presAssocID="{44FC75E0-79A1-423E-9DB2-1B7ECC1514A4}" presName="compNode" presStyleCnt="0"/>
      <dgm:spPr/>
    </dgm:pt>
    <dgm:pt modelId="{D96D878A-211D-4939-AFD7-278A76FAEF22}" type="pres">
      <dgm:prSet presAssocID="{44FC75E0-79A1-423E-9DB2-1B7ECC1514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65A583E8-47FE-4C3C-897F-5C5782F524B6}" type="pres">
      <dgm:prSet presAssocID="{44FC75E0-79A1-423E-9DB2-1B7ECC1514A4}" presName="iconSpace" presStyleCnt="0"/>
      <dgm:spPr/>
    </dgm:pt>
    <dgm:pt modelId="{3F6E2A92-5B03-4A48-9B2D-4075A9665C39}" type="pres">
      <dgm:prSet presAssocID="{44FC75E0-79A1-423E-9DB2-1B7ECC1514A4}" presName="parTx" presStyleLbl="revTx" presStyleIdx="0" presStyleCnt="8">
        <dgm:presLayoutVars>
          <dgm:chMax val="0"/>
          <dgm:chPref val="0"/>
        </dgm:presLayoutVars>
      </dgm:prSet>
      <dgm:spPr/>
    </dgm:pt>
    <dgm:pt modelId="{CAAD6CA9-BAB6-4B44-AB52-22C09E64A7A6}" type="pres">
      <dgm:prSet presAssocID="{44FC75E0-79A1-423E-9DB2-1B7ECC1514A4}" presName="txSpace" presStyleCnt="0"/>
      <dgm:spPr/>
    </dgm:pt>
    <dgm:pt modelId="{91B55BC2-24F8-41D7-8648-DD3E8B799A3B}" type="pres">
      <dgm:prSet presAssocID="{44FC75E0-79A1-423E-9DB2-1B7ECC1514A4}" presName="desTx" presStyleLbl="revTx" presStyleIdx="1" presStyleCnt="8">
        <dgm:presLayoutVars/>
      </dgm:prSet>
      <dgm:spPr/>
    </dgm:pt>
    <dgm:pt modelId="{BBE2A215-1AE5-4F77-90D5-C612117951BB}" type="pres">
      <dgm:prSet presAssocID="{53CE6FB4-B319-43C5-871C-4AD51B93A69F}" presName="sibTrans" presStyleCnt="0"/>
      <dgm:spPr/>
    </dgm:pt>
    <dgm:pt modelId="{C5E8AE78-0E47-41C5-AA6B-A467F31BB981}" type="pres">
      <dgm:prSet presAssocID="{C063FA87-13A2-4018-9C87-317441B07C9F}" presName="compNode" presStyleCnt="0"/>
      <dgm:spPr/>
    </dgm:pt>
    <dgm:pt modelId="{880D49B6-F844-4B69-8D8C-83C38796A512}" type="pres">
      <dgm:prSet presAssocID="{C063FA87-13A2-4018-9C87-317441B07C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5DC910CD-09AB-404D-B653-DDAAABF75669}" type="pres">
      <dgm:prSet presAssocID="{C063FA87-13A2-4018-9C87-317441B07C9F}" presName="iconSpace" presStyleCnt="0"/>
      <dgm:spPr/>
    </dgm:pt>
    <dgm:pt modelId="{6559B766-3E07-41EA-B99F-72E3DEA18C3F}" type="pres">
      <dgm:prSet presAssocID="{C063FA87-13A2-4018-9C87-317441B07C9F}" presName="parTx" presStyleLbl="revTx" presStyleIdx="2" presStyleCnt="8" custScaleX="58566">
        <dgm:presLayoutVars>
          <dgm:chMax val="0"/>
          <dgm:chPref val="0"/>
        </dgm:presLayoutVars>
      </dgm:prSet>
      <dgm:spPr/>
    </dgm:pt>
    <dgm:pt modelId="{B33BD1D0-EC6B-4B34-98C6-0553DBF6FA3E}" type="pres">
      <dgm:prSet presAssocID="{C063FA87-13A2-4018-9C87-317441B07C9F}" presName="txSpace" presStyleCnt="0"/>
      <dgm:spPr/>
    </dgm:pt>
    <dgm:pt modelId="{0C7839AF-2E75-4C10-BFD7-09BD6863E032}" type="pres">
      <dgm:prSet presAssocID="{C063FA87-13A2-4018-9C87-317441B07C9F}" presName="desTx" presStyleLbl="revTx" presStyleIdx="3" presStyleCnt="8">
        <dgm:presLayoutVars/>
      </dgm:prSet>
      <dgm:spPr/>
    </dgm:pt>
    <dgm:pt modelId="{722C2A63-E76B-4CDD-AE5A-6180F2F048EE}" type="pres">
      <dgm:prSet presAssocID="{2D0C30A7-648E-403D-9743-C8AF7014A317}" presName="sibTrans" presStyleCnt="0"/>
      <dgm:spPr/>
    </dgm:pt>
    <dgm:pt modelId="{433CA250-87D8-4698-800F-A2BEBE563115}" type="pres">
      <dgm:prSet presAssocID="{3DC61F0C-7B7A-47DD-9E51-41EE1BB03220}" presName="compNode" presStyleCnt="0"/>
      <dgm:spPr/>
    </dgm:pt>
    <dgm:pt modelId="{97C3CCBC-95B8-485D-9E16-A13C61D9A9C7}" type="pres">
      <dgm:prSet presAssocID="{3DC61F0C-7B7A-47DD-9E51-41EE1BB0322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3C8BC365-F2E2-4C58-9360-EFD442850826}" type="pres">
      <dgm:prSet presAssocID="{3DC61F0C-7B7A-47DD-9E51-41EE1BB03220}" presName="iconSpace" presStyleCnt="0"/>
      <dgm:spPr/>
    </dgm:pt>
    <dgm:pt modelId="{C5E7DD12-F631-4EA3-A277-ACC892D1C836}" type="pres">
      <dgm:prSet presAssocID="{3DC61F0C-7B7A-47DD-9E51-41EE1BB03220}" presName="parTx" presStyleLbl="revTx" presStyleIdx="4" presStyleCnt="8" custScaleX="55624" custLinFactNeighborX="-30314" custLinFactNeighborY="-6909">
        <dgm:presLayoutVars>
          <dgm:chMax val="0"/>
          <dgm:chPref val="0"/>
        </dgm:presLayoutVars>
      </dgm:prSet>
      <dgm:spPr/>
    </dgm:pt>
    <dgm:pt modelId="{64A8221A-3371-4622-8C80-95233BB88F3E}" type="pres">
      <dgm:prSet presAssocID="{3DC61F0C-7B7A-47DD-9E51-41EE1BB03220}" presName="txSpace" presStyleCnt="0"/>
      <dgm:spPr/>
    </dgm:pt>
    <dgm:pt modelId="{712A62F5-24C1-43A4-B847-5D3506487C58}" type="pres">
      <dgm:prSet presAssocID="{3DC61F0C-7B7A-47DD-9E51-41EE1BB03220}" presName="desTx" presStyleLbl="revTx" presStyleIdx="5" presStyleCnt="8">
        <dgm:presLayoutVars/>
      </dgm:prSet>
      <dgm:spPr/>
    </dgm:pt>
    <dgm:pt modelId="{D15BC024-9373-420D-85F5-9231A23D7B7C}" type="pres">
      <dgm:prSet presAssocID="{5EC45540-F360-4E50-97B4-24AFC046130D}" presName="sibTrans" presStyleCnt="0"/>
      <dgm:spPr/>
    </dgm:pt>
    <dgm:pt modelId="{C5B8A621-9059-446D-B028-A9F9FCB848DD}" type="pres">
      <dgm:prSet presAssocID="{7227A408-78E1-477C-A2CF-0E2ED40A9E19}" presName="compNode" presStyleCnt="0"/>
      <dgm:spPr/>
    </dgm:pt>
    <dgm:pt modelId="{1025B7EB-7D44-414B-A76D-CF7B79130A27}" type="pres">
      <dgm:prSet presAssocID="{7227A408-78E1-477C-A2CF-0E2ED40A9E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a:ext>
      </dgm:extLst>
    </dgm:pt>
    <dgm:pt modelId="{8BA3281E-97DD-41F5-9E17-E0ECB7AFE96C}" type="pres">
      <dgm:prSet presAssocID="{7227A408-78E1-477C-A2CF-0E2ED40A9E19}" presName="iconSpace" presStyleCnt="0"/>
      <dgm:spPr/>
    </dgm:pt>
    <dgm:pt modelId="{F12B73FD-5985-42CF-93B4-6C05CC0767CD}" type="pres">
      <dgm:prSet presAssocID="{7227A408-78E1-477C-A2CF-0E2ED40A9E19}" presName="parTx" presStyleLbl="revTx" presStyleIdx="6" presStyleCnt="8">
        <dgm:presLayoutVars>
          <dgm:chMax val="0"/>
          <dgm:chPref val="0"/>
        </dgm:presLayoutVars>
      </dgm:prSet>
      <dgm:spPr/>
    </dgm:pt>
    <dgm:pt modelId="{55FC73C5-CB7A-47F3-8033-F50E4DDF995C}" type="pres">
      <dgm:prSet presAssocID="{7227A408-78E1-477C-A2CF-0E2ED40A9E19}" presName="txSpace" presStyleCnt="0"/>
      <dgm:spPr/>
    </dgm:pt>
    <dgm:pt modelId="{0DEB6F6F-8E83-4E88-9C22-E8DD5884DD7F}" type="pres">
      <dgm:prSet presAssocID="{7227A408-78E1-477C-A2CF-0E2ED40A9E19}" presName="desTx" presStyleLbl="revTx" presStyleIdx="7" presStyleCnt="8">
        <dgm:presLayoutVars/>
      </dgm:prSet>
      <dgm:spPr/>
    </dgm:pt>
  </dgm:ptLst>
  <dgm:cxnLst>
    <dgm:cxn modelId="{87CB1207-628C-4BAF-B2C0-A8E693086BB9}" srcId="{556F6277-CE89-4686-B12D-C3469B9B1F51}" destId="{C063FA87-13A2-4018-9C87-317441B07C9F}" srcOrd="1" destOrd="0" parTransId="{137993FC-7FAC-459A-BE2A-BF6F82DEE7EB}" sibTransId="{2D0C30A7-648E-403D-9743-C8AF7014A317}"/>
    <dgm:cxn modelId="{8EC4D012-832B-4C27-B0E2-4F0EC6BAA2C5}" type="presOf" srcId="{556F6277-CE89-4686-B12D-C3469B9B1F51}" destId="{C334F842-F7DB-40D2-B885-A3CFAA8BE623}" srcOrd="0" destOrd="0" presId="urn:microsoft.com/office/officeart/2018/2/layout/IconLabelDescriptionList"/>
    <dgm:cxn modelId="{79537F36-8A16-4B80-96C5-95A965AB8DFC}" srcId="{556F6277-CE89-4686-B12D-C3469B9B1F51}" destId="{44FC75E0-79A1-423E-9DB2-1B7ECC1514A4}" srcOrd="0" destOrd="0" parTransId="{0DAEE543-F375-407A-99DA-DCA91E6CD9D0}" sibTransId="{53CE6FB4-B319-43C5-871C-4AD51B93A69F}"/>
    <dgm:cxn modelId="{B3532C53-AF3B-4DA6-B0FD-5FEFD3D34EB9}" srcId="{556F6277-CE89-4686-B12D-C3469B9B1F51}" destId="{7227A408-78E1-477C-A2CF-0E2ED40A9E19}" srcOrd="3" destOrd="0" parTransId="{C0BCFFA8-E165-4D5F-89E9-778A4105BCB7}" sibTransId="{ACCA8018-7FB3-4113-BD05-943E1E1A98D2}"/>
    <dgm:cxn modelId="{CE7F9055-3905-487F-94EA-AF09F79B615C}" type="presOf" srcId="{C063FA87-13A2-4018-9C87-317441B07C9F}" destId="{6559B766-3E07-41EA-B99F-72E3DEA18C3F}" srcOrd="0" destOrd="0" presId="urn:microsoft.com/office/officeart/2018/2/layout/IconLabelDescriptionList"/>
    <dgm:cxn modelId="{C99503D6-9B89-4640-8D1A-6948B5B3F4F2}" srcId="{556F6277-CE89-4686-B12D-C3469B9B1F51}" destId="{3DC61F0C-7B7A-47DD-9E51-41EE1BB03220}" srcOrd="2" destOrd="0" parTransId="{CFAC8187-E041-4440-ACDF-6A2A45CED58F}" sibTransId="{5EC45540-F360-4E50-97B4-24AFC046130D}"/>
    <dgm:cxn modelId="{3ECE7CD6-C56D-4A40-9882-992BAE7831FE}" type="presOf" srcId="{7227A408-78E1-477C-A2CF-0E2ED40A9E19}" destId="{F12B73FD-5985-42CF-93B4-6C05CC0767CD}" srcOrd="0" destOrd="0" presId="urn:microsoft.com/office/officeart/2018/2/layout/IconLabelDescriptionList"/>
    <dgm:cxn modelId="{A566EFDD-2E92-4F0B-B324-643B92588F10}" type="presOf" srcId="{3DC61F0C-7B7A-47DD-9E51-41EE1BB03220}" destId="{C5E7DD12-F631-4EA3-A277-ACC892D1C836}" srcOrd="0" destOrd="0" presId="urn:microsoft.com/office/officeart/2018/2/layout/IconLabelDescriptionList"/>
    <dgm:cxn modelId="{624050FC-27DB-410A-A68D-AAC2637ED3C0}" type="presOf" srcId="{44FC75E0-79A1-423E-9DB2-1B7ECC1514A4}" destId="{3F6E2A92-5B03-4A48-9B2D-4075A9665C39}" srcOrd="0" destOrd="0" presId="urn:microsoft.com/office/officeart/2018/2/layout/IconLabelDescriptionList"/>
    <dgm:cxn modelId="{E684AEE2-BDE6-4171-B349-1316F77E544D}" type="presParOf" srcId="{C334F842-F7DB-40D2-B885-A3CFAA8BE623}" destId="{B0CDAD3C-17FC-4D2A-A025-C5093250097E}" srcOrd="0" destOrd="0" presId="urn:microsoft.com/office/officeart/2018/2/layout/IconLabelDescriptionList"/>
    <dgm:cxn modelId="{7D150F46-632E-456D-9982-115D026BC598}" type="presParOf" srcId="{B0CDAD3C-17FC-4D2A-A025-C5093250097E}" destId="{D96D878A-211D-4939-AFD7-278A76FAEF22}" srcOrd="0" destOrd="0" presId="urn:microsoft.com/office/officeart/2018/2/layout/IconLabelDescriptionList"/>
    <dgm:cxn modelId="{99ACC802-244B-4DB9-A731-A93795469D7F}" type="presParOf" srcId="{B0CDAD3C-17FC-4D2A-A025-C5093250097E}" destId="{65A583E8-47FE-4C3C-897F-5C5782F524B6}" srcOrd="1" destOrd="0" presId="urn:microsoft.com/office/officeart/2018/2/layout/IconLabelDescriptionList"/>
    <dgm:cxn modelId="{753E76A0-24E8-4385-B63D-A8F03483F7E2}" type="presParOf" srcId="{B0CDAD3C-17FC-4D2A-A025-C5093250097E}" destId="{3F6E2A92-5B03-4A48-9B2D-4075A9665C39}" srcOrd="2" destOrd="0" presId="urn:microsoft.com/office/officeart/2018/2/layout/IconLabelDescriptionList"/>
    <dgm:cxn modelId="{A165FB8D-6CAB-47AE-BBD4-4B476BB3826D}" type="presParOf" srcId="{B0CDAD3C-17FC-4D2A-A025-C5093250097E}" destId="{CAAD6CA9-BAB6-4B44-AB52-22C09E64A7A6}" srcOrd="3" destOrd="0" presId="urn:microsoft.com/office/officeart/2018/2/layout/IconLabelDescriptionList"/>
    <dgm:cxn modelId="{4B87486E-32FB-4156-955F-99938E0E4AE1}" type="presParOf" srcId="{B0CDAD3C-17FC-4D2A-A025-C5093250097E}" destId="{91B55BC2-24F8-41D7-8648-DD3E8B799A3B}" srcOrd="4" destOrd="0" presId="urn:microsoft.com/office/officeart/2018/2/layout/IconLabelDescriptionList"/>
    <dgm:cxn modelId="{AC9AF33E-8120-45EA-B6DE-C324A21E1512}" type="presParOf" srcId="{C334F842-F7DB-40D2-B885-A3CFAA8BE623}" destId="{BBE2A215-1AE5-4F77-90D5-C612117951BB}" srcOrd="1" destOrd="0" presId="urn:microsoft.com/office/officeart/2018/2/layout/IconLabelDescriptionList"/>
    <dgm:cxn modelId="{CADB0D9E-CEBF-44C1-A906-935B59D6DFF0}" type="presParOf" srcId="{C334F842-F7DB-40D2-B885-A3CFAA8BE623}" destId="{C5E8AE78-0E47-41C5-AA6B-A467F31BB981}" srcOrd="2" destOrd="0" presId="urn:microsoft.com/office/officeart/2018/2/layout/IconLabelDescriptionList"/>
    <dgm:cxn modelId="{F7FC7D7E-8B3D-42F0-8E6C-FBE97FB5C70C}" type="presParOf" srcId="{C5E8AE78-0E47-41C5-AA6B-A467F31BB981}" destId="{880D49B6-F844-4B69-8D8C-83C38796A512}" srcOrd="0" destOrd="0" presId="urn:microsoft.com/office/officeart/2018/2/layout/IconLabelDescriptionList"/>
    <dgm:cxn modelId="{BEC54BCB-EFFF-48D8-BD9C-E8ED4FC045FD}" type="presParOf" srcId="{C5E8AE78-0E47-41C5-AA6B-A467F31BB981}" destId="{5DC910CD-09AB-404D-B653-DDAAABF75669}" srcOrd="1" destOrd="0" presId="urn:microsoft.com/office/officeart/2018/2/layout/IconLabelDescriptionList"/>
    <dgm:cxn modelId="{8EBD9E3C-ABF4-4D04-830C-430503F2B717}" type="presParOf" srcId="{C5E8AE78-0E47-41C5-AA6B-A467F31BB981}" destId="{6559B766-3E07-41EA-B99F-72E3DEA18C3F}" srcOrd="2" destOrd="0" presId="urn:microsoft.com/office/officeart/2018/2/layout/IconLabelDescriptionList"/>
    <dgm:cxn modelId="{F33A3F37-BE3D-40EF-8490-04F94EB16F7F}" type="presParOf" srcId="{C5E8AE78-0E47-41C5-AA6B-A467F31BB981}" destId="{B33BD1D0-EC6B-4B34-98C6-0553DBF6FA3E}" srcOrd="3" destOrd="0" presId="urn:microsoft.com/office/officeart/2018/2/layout/IconLabelDescriptionList"/>
    <dgm:cxn modelId="{545B6CE4-B8BA-42D3-9C7D-731B10671EFA}" type="presParOf" srcId="{C5E8AE78-0E47-41C5-AA6B-A467F31BB981}" destId="{0C7839AF-2E75-4C10-BFD7-09BD6863E032}" srcOrd="4" destOrd="0" presId="urn:microsoft.com/office/officeart/2018/2/layout/IconLabelDescriptionList"/>
    <dgm:cxn modelId="{E8C5E594-B0DB-4DA5-A174-4BBCFB5BC26B}" type="presParOf" srcId="{C334F842-F7DB-40D2-B885-A3CFAA8BE623}" destId="{722C2A63-E76B-4CDD-AE5A-6180F2F048EE}" srcOrd="3" destOrd="0" presId="urn:microsoft.com/office/officeart/2018/2/layout/IconLabelDescriptionList"/>
    <dgm:cxn modelId="{9DB4CF67-5443-442B-8E2E-C07630AA5091}" type="presParOf" srcId="{C334F842-F7DB-40D2-B885-A3CFAA8BE623}" destId="{433CA250-87D8-4698-800F-A2BEBE563115}" srcOrd="4" destOrd="0" presId="urn:microsoft.com/office/officeart/2018/2/layout/IconLabelDescriptionList"/>
    <dgm:cxn modelId="{5F71B4A8-F825-476E-8E20-F775CA0D68D4}" type="presParOf" srcId="{433CA250-87D8-4698-800F-A2BEBE563115}" destId="{97C3CCBC-95B8-485D-9E16-A13C61D9A9C7}" srcOrd="0" destOrd="0" presId="urn:microsoft.com/office/officeart/2018/2/layout/IconLabelDescriptionList"/>
    <dgm:cxn modelId="{0D46BD0F-CBA0-4006-B063-1B05C30EC423}" type="presParOf" srcId="{433CA250-87D8-4698-800F-A2BEBE563115}" destId="{3C8BC365-F2E2-4C58-9360-EFD442850826}" srcOrd="1" destOrd="0" presId="urn:microsoft.com/office/officeart/2018/2/layout/IconLabelDescriptionList"/>
    <dgm:cxn modelId="{3F2A138D-F639-40DC-9D67-F0456491E94B}" type="presParOf" srcId="{433CA250-87D8-4698-800F-A2BEBE563115}" destId="{C5E7DD12-F631-4EA3-A277-ACC892D1C836}" srcOrd="2" destOrd="0" presId="urn:microsoft.com/office/officeart/2018/2/layout/IconLabelDescriptionList"/>
    <dgm:cxn modelId="{55D9F2B1-7BB5-4EFC-AA1E-43CA6CA37738}" type="presParOf" srcId="{433CA250-87D8-4698-800F-A2BEBE563115}" destId="{64A8221A-3371-4622-8C80-95233BB88F3E}" srcOrd="3" destOrd="0" presId="urn:microsoft.com/office/officeart/2018/2/layout/IconLabelDescriptionList"/>
    <dgm:cxn modelId="{B9274C75-D523-4F38-9091-EA96FEF0E5B0}" type="presParOf" srcId="{433CA250-87D8-4698-800F-A2BEBE563115}" destId="{712A62F5-24C1-43A4-B847-5D3506487C58}" srcOrd="4" destOrd="0" presId="urn:microsoft.com/office/officeart/2018/2/layout/IconLabelDescriptionList"/>
    <dgm:cxn modelId="{539CDBE2-337B-4D0B-BDA7-444C420B3FF0}" type="presParOf" srcId="{C334F842-F7DB-40D2-B885-A3CFAA8BE623}" destId="{D15BC024-9373-420D-85F5-9231A23D7B7C}" srcOrd="5" destOrd="0" presId="urn:microsoft.com/office/officeart/2018/2/layout/IconLabelDescriptionList"/>
    <dgm:cxn modelId="{2A5919B0-FEB0-4E4C-9274-4E61DBA1FC63}" type="presParOf" srcId="{C334F842-F7DB-40D2-B885-A3CFAA8BE623}" destId="{C5B8A621-9059-446D-B028-A9F9FCB848DD}" srcOrd="6" destOrd="0" presId="urn:microsoft.com/office/officeart/2018/2/layout/IconLabelDescriptionList"/>
    <dgm:cxn modelId="{78B18BA5-372F-4C20-8F5D-91A57CE24288}" type="presParOf" srcId="{C5B8A621-9059-446D-B028-A9F9FCB848DD}" destId="{1025B7EB-7D44-414B-A76D-CF7B79130A27}" srcOrd="0" destOrd="0" presId="urn:microsoft.com/office/officeart/2018/2/layout/IconLabelDescriptionList"/>
    <dgm:cxn modelId="{50DBC66E-7072-4DCA-8A99-B0A5F0D9638F}" type="presParOf" srcId="{C5B8A621-9059-446D-B028-A9F9FCB848DD}" destId="{8BA3281E-97DD-41F5-9E17-E0ECB7AFE96C}" srcOrd="1" destOrd="0" presId="urn:microsoft.com/office/officeart/2018/2/layout/IconLabelDescriptionList"/>
    <dgm:cxn modelId="{06A2D97C-1B6D-4EC6-BAE0-151CE779B7B7}" type="presParOf" srcId="{C5B8A621-9059-446D-B028-A9F9FCB848DD}" destId="{F12B73FD-5985-42CF-93B4-6C05CC0767CD}" srcOrd="2" destOrd="0" presId="urn:microsoft.com/office/officeart/2018/2/layout/IconLabelDescriptionList"/>
    <dgm:cxn modelId="{5D86566D-5EDA-41DC-A404-0EFB3658D031}" type="presParOf" srcId="{C5B8A621-9059-446D-B028-A9F9FCB848DD}" destId="{55FC73C5-CB7A-47F3-8033-F50E4DDF995C}" srcOrd="3" destOrd="0" presId="urn:microsoft.com/office/officeart/2018/2/layout/IconLabelDescriptionList"/>
    <dgm:cxn modelId="{81FF1415-5FFA-4151-9E6D-76DDAE5C859C}" type="presParOf" srcId="{C5B8A621-9059-446D-B028-A9F9FCB848DD}" destId="{0DEB6F6F-8E83-4E88-9C22-E8DD5884DD7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07BA08-7AF6-4DD0-BAD1-D10B70F275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73C6F1D-B20B-4F03-9364-F346CADBCCF8}">
      <dgm:prSet/>
      <dgm:spPr>
        <a:solidFill>
          <a:schemeClr val="accent2"/>
        </a:solidFill>
      </dgm:spPr>
      <dgm:t>
        <a:bodyPr/>
        <a:lstStyle/>
        <a:p>
          <a:r>
            <a:rPr lang="en-GB"/>
            <a:t>2 Ways both secure: </a:t>
          </a:r>
          <a:endParaRPr lang="en-US"/>
        </a:p>
      </dgm:t>
    </dgm:pt>
    <dgm:pt modelId="{2857FFFE-F1E2-4880-9783-256F6C00D0C7}" type="parTrans" cxnId="{E094DCBB-5C53-4993-8568-0ABBA649E160}">
      <dgm:prSet/>
      <dgm:spPr/>
      <dgm:t>
        <a:bodyPr/>
        <a:lstStyle/>
        <a:p>
          <a:endParaRPr lang="en-US"/>
        </a:p>
      </dgm:t>
    </dgm:pt>
    <dgm:pt modelId="{3C0FB613-08F5-4F57-BE72-4311F0BA5421}" type="sibTrans" cxnId="{E094DCBB-5C53-4993-8568-0ABBA649E160}">
      <dgm:prSet/>
      <dgm:spPr/>
      <dgm:t>
        <a:bodyPr/>
        <a:lstStyle/>
        <a:p>
          <a:endParaRPr lang="en-US"/>
        </a:p>
      </dgm:t>
    </dgm:pt>
    <dgm:pt modelId="{419253C8-62A4-49FD-835A-572185BB9003}">
      <dgm:prSet/>
      <dgm:spPr/>
      <dgm:t>
        <a:bodyPr/>
        <a:lstStyle/>
        <a:p>
          <a:r>
            <a:rPr lang="en-GB"/>
            <a:t>1.Basic</a:t>
          </a:r>
          <a:endParaRPr lang="en-US"/>
        </a:p>
      </dgm:t>
    </dgm:pt>
    <dgm:pt modelId="{F4C4C2C3-3360-439B-9691-9A3628F27C5F}" type="parTrans" cxnId="{3333FBB0-2CC3-4EE2-A777-84EB60D2C04F}">
      <dgm:prSet/>
      <dgm:spPr/>
      <dgm:t>
        <a:bodyPr/>
        <a:lstStyle/>
        <a:p>
          <a:endParaRPr lang="en-US"/>
        </a:p>
      </dgm:t>
    </dgm:pt>
    <dgm:pt modelId="{F45B9B03-8CC7-49B0-88B0-988D1E4ED956}" type="sibTrans" cxnId="{3333FBB0-2CC3-4EE2-A777-84EB60D2C04F}">
      <dgm:prSet/>
      <dgm:spPr/>
      <dgm:t>
        <a:bodyPr/>
        <a:lstStyle/>
        <a:p>
          <a:endParaRPr lang="en-US"/>
        </a:p>
      </dgm:t>
    </dgm:pt>
    <dgm:pt modelId="{CD687DE3-62E8-4332-B3D1-CA7904A71B42}">
      <dgm:prSet/>
      <dgm:spPr/>
      <dgm:t>
        <a:bodyPr/>
        <a:lstStyle/>
        <a:p>
          <a:r>
            <a:rPr lang="en-GB"/>
            <a:t>2.Secure</a:t>
          </a:r>
          <a:endParaRPr lang="en-US"/>
        </a:p>
      </dgm:t>
    </dgm:pt>
    <dgm:pt modelId="{8F3A9535-86DF-4C3B-9ACC-07CB1CD1AE77}" type="parTrans" cxnId="{7EB1F785-C3CE-4D8A-8793-06792247B4BD}">
      <dgm:prSet/>
      <dgm:spPr/>
      <dgm:t>
        <a:bodyPr/>
        <a:lstStyle/>
        <a:p>
          <a:endParaRPr lang="en-US"/>
        </a:p>
      </dgm:t>
    </dgm:pt>
    <dgm:pt modelId="{0770F4D3-A081-44F8-B3C8-626BCBC0DFA9}" type="sibTrans" cxnId="{7EB1F785-C3CE-4D8A-8793-06792247B4BD}">
      <dgm:prSet/>
      <dgm:spPr/>
      <dgm:t>
        <a:bodyPr/>
        <a:lstStyle/>
        <a:p>
          <a:endParaRPr lang="en-US"/>
        </a:p>
      </dgm:t>
    </dgm:pt>
    <dgm:pt modelId="{2655425F-6A20-42E6-9CFE-DD5B3C83D01F}">
      <dgm:prSet/>
      <dgm:spPr>
        <a:solidFill>
          <a:schemeClr val="accent2"/>
        </a:solidFill>
      </dgm:spPr>
      <dgm:t>
        <a:bodyPr/>
        <a:lstStyle/>
        <a:p>
          <a:r>
            <a:rPr lang="en-GB"/>
            <a:t>Example:</a:t>
          </a:r>
          <a:endParaRPr lang="en-US"/>
        </a:p>
      </dgm:t>
    </dgm:pt>
    <dgm:pt modelId="{50C650DF-9E28-4481-99CA-870D65E7306B}" type="parTrans" cxnId="{DC91FED1-C555-4AD3-A86A-D6F83FB480FB}">
      <dgm:prSet/>
      <dgm:spPr/>
      <dgm:t>
        <a:bodyPr/>
        <a:lstStyle/>
        <a:p>
          <a:endParaRPr lang="en-US"/>
        </a:p>
      </dgm:t>
    </dgm:pt>
    <dgm:pt modelId="{03CA44FD-7B92-4934-94BA-5CB2D484A038}" type="sibTrans" cxnId="{DC91FED1-C555-4AD3-A86A-D6F83FB480FB}">
      <dgm:prSet/>
      <dgm:spPr/>
      <dgm:t>
        <a:bodyPr/>
        <a:lstStyle/>
        <a:p>
          <a:endParaRPr lang="en-US"/>
        </a:p>
      </dgm:t>
    </dgm:pt>
    <dgm:pt modelId="{B62C3B00-05A9-4D0A-91DE-A273A2A8A308}">
      <dgm:prSet/>
      <dgm:spPr/>
      <dgm:t>
        <a:bodyPr/>
        <a:lstStyle/>
        <a:p>
          <a:r>
            <a:rPr lang="en-GB"/>
            <a:t>My cat is aged 13</a:t>
          </a:r>
          <a:endParaRPr lang="en-US"/>
        </a:p>
      </dgm:t>
    </dgm:pt>
    <dgm:pt modelId="{8EE614ED-C59D-4915-A214-5F65D3582189}" type="parTrans" cxnId="{EE858E99-A5E8-418B-BAEB-861286D0B199}">
      <dgm:prSet/>
      <dgm:spPr/>
      <dgm:t>
        <a:bodyPr/>
        <a:lstStyle/>
        <a:p>
          <a:endParaRPr lang="en-US"/>
        </a:p>
      </dgm:t>
    </dgm:pt>
    <dgm:pt modelId="{CD4FA810-3601-4096-A0C4-F53E61CA0A6D}" type="sibTrans" cxnId="{EE858E99-A5E8-418B-BAEB-861286D0B199}">
      <dgm:prSet/>
      <dgm:spPr/>
      <dgm:t>
        <a:bodyPr/>
        <a:lstStyle/>
        <a:p>
          <a:endParaRPr lang="en-US"/>
        </a:p>
      </dgm:t>
    </dgm:pt>
    <dgm:pt modelId="{1A31E8E9-5773-4DCA-B04C-6BD6FB280277}">
      <dgm:prSet/>
      <dgm:spPr>
        <a:solidFill>
          <a:schemeClr val="accent2"/>
        </a:solidFill>
      </dgm:spPr>
      <dgm:t>
        <a:bodyPr/>
        <a:lstStyle/>
        <a:p>
          <a:r>
            <a:rPr lang="en-GB"/>
            <a:t>After Algorithm 1:</a:t>
          </a:r>
          <a:endParaRPr lang="en-US"/>
        </a:p>
      </dgm:t>
    </dgm:pt>
    <dgm:pt modelId="{12C9B62D-8B62-488A-A5DA-188F3A354582}" type="parTrans" cxnId="{3A32A6F2-9ECA-4742-B290-3FADEAAB4A2C}">
      <dgm:prSet/>
      <dgm:spPr/>
      <dgm:t>
        <a:bodyPr/>
        <a:lstStyle/>
        <a:p>
          <a:endParaRPr lang="en-US"/>
        </a:p>
      </dgm:t>
    </dgm:pt>
    <dgm:pt modelId="{8241C073-C700-49C8-B141-0CF54BC22366}" type="sibTrans" cxnId="{3A32A6F2-9ECA-4742-B290-3FADEAAB4A2C}">
      <dgm:prSet/>
      <dgm:spPr/>
      <dgm:t>
        <a:bodyPr/>
        <a:lstStyle/>
        <a:p>
          <a:endParaRPr lang="en-US"/>
        </a:p>
      </dgm:t>
    </dgm:pt>
    <dgm:pt modelId="{D940392D-AC8A-4AEE-85EE-5561A12116F4}">
      <dgm:prSet/>
      <dgm:spPr/>
      <dgm:t>
        <a:bodyPr/>
        <a:lstStyle/>
        <a:p>
          <a:r>
            <a:rPr lang="en-GB"/>
            <a:t>My_cat_is_aged_13</a:t>
          </a:r>
          <a:endParaRPr lang="en-US"/>
        </a:p>
      </dgm:t>
    </dgm:pt>
    <dgm:pt modelId="{E202B8E3-0D4B-455B-AF53-FEE136418C3F}" type="parTrans" cxnId="{4B7BA055-3EC7-44B1-B1FA-FF020AD1A092}">
      <dgm:prSet/>
      <dgm:spPr/>
      <dgm:t>
        <a:bodyPr/>
        <a:lstStyle/>
        <a:p>
          <a:endParaRPr lang="en-US"/>
        </a:p>
      </dgm:t>
    </dgm:pt>
    <dgm:pt modelId="{0674E5FB-B9FF-4E2F-8DE9-50A36E52B5AE}" type="sibTrans" cxnId="{4B7BA055-3EC7-44B1-B1FA-FF020AD1A092}">
      <dgm:prSet/>
      <dgm:spPr/>
      <dgm:t>
        <a:bodyPr/>
        <a:lstStyle/>
        <a:p>
          <a:endParaRPr lang="en-US"/>
        </a:p>
      </dgm:t>
    </dgm:pt>
    <dgm:pt modelId="{F4B6B73B-34BF-4C58-8BC0-9AA240307FE3}">
      <dgm:prSet/>
      <dgm:spPr>
        <a:solidFill>
          <a:schemeClr val="accent2"/>
        </a:solidFill>
      </dgm:spPr>
      <dgm:t>
        <a:bodyPr/>
        <a:lstStyle/>
        <a:p>
          <a:r>
            <a:rPr lang="en-GB" dirty="0"/>
            <a:t>After Algorithm 2:</a:t>
          </a:r>
          <a:endParaRPr lang="en-US" dirty="0"/>
        </a:p>
      </dgm:t>
    </dgm:pt>
    <dgm:pt modelId="{EFC09D22-A853-4871-8BA9-100EB747D791}" type="parTrans" cxnId="{C77CBCD3-C223-4617-B3EB-71606146E568}">
      <dgm:prSet/>
      <dgm:spPr/>
      <dgm:t>
        <a:bodyPr/>
        <a:lstStyle/>
        <a:p>
          <a:endParaRPr lang="en-US"/>
        </a:p>
      </dgm:t>
    </dgm:pt>
    <dgm:pt modelId="{0CE0F5C7-A7BC-4B02-9EC4-703AE29BE868}" type="sibTrans" cxnId="{C77CBCD3-C223-4617-B3EB-71606146E568}">
      <dgm:prSet/>
      <dgm:spPr/>
      <dgm:t>
        <a:bodyPr/>
        <a:lstStyle/>
        <a:p>
          <a:endParaRPr lang="en-US"/>
        </a:p>
      </dgm:t>
    </dgm:pt>
    <dgm:pt modelId="{2D1F07EF-F495-4704-AD95-B59E49ECE306}">
      <dgm:prSet/>
      <dgm:spPr/>
      <dgm:t>
        <a:bodyPr/>
        <a:lstStyle/>
        <a:p>
          <a:r>
            <a:rPr lang="en-GB"/>
            <a:t>My_c@t_!$_@g3d_13</a:t>
          </a:r>
          <a:endParaRPr lang="en-US"/>
        </a:p>
      </dgm:t>
    </dgm:pt>
    <dgm:pt modelId="{0260FC12-8FDD-4098-9479-EB9A4990FF4E}" type="parTrans" cxnId="{83B36F68-AA4C-4CAA-807A-944571FA01DA}">
      <dgm:prSet/>
      <dgm:spPr/>
      <dgm:t>
        <a:bodyPr/>
        <a:lstStyle/>
        <a:p>
          <a:endParaRPr lang="en-US"/>
        </a:p>
      </dgm:t>
    </dgm:pt>
    <dgm:pt modelId="{10CB08D9-A3CB-407D-9E3E-5D8800FEB44A}" type="sibTrans" cxnId="{83B36F68-AA4C-4CAA-807A-944571FA01DA}">
      <dgm:prSet/>
      <dgm:spPr/>
      <dgm:t>
        <a:bodyPr/>
        <a:lstStyle/>
        <a:p>
          <a:endParaRPr lang="en-US"/>
        </a:p>
      </dgm:t>
    </dgm:pt>
    <dgm:pt modelId="{8E686DA2-620F-4A88-A81C-2DC800A83B01}">
      <dgm:prSet/>
      <dgm:spPr>
        <a:solidFill>
          <a:schemeClr val="accent2"/>
        </a:solidFill>
      </dgm:spPr>
      <dgm:t>
        <a:bodyPr/>
        <a:lstStyle/>
        <a:p>
          <a:r>
            <a:rPr lang="en-GB"/>
            <a:t>Pros-</a:t>
          </a:r>
          <a:endParaRPr lang="en-US"/>
        </a:p>
      </dgm:t>
    </dgm:pt>
    <dgm:pt modelId="{574CB302-4ED4-4E93-B426-2C360F072234}" type="parTrans" cxnId="{FA0CDC31-9AE3-4A0A-AFBF-5F62457BF69A}">
      <dgm:prSet/>
      <dgm:spPr/>
      <dgm:t>
        <a:bodyPr/>
        <a:lstStyle/>
        <a:p>
          <a:endParaRPr lang="en-US"/>
        </a:p>
      </dgm:t>
    </dgm:pt>
    <dgm:pt modelId="{F81E5622-D9DF-451A-9519-26996B48AD01}" type="sibTrans" cxnId="{FA0CDC31-9AE3-4A0A-AFBF-5F62457BF69A}">
      <dgm:prSet/>
      <dgm:spPr/>
      <dgm:t>
        <a:bodyPr/>
        <a:lstStyle/>
        <a:p>
          <a:endParaRPr lang="en-US"/>
        </a:p>
      </dgm:t>
    </dgm:pt>
    <dgm:pt modelId="{B591ABE4-8708-430B-962A-4C269161B482}">
      <dgm:prSet/>
      <dgm:spPr/>
      <dgm:t>
        <a:bodyPr/>
        <a:lstStyle/>
        <a:p>
          <a:r>
            <a:rPr lang="en-GB"/>
            <a:t>Both Secure</a:t>
          </a:r>
          <a:endParaRPr lang="en-US"/>
        </a:p>
      </dgm:t>
    </dgm:pt>
    <dgm:pt modelId="{CCF07FC6-B109-440D-8BC1-76C824863CFF}" type="parTrans" cxnId="{FBB65F60-82A0-48D2-947D-F668CC7A46A6}">
      <dgm:prSet/>
      <dgm:spPr/>
      <dgm:t>
        <a:bodyPr/>
        <a:lstStyle/>
        <a:p>
          <a:endParaRPr lang="en-US"/>
        </a:p>
      </dgm:t>
    </dgm:pt>
    <dgm:pt modelId="{786CFEC0-4671-46E2-9A62-10A37649C5BC}" type="sibTrans" cxnId="{FBB65F60-82A0-48D2-947D-F668CC7A46A6}">
      <dgm:prSet/>
      <dgm:spPr/>
      <dgm:t>
        <a:bodyPr/>
        <a:lstStyle/>
        <a:p>
          <a:endParaRPr lang="en-US"/>
        </a:p>
      </dgm:t>
    </dgm:pt>
    <dgm:pt modelId="{9B8B6104-F395-43A6-82EF-912416A39896}">
      <dgm:prSet/>
      <dgm:spPr/>
      <dgm:t>
        <a:bodyPr/>
        <a:lstStyle/>
        <a:p>
          <a:r>
            <a:rPr lang="en-GB"/>
            <a:t>Easily memorable story</a:t>
          </a:r>
          <a:endParaRPr lang="en-US"/>
        </a:p>
      </dgm:t>
    </dgm:pt>
    <dgm:pt modelId="{0CCC3EF1-E591-4594-A561-D79198D16D2C}" type="parTrans" cxnId="{B37CFBDD-CC52-40C5-B6D0-7B0DFEB9A6AB}">
      <dgm:prSet/>
      <dgm:spPr/>
      <dgm:t>
        <a:bodyPr/>
        <a:lstStyle/>
        <a:p>
          <a:endParaRPr lang="en-US"/>
        </a:p>
      </dgm:t>
    </dgm:pt>
    <dgm:pt modelId="{F627A0EC-1A95-4150-B740-7123AEB8148D}" type="sibTrans" cxnId="{B37CFBDD-CC52-40C5-B6D0-7B0DFEB9A6AB}">
      <dgm:prSet/>
      <dgm:spPr/>
      <dgm:t>
        <a:bodyPr/>
        <a:lstStyle/>
        <a:p>
          <a:endParaRPr lang="en-US"/>
        </a:p>
      </dgm:t>
    </dgm:pt>
    <dgm:pt modelId="{3AD3DD1A-9466-4DD5-BBD7-FC676016F27D}">
      <dgm:prSet/>
      <dgm:spPr>
        <a:solidFill>
          <a:schemeClr val="accent2"/>
        </a:solidFill>
      </dgm:spPr>
      <dgm:t>
        <a:bodyPr/>
        <a:lstStyle/>
        <a:p>
          <a:r>
            <a:rPr lang="en-GB"/>
            <a:t>Cons-</a:t>
          </a:r>
          <a:endParaRPr lang="en-US"/>
        </a:p>
      </dgm:t>
    </dgm:pt>
    <dgm:pt modelId="{7CFB6051-E0DF-4B8C-93D5-B89CA31234BB}" type="parTrans" cxnId="{F700BD2A-C99A-4B8D-9ACE-2A0703A79FE5}">
      <dgm:prSet/>
      <dgm:spPr/>
      <dgm:t>
        <a:bodyPr/>
        <a:lstStyle/>
        <a:p>
          <a:endParaRPr lang="en-US"/>
        </a:p>
      </dgm:t>
    </dgm:pt>
    <dgm:pt modelId="{F984DA7F-77C6-432F-A37A-7C9A74D01FEF}" type="sibTrans" cxnId="{F700BD2A-C99A-4B8D-9ACE-2A0703A79FE5}">
      <dgm:prSet/>
      <dgm:spPr/>
      <dgm:t>
        <a:bodyPr/>
        <a:lstStyle/>
        <a:p>
          <a:endParaRPr lang="en-US"/>
        </a:p>
      </dgm:t>
    </dgm:pt>
    <dgm:pt modelId="{21E15282-5635-486C-8BC1-08DAC9823063}">
      <dgm:prSet/>
      <dgm:spPr/>
      <dgm:t>
        <a:bodyPr/>
        <a:lstStyle/>
        <a:p>
          <a:r>
            <a:rPr lang="en-GB" dirty="0"/>
            <a:t>Possibly hard to memorise encryption rules</a:t>
          </a:r>
          <a:endParaRPr lang="en-US" dirty="0"/>
        </a:p>
      </dgm:t>
    </dgm:pt>
    <dgm:pt modelId="{A64E1191-2DA3-423D-A1F0-20B18EF4C3A1}" type="parTrans" cxnId="{54BE443A-ABDD-4142-B483-90C769A09DB0}">
      <dgm:prSet/>
      <dgm:spPr/>
      <dgm:t>
        <a:bodyPr/>
        <a:lstStyle/>
        <a:p>
          <a:endParaRPr lang="en-US"/>
        </a:p>
      </dgm:t>
    </dgm:pt>
    <dgm:pt modelId="{8F94ADFC-BE65-48DA-AB55-369500D458EF}" type="sibTrans" cxnId="{54BE443A-ABDD-4142-B483-90C769A09DB0}">
      <dgm:prSet/>
      <dgm:spPr/>
      <dgm:t>
        <a:bodyPr/>
        <a:lstStyle/>
        <a:p>
          <a:endParaRPr lang="en-US"/>
        </a:p>
      </dgm:t>
    </dgm:pt>
    <dgm:pt modelId="{4694A08B-920D-47BB-AA23-4A0892807260}" type="pres">
      <dgm:prSet presAssocID="{DD07BA08-7AF6-4DD0-BAD1-D10B70F2751A}" presName="linear" presStyleCnt="0">
        <dgm:presLayoutVars>
          <dgm:dir/>
          <dgm:animLvl val="lvl"/>
          <dgm:resizeHandles val="exact"/>
        </dgm:presLayoutVars>
      </dgm:prSet>
      <dgm:spPr/>
    </dgm:pt>
    <dgm:pt modelId="{ECC5DBB4-5E36-4C95-8993-B441A0D69090}" type="pres">
      <dgm:prSet presAssocID="{F73C6F1D-B20B-4F03-9364-F346CADBCCF8}" presName="parentLin" presStyleCnt="0"/>
      <dgm:spPr/>
    </dgm:pt>
    <dgm:pt modelId="{81ECFF6A-FD56-4027-9BA5-FFEB102816B8}" type="pres">
      <dgm:prSet presAssocID="{F73C6F1D-B20B-4F03-9364-F346CADBCCF8}" presName="parentLeftMargin" presStyleLbl="node1" presStyleIdx="0" presStyleCnt="6"/>
      <dgm:spPr/>
    </dgm:pt>
    <dgm:pt modelId="{9558F8A6-C07B-46C4-98CA-3D7B507D35C0}" type="pres">
      <dgm:prSet presAssocID="{F73C6F1D-B20B-4F03-9364-F346CADBCCF8}" presName="parentText" presStyleLbl="node1" presStyleIdx="0" presStyleCnt="6">
        <dgm:presLayoutVars>
          <dgm:chMax val="0"/>
          <dgm:bulletEnabled val="1"/>
        </dgm:presLayoutVars>
      </dgm:prSet>
      <dgm:spPr/>
    </dgm:pt>
    <dgm:pt modelId="{FCD4CD66-5C5E-483A-BE45-22B363D8088E}" type="pres">
      <dgm:prSet presAssocID="{F73C6F1D-B20B-4F03-9364-F346CADBCCF8}" presName="negativeSpace" presStyleCnt="0"/>
      <dgm:spPr/>
    </dgm:pt>
    <dgm:pt modelId="{A30B8200-4BB4-46BF-A17B-ABEEE16A622A}" type="pres">
      <dgm:prSet presAssocID="{F73C6F1D-B20B-4F03-9364-F346CADBCCF8}" presName="childText" presStyleLbl="conFgAcc1" presStyleIdx="0" presStyleCnt="6">
        <dgm:presLayoutVars>
          <dgm:bulletEnabled val="1"/>
        </dgm:presLayoutVars>
      </dgm:prSet>
      <dgm:spPr/>
    </dgm:pt>
    <dgm:pt modelId="{09F18460-2D7C-4B33-8A24-4D9FF26B2E1A}" type="pres">
      <dgm:prSet presAssocID="{3C0FB613-08F5-4F57-BE72-4311F0BA5421}" presName="spaceBetweenRectangles" presStyleCnt="0"/>
      <dgm:spPr/>
    </dgm:pt>
    <dgm:pt modelId="{DED1F406-9573-4944-BEA9-83AF2B346E65}" type="pres">
      <dgm:prSet presAssocID="{2655425F-6A20-42E6-9CFE-DD5B3C83D01F}" presName="parentLin" presStyleCnt="0"/>
      <dgm:spPr/>
    </dgm:pt>
    <dgm:pt modelId="{9AF89E4C-B0E2-4415-AC31-FC613C300172}" type="pres">
      <dgm:prSet presAssocID="{2655425F-6A20-42E6-9CFE-DD5B3C83D01F}" presName="parentLeftMargin" presStyleLbl="node1" presStyleIdx="0" presStyleCnt="6"/>
      <dgm:spPr/>
    </dgm:pt>
    <dgm:pt modelId="{4701A249-E1E3-471B-A034-CF0092C7DBB1}" type="pres">
      <dgm:prSet presAssocID="{2655425F-6A20-42E6-9CFE-DD5B3C83D01F}" presName="parentText" presStyleLbl="node1" presStyleIdx="1" presStyleCnt="6">
        <dgm:presLayoutVars>
          <dgm:chMax val="0"/>
          <dgm:bulletEnabled val="1"/>
        </dgm:presLayoutVars>
      </dgm:prSet>
      <dgm:spPr/>
    </dgm:pt>
    <dgm:pt modelId="{4AFE20DC-550B-4731-8803-0B7345DDC438}" type="pres">
      <dgm:prSet presAssocID="{2655425F-6A20-42E6-9CFE-DD5B3C83D01F}" presName="negativeSpace" presStyleCnt="0"/>
      <dgm:spPr/>
    </dgm:pt>
    <dgm:pt modelId="{84C47C5B-FCBA-4FDD-84BB-4B5AF67771A6}" type="pres">
      <dgm:prSet presAssocID="{2655425F-6A20-42E6-9CFE-DD5B3C83D01F}" presName="childText" presStyleLbl="conFgAcc1" presStyleIdx="1" presStyleCnt="6">
        <dgm:presLayoutVars>
          <dgm:bulletEnabled val="1"/>
        </dgm:presLayoutVars>
      </dgm:prSet>
      <dgm:spPr/>
    </dgm:pt>
    <dgm:pt modelId="{2FA725BE-3998-454D-AF6C-D6F56E44D184}" type="pres">
      <dgm:prSet presAssocID="{03CA44FD-7B92-4934-94BA-5CB2D484A038}" presName="spaceBetweenRectangles" presStyleCnt="0"/>
      <dgm:spPr/>
    </dgm:pt>
    <dgm:pt modelId="{6BE21057-7DE8-4CF6-8BD6-82936948AB84}" type="pres">
      <dgm:prSet presAssocID="{1A31E8E9-5773-4DCA-B04C-6BD6FB280277}" presName="parentLin" presStyleCnt="0"/>
      <dgm:spPr/>
    </dgm:pt>
    <dgm:pt modelId="{69BAB639-749C-461D-B110-D937434BCA25}" type="pres">
      <dgm:prSet presAssocID="{1A31E8E9-5773-4DCA-B04C-6BD6FB280277}" presName="parentLeftMargin" presStyleLbl="node1" presStyleIdx="1" presStyleCnt="6"/>
      <dgm:spPr/>
    </dgm:pt>
    <dgm:pt modelId="{8F9EEACF-1B09-4499-8841-2BDAF7F119F6}" type="pres">
      <dgm:prSet presAssocID="{1A31E8E9-5773-4DCA-B04C-6BD6FB280277}" presName="parentText" presStyleLbl="node1" presStyleIdx="2" presStyleCnt="6">
        <dgm:presLayoutVars>
          <dgm:chMax val="0"/>
          <dgm:bulletEnabled val="1"/>
        </dgm:presLayoutVars>
      </dgm:prSet>
      <dgm:spPr/>
    </dgm:pt>
    <dgm:pt modelId="{FEB2A166-64BD-4A7D-BA6F-D6C16B8A7F19}" type="pres">
      <dgm:prSet presAssocID="{1A31E8E9-5773-4DCA-B04C-6BD6FB280277}" presName="negativeSpace" presStyleCnt="0"/>
      <dgm:spPr/>
    </dgm:pt>
    <dgm:pt modelId="{697F18E9-2E35-47D5-ABA5-0428FCAD85FF}" type="pres">
      <dgm:prSet presAssocID="{1A31E8E9-5773-4DCA-B04C-6BD6FB280277}" presName="childText" presStyleLbl="conFgAcc1" presStyleIdx="2" presStyleCnt="6">
        <dgm:presLayoutVars>
          <dgm:bulletEnabled val="1"/>
        </dgm:presLayoutVars>
      </dgm:prSet>
      <dgm:spPr/>
    </dgm:pt>
    <dgm:pt modelId="{83428FD2-191F-4BD4-ADEE-621FB7323335}" type="pres">
      <dgm:prSet presAssocID="{8241C073-C700-49C8-B141-0CF54BC22366}" presName="spaceBetweenRectangles" presStyleCnt="0"/>
      <dgm:spPr/>
    </dgm:pt>
    <dgm:pt modelId="{18FA5721-25A3-4C9F-B626-A617232868CD}" type="pres">
      <dgm:prSet presAssocID="{F4B6B73B-34BF-4C58-8BC0-9AA240307FE3}" presName="parentLin" presStyleCnt="0"/>
      <dgm:spPr/>
    </dgm:pt>
    <dgm:pt modelId="{2B9D50B1-DAA4-482A-AA47-DE009E1037C5}" type="pres">
      <dgm:prSet presAssocID="{F4B6B73B-34BF-4C58-8BC0-9AA240307FE3}" presName="parentLeftMargin" presStyleLbl="node1" presStyleIdx="2" presStyleCnt="6"/>
      <dgm:spPr/>
    </dgm:pt>
    <dgm:pt modelId="{C42BBBE7-6104-43B6-B714-87E82263D70D}" type="pres">
      <dgm:prSet presAssocID="{F4B6B73B-34BF-4C58-8BC0-9AA240307FE3}" presName="parentText" presStyleLbl="node1" presStyleIdx="3" presStyleCnt="6">
        <dgm:presLayoutVars>
          <dgm:chMax val="0"/>
          <dgm:bulletEnabled val="1"/>
        </dgm:presLayoutVars>
      </dgm:prSet>
      <dgm:spPr/>
    </dgm:pt>
    <dgm:pt modelId="{748D0987-0A60-462D-BC6F-B86585776ABD}" type="pres">
      <dgm:prSet presAssocID="{F4B6B73B-34BF-4C58-8BC0-9AA240307FE3}" presName="negativeSpace" presStyleCnt="0"/>
      <dgm:spPr/>
    </dgm:pt>
    <dgm:pt modelId="{6A38D9AF-16F7-43D7-91BE-19809777E76F}" type="pres">
      <dgm:prSet presAssocID="{F4B6B73B-34BF-4C58-8BC0-9AA240307FE3}" presName="childText" presStyleLbl="conFgAcc1" presStyleIdx="3" presStyleCnt="6">
        <dgm:presLayoutVars>
          <dgm:bulletEnabled val="1"/>
        </dgm:presLayoutVars>
      </dgm:prSet>
      <dgm:spPr/>
    </dgm:pt>
    <dgm:pt modelId="{40EE1060-5E66-44F9-9F2F-08214F23ADE2}" type="pres">
      <dgm:prSet presAssocID="{0CE0F5C7-A7BC-4B02-9EC4-703AE29BE868}" presName="spaceBetweenRectangles" presStyleCnt="0"/>
      <dgm:spPr/>
    </dgm:pt>
    <dgm:pt modelId="{191D370D-F31F-4151-8CC7-F33BBE2B8A38}" type="pres">
      <dgm:prSet presAssocID="{8E686DA2-620F-4A88-A81C-2DC800A83B01}" presName="parentLin" presStyleCnt="0"/>
      <dgm:spPr/>
    </dgm:pt>
    <dgm:pt modelId="{C43F4469-AD3B-4AF1-B951-087D6701F074}" type="pres">
      <dgm:prSet presAssocID="{8E686DA2-620F-4A88-A81C-2DC800A83B01}" presName="parentLeftMargin" presStyleLbl="node1" presStyleIdx="3" presStyleCnt="6"/>
      <dgm:spPr/>
    </dgm:pt>
    <dgm:pt modelId="{5574DB3E-AAD0-4A53-A4EE-DAD35B904DE6}" type="pres">
      <dgm:prSet presAssocID="{8E686DA2-620F-4A88-A81C-2DC800A83B01}" presName="parentText" presStyleLbl="node1" presStyleIdx="4" presStyleCnt="6">
        <dgm:presLayoutVars>
          <dgm:chMax val="0"/>
          <dgm:bulletEnabled val="1"/>
        </dgm:presLayoutVars>
      </dgm:prSet>
      <dgm:spPr/>
    </dgm:pt>
    <dgm:pt modelId="{D35574CC-A09E-4C31-A5C3-CEA06A141078}" type="pres">
      <dgm:prSet presAssocID="{8E686DA2-620F-4A88-A81C-2DC800A83B01}" presName="negativeSpace" presStyleCnt="0"/>
      <dgm:spPr/>
    </dgm:pt>
    <dgm:pt modelId="{BF0A70F6-F80A-4EF0-8654-9F4DDA9265F0}" type="pres">
      <dgm:prSet presAssocID="{8E686DA2-620F-4A88-A81C-2DC800A83B01}" presName="childText" presStyleLbl="conFgAcc1" presStyleIdx="4" presStyleCnt="6">
        <dgm:presLayoutVars>
          <dgm:bulletEnabled val="1"/>
        </dgm:presLayoutVars>
      </dgm:prSet>
      <dgm:spPr/>
    </dgm:pt>
    <dgm:pt modelId="{5CA8E1A3-94DD-4317-B781-F42F5173EFC2}" type="pres">
      <dgm:prSet presAssocID="{F81E5622-D9DF-451A-9519-26996B48AD01}" presName="spaceBetweenRectangles" presStyleCnt="0"/>
      <dgm:spPr/>
    </dgm:pt>
    <dgm:pt modelId="{1AFB4A57-BBBA-4B2D-8395-DB5650230B68}" type="pres">
      <dgm:prSet presAssocID="{3AD3DD1A-9466-4DD5-BBD7-FC676016F27D}" presName="parentLin" presStyleCnt="0"/>
      <dgm:spPr/>
    </dgm:pt>
    <dgm:pt modelId="{1BF2AC9A-0476-4F21-B68B-D5C8B9FBFD41}" type="pres">
      <dgm:prSet presAssocID="{3AD3DD1A-9466-4DD5-BBD7-FC676016F27D}" presName="parentLeftMargin" presStyleLbl="node1" presStyleIdx="4" presStyleCnt="6"/>
      <dgm:spPr/>
    </dgm:pt>
    <dgm:pt modelId="{8A5D83EC-075D-44E7-9933-B9E4D84141B8}" type="pres">
      <dgm:prSet presAssocID="{3AD3DD1A-9466-4DD5-BBD7-FC676016F27D}" presName="parentText" presStyleLbl="node1" presStyleIdx="5" presStyleCnt="6">
        <dgm:presLayoutVars>
          <dgm:chMax val="0"/>
          <dgm:bulletEnabled val="1"/>
        </dgm:presLayoutVars>
      </dgm:prSet>
      <dgm:spPr/>
    </dgm:pt>
    <dgm:pt modelId="{37C8095B-E5C8-4603-B45C-C6B058FCC269}" type="pres">
      <dgm:prSet presAssocID="{3AD3DD1A-9466-4DD5-BBD7-FC676016F27D}" presName="negativeSpace" presStyleCnt="0"/>
      <dgm:spPr/>
    </dgm:pt>
    <dgm:pt modelId="{8AB63610-A130-498B-985D-B171543F97EF}" type="pres">
      <dgm:prSet presAssocID="{3AD3DD1A-9466-4DD5-BBD7-FC676016F27D}" presName="childText" presStyleLbl="conFgAcc1" presStyleIdx="5" presStyleCnt="6">
        <dgm:presLayoutVars>
          <dgm:bulletEnabled val="1"/>
        </dgm:presLayoutVars>
      </dgm:prSet>
      <dgm:spPr/>
    </dgm:pt>
  </dgm:ptLst>
  <dgm:cxnLst>
    <dgm:cxn modelId="{9F046A11-798B-408B-9D25-8F0632D25523}" type="presOf" srcId="{B591ABE4-8708-430B-962A-4C269161B482}" destId="{BF0A70F6-F80A-4EF0-8654-9F4DDA9265F0}" srcOrd="0" destOrd="0" presId="urn:microsoft.com/office/officeart/2005/8/layout/list1"/>
    <dgm:cxn modelId="{5571B214-2F70-439C-8DB7-E491BA1AB3B9}" type="presOf" srcId="{2D1F07EF-F495-4704-AD95-B59E49ECE306}" destId="{6A38D9AF-16F7-43D7-91BE-19809777E76F}" srcOrd="0" destOrd="0" presId="urn:microsoft.com/office/officeart/2005/8/layout/list1"/>
    <dgm:cxn modelId="{ADEDBC1A-66C5-44D8-9382-F8F7DA451B7D}" type="presOf" srcId="{D940392D-AC8A-4AEE-85EE-5561A12116F4}" destId="{697F18E9-2E35-47D5-ABA5-0428FCAD85FF}" srcOrd="0" destOrd="0" presId="urn:microsoft.com/office/officeart/2005/8/layout/list1"/>
    <dgm:cxn modelId="{3EFE751C-A124-41D8-98FE-BA84FA4B2877}" type="presOf" srcId="{3AD3DD1A-9466-4DD5-BBD7-FC676016F27D}" destId="{1BF2AC9A-0476-4F21-B68B-D5C8B9FBFD41}" srcOrd="0" destOrd="0" presId="urn:microsoft.com/office/officeart/2005/8/layout/list1"/>
    <dgm:cxn modelId="{F700BD2A-C99A-4B8D-9ACE-2A0703A79FE5}" srcId="{DD07BA08-7AF6-4DD0-BAD1-D10B70F2751A}" destId="{3AD3DD1A-9466-4DD5-BBD7-FC676016F27D}" srcOrd="5" destOrd="0" parTransId="{7CFB6051-E0DF-4B8C-93D5-B89CA31234BB}" sibTransId="{F984DA7F-77C6-432F-A37A-7C9A74D01FEF}"/>
    <dgm:cxn modelId="{B0F8522E-6FE8-4E8E-9664-19301A5B9053}" type="presOf" srcId="{CD687DE3-62E8-4332-B3D1-CA7904A71B42}" destId="{A30B8200-4BB4-46BF-A17B-ABEEE16A622A}" srcOrd="0" destOrd="1" presId="urn:microsoft.com/office/officeart/2005/8/layout/list1"/>
    <dgm:cxn modelId="{FA0CDC31-9AE3-4A0A-AFBF-5F62457BF69A}" srcId="{DD07BA08-7AF6-4DD0-BAD1-D10B70F2751A}" destId="{8E686DA2-620F-4A88-A81C-2DC800A83B01}" srcOrd="4" destOrd="0" parTransId="{574CB302-4ED4-4E93-B426-2C360F072234}" sibTransId="{F81E5622-D9DF-451A-9519-26996B48AD01}"/>
    <dgm:cxn modelId="{54BE443A-ABDD-4142-B483-90C769A09DB0}" srcId="{3AD3DD1A-9466-4DD5-BBD7-FC676016F27D}" destId="{21E15282-5635-486C-8BC1-08DAC9823063}" srcOrd="0" destOrd="0" parTransId="{A64E1191-2DA3-423D-A1F0-20B18EF4C3A1}" sibTransId="{8F94ADFC-BE65-48DA-AB55-369500D458EF}"/>
    <dgm:cxn modelId="{FBB65F60-82A0-48D2-947D-F668CC7A46A6}" srcId="{8E686DA2-620F-4A88-A81C-2DC800A83B01}" destId="{B591ABE4-8708-430B-962A-4C269161B482}" srcOrd="0" destOrd="0" parTransId="{CCF07FC6-B109-440D-8BC1-76C824863CFF}" sibTransId="{786CFEC0-4671-46E2-9A62-10A37649C5BC}"/>
    <dgm:cxn modelId="{0F23F167-D403-434F-954E-F1E7C65CCEDA}" type="presOf" srcId="{21E15282-5635-486C-8BC1-08DAC9823063}" destId="{8AB63610-A130-498B-985D-B171543F97EF}" srcOrd="0" destOrd="0" presId="urn:microsoft.com/office/officeart/2005/8/layout/list1"/>
    <dgm:cxn modelId="{83B36F68-AA4C-4CAA-807A-944571FA01DA}" srcId="{F4B6B73B-34BF-4C58-8BC0-9AA240307FE3}" destId="{2D1F07EF-F495-4704-AD95-B59E49ECE306}" srcOrd="0" destOrd="0" parTransId="{0260FC12-8FDD-4098-9479-EB9A4990FF4E}" sibTransId="{10CB08D9-A3CB-407D-9E3E-5D8800FEB44A}"/>
    <dgm:cxn modelId="{4B7BA055-3EC7-44B1-B1FA-FF020AD1A092}" srcId="{1A31E8E9-5773-4DCA-B04C-6BD6FB280277}" destId="{D940392D-AC8A-4AEE-85EE-5561A12116F4}" srcOrd="0" destOrd="0" parTransId="{E202B8E3-0D4B-455B-AF53-FEE136418C3F}" sibTransId="{0674E5FB-B9FF-4E2F-8DE9-50A36E52B5AE}"/>
    <dgm:cxn modelId="{96E63176-8833-4B4B-97A5-C39FBDD82088}" type="presOf" srcId="{F73C6F1D-B20B-4F03-9364-F346CADBCCF8}" destId="{81ECFF6A-FD56-4027-9BA5-FFEB102816B8}" srcOrd="0" destOrd="0" presId="urn:microsoft.com/office/officeart/2005/8/layout/list1"/>
    <dgm:cxn modelId="{9120EA7E-3C07-42E5-BFCE-A272787A7C99}" type="presOf" srcId="{9B8B6104-F395-43A6-82EF-912416A39896}" destId="{BF0A70F6-F80A-4EF0-8654-9F4DDA9265F0}" srcOrd="0" destOrd="1" presId="urn:microsoft.com/office/officeart/2005/8/layout/list1"/>
    <dgm:cxn modelId="{7EB1F785-C3CE-4D8A-8793-06792247B4BD}" srcId="{F73C6F1D-B20B-4F03-9364-F346CADBCCF8}" destId="{CD687DE3-62E8-4332-B3D1-CA7904A71B42}" srcOrd="1" destOrd="0" parTransId="{8F3A9535-86DF-4C3B-9ACC-07CB1CD1AE77}" sibTransId="{0770F4D3-A081-44F8-B3C8-626BCBC0DFA9}"/>
    <dgm:cxn modelId="{729AD887-1832-495C-B995-ECEB996366D2}" type="presOf" srcId="{B62C3B00-05A9-4D0A-91DE-A273A2A8A308}" destId="{84C47C5B-FCBA-4FDD-84BB-4B5AF67771A6}" srcOrd="0" destOrd="0" presId="urn:microsoft.com/office/officeart/2005/8/layout/list1"/>
    <dgm:cxn modelId="{EE858E99-A5E8-418B-BAEB-861286D0B199}" srcId="{2655425F-6A20-42E6-9CFE-DD5B3C83D01F}" destId="{B62C3B00-05A9-4D0A-91DE-A273A2A8A308}" srcOrd="0" destOrd="0" parTransId="{8EE614ED-C59D-4915-A214-5F65D3582189}" sibTransId="{CD4FA810-3601-4096-A0C4-F53E61CA0A6D}"/>
    <dgm:cxn modelId="{1F469099-2B9A-45E8-8DE8-B288379FB5B6}" type="presOf" srcId="{8E686DA2-620F-4A88-A81C-2DC800A83B01}" destId="{5574DB3E-AAD0-4A53-A4EE-DAD35B904DE6}" srcOrd="1" destOrd="0" presId="urn:microsoft.com/office/officeart/2005/8/layout/list1"/>
    <dgm:cxn modelId="{3550729D-493E-493E-9C58-3CD890317479}" type="presOf" srcId="{2655425F-6A20-42E6-9CFE-DD5B3C83D01F}" destId="{4701A249-E1E3-471B-A034-CF0092C7DBB1}" srcOrd="1" destOrd="0" presId="urn:microsoft.com/office/officeart/2005/8/layout/list1"/>
    <dgm:cxn modelId="{152B05A3-248C-4E22-B9DE-8BF4EBFFD386}" type="presOf" srcId="{419253C8-62A4-49FD-835A-572185BB9003}" destId="{A30B8200-4BB4-46BF-A17B-ABEEE16A622A}" srcOrd="0" destOrd="0" presId="urn:microsoft.com/office/officeart/2005/8/layout/list1"/>
    <dgm:cxn modelId="{3333FBB0-2CC3-4EE2-A777-84EB60D2C04F}" srcId="{F73C6F1D-B20B-4F03-9364-F346CADBCCF8}" destId="{419253C8-62A4-49FD-835A-572185BB9003}" srcOrd="0" destOrd="0" parTransId="{F4C4C2C3-3360-439B-9691-9A3628F27C5F}" sibTransId="{F45B9B03-8CC7-49B0-88B0-988D1E4ED956}"/>
    <dgm:cxn modelId="{B8B01EB2-A0E6-47B9-A98E-90339E31BF32}" type="presOf" srcId="{3AD3DD1A-9466-4DD5-BBD7-FC676016F27D}" destId="{8A5D83EC-075D-44E7-9933-B9E4D84141B8}" srcOrd="1" destOrd="0" presId="urn:microsoft.com/office/officeart/2005/8/layout/list1"/>
    <dgm:cxn modelId="{E094DCBB-5C53-4993-8568-0ABBA649E160}" srcId="{DD07BA08-7AF6-4DD0-BAD1-D10B70F2751A}" destId="{F73C6F1D-B20B-4F03-9364-F346CADBCCF8}" srcOrd="0" destOrd="0" parTransId="{2857FFFE-F1E2-4880-9783-256F6C00D0C7}" sibTransId="{3C0FB613-08F5-4F57-BE72-4311F0BA5421}"/>
    <dgm:cxn modelId="{B574D8CD-0991-4145-99C9-BC0E4C19F1F7}" type="presOf" srcId="{DD07BA08-7AF6-4DD0-BAD1-D10B70F2751A}" destId="{4694A08B-920D-47BB-AA23-4A0892807260}" srcOrd="0" destOrd="0" presId="urn:microsoft.com/office/officeart/2005/8/layout/list1"/>
    <dgm:cxn modelId="{DC91FED1-C555-4AD3-A86A-D6F83FB480FB}" srcId="{DD07BA08-7AF6-4DD0-BAD1-D10B70F2751A}" destId="{2655425F-6A20-42E6-9CFE-DD5B3C83D01F}" srcOrd="1" destOrd="0" parTransId="{50C650DF-9E28-4481-99CA-870D65E7306B}" sibTransId="{03CA44FD-7B92-4934-94BA-5CB2D484A038}"/>
    <dgm:cxn modelId="{C77CBCD3-C223-4617-B3EB-71606146E568}" srcId="{DD07BA08-7AF6-4DD0-BAD1-D10B70F2751A}" destId="{F4B6B73B-34BF-4C58-8BC0-9AA240307FE3}" srcOrd="3" destOrd="0" parTransId="{EFC09D22-A853-4871-8BA9-100EB747D791}" sibTransId="{0CE0F5C7-A7BC-4B02-9EC4-703AE29BE868}"/>
    <dgm:cxn modelId="{5E78D1D9-2AC9-4F8E-8891-38E433749D12}" type="presOf" srcId="{1A31E8E9-5773-4DCA-B04C-6BD6FB280277}" destId="{8F9EEACF-1B09-4499-8841-2BDAF7F119F6}" srcOrd="1" destOrd="0" presId="urn:microsoft.com/office/officeart/2005/8/layout/list1"/>
    <dgm:cxn modelId="{B37CFBDD-CC52-40C5-B6D0-7B0DFEB9A6AB}" srcId="{8E686DA2-620F-4A88-A81C-2DC800A83B01}" destId="{9B8B6104-F395-43A6-82EF-912416A39896}" srcOrd="1" destOrd="0" parTransId="{0CCC3EF1-E591-4594-A561-D79198D16D2C}" sibTransId="{F627A0EC-1A95-4150-B740-7123AEB8148D}"/>
    <dgm:cxn modelId="{D48AD7E1-0569-49C4-96C1-791B88F25E50}" type="presOf" srcId="{F4B6B73B-34BF-4C58-8BC0-9AA240307FE3}" destId="{2B9D50B1-DAA4-482A-AA47-DE009E1037C5}" srcOrd="0" destOrd="0" presId="urn:microsoft.com/office/officeart/2005/8/layout/list1"/>
    <dgm:cxn modelId="{52D106E4-AE70-4DEF-8985-3FF0B4DCD783}" type="presOf" srcId="{F73C6F1D-B20B-4F03-9364-F346CADBCCF8}" destId="{9558F8A6-C07B-46C4-98CA-3D7B507D35C0}" srcOrd="1" destOrd="0" presId="urn:microsoft.com/office/officeart/2005/8/layout/list1"/>
    <dgm:cxn modelId="{71ECF0E6-CE21-4747-AF9A-7F01F841E3A3}" type="presOf" srcId="{8E686DA2-620F-4A88-A81C-2DC800A83B01}" destId="{C43F4469-AD3B-4AF1-B951-087D6701F074}" srcOrd="0" destOrd="0" presId="urn:microsoft.com/office/officeart/2005/8/layout/list1"/>
    <dgm:cxn modelId="{990F8FE8-F270-472D-8227-403C801151B4}" type="presOf" srcId="{1A31E8E9-5773-4DCA-B04C-6BD6FB280277}" destId="{69BAB639-749C-461D-B110-D937434BCA25}" srcOrd="0" destOrd="0" presId="urn:microsoft.com/office/officeart/2005/8/layout/list1"/>
    <dgm:cxn modelId="{70597FEA-0FAD-4500-AB17-4BB32D657958}" type="presOf" srcId="{F4B6B73B-34BF-4C58-8BC0-9AA240307FE3}" destId="{C42BBBE7-6104-43B6-B714-87E82263D70D}" srcOrd="1" destOrd="0" presId="urn:microsoft.com/office/officeart/2005/8/layout/list1"/>
    <dgm:cxn modelId="{3A32A6F2-9ECA-4742-B290-3FADEAAB4A2C}" srcId="{DD07BA08-7AF6-4DD0-BAD1-D10B70F2751A}" destId="{1A31E8E9-5773-4DCA-B04C-6BD6FB280277}" srcOrd="2" destOrd="0" parTransId="{12C9B62D-8B62-488A-A5DA-188F3A354582}" sibTransId="{8241C073-C700-49C8-B141-0CF54BC22366}"/>
    <dgm:cxn modelId="{78FE19FC-62C9-4330-BEE2-672B2B7026E8}" type="presOf" srcId="{2655425F-6A20-42E6-9CFE-DD5B3C83D01F}" destId="{9AF89E4C-B0E2-4415-AC31-FC613C300172}" srcOrd="0" destOrd="0" presId="urn:microsoft.com/office/officeart/2005/8/layout/list1"/>
    <dgm:cxn modelId="{41523177-6109-4B57-A07E-8F143C7564BD}" type="presParOf" srcId="{4694A08B-920D-47BB-AA23-4A0892807260}" destId="{ECC5DBB4-5E36-4C95-8993-B441A0D69090}" srcOrd="0" destOrd="0" presId="urn:microsoft.com/office/officeart/2005/8/layout/list1"/>
    <dgm:cxn modelId="{96A44F47-CDA6-444C-9BD1-2B6E5C626C41}" type="presParOf" srcId="{ECC5DBB4-5E36-4C95-8993-B441A0D69090}" destId="{81ECFF6A-FD56-4027-9BA5-FFEB102816B8}" srcOrd="0" destOrd="0" presId="urn:microsoft.com/office/officeart/2005/8/layout/list1"/>
    <dgm:cxn modelId="{EEB22AF6-E160-4154-BCCB-00993D3460B4}" type="presParOf" srcId="{ECC5DBB4-5E36-4C95-8993-B441A0D69090}" destId="{9558F8A6-C07B-46C4-98CA-3D7B507D35C0}" srcOrd="1" destOrd="0" presId="urn:microsoft.com/office/officeart/2005/8/layout/list1"/>
    <dgm:cxn modelId="{E5A461A0-AE89-43AC-85A5-5E4FAB40DE83}" type="presParOf" srcId="{4694A08B-920D-47BB-AA23-4A0892807260}" destId="{FCD4CD66-5C5E-483A-BE45-22B363D8088E}" srcOrd="1" destOrd="0" presId="urn:microsoft.com/office/officeart/2005/8/layout/list1"/>
    <dgm:cxn modelId="{901D547B-D72D-4393-BD45-7CD17E4B0719}" type="presParOf" srcId="{4694A08B-920D-47BB-AA23-4A0892807260}" destId="{A30B8200-4BB4-46BF-A17B-ABEEE16A622A}" srcOrd="2" destOrd="0" presId="urn:microsoft.com/office/officeart/2005/8/layout/list1"/>
    <dgm:cxn modelId="{2AD19C18-F4D6-42BC-8497-A95A814241AC}" type="presParOf" srcId="{4694A08B-920D-47BB-AA23-4A0892807260}" destId="{09F18460-2D7C-4B33-8A24-4D9FF26B2E1A}" srcOrd="3" destOrd="0" presId="urn:microsoft.com/office/officeart/2005/8/layout/list1"/>
    <dgm:cxn modelId="{B29D4C4B-97DF-40CA-B43E-E944912B4CF4}" type="presParOf" srcId="{4694A08B-920D-47BB-AA23-4A0892807260}" destId="{DED1F406-9573-4944-BEA9-83AF2B346E65}" srcOrd="4" destOrd="0" presId="urn:microsoft.com/office/officeart/2005/8/layout/list1"/>
    <dgm:cxn modelId="{7A63E1FA-1A36-4C75-9072-AB53FF77CAE1}" type="presParOf" srcId="{DED1F406-9573-4944-BEA9-83AF2B346E65}" destId="{9AF89E4C-B0E2-4415-AC31-FC613C300172}" srcOrd="0" destOrd="0" presId="urn:microsoft.com/office/officeart/2005/8/layout/list1"/>
    <dgm:cxn modelId="{966669EE-37C7-437F-9649-541631C5C3D5}" type="presParOf" srcId="{DED1F406-9573-4944-BEA9-83AF2B346E65}" destId="{4701A249-E1E3-471B-A034-CF0092C7DBB1}" srcOrd="1" destOrd="0" presId="urn:microsoft.com/office/officeart/2005/8/layout/list1"/>
    <dgm:cxn modelId="{13B15D2F-D2EE-414C-B5A6-FB106C70CC67}" type="presParOf" srcId="{4694A08B-920D-47BB-AA23-4A0892807260}" destId="{4AFE20DC-550B-4731-8803-0B7345DDC438}" srcOrd="5" destOrd="0" presId="urn:microsoft.com/office/officeart/2005/8/layout/list1"/>
    <dgm:cxn modelId="{1DC0D0CD-C9D9-425C-A44E-8A66AB55AED7}" type="presParOf" srcId="{4694A08B-920D-47BB-AA23-4A0892807260}" destId="{84C47C5B-FCBA-4FDD-84BB-4B5AF67771A6}" srcOrd="6" destOrd="0" presId="urn:microsoft.com/office/officeart/2005/8/layout/list1"/>
    <dgm:cxn modelId="{44CC59D7-0191-45C3-B641-078C669006AA}" type="presParOf" srcId="{4694A08B-920D-47BB-AA23-4A0892807260}" destId="{2FA725BE-3998-454D-AF6C-D6F56E44D184}" srcOrd="7" destOrd="0" presId="urn:microsoft.com/office/officeart/2005/8/layout/list1"/>
    <dgm:cxn modelId="{C45EA87B-D320-4EC9-96D4-FE607D99734B}" type="presParOf" srcId="{4694A08B-920D-47BB-AA23-4A0892807260}" destId="{6BE21057-7DE8-4CF6-8BD6-82936948AB84}" srcOrd="8" destOrd="0" presId="urn:microsoft.com/office/officeart/2005/8/layout/list1"/>
    <dgm:cxn modelId="{71BACF94-6A9F-4EA5-9758-EDDB48D035BC}" type="presParOf" srcId="{6BE21057-7DE8-4CF6-8BD6-82936948AB84}" destId="{69BAB639-749C-461D-B110-D937434BCA25}" srcOrd="0" destOrd="0" presId="urn:microsoft.com/office/officeart/2005/8/layout/list1"/>
    <dgm:cxn modelId="{4561E7C4-631D-4260-A4ED-B808689CDF58}" type="presParOf" srcId="{6BE21057-7DE8-4CF6-8BD6-82936948AB84}" destId="{8F9EEACF-1B09-4499-8841-2BDAF7F119F6}" srcOrd="1" destOrd="0" presId="urn:microsoft.com/office/officeart/2005/8/layout/list1"/>
    <dgm:cxn modelId="{CB58BE0F-1EB7-4BF9-A404-C38B7EAEDB74}" type="presParOf" srcId="{4694A08B-920D-47BB-AA23-4A0892807260}" destId="{FEB2A166-64BD-4A7D-BA6F-D6C16B8A7F19}" srcOrd="9" destOrd="0" presId="urn:microsoft.com/office/officeart/2005/8/layout/list1"/>
    <dgm:cxn modelId="{E53B6653-B3C4-42D2-8FAE-1F2D239DAA38}" type="presParOf" srcId="{4694A08B-920D-47BB-AA23-4A0892807260}" destId="{697F18E9-2E35-47D5-ABA5-0428FCAD85FF}" srcOrd="10" destOrd="0" presId="urn:microsoft.com/office/officeart/2005/8/layout/list1"/>
    <dgm:cxn modelId="{69CE5C8B-855E-46B8-900C-AA239B839E32}" type="presParOf" srcId="{4694A08B-920D-47BB-AA23-4A0892807260}" destId="{83428FD2-191F-4BD4-ADEE-621FB7323335}" srcOrd="11" destOrd="0" presId="urn:microsoft.com/office/officeart/2005/8/layout/list1"/>
    <dgm:cxn modelId="{C7A9E01C-6615-4964-A70C-89EEF00D065B}" type="presParOf" srcId="{4694A08B-920D-47BB-AA23-4A0892807260}" destId="{18FA5721-25A3-4C9F-B626-A617232868CD}" srcOrd="12" destOrd="0" presId="urn:microsoft.com/office/officeart/2005/8/layout/list1"/>
    <dgm:cxn modelId="{48E38D01-CE87-4B77-BA8E-5CA7F26069FE}" type="presParOf" srcId="{18FA5721-25A3-4C9F-B626-A617232868CD}" destId="{2B9D50B1-DAA4-482A-AA47-DE009E1037C5}" srcOrd="0" destOrd="0" presId="urn:microsoft.com/office/officeart/2005/8/layout/list1"/>
    <dgm:cxn modelId="{82987DD8-5355-4C8E-9B69-50E3DFED3C95}" type="presParOf" srcId="{18FA5721-25A3-4C9F-B626-A617232868CD}" destId="{C42BBBE7-6104-43B6-B714-87E82263D70D}" srcOrd="1" destOrd="0" presId="urn:microsoft.com/office/officeart/2005/8/layout/list1"/>
    <dgm:cxn modelId="{48DB132A-DC9D-47E7-AF2D-6B493AFC32C6}" type="presParOf" srcId="{4694A08B-920D-47BB-AA23-4A0892807260}" destId="{748D0987-0A60-462D-BC6F-B86585776ABD}" srcOrd="13" destOrd="0" presId="urn:microsoft.com/office/officeart/2005/8/layout/list1"/>
    <dgm:cxn modelId="{9EB60771-3A35-4EA3-8054-900D2991CD76}" type="presParOf" srcId="{4694A08B-920D-47BB-AA23-4A0892807260}" destId="{6A38D9AF-16F7-43D7-91BE-19809777E76F}" srcOrd="14" destOrd="0" presId="urn:microsoft.com/office/officeart/2005/8/layout/list1"/>
    <dgm:cxn modelId="{9523BE94-CA46-4C4D-95F8-F25F8AC0E587}" type="presParOf" srcId="{4694A08B-920D-47BB-AA23-4A0892807260}" destId="{40EE1060-5E66-44F9-9F2F-08214F23ADE2}" srcOrd="15" destOrd="0" presId="urn:microsoft.com/office/officeart/2005/8/layout/list1"/>
    <dgm:cxn modelId="{C7714C16-15D7-474A-8662-D9220D4A87C6}" type="presParOf" srcId="{4694A08B-920D-47BB-AA23-4A0892807260}" destId="{191D370D-F31F-4151-8CC7-F33BBE2B8A38}" srcOrd="16" destOrd="0" presId="urn:microsoft.com/office/officeart/2005/8/layout/list1"/>
    <dgm:cxn modelId="{0E9C70FD-12C4-4ADC-8EC5-6020A4662638}" type="presParOf" srcId="{191D370D-F31F-4151-8CC7-F33BBE2B8A38}" destId="{C43F4469-AD3B-4AF1-B951-087D6701F074}" srcOrd="0" destOrd="0" presId="urn:microsoft.com/office/officeart/2005/8/layout/list1"/>
    <dgm:cxn modelId="{37F2032D-EEEB-46A9-9769-09A84E0BB80B}" type="presParOf" srcId="{191D370D-F31F-4151-8CC7-F33BBE2B8A38}" destId="{5574DB3E-AAD0-4A53-A4EE-DAD35B904DE6}" srcOrd="1" destOrd="0" presId="urn:microsoft.com/office/officeart/2005/8/layout/list1"/>
    <dgm:cxn modelId="{1B2C604E-9D68-42A3-A999-E0ED1148F2E9}" type="presParOf" srcId="{4694A08B-920D-47BB-AA23-4A0892807260}" destId="{D35574CC-A09E-4C31-A5C3-CEA06A141078}" srcOrd="17" destOrd="0" presId="urn:microsoft.com/office/officeart/2005/8/layout/list1"/>
    <dgm:cxn modelId="{45E88999-536D-4677-9B22-D8AD5D8B9774}" type="presParOf" srcId="{4694A08B-920D-47BB-AA23-4A0892807260}" destId="{BF0A70F6-F80A-4EF0-8654-9F4DDA9265F0}" srcOrd="18" destOrd="0" presId="urn:microsoft.com/office/officeart/2005/8/layout/list1"/>
    <dgm:cxn modelId="{6A79A31E-EE24-4954-AE0C-221F77530B24}" type="presParOf" srcId="{4694A08B-920D-47BB-AA23-4A0892807260}" destId="{5CA8E1A3-94DD-4317-B781-F42F5173EFC2}" srcOrd="19" destOrd="0" presId="urn:microsoft.com/office/officeart/2005/8/layout/list1"/>
    <dgm:cxn modelId="{64AEF5D4-8A76-439D-B02C-F5BBB09ED64A}" type="presParOf" srcId="{4694A08B-920D-47BB-AA23-4A0892807260}" destId="{1AFB4A57-BBBA-4B2D-8395-DB5650230B68}" srcOrd="20" destOrd="0" presId="urn:microsoft.com/office/officeart/2005/8/layout/list1"/>
    <dgm:cxn modelId="{350D02F9-A877-445D-9E1C-19CA0E1D1F10}" type="presParOf" srcId="{1AFB4A57-BBBA-4B2D-8395-DB5650230B68}" destId="{1BF2AC9A-0476-4F21-B68B-D5C8B9FBFD41}" srcOrd="0" destOrd="0" presId="urn:microsoft.com/office/officeart/2005/8/layout/list1"/>
    <dgm:cxn modelId="{CCC55DF3-BD14-4E85-AA93-E1D1D7F10356}" type="presParOf" srcId="{1AFB4A57-BBBA-4B2D-8395-DB5650230B68}" destId="{8A5D83EC-075D-44E7-9933-B9E4D84141B8}" srcOrd="1" destOrd="0" presId="urn:microsoft.com/office/officeart/2005/8/layout/list1"/>
    <dgm:cxn modelId="{5B343EBE-FF14-4A22-A3D2-C06B6E8C0E30}" type="presParOf" srcId="{4694A08B-920D-47BB-AA23-4A0892807260}" destId="{37C8095B-E5C8-4603-B45C-C6B058FCC269}" srcOrd="21" destOrd="0" presId="urn:microsoft.com/office/officeart/2005/8/layout/list1"/>
    <dgm:cxn modelId="{FFCD78A9-0A55-46A4-93B5-2325EB864577}" type="presParOf" srcId="{4694A08B-920D-47BB-AA23-4A0892807260}" destId="{8AB63610-A130-498B-985D-B171543F97EF}" srcOrd="2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878A-211D-4939-AFD7-278A76FAEF22}">
      <dsp:nvSpPr>
        <dsp:cNvPr id="0" name=""/>
        <dsp:cNvSpPr/>
      </dsp:nvSpPr>
      <dsp:spPr>
        <a:xfrm>
          <a:off x="9550" y="1069402"/>
          <a:ext cx="843768" cy="84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E2A92-5B03-4A48-9B2D-4075A9665C39}">
      <dsp:nvSpPr>
        <dsp:cNvPr id="0" name=""/>
        <dsp:cNvSpPr/>
      </dsp:nvSpPr>
      <dsp:spPr>
        <a:xfrm>
          <a:off x="9550" y="2001493"/>
          <a:ext cx="2410768"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Language: JSON</a:t>
          </a:r>
          <a:endParaRPr lang="en-US" sz="1400" kern="1200" dirty="0">
            <a:solidFill>
              <a:schemeClr val="bg1"/>
            </a:solidFill>
            <a:latin typeface="Amasis MT Pro Medium" panose="02040604050005020304" pitchFamily="18" charset="0"/>
          </a:endParaRPr>
        </a:p>
      </dsp:txBody>
      <dsp:txXfrm>
        <a:off x="9550" y="2001493"/>
        <a:ext cx="2410768" cy="1025749"/>
      </dsp:txXfrm>
    </dsp:sp>
    <dsp:sp modelId="{91B55BC2-24F8-41D7-8648-DD3E8B799A3B}">
      <dsp:nvSpPr>
        <dsp:cNvPr id="0" name=""/>
        <dsp:cNvSpPr/>
      </dsp:nvSpPr>
      <dsp:spPr>
        <a:xfrm>
          <a:off x="9550"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 modelId="{880D49B6-F844-4B69-8D8C-83C38796A512}">
      <dsp:nvSpPr>
        <dsp:cNvPr id="0" name=""/>
        <dsp:cNvSpPr/>
      </dsp:nvSpPr>
      <dsp:spPr>
        <a:xfrm>
          <a:off x="2842203" y="1069402"/>
          <a:ext cx="843768" cy="84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59B766-3E07-41EA-B99F-72E3DEA18C3F}">
      <dsp:nvSpPr>
        <dsp:cNvPr id="0" name=""/>
        <dsp:cNvSpPr/>
      </dsp:nvSpPr>
      <dsp:spPr>
        <a:xfrm>
          <a:off x="3134991" y="2001493"/>
          <a:ext cx="827696"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rPr>
            <a:t>Uses: 	</a:t>
          </a:r>
        </a:p>
        <a:p>
          <a:pPr marL="0" lvl="0" indent="0" algn="l" defTabSz="622300">
            <a:lnSpc>
              <a:spcPct val="100000"/>
            </a:lnSpc>
            <a:spcBef>
              <a:spcPct val="0"/>
            </a:spcBef>
            <a:spcAft>
              <a:spcPct val="35000"/>
            </a:spcAft>
            <a:buNone/>
            <a:defRPr b="1"/>
          </a:pPr>
          <a:r>
            <a:rPr lang="en-GB" sz="1400" kern="1200" dirty="0">
              <a:solidFill>
                <a:schemeClr val="bg1"/>
              </a:solidFill>
            </a:rPr>
            <a:t>Allows User to search in the SPA</a:t>
          </a:r>
          <a:endParaRPr lang="en-US" sz="1400" kern="1200" dirty="0">
            <a:solidFill>
              <a:schemeClr val="bg1"/>
            </a:solidFill>
          </a:endParaRPr>
        </a:p>
      </dsp:txBody>
      <dsp:txXfrm>
        <a:off x="3134991" y="2001493"/>
        <a:ext cx="827696" cy="1025749"/>
      </dsp:txXfrm>
    </dsp:sp>
    <dsp:sp modelId="{0C7839AF-2E75-4C10-BFD7-09BD6863E032}">
      <dsp:nvSpPr>
        <dsp:cNvPr id="0" name=""/>
        <dsp:cNvSpPr/>
      </dsp:nvSpPr>
      <dsp:spPr>
        <a:xfrm>
          <a:off x="2842203"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 modelId="{97C3CCBC-95B8-485D-9E16-A13C61D9A9C7}">
      <dsp:nvSpPr>
        <dsp:cNvPr id="0" name=""/>
        <dsp:cNvSpPr/>
      </dsp:nvSpPr>
      <dsp:spPr>
        <a:xfrm>
          <a:off x="5674856" y="1069402"/>
          <a:ext cx="843768" cy="84376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7DD12-F631-4EA3-A277-ACC892D1C836}">
      <dsp:nvSpPr>
        <dsp:cNvPr id="0" name=""/>
        <dsp:cNvSpPr/>
      </dsp:nvSpPr>
      <dsp:spPr>
        <a:xfrm>
          <a:off x="5565783" y="1930624"/>
          <a:ext cx="746627"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Cost: 	</a:t>
          </a:r>
        </a:p>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Free 100 searches per day.</a:t>
          </a:r>
          <a:endParaRPr lang="en-US" sz="1400" kern="1200" dirty="0">
            <a:solidFill>
              <a:schemeClr val="bg1"/>
            </a:solidFill>
            <a:latin typeface="Amasis MT Pro Medium" panose="02040604050005020304" pitchFamily="18" charset="0"/>
          </a:endParaRPr>
        </a:p>
      </dsp:txBody>
      <dsp:txXfrm>
        <a:off x="5565783" y="1930624"/>
        <a:ext cx="746627" cy="1025749"/>
      </dsp:txXfrm>
    </dsp:sp>
    <dsp:sp modelId="{712A62F5-24C1-43A4-B847-5D3506487C58}">
      <dsp:nvSpPr>
        <dsp:cNvPr id="0" name=""/>
        <dsp:cNvSpPr/>
      </dsp:nvSpPr>
      <dsp:spPr>
        <a:xfrm>
          <a:off x="5674856"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 modelId="{1025B7EB-7D44-414B-A76D-CF7B79130A27}">
      <dsp:nvSpPr>
        <dsp:cNvPr id="0" name=""/>
        <dsp:cNvSpPr/>
      </dsp:nvSpPr>
      <dsp:spPr>
        <a:xfrm>
          <a:off x="8507509" y="1069402"/>
          <a:ext cx="843768" cy="843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B73FD-5985-42CF-93B4-6C05CC0767CD}">
      <dsp:nvSpPr>
        <dsp:cNvPr id="0" name=""/>
        <dsp:cNvSpPr/>
      </dsp:nvSpPr>
      <dsp:spPr>
        <a:xfrm>
          <a:off x="8507509" y="2001493"/>
          <a:ext cx="2410768" cy="102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Future application requirements:</a:t>
          </a:r>
        </a:p>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Costs $5 per 1000</a:t>
          </a:r>
        </a:p>
        <a:p>
          <a:pPr marL="0" lvl="0" indent="0" algn="l" defTabSz="622300">
            <a:lnSpc>
              <a:spcPct val="100000"/>
            </a:lnSpc>
            <a:spcBef>
              <a:spcPct val="0"/>
            </a:spcBef>
            <a:spcAft>
              <a:spcPct val="35000"/>
            </a:spcAft>
            <a:buNone/>
            <a:defRPr b="1"/>
          </a:pPr>
          <a:r>
            <a:rPr lang="en-GB" sz="1400" kern="1200" dirty="0">
              <a:solidFill>
                <a:schemeClr val="bg1"/>
              </a:solidFill>
              <a:latin typeface="Amasis MT Pro Medium" panose="02040604050005020304" pitchFamily="18" charset="0"/>
            </a:rPr>
            <a:t>Ads to cover this</a:t>
          </a:r>
        </a:p>
      </dsp:txBody>
      <dsp:txXfrm>
        <a:off x="8507509" y="2001493"/>
        <a:ext cx="2410768" cy="1025749"/>
      </dsp:txXfrm>
    </dsp:sp>
    <dsp:sp modelId="{0DEB6F6F-8E83-4E88-9C22-E8DD5884DD7F}">
      <dsp:nvSpPr>
        <dsp:cNvPr id="0" name=""/>
        <dsp:cNvSpPr/>
      </dsp:nvSpPr>
      <dsp:spPr>
        <a:xfrm>
          <a:off x="8507509" y="3068323"/>
          <a:ext cx="2410768" cy="5507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B8200-4BB4-46BF-A17B-ABEEE16A622A}">
      <dsp:nvSpPr>
        <dsp:cNvPr id="0" name=""/>
        <dsp:cNvSpPr/>
      </dsp:nvSpPr>
      <dsp:spPr>
        <a:xfrm>
          <a:off x="0" y="350861"/>
          <a:ext cx="4548834" cy="6410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1.Basic</a:t>
          </a:r>
          <a:endParaRPr lang="en-US" sz="1100" kern="1200"/>
        </a:p>
        <a:p>
          <a:pPr marL="57150" lvl="1" indent="-57150" algn="l" defTabSz="488950">
            <a:lnSpc>
              <a:spcPct val="90000"/>
            </a:lnSpc>
            <a:spcBef>
              <a:spcPct val="0"/>
            </a:spcBef>
            <a:spcAft>
              <a:spcPct val="15000"/>
            </a:spcAft>
            <a:buChar char="•"/>
          </a:pPr>
          <a:r>
            <a:rPr lang="en-GB" sz="1100" kern="1200"/>
            <a:t>2.Secure</a:t>
          </a:r>
          <a:endParaRPr lang="en-US" sz="1100" kern="1200"/>
        </a:p>
      </dsp:txBody>
      <dsp:txXfrm>
        <a:off x="0" y="350861"/>
        <a:ext cx="4548834" cy="641024"/>
      </dsp:txXfrm>
    </dsp:sp>
    <dsp:sp modelId="{9558F8A6-C07B-46C4-98CA-3D7B507D35C0}">
      <dsp:nvSpPr>
        <dsp:cNvPr id="0" name=""/>
        <dsp:cNvSpPr/>
      </dsp:nvSpPr>
      <dsp:spPr>
        <a:xfrm>
          <a:off x="227441" y="188501"/>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2 Ways both secure: </a:t>
          </a:r>
          <a:endParaRPr lang="en-US" sz="1100" kern="1200"/>
        </a:p>
      </dsp:txBody>
      <dsp:txXfrm>
        <a:off x="243293" y="204353"/>
        <a:ext cx="3152479" cy="293016"/>
      </dsp:txXfrm>
    </dsp:sp>
    <dsp:sp modelId="{84C47C5B-FCBA-4FDD-84BB-4B5AF67771A6}">
      <dsp:nvSpPr>
        <dsp:cNvPr id="0" name=""/>
        <dsp:cNvSpPr/>
      </dsp:nvSpPr>
      <dsp:spPr>
        <a:xfrm>
          <a:off x="0" y="1213647"/>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My cat is aged 13</a:t>
          </a:r>
          <a:endParaRPr lang="en-US" sz="1100" kern="1200"/>
        </a:p>
      </dsp:txBody>
      <dsp:txXfrm>
        <a:off x="0" y="1213647"/>
        <a:ext cx="4548834" cy="467775"/>
      </dsp:txXfrm>
    </dsp:sp>
    <dsp:sp modelId="{4701A249-E1E3-471B-A034-CF0092C7DBB1}">
      <dsp:nvSpPr>
        <dsp:cNvPr id="0" name=""/>
        <dsp:cNvSpPr/>
      </dsp:nvSpPr>
      <dsp:spPr>
        <a:xfrm>
          <a:off x="227441" y="1051287"/>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Example:</a:t>
          </a:r>
          <a:endParaRPr lang="en-US" sz="1100" kern="1200"/>
        </a:p>
      </dsp:txBody>
      <dsp:txXfrm>
        <a:off x="243293" y="1067139"/>
        <a:ext cx="3152479" cy="293016"/>
      </dsp:txXfrm>
    </dsp:sp>
    <dsp:sp modelId="{697F18E9-2E35-47D5-ABA5-0428FCAD85FF}">
      <dsp:nvSpPr>
        <dsp:cNvPr id="0" name=""/>
        <dsp:cNvSpPr/>
      </dsp:nvSpPr>
      <dsp:spPr>
        <a:xfrm>
          <a:off x="0" y="1903182"/>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My_cat_is_aged_13</a:t>
          </a:r>
          <a:endParaRPr lang="en-US" sz="1100" kern="1200"/>
        </a:p>
      </dsp:txBody>
      <dsp:txXfrm>
        <a:off x="0" y="1903182"/>
        <a:ext cx="4548834" cy="467775"/>
      </dsp:txXfrm>
    </dsp:sp>
    <dsp:sp modelId="{8F9EEACF-1B09-4499-8841-2BDAF7F119F6}">
      <dsp:nvSpPr>
        <dsp:cNvPr id="0" name=""/>
        <dsp:cNvSpPr/>
      </dsp:nvSpPr>
      <dsp:spPr>
        <a:xfrm>
          <a:off x="227441" y="1740822"/>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After Algorithm 1:</a:t>
          </a:r>
          <a:endParaRPr lang="en-US" sz="1100" kern="1200"/>
        </a:p>
      </dsp:txBody>
      <dsp:txXfrm>
        <a:off x="243293" y="1756674"/>
        <a:ext cx="3152479" cy="293016"/>
      </dsp:txXfrm>
    </dsp:sp>
    <dsp:sp modelId="{6A38D9AF-16F7-43D7-91BE-19809777E76F}">
      <dsp:nvSpPr>
        <dsp:cNvPr id="0" name=""/>
        <dsp:cNvSpPr/>
      </dsp:nvSpPr>
      <dsp:spPr>
        <a:xfrm>
          <a:off x="0" y="2592716"/>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My_c@t_!$_@g3d_13</a:t>
          </a:r>
          <a:endParaRPr lang="en-US" sz="1100" kern="1200"/>
        </a:p>
      </dsp:txBody>
      <dsp:txXfrm>
        <a:off x="0" y="2592716"/>
        <a:ext cx="4548834" cy="467775"/>
      </dsp:txXfrm>
    </dsp:sp>
    <dsp:sp modelId="{C42BBBE7-6104-43B6-B714-87E82263D70D}">
      <dsp:nvSpPr>
        <dsp:cNvPr id="0" name=""/>
        <dsp:cNvSpPr/>
      </dsp:nvSpPr>
      <dsp:spPr>
        <a:xfrm>
          <a:off x="227441" y="2430357"/>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dirty="0"/>
            <a:t>After Algorithm 2:</a:t>
          </a:r>
          <a:endParaRPr lang="en-US" sz="1100" kern="1200" dirty="0"/>
        </a:p>
      </dsp:txBody>
      <dsp:txXfrm>
        <a:off x="243293" y="2446209"/>
        <a:ext cx="3152479" cy="293016"/>
      </dsp:txXfrm>
    </dsp:sp>
    <dsp:sp modelId="{BF0A70F6-F80A-4EF0-8654-9F4DDA9265F0}">
      <dsp:nvSpPr>
        <dsp:cNvPr id="0" name=""/>
        <dsp:cNvSpPr/>
      </dsp:nvSpPr>
      <dsp:spPr>
        <a:xfrm>
          <a:off x="0" y="3282252"/>
          <a:ext cx="4548834" cy="6410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Both Secure</a:t>
          </a:r>
          <a:endParaRPr lang="en-US" sz="1100" kern="1200"/>
        </a:p>
        <a:p>
          <a:pPr marL="57150" lvl="1" indent="-57150" algn="l" defTabSz="488950">
            <a:lnSpc>
              <a:spcPct val="90000"/>
            </a:lnSpc>
            <a:spcBef>
              <a:spcPct val="0"/>
            </a:spcBef>
            <a:spcAft>
              <a:spcPct val="15000"/>
            </a:spcAft>
            <a:buChar char="•"/>
          </a:pPr>
          <a:r>
            <a:rPr lang="en-GB" sz="1100" kern="1200"/>
            <a:t>Easily memorable story</a:t>
          </a:r>
          <a:endParaRPr lang="en-US" sz="1100" kern="1200"/>
        </a:p>
      </dsp:txBody>
      <dsp:txXfrm>
        <a:off x="0" y="3282252"/>
        <a:ext cx="4548834" cy="641024"/>
      </dsp:txXfrm>
    </dsp:sp>
    <dsp:sp modelId="{5574DB3E-AAD0-4A53-A4EE-DAD35B904DE6}">
      <dsp:nvSpPr>
        <dsp:cNvPr id="0" name=""/>
        <dsp:cNvSpPr/>
      </dsp:nvSpPr>
      <dsp:spPr>
        <a:xfrm>
          <a:off x="227441" y="3119892"/>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Pros-</a:t>
          </a:r>
          <a:endParaRPr lang="en-US" sz="1100" kern="1200"/>
        </a:p>
      </dsp:txBody>
      <dsp:txXfrm>
        <a:off x="243293" y="3135744"/>
        <a:ext cx="3152479" cy="293016"/>
      </dsp:txXfrm>
    </dsp:sp>
    <dsp:sp modelId="{8AB63610-A130-498B-985D-B171543F97EF}">
      <dsp:nvSpPr>
        <dsp:cNvPr id="0" name=""/>
        <dsp:cNvSpPr/>
      </dsp:nvSpPr>
      <dsp:spPr>
        <a:xfrm>
          <a:off x="0" y="4145037"/>
          <a:ext cx="4548834" cy="467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040" tIns="229108" rIns="353040"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Possibly hard to memorise encryption rules</a:t>
          </a:r>
          <a:endParaRPr lang="en-US" sz="1100" kern="1200" dirty="0"/>
        </a:p>
      </dsp:txBody>
      <dsp:txXfrm>
        <a:off x="0" y="4145037"/>
        <a:ext cx="4548834" cy="467775"/>
      </dsp:txXfrm>
    </dsp:sp>
    <dsp:sp modelId="{8A5D83EC-075D-44E7-9933-B9E4D84141B8}">
      <dsp:nvSpPr>
        <dsp:cNvPr id="0" name=""/>
        <dsp:cNvSpPr/>
      </dsp:nvSpPr>
      <dsp:spPr>
        <a:xfrm>
          <a:off x="227441" y="3982677"/>
          <a:ext cx="3184183" cy="3247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55" tIns="0" rIns="120355" bIns="0" numCol="1" spcCol="1270" anchor="ctr" anchorCtr="0">
          <a:noAutofit/>
        </a:bodyPr>
        <a:lstStyle/>
        <a:p>
          <a:pPr marL="0" lvl="0" indent="0" algn="l" defTabSz="488950">
            <a:lnSpc>
              <a:spcPct val="90000"/>
            </a:lnSpc>
            <a:spcBef>
              <a:spcPct val="0"/>
            </a:spcBef>
            <a:spcAft>
              <a:spcPct val="35000"/>
            </a:spcAft>
            <a:buNone/>
          </a:pPr>
          <a:r>
            <a:rPr lang="en-GB" sz="1100" kern="1200"/>
            <a:t>Cons-</a:t>
          </a:r>
          <a:endParaRPr lang="en-US" sz="1100" kern="1200"/>
        </a:p>
      </dsp:txBody>
      <dsp:txXfrm>
        <a:off x="243293" y="3998529"/>
        <a:ext cx="3152479" cy="293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ink>
</file>

<file path=ppt/ink/ink2.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6EAC8-DCC0-44FE-AD42-39A29A0871A2}" type="datetimeFigureOut">
              <a:rPr lang="en-GB" smtClean="0"/>
              <a:t>05/01/2024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CC1A4-3E2C-4E0A-A6D0-9D5FE652ABA6}" type="slidenum">
              <a:rPr lang="en-GB" smtClean="0"/>
              <a:t>‹#›</a:t>
            </a:fld>
            <a:endParaRPr lang="en-GB"/>
          </a:p>
        </p:txBody>
      </p:sp>
    </p:spTree>
    <p:extLst>
      <p:ext uri="{BB962C8B-B14F-4D97-AF65-F5344CB8AC3E}">
        <p14:creationId xmlns:p14="http://schemas.microsoft.com/office/powerpoint/2010/main" val="287243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Segoe UI" panose="020B0502040204020203" pitchFamily="34" charset="0"/>
              </a:rPr>
              <a:t>Create a single page application that with navigation for those who struggle to understand the internet and how to navigate it safely.</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Reasons for choosing people who struggle:</a:t>
            </a:r>
          </a:p>
          <a:p>
            <a:pPr marL="800100" lvl="1" indent="-342900">
              <a:buAutoNum type="arabicPeriod"/>
            </a:pPr>
            <a:r>
              <a:rPr lang="en-US" sz="1800" dirty="0">
                <a:effectLst/>
                <a:latin typeface="Segoe UI" panose="020B0502040204020203" pitchFamily="34" charset="0"/>
              </a:rPr>
              <a:t>No current substitutes on the market. No company created such webpage</a:t>
            </a:r>
          </a:p>
          <a:p>
            <a:pPr marL="800100" lvl="1" indent="-342900">
              <a:buAutoNum type="arabicPeriod"/>
            </a:pPr>
            <a:r>
              <a:rPr lang="en-US" sz="1800" dirty="0">
                <a:effectLst/>
                <a:latin typeface="Segoe UI" panose="020B0502040204020203" pitchFamily="34" charset="0"/>
              </a:rPr>
              <a:t>Mass amount of vulnerable people taken advantage of on the internet</a:t>
            </a:r>
          </a:p>
          <a:p>
            <a:pPr marL="800100" lvl="1" indent="-342900">
              <a:buAutoNum type="arabicPeriod"/>
            </a:pPr>
            <a:r>
              <a:rPr lang="en-US" sz="1800" dirty="0">
                <a:effectLst/>
                <a:latin typeface="Segoe UI" panose="020B0502040204020203" pitchFamily="34" charset="0"/>
              </a:rPr>
              <a:t>This creates an almost 100% secure environment if the users end up using this webpage</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The following points will be </a:t>
            </a:r>
            <a:r>
              <a:rPr lang="en-US" sz="1800" dirty="0" err="1">
                <a:effectLst/>
                <a:latin typeface="Segoe UI" panose="020B0502040204020203" pitchFamily="34" charset="0"/>
              </a:rPr>
              <a:t>expaned</a:t>
            </a:r>
            <a:r>
              <a:rPr lang="en-US" sz="1800" dirty="0">
                <a:effectLst/>
                <a:latin typeface="Segoe UI" panose="020B0502040204020203" pitchFamily="34" charset="0"/>
              </a:rPr>
              <a:t> on in the next </a:t>
            </a:r>
            <a:r>
              <a:rPr lang="en-US" sz="1800" dirty="0" err="1">
                <a:effectLst/>
                <a:latin typeface="Segoe UI" panose="020B0502040204020203" pitchFamily="34" charset="0"/>
              </a:rPr>
              <a:t>sliedes</a:t>
            </a:r>
            <a:endParaRPr lang="en-US" sz="1800" dirty="0">
              <a:effectLst/>
              <a:latin typeface="Segoe UI" panose="020B0502040204020203" pitchFamily="34" charset="0"/>
            </a:endParaRPr>
          </a:p>
          <a:p>
            <a:pPr marL="457200" lvl="1" indent="0">
              <a:buNone/>
            </a:pPr>
            <a:endParaRPr lang="en-US" sz="1800" dirty="0">
              <a:effectLst/>
              <a:latin typeface="Segoe UI" panose="020B0502040204020203" pitchFamily="34" charset="0"/>
            </a:endParaRPr>
          </a:p>
          <a:p>
            <a:pPr marL="0" indent="0">
              <a:buNone/>
            </a:pP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2</a:t>
            </a:fld>
            <a:endParaRPr lang="en-GB"/>
          </a:p>
        </p:txBody>
      </p:sp>
    </p:spTree>
    <p:extLst>
      <p:ext uri="{BB962C8B-B14F-4D97-AF65-F5344CB8AC3E}">
        <p14:creationId xmlns:p14="http://schemas.microsoft.com/office/powerpoint/2010/main" val="3521554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Sprint 1:</a:t>
            </a:r>
          </a:p>
          <a:p>
            <a:r>
              <a:rPr lang="en-GB" dirty="0"/>
              <a:t>Non functioning web page.</a:t>
            </a:r>
          </a:p>
          <a:p>
            <a:r>
              <a:rPr lang="en-GB" dirty="0"/>
              <a:t>Used program that allows to style web pages.</a:t>
            </a:r>
          </a:p>
          <a:p>
            <a:endParaRPr lang="en-GB" dirty="0"/>
          </a:p>
          <a:p>
            <a:r>
              <a:rPr lang="en-GB" dirty="0"/>
              <a:t>Used to create Ideas and to create an initial prototype-</a:t>
            </a:r>
          </a:p>
          <a:p>
            <a:r>
              <a:rPr lang="en-GB" dirty="0"/>
              <a:t>	work out Good and bad ideas</a:t>
            </a:r>
          </a:p>
          <a:p>
            <a:r>
              <a:rPr lang="en-GB" dirty="0"/>
              <a:t>	Different skills</a:t>
            </a:r>
          </a:p>
          <a:p>
            <a:r>
              <a:rPr lang="en-GB" dirty="0"/>
              <a:t>	What works -&gt; apply in the next prototype</a:t>
            </a:r>
          </a:p>
          <a:p>
            <a:r>
              <a:rPr lang="en-GB" dirty="0"/>
              <a:t>	Everything else re-design</a:t>
            </a:r>
          </a:p>
          <a:p>
            <a:endParaRPr lang="en-GB" dirty="0"/>
          </a:p>
          <a:p>
            <a:r>
              <a:rPr lang="en-GB" dirty="0"/>
              <a:t>Researched web page layouts:</a:t>
            </a:r>
          </a:p>
          <a:p>
            <a:r>
              <a:rPr lang="en-GB" dirty="0"/>
              <a:t>	The F scan-</a:t>
            </a:r>
          </a:p>
          <a:p>
            <a:r>
              <a:rPr lang="en-GB" dirty="0"/>
              <a:t>		Humans look at web pages in an f pattern</a:t>
            </a:r>
          </a:p>
          <a:p>
            <a:r>
              <a:rPr lang="en-GB" dirty="0"/>
              <a:t>		Put information where people look.</a:t>
            </a:r>
          </a:p>
          <a:p>
            <a:endParaRPr lang="en-GB" dirty="0"/>
          </a:p>
          <a:p>
            <a:r>
              <a:rPr lang="en-GB" dirty="0"/>
              <a:t>Improvements from 1</a:t>
            </a:r>
            <a:r>
              <a:rPr lang="en-GB" baseline="30000" dirty="0"/>
              <a:t>st</a:t>
            </a:r>
            <a:r>
              <a:rPr lang="en-GB" dirty="0"/>
              <a:t> attempt:</a:t>
            </a:r>
          </a:p>
          <a:p>
            <a:r>
              <a:rPr lang="en-GB" dirty="0"/>
              <a:t>	Layout is very bland and the whole design does not look eye appealing in my opinion. </a:t>
            </a:r>
          </a:p>
          <a:p>
            <a:r>
              <a:rPr lang="en-GB" dirty="0"/>
              <a:t>	The amount of information displayed is not enough and the way it is located seems just unorganised and cluttered</a:t>
            </a:r>
          </a:p>
          <a:p>
            <a:r>
              <a:rPr lang="en-GB" dirty="0"/>
              <a:t>	Drop down seems to not be as useful as I thought it would be as it is slightly complicated.</a:t>
            </a:r>
          </a:p>
          <a:p>
            <a:r>
              <a:rPr lang="en-GB" dirty="0"/>
              <a:t>	</a:t>
            </a:r>
          </a:p>
          <a:p>
            <a:endParaRPr lang="en-GB" dirty="0"/>
          </a:p>
          <a:p>
            <a:r>
              <a:rPr lang="en-GB" dirty="0"/>
              <a:t>Before sprint 2- looked at other peoples HTML basic webpages and influenced by it.</a:t>
            </a:r>
          </a:p>
        </p:txBody>
      </p:sp>
      <p:sp>
        <p:nvSpPr>
          <p:cNvPr id="4" name="Slide Number Placeholder 3"/>
          <p:cNvSpPr>
            <a:spLocks noGrp="1"/>
          </p:cNvSpPr>
          <p:nvPr>
            <p:ph type="sldNum" sz="quarter" idx="5"/>
          </p:nvPr>
        </p:nvSpPr>
        <p:spPr/>
        <p:txBody>
          <a:bodyPr/>
          <a:lstStyle/>
          <a:p>
            <a:fld id="{7E5CC1A4-3E2C-4E0A-A6D0-9D5FE652ABA6}" type="slidenum">
              <a:rPr lang="en-GB" smtClean="0"/>
              <a:t>11</a:t>
            </a:fld>
            <a:endParaRPr lang="en-GB"/>
          </a:p>
        </p:txBody>
      </p:sp>
    </p:spTree>
    <p:extLst>
      <p:ext uri="{BB962C8B-B14F-4D97-AF65-F5344CB8AC3E}">
        <p14:creationId xmlns:p14="http://schemas.microsoft.com/office/powerpoint/2010/main" val="2035672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12</a:t>
            </a:fld>
            <a:endParaRPr lang="en-GB"/>
          </a:p>
        </p:txBody>
      </p:sp>
    </p:spTree>
    <p:extLst>
      <p:ext uri="{BB962C8B-B14F-4D97-AF65-F5344CB8AC3E}">
        <p14:creationId xmlns:p14="http://schemas.microsoft.com/office/powerpoint/2010/main" val="100008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13</a:t>
            </a:fld>
            <a:endParaRPr lang="en-GB"/>
          </a:p>
        </p:txBody>
      </p:sp>
    </p:spTree>
    <p:extLst>
      <p:ext uri="{BB962C8B-B14F-4D97-AF65-F5344CB8AC3E}">
        <p14:creationId xmlns:p14="http://schemas.microsoft.com/office/powerpoint/2010/main" val="2355608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Hypertext Markup Language</a:t>
            </a:r>
          </a:p>
          <a:p>
            <a:r>
              <a:rPr lang="en-GB" dirty="0"/>
              <a:t>Cascading Style Sheets</a:t>
            </a:r>
          </a:p>
          <a:p>
            <a:r>
              <a:rPr lang="en-GB" dirty="0"/>
              <a:t>Java Script</a:t>
            </a:r>
          </a:p>
          <a:p>
            <a:endParaRPr lang="en-GB" dirty="0"/>
          </a:p>
          <a:p>
            <a:r>
              <a:rPr lang="en-GB" dirty="0"/>
              <a:t>Main Body –</a:t>
            </a:r>
          </a:p>
          <a:p>
            <a:r>
              <a:rPr lang="en-GB" dirty="0"/>
              <a:t>	Basic Interface creates makes it much easier to use the website it is less cluttered</a:t>
            </a:r>
          </a:p>
          <a:p>
            <a:r>
              <a:rPr lang="en-GB" dirty="0"/>
              <a:t>	Separate areas allow for the webpage to be organised in a very intuitive way</a:t>
            </a:r>
          </a:p>
          <a:p>
            <a:r>
              <a:rPr lang="en-GB" dirty="0"/>
              <a:t>	Decided to use Images as Links -&gt; much easier to understand and intuitive like a Icon on a phone screen or on the computers ___</a:t>
            </a:r>
          </a:p>
          <a:p>
            <a:r>
              <a:rPr lang="en-GB" dirty="0"/>
              <a:t>	</a:t>
            </a:r>
            <a:br>
              <a:rPr lang="en-GB" dirty="0"/>
            </a:br>
            <a:r>
              <a:rPr lang="en-GB" dirty="0"/>
              <a:t>	These to things make it much easier to navigate the webpage compared to my first prototype</a:t>
            </a:r>
          </a:p>
          <a:p>
            <a:r>
              <a:rPr lang="en-GB" dirty="0"/>
              <a:t>	Removed drop downs as this was one of the thing I found to be complicated and cluttered</a:t>
            </a:r>
          </a:p>
          <a:p>
            <a:endParaRPr lang="en-GB" dirty="0"/>
          </a:p>
          <a:p>
            <a:r>
              <a:rPr lang="en-GB" dirty="0"/>
              <a:t>Side Bar-</a:t>
            </a:r>
          </a:p>
          <a:p>
            <a:r>
              <a:rPr lang="en-GB" dirty="0"/>
              <a:t>	Current state == Non functioning - &gt; finish designing main body</a:t>
            </a:r>
          </a:p>
          <a:p>
            <a:r>
              <a:rPr lang="en-GB" dirty="0"/>
              <a:t>	Current function-&gt; changes colour when hovering over to indicate it can be pressed. -&gt;ease of use</a:t>
            </a:r>
          </a:p>
          <a:p>
            <a:r>
              <a:rPr lang="en-GB" dirty="0"/>
              <a:t>	Intended uses-</a:t>
            </a:r>
          </a:p>
          <a:p>
            <a:r>
              <a:rPr lang="en-GB" dirty="0"/>
              <a:t>		Moves with Webpage as user scrolls </a:t>
            </a:r>
          </a:p>
          <a:p>
            <a:r>
              <a:rPr lang="en-GB" dirty="0"/>
              <a:t>		Shows all features of the webpage when clicked moves to that area of screen with that data.</a:t>
            </a:r>
          </a:p>
          <a:p>
            <a:r>
              <a:rPr lang="en-GB" dirty="0"/>
              <a:t>		Overall, this will make it easier to navigate the webpage.</a:t>
            </a:r>
          </a:p>
          <a:p>
            <a:r>
              <a:rPr lang="en-GB" dirty="0"/>
              <a:t>	Future Issue-</a:t>
            </a:r>
          </a:p>
          <a:p>
            <a:r>
              <a:rPr lang="en-GB" dirty="0"/>
              <a:t>		Mobile Users in portrait Mode</a:t>
            </a:r>
          </a:p>
          <a:p>
            <a:r>
              <a:rPr lang="en-GB" dirty="0"/>
              <a:t>		Where does it go</a:t>
            </a:r>
          </a:p>
          <a:p>
            <a:r>
              <a:rPr lang="en-GB" dirty="0"/>
              <a:t>		How will it function</a:t>
            </a:r>
          </a:p>
          <a:p>
            <a:r>
              <a:rPr lang="en-GB" dirty="0"/>
              <a:t>		</a:t>
            </a:r>
          </a:p>
          <a:p>
            <a:r>
              <a:rPr lang="en-GB" dirty="0"/>
              <a:t>		</a:t>
            </a:r>
          </a:p>
          <a:p>
            <a:r>
              <a:rPr lang="en-GB" dirty="0"/>
              <a:t>	</a:t>
            </a:r>
          </a:p>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14</a:t>
            </a:fld>
            <a:endParaRPr lang="en-GB"/>
          </a:p>
        </p:txBody>
      </p:sp>
    </p:spTree>
    <p:extLst>
      <p:ext uri="{BB962C8B-B14F-4D97-AF65-F5344CB8AC3E}">
        <p14:creationId xmlns:p14="http://schemas.microsoft.com/office/powerpoint/2010/main" val="157617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prototype for the first idea for the password </a:t>
            </a:r>
          </a:p>
          <a:p>
            <a:r>
              <a:rPr lang="en-GB" dirty="0"/>
              <a:t>List of hints reason for existence-</a:t>
            </a:r>
          </a:p>
          <a:p>
            <a:r>
              <a:rPr lang="en-GB" dirty="0"/>
              <a:t>	Target users will struggle to create a strong password.</a:t>
            </a:r>
          </a:p>
          <a:p>
            <a:r>
              <a:rPr lang="en-GB" dirty="0"/>
              <a:t>	Hints should provide some idea of data to input</a:t>
            </a:r>
          </a:p>
          <a:p>
            <a:r>
              <a:rPr lang="en-GB" dirty="0"/>
              <a:t>	The password should also be tailor to the user and who knows the most what is relevant to a user then the user</a:t>
            </a:r>
          </a:p>
          <a:p>
            <a:r>
              <a:rPr lang="en-GB" dirty="0"/>
              <a:t>	Should make the password making process much easier</a:t>
            </a:r>
          </a:p>
          <a:p>
            <a:r>
              <a:rPr lang="en-GB" dirty="0"/>
              <a:t>	</a:t>
            </a:r>
          </a:p>
          <a:p>
            <a:r>
              <a:rPr lang="en-GB" dirty="0"/>
              <a:t>UI-</a:t>
            </a:r>
          </a:p>
          <a:p>
            <a:r>
              <a:rPr lang="en-GB" dirty="0"/>
              <a:t>	Location at the bottom of all hints -&gt; user should read the hints before attempting to input data.</a:t>
            </a:r>
          </a:p>
          <a:p>
            <a:r>
              <a:rPr lang="en-GB" dirty="0"/>
              <a:t>	Enter Button changes colour to show it is active.</a:t>
            </a:r>
          </a:p>
          <a:p>
            <a:r>
              <a:rPr lang="en-GB" dirty="0"/>
              <a:t>	The input Location is ladled Aswell “Type Data Here” however it is not showed in the screen shot to show that the data input works</a:t>
            </a:r>
          </a:p>
          <a:p>
            <a:r>
              <a:rPr lang="en-GB" dirty="0"/>
              <a:t>Uses-</a:t>
            </a:r>
          </a:p>
          <a:p>
            <a:r>
              <a:rPr lang="en-GB" dirty="0"/>
              <a:t>	The main function of this is to get the data and to then manipulate it and then after that return it to the user.</a:t>
            </a:r>
          </a:p>
          <a:p>
            <a:r>
              <a:rPr lang="en-GB" dirty="0"/>
              <a:t>	The manipulation will be the technique I explained on the previous slide</a:t>
            </a:r>
          </a:p>
          <a:p>
            <a:r>
              <a:rPr lang="en-GB" dirty="0"/>
              <a:t>	</a:t>
            </a:r>
          </a:p>
          <a:p>
            <a:r>
              <a:rPr lang="en-GB" dirty="0"/>
              <a:t>Currently all the functionality it has it takes data in and then returns the exact same data to the user.</a:t>
            </a:r>
          </a:p>
          <a:p>
            <a:r>
              <a:rPr lang="en-GB" dirty="0"/>
              <a:t>	</a:t>
            </a:r>
          </a:p>
        </p:txBody>
      </p:sp>
      <p:sp>
        <p:nvSpPr>
          <p:cNvPr id="4" name="Slide Number Placeholder 3"/>
          <p:cNvSpPr>
            <a:spLocks noGrp="1"/>
          </p:cNvSpPr>
          <p:nvPr>
            <p:ph type="sldNum" sz="quarter" idx="5"/>
          </p:nvPr>
        </p:nvSpPr>
        <p:spPr/>
        <p:txBody>
          <a:bodyPr/>
          <a:lstStyle/>
          <a:p>
            <a:fld id="{7E5CC1A4-3E2C-4E0A-A6D0-9D5FE652ABA6}" type="slidenum">
              <a:rPr lang="en-GB" smtClean="0"/>
              <a:t>15</a:t>
            </a:fld>
            <a:endParaRPr lang="en-GB"/>
          </a:p>
        </p:txBody>
      </p:sp>
    </p:spTree>
    <p:extLst>
      <p:ext uri="{BB962C8B-B14F-4D97-AF65-F5344CB8AC3E}">
        <p14:creationId xmlns:p14="http://schemas.microsoft.com/office/powerpoint/2010/main" val="39214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16</a:t>
            </a:fld>
            <a:endParaRPr lang="en-GB"/>
          </a:p>
        </p:txBody>
      </p:sp>
    </p:spTree>
    <p:extLst>
      <p:ext uri="{BB962C8B-B14F-4D97-AF65-F5344CB8AC3E}">
        <p14:creationId xmlns:p14="http://schemas.microsoft.com/office/powerpoint/2010/main" val="227175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17</a:t>
            </a:fld>
            <a:endParaRPr lang="en-GB"/>
          </a:p>
        </p:txBody>
      </p:sp>
    </p:spTree>
    <p:extLst>
      <p:ext uri="{BB962C8B-B14F-4D97-AF65-F5344CB8AC3E}">
        <p14:creationId xmlns:p14="http://schemas.microsoft.com/office/powerpoint/2010/main" val="262024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err="1">
                <a:effectLst/>
                <a:latin typeface="Segoe UI" panose="020B0502040204020203" pitchFamily="34" charset="0"/>
              </a:rPr>
              <a:t>Href</a:t>
            </a:r>
            <a:r>
              <a:rPr lang="en-US" sz="1800" dirty="0">
                <a:effectLst/>
                <a:latin typeface="Segoe UI" panose="020B0502040204020203" pitchFamily="34" charset="0"/>
              </a:rPr>
              <a:t>-Hyperlink </a:t>
            </a:r>
            <a:r>
              <a:rPr lang="en-US" sz="1800" dirty="0" err="1">
                <a:effectLst/>
                <a:latin typeface="Segoe UI" panose="020B0502040204020203" pitchFamily="34" charset="0"/>
              </a:rPr>
              <a:t>Refrence</a:t>
            </a: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18</a:t>
            </a:fld>
            <a:endParaRPr lang="en-GB"/>
          </a:p>
        </p:txBody>
      </p:sp>
    </p:spTree>
    <p:extLst>
      <p:ext uri="{BB962C8B-B14F-4D97-AF65-F5344CB8AC3E}">
        <p14:creationId xmlns:p14="http://schemas.microsoft.com/office/powerpoint/2010/main" val="85101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Segoe UI" panose="020B0502040204020203" pitchFamily="34" charset="0"/>
              </a:rPr>
              <a:t>Create a single page application that with navigation for those who struggle to understand the internet and how to navigate it safely.</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Reasons for choosing people who struggle:</a:t>
            </a:r>
          </a:p>
          <a:p>
            <a:pPr marL="800100" lvl="1" indent="-342900">
              <a:buAutoNum type="arabicPeriod"/>
            </a:pPr>
            <a:r>
              <a:rPr lang="en-US" sz="1800" dirty="0">
                <a:effectLst/>
                <a:latin typeface="Segoe UI" panose="020B0502040204020203" pitchFamily="34" charset="0"/>
              </a:rPr>
              <a:t>No current substitutes on the market. No company created such webpage</a:t>
            </a:r>
          </a:p>
          <a:p>
            <a:pPr marL="800100" lvl="1" indent="-342900">
              <a:buAutoNum type="arabicPeriod"/>
            </a:pPr>
            <a:r>
              <a:rPr lang="en-US" sz="1800" dirty="0">
                <a:effectLst/>
                <a:latin typeface="Segoe UI" panose="020B0502040204020203" pitchFamily="34" charset="0"/>
              </a:rPr>
              <a:t>Mass amount of vulnerable people taken advantage of on the internet</a:t>
            </a:r>
          </a:p>
          <a:p>
            <a:pPr marL="800100" lvl="1" indent="-342900">
              <a:buAutoNum type="arabicPeriod"/>
            </a:pPr>
            <a:r>
              <a:rPr lang="en-US" sz="1800" dirty="0">
                <a:effectLst/>
                <a:latin typeface="Segoe UI" panose="020B0502040204020203" pitchFamily="34" charset="0"/>
              </a:rPr>
              <a:t>This creates an almost 100% secure environment if the users end up using this webpage</a:t>
            </a:r>
          </a:p>
          <a:p>
            <a:pPr marL="342900" indent="-342900">
              <a:buAutoNum type="arabicPeriod"/>
            </a:pPr>
            <a:endParaRPr lang="en-US" sz="1800" dirty="0">
              <a:effectLst/>
              <a:latin typeface="Segoe UI" panose="020B0502040204020203" pitchFamily="34" charset="0"/>
            </a:endParaRPr>
          </a:p>
          <a:p>
            <a:pPr marL="342900" indent="-342900">
              <a:buAutoNum type="arabicPeriod"/>
            </a:pPr>
            <a:r>
              <a:rPr lang="en-US" sz="1800" dirty="0">
                <a:effectLst/>
                <a:latin typeface="Segoe UI" panose="020B0502040204020203" pitchFamily="34" charset="0"/>
              </a:rPr>
              <a:t>The following points will be </a:t>
            </a:r>
            <a:r>
              <a:rPr lang="en-US" sz="1800" dirty="0" err="1">
                <a:effectLst/>
                <a:latin typeface="Segoe UI" panose="020B0502040204020203" pitchFamily="34" charset="0"/>
              </a:rPr>
              <a:t>expaned</a:t>
            </a:r>
            <a:r>
              <a:rPr lang="en-US" sz="1800" dirty="0">
                <a:effectLst/>
                <a:latin typeface="Segoe UI" panose="020B0502040204020203" pitchFamily="34" charset="0"/>
              </a:rPr>
              <a:t> on in the next </a:t>
            </a:r>
            <a:r>
              <a:rPr lang="en-US" sz="1800" dirty="0" err="1">
                <a:effectLst/>
                <a:latin typeface="Segoe UI" panose="020B0502040204020203" pitchFamily="34" charset="0"/>
              </a:rPr>
              <a:t>sliedes</a:t>
            </a:r>
            <a:endParaRPr lang="en-US" sz="1800" dirty="0">
              <a:effectLst/>
              <a:latin typeface="Segoe UI" panose="020B0502040204020203" pitchFamily="34" charset="0"/>
            </a:endParaRPr>
          </a:p>
          <a:p>
            <a:pPr marL="457200" lvl="1" indent="0">
              <a:buNone/>
            </a:pPr>
            <a:endParaRPr lang="en-US" sz="1800" dirty="0">
              <a:effectLst/>
              <a:latin typeface="Segoe UI" panose="020B0502040204020203" pitchFamily="34" charset="0"/>
            </a:endParaRPr>
          </a:p>
          <a:p>
            <a:pPr marL="0" indent="0">
              <a:buNone/>
            </a:pP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3</a:t>
            </a:fld>
            <a:endParaRPr lang="en-GB"/>
          </a:p>
        </p:txBody>
      </p:sp>
    </p:spTree>
    <p:extLst>
      <p:ext uri="{BB962C8B-B14F-4D97-AF65-F5344CB8AC3E}">
        <p14:creationId xmlns:p14="http://schemas.microsoft.com/office/powerpoint/2010/main" val="420663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a:effectLst/>
                <a:latin typeface="Segoe UI" panose="020B0502040204020203" pitchFamily="34" charset="0"/>
              </a:rPr>
              <a:t>Project Background</a:t>
            </a:r>
          </a:p>
          <a:p>
            <a:pPr marL="0" indent="0">
              <a:buNone/>
            </a:pPr>
            <a:r>
              <a:rPr lang="en-US" sz="1800" dirty="0">
                <a:effectLst/>
                <a:latin typeface="Segoe UI" panose="020B0502040204020203" pitchFamily="34" charset="0"/>
              </a:rPr>
              <a:t>There are two main reasons for my project these area Cyber &amp; user</a:t>
            </a:r>
          </a:p>
          <a:p>
            <a:pPr marL="0" indent="0">
              <a:buNone/>
            </a:pPr>
            <a:endParaRPr lang="en-US" sz="1800" dirty="0">
              <a:effectLst/>
              <a:latin typeface="Segoe UI" panose="020B0502040204020203" pitchFamily="34" charset="0"/>
            </a:endParaRPr>
          </a:p>
          <a:p>
            <a:pPr marL="0" indent="0">
              <a:buNone/>
            </a:pPr>
            <a:r>
              <a:rPr lang="en-US" sz="1800" dirty="0">
                <a:effectLst/>
                <a:latin typeface="Segoe UI" panose="020B0502040204020203" pitchFamily="34" charset="0"/>
              </a:rPr>
              <a:t>User Ability</a:t>
            </a:r>
          </a:p>
          <a:p>
            <a:pPr marL="0" indent="0">
              <a:buNone/>
            </a:pPr>
            <a:r>
              <a:rPr lang="en-US" sz="1800" dirty="0">
                <a:effectLst/>
                <a:latin typeface="Segoe UI" panose="020B0502040204020203" pitchFamily="34" charset="0"/>
              </a:rPr>
              <a:t>Intended users often struggles to navigate the web as such I have decided to create a very easy to use web interface. A factor that caused me to do this project was based on personal reasons.</a:t>
            </a:r>
          </a:p>
          <a:p>
            <a:pPr marL="0" indent="0">
              <a:buNone/>
            </a:pPr>
            <a:r>
              <a:rPr lang="en-US" sz="1800" dirty="0">
                <a:effectLst/>
                <a:latin typeface="Segoe UI" panose="020B0502040204020203" pitchFamily="34" charset="0"/>
              </a:rPr>
              <a:t>Many functions I do and do not think twice when doing it others struggle with. For example, my grandmother no matter how many times I show her how to use the internet she does not understand it which led to me putting links on her homepage.</a:t>
            </a:r>
          </a:p>
          <a:p>
            <a:pPr marL="0" indent="0">
              <a:buNone/>
            </a:pPr>
            <a:r>
              <a:rPr lang="en-US" sz="1800" dirty="0">
                <a:effectLst/>
                <a:latin typeface="Segoe UI" panose="020B0502040204020203" pitchFamily="34" charset="0"/>
              </a:rPr>
              <a:t>This gave me an idea to make a universal type of web page that does that functions is organized and widely adapted for anybody to use. </a:t>
            </a:r>
          </a:p>
          <a:p>
            <a:pPr marL="0" indent="0">
              <a:buNone/>
            </a:pPr>
            <a:r>
              <a:rPr lang="en-US" sz="1800" dirty="0">
                <a:effectLst/>
                <a:latin typeface="Segoe UI" panose="020B0502040204020203" pitchFamily="34" charset="0"/>
              </a:rPr>
              <a:t>This will hopefully allow this to be sorted.</a:t>
            </a:r>
          </a:p>
          <a:p>
            <a:pPr marL="0" indent="0">
              <a:buNone/>
            </a:pPr>
            <a:br>
              <a:rPr lang="en-US" sz="1800" dirty="0">
                <a:effectLst/>
                <a:latin typeface="Segoe UI" panose="020B0502040204020203" pitchFamily="34" charset="0"/>
              </a:rPr>
            </a:br>
            <a:r>
              <a:rPr lang="en-US" sz="1800" dirty="0">
                <a:effectLst/>
                <a:latin typeface="Segoe UI" panose="020B0502040204020203" pitchFamily="34" charset="0"/>
              </a:rPr>
              <a:t>Cyber Criminals</a:t>
            </a:r>
          </a:p>
          <a:p>
            <a:pPr marL="0" indent="0">
              <a:buNone/>
            </a:pPr>
            <a:r>
              <a:rPr lang="en-US" sz="1800" dirty="0">
                <a:effectLst/>
                <a:latin typeface="Segoe UI" panose="020B0502040204020203" pitchFamily="34" charset="0"/>
              </a:rPr>
              <a:t>Secondly reasons for deciding on this project idea is that there is a large number of Cyber Criminals exploiting people such as the elderly and children via scams and phishing attacks. </a:t>
            </a:r>
          </a:p>
          <a:p>
            <a:pPr marL="0" indent="0">
              <a:buNone/>
            </a:pPr>
            <a:r>
              <a:rPr lang="en-US" sz="1800" dirty="0">
                <a:effectLst/>
                <a:latin typeface="Segoe UI" panose="020B0502040204020203" pitchFamily="34" charset="0"/>
              </a:rPr>
              <a:t>Watching many documentaries and videos on how such operations are conducted and how to safely use the internet I thought about how to pass this knowledge on and how to also possibly help them to not be affected.</a:t>
            </a:r>
          </a:p>
          <a:p>
            <a:pPr marL="0" indent="0">
              <a:buNone/>
            </a:pPr>
            <a:r>
              <a:rPr lang="en-US" sz="1800" dirty="0">
                <a:effectLst/>
                <a:latin typeface="Segoe UI" panose="020B0502040204020203" pitchFamily="34" charset="0"/>
              </a:rPr>
              <a:t>My aim is to minimize these threats.</a:t>
            </a:r>
          </a:p>
          <a:p>
            <a:pPr marL="0" indent="0">
              <a:buNone/>
            </a:pPr>
            <a:r>
              <a:rPr lang="en-US" sz="1800" dirty="0">
                <a:effectLst/>
                <a:latin typeface="Segoe UI" panose="020B0502040204020203" pitchFamily="34" charset="0"/>
              </a:rPr>
              <a:t>This led to me deciding on creating a safe hub where all the websites connect are safe and will lead to the correct source the user wants.</a:t>
            </a:r>
          </a:p>
          <a:p>
            <a:pPr marL="0" indent="0">
              <a:buNone/>
            </a:pPr>
            <a:r>
              <a:rPr lang="en-US" sz="1800" dirty="0">
                <a:effectLst/>
                <a:latin typeface="Segoe UI" panose="020B0502040204020203" pitchFamily="34" charset="0"/>
              </a:rPr>
              <a:t>Secondly poor password creation leads to vulnerability of passwords being easily brute forced. </a:t>
            </a:r>
          </a:p>
          <a:p>
            <a:pPr marL="0" indent="0">
              <a:buNone/>
            </a:pPr>
            <a:endParaRPr lang="en-US" sz="1800" dirty="0">
              <a:effectLst/>
              <a:latin typeface="Segoe UI" panose="020B0502040204020203" pitchFamily="34" charset="0"/>
            </a:endParaRPr>
          </a:p>
          <a:p>
            <a:pPr marL="0" indent="0">
              <a:buNone/>
            </a:pPr>
            <a:r>
              <a:rPr lang="en-US" sz="1800" dirty="0">
                <a:effectLst/>
                <a:latin typeface="Segoe UI" panose="020B0502040204020203" pitchFamily="34" charset="0"/>
              </a:rPr>
              <a:t>All these issues lead to me creating my project vision and plan as I could not find any current programs or webpages that do this type of assistance to the elderly .</a:t>
            </a:r>
          </a:p>
          <a:p>
            <a:pPr marL="0" indent="0">
              <a:buNone/>
            </a:pPr>
            <a:endParaRPr lang="en-US" sz="1800" dirty="0">
              <a:effectLst/>
              <a:latin typeface="Segoe UI" panose="020B0502040204020203" pitchFamily="34" charset="0"/>
            </a:endParaRPr>
          </a:p>
          <a:p>
            <a:pPr marL="0" indent="0">
              <a:buNone/>
            </a:pPr>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E5CC1A4-3E2C-4E0A-A6D0-9D5FE652ABA6}" type="slidenum">
              <a:rPr lang="en-GB" smtClean="0"/>
              <a:t>4</a:t>
            </a:fld>
            <a:endParaRPr lang="en-GB"/>
          </a:p>
        </p:txBody>
      </p:sp>
    </p:spTree>
    <p:extLst>
      <p:ext uri="{BB962C8B-B14F-4D97-AF65-F5344CB8AC3E}">
        <p14:creationId xmlns:p14="http://schemas.microsoft.com/office/powerpoint/2010/main" val="73231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5CC1A4-3E2C-4E0A-A6D0-9D5FE652ABA6}" type="slidenum">
              <a:rPr lang="en-GB" smtClean="0"/>
              <a:t>5</a:t>
            </a:fld>
            <a:endParaRPr lang="en-GB"/>
          </a:p>
        </p:txBody>
      </p:sp>
    </p:spTree>
    <p:extLst>
      <p:ext uri="{BB962C8B-B14F-4D97-AF65-F5344CB8AC3E}">
        <p14:creationId xmlns:p14="http://schemas.microsoft.com/office/powerpoint/2010/main" val="8160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Research possible solutions to implement them in my project.</a:t>
            </a:r>
          </a:p>
          <a:p>
            <a:endParaRPr lang="en-GB" dirty="0"/>
          </a:p>
          <a:p>
            <a:r>
              <a:rPr lang="en-GB" dirty="0"/>
              <a:t>How to design the websites so that they are visually appealing and somewhat presentable</a:t>
            </a:r>
          </a:p>
          <a:p>
            <a:r>
              <a:rPr lang="en-GB" dirty="0"/>
              <a:t>Begin design a solution to then be prototyped.</a:t>
            </a:r>
          </a:p>
        </p:txBody>
      </p:sp>
      <p:sp>
        <p:nvSpPr>
          <p:cNvPr id="4" name="Slide Number Placeholder 3"/>
          <p:cNvSpPr>
            <a:spLocks noGrp="1"/>
          </p:cNvSpPr>
          <p:nvPr>
            <p:ph type="sldNum" sz="quarter" idx="5"/>
          </p:nvPr>
        </p:nvSpPr>
        <p:spPr/>
        <p:txBody>
          <a:bodyPr/>
          <a:lstStyle/>
          <a:p>
            <a:fld id="{7E5CC1A4-3E2C-4E0A-A6D0-9D5FE652ABA6}" type="slidenum">
              <a:rPr lang="en-GB" smtClean="0"/>
              <a:t>6</a:t>
            </a:fld>
            <a:endParaRPr lang="en-GB"/>
          </a:p>
        </p:txBody>
      </p:sp>
    </p:spTree>
    <p:extLst>
      <p:ext uri="{BB962C8B-B14F-4D97-AF65-F5344CB8AC3E}">
        <p14:creationId xmlns:p14="http://schemas.microsoft.com/office/powerpoint/2010/main" val="277362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Influence</a:t>
            </a:r>
          </a:p>
          <a:p>
            <a:r>
              <a:rPr lang="en-GB" dirty="0"/>
              <a:t>	</a:t>
            </a:r>
          </a:p>
          <a:p>
            <a:r>
              <a:rPr lang="en-GB" dirty="0"/>
              <a:t>Readability - 	Old people struggle to sea</a:t>
            </a:r>
          </a:p>
          <a:p>
            <a:r>
              <a:rPr lang="en-GB" dirty="0"/>
              <a:t>	The design needs to be straight forward no over the top complicated inputs.</a:t>
            </a:r>
          </a:p>
          <a:p>
            <a:endParaRPr lang="en-GB" dirty="0"/>
          </a:p>
          <a:p>
            <a:r>
              <a:rPr lang="en-GB" dirty="0"/>
              <a:t>Eye appealing design as if the design is not well composed the users will not enjoy using it for example old iPhone Operating System compared to new IOS</a:t>
            </a:r>
          </a:p>
          <a:p>
            <a:endParaRPr lang="en-GB" dirty="0"/>
          </a:p>
          <a:p>
            <a:r>
              <a:rPr lang="en-GB" dirty="0"/>
              <a:t>Due to my intended use I want it to be able to be used by the different skill and age level of possible users this means-</a:t>
            </a:r>
          </a:p>
          <a:p>
            <a:r>
              <a:rPr lang="en-GB" dirty="0"/>
              <a:t>	May add ability to change websites – increase decrease amount displayed</a:t>
            </a:r>
          </a:p>
          <a:p>
            <a:r>
              <a:rPr lang="en-GB" dirty="0"/>
              <a:t>	Mobile Compatible</a:t>
            </a:r>
          </a:p>
          <a:p>
            <a:r>
              <a:rPr lang="en-GB" dirty="0"/>
              <a:t>	Low Processing Power- users may be using outdated devices</a:t>
            </a:r>
          </a:p>
          <a:p>
            <a:endParaRPr lang="en-GB" dirty="0"/>
          </a:p>
          <a:p>
            <a:endParaRPr lang="en-GB" dirty="0"/>
          </a:p>
          <a:p>
            <a:r>
              <a:rPr lang="en-GB" dirty="0"/>
              <a:t>	</a:t>
            </a:r>
          </a:p>
        </p:txBody>
      </p:sp>
      <p:sp>
        <p:nvSpPr>
          <p:cNvPr id="4" name="Slide Number Placeholder 3"/>
          <p:cNvSpPr>
            <a:spLocks noGrp="1"/>
          </p:cNvSpPr>
          <p:nvPr>
            <p:ph type="sldNum" sz="quarter" idx="5"/>
          </p:nvPr>
        </p:nvSpPr>
        <p:spPr/>
        <p:txBody>
          <a:bodyPr/>
          <a:lstStyle/>
          <a:p>
            <a:fld id="{7E5CC1A4-3E2C-4E0A-A6D0-9D5FE652ABA6}" type="slidenum">
              <a:rPr lang="en-GB" smtClean="0"/>
              <a:t>7</a:t>
            </a:fld>
            <a:endParaRPr lang="en-GB"/>
          </a:p>
        </p:txBody>
      </p:sp>
    </p:spTree>
    <p:extLst>
      <p:ext uri="{BB962C8B-B14F-4D97-AF65-F5344CB8AC3E}">
        <p14:creationId xmlns:p14="http://schemas.microsoft.com/office/powerpoint/2010/main" val="1647434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Allows user to use google search engine from my website sending them to the destination they searched for.</a:t>
            </a:r>
          </a:p>
          <a:p>
            <a:endParaRPr lang="en-GB" dirty="0"/>
          </a:p>
          <a:p>
            <a:r>
              <a:rPr lang="en-GB" dirty="0"/>
              <a:t>This will be located near the top as it is in fact a search bar.</a:t>
            </a:r>
          </a:p>
          <a:p>
            <a:endParaRPr lang="en-GB" dirty="0"/>
          </a:p>
          <a:p>
            <a:r>
              <a:rPr lang="en-GB" dirty="0"/>
              <a:t>Works- 	Like most search bars. </a:t>
            </a:r>
          </a:p>
          <a:p>
            <a:r>
              <a:rPr lang="en-GB" dirty="0"/>
              <a:t>	Takes you to the google screen with info about what you searched.</a:t>
            </a:r>
          </a:p>
          <a:p>
            <a:r>
              <a:rPr lang="en-GB" dirty="0"/>
              <a:t>	</a:t>
            </a:r>
          </a:p>
          <a:p>
            <a:r>
              <a:rPr lang="en-GB" dirty="0"/>
              <a:t>Uses-	Allows for user to directly search on my site without the need for going to an external site </a:t>
            </a:r>
          </a:p>
          <a:p>
            <a:endParaRPr lang="en-GB" dirty="0"/>
          </a:p>
          <a:p>
            <a:r>
              <a:rPr lang="en-GB" dirty="0"/>
              <a:t>Costs- 	Currently it is free for up to 100 searches per day after that it will no longer work.</a:t>
            </a:r>
          </a:p>
          <a:p>
            <a:r>
              <a:rPr lang="en-GB" dirty="0"/>
              <a:t>	</a:t>
            </a:r>
          </a:p>
          <a:p>
            <a:r>
              <a:rPr lang="en-GB" dirty="0"/>
              <a:t>Futureproofing:</a:t>
            </a:r>
          </a:p>
          <a:p>
            <a:r>
              <a:rPr lang="en-GB" dirty="0"/>
              <a:t>	It costs $5 per 100 searches if I want to go over the 100 free searches</a:t>
            </a:r>
          </a:p>
          <a:p>
            <a:r>
              <a:rPr lang="en-GB" dirty="0"/>
              <a:t>	To mitigate this cost I thought about putting ads to cover the costs-</a:t>
            </a:r>
          </a:p>
          <a:p>
            <a:r>
              <a:rPr lang="en-GB" dirty="0"/>
              <a:t>		However Adds that will be located on my site may end up being predatory on my users as they are likely to by gullible</a:t>
            </a:r>
          </a:p>
          <a:p>
            <a:r>
              <a:rPr lang="en-GB" dirty="0"/>
              <a:t>		This leaves the issue of how to monetize my site to cover costs.</a:t>
            </a:r>
          </a:p>
          <a:p>
            <a:endParaRPr lang="en-GB" dirty="0"/>
          </a:p>
          <a:p>
            <a:r>
              <a:rPr lang="en-GB" dirty="0"/>
              <a:t>	</a:t>
            </a:r>
          </a:p>
          <a:p>
            <a:endParaRPr lang="en-GB" dirty="0"/>
          </a:p>
          <a:p>
            <a:endParaRPr lang="en-GB" dirty="0"/>
          </a:p>
          <a:p>
            <a:r>
              <a:rPr lang="en-GB" dirty="0"/>
              <a:t>API</a:t>
            </a:r>
          </a:p>
        </p:txBody>
      </p:sp>
      <p:sp>
        <p:nvSpPr>
          <p:cNvPr id="4" name="Slide Number Placeholder 3"/>
          <p:cNvSpPr>
            <a:spLocks noGrp="1"/>
          </p:cNvSpPr>
          <p:nvPr>
            <p:ph type="sldNum" sz="quarter" idx="5"/>
          </p:nvPr>
        </p:nvSpPr>
        <p:spPr/>
        <p:txBody>
          <a:bodyPr/>
          <a:lstStyle/>
          <a:p>
            <a:fld id="{7E5CC1A4-3E2C-4E0A-A6D0-9D5FE652ABA6}" type="slidenum">
              <a:rPr lang="en-GB" smtClean="0"/>
              <a:t>8</a:t>
            </a:fld>
            <a:endParaRPr lang="en-GB"/>
          </a:p>
        </p:txBody>
      </p:sp>
    </p:spTree>
    <p:extLst>
      <p:ext uri="{BB962C8B-B14F-4D97-AF65-F5344CB8AC3E}">
        <p14:creationId xmlns:p14="http://schemas.microsoft.com/office/powerpoint/2010/main" val="2023276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Idea:</a:t>
            </a:r>
          </a:p>
          <a:p>
            <a:r>
              <a:rPr lang="en-GB" dirty="0"/>
              <a:t>	Section of SPA</a:t>
            </a:r>
          </a:p>
          <a:p>
            <a:r>
              <a:rPr lang="en-GB" dirty="0"/>
              <a:t>	To have the user input the 2-3 words and 1 string of </a:t>
            </a:r>
            <a:r>
              <a:rPr lang="en-GB" dirty="0" err="1"/>
              <a:t>didits</a:t>
            </a:r>
            <a:r>
              <a:rPr lang="en-GB" dirty="0"/>
              <a:t> that have some kind of meaning to them to make it easier to remember;</a:t>
            </a:r>
          </a:p>
          <a:p>
            <a:r>
              <a:rPr lang="en-GB" dirty="0"/>
              <a:t>	That data will be scrambled hopefully by –</a:t>
            </a:r>
          </a:p>
          <a:p>
            <a:r>
              <a:rPr lang="en-GB" dirty="0"/>
              <a:t>		Hopefully, Syllables = Capitalised</a:t>
            </a:r>
          </a:p>
          <a:p>
            <a:r>
              <a:rPr lang="en-GB" dirty="0"/>
              <a:t>		Special Characters - _ @ </a:t>
            </a:r>
          </a:p>
          <a:p>
            <a:r>
              <a:rPr lang="en-GB" dirty="0"/>
              <a:t>		Numbers integrated</a:t>
            </a:r>
          </a:p>
          <a:p>
            <a:r>
              <a:rPr lang="en-GB" dirty="0"/>
              <a:t>	</a:t>
            </a:r>
          </a:p>
          <a:p>
            <a:r>
              <a:rPr lang="en-GB" dirty="0"/>
              <a:t>	Show better than basic input- future more computer power -&gt; faster brute force -&gt; long-term password == better</a:t>
            </a:r>
          </a:p>
          <a:p>
            <a:endParaRPr lang="en-GB" dirty="0"/>
          </a:p>
          <a:p>
            <a:r>
              <a:rPr lang="en-GB" dirty="0"/>
              <a:t>Issues:</a:t>
            </a:r>
          </a:p>
          <a:p>
            <a:r>
              <a:rPr lang="en-GB" dirty="0"/>
              <a:t>	User lack of skill - May lead to weak passwords</a:t>
            </a:r>
          </a:p>
          <a:p>
            <a:r>
              <a:rPr lang="en-GB" dirty="0"/>
              <a:t>	Syllables- Difficult to imitate the English language in code -&gt; possibly impossible on such a small scale</a:t>
            </a:r>
          </a:p>
          <a:p>
            <a:r>
              <a:rPr lang="en-GB" dirty="0"/>
              <a:t>	Brute Force == Long Time / With my password generating logic -&gt; weak</a:t>
            </a:r>
          </a:p>
          <a:p>
            <a:endParaRPr lang="en-GB" dirty="0"/>
          </a:p>
          <a:p>
            <a:r>
              <a:rPr lang="en-GB" dirty="0"/>
              <a:t>Password Management:</a:t>
            </a:r>
          </a:p>
          <a:p>
            <a:r>
              <a:rPr lang="en-GB" dirty="0"/>
              <a:t>	Storage -&gt; Currently uses notepad stored in a cupboard can be bad or good regarding security</a:t>
            </a:r>
          </a:p>
          <a:p>
            <a:r>
              <a:rPr lang="en-GB" dirty="0"/>
              <a:t>	User Preference -&gt; User prefers to store it physically. Have it in hand .</a:t>
            </a:r>
          </a:p>
          <a:p>
            <a:endParaRPr lang="en-GB" dirty="0"/>
          </a:p>
          <a:p>
            <a:r>
              <a:rPr lang="en-GB" dirty="0"/>
              <a:t>	</a:t>
            </a:r>
          </a:p>
          <a:p>
            <a:r>
              <a:rPr lang="en-GB" dirty="0"/>
              <a:t> </a:t>
            </a:r>
          </a:p>
          <a:p>
            <a:r>
              <a:rPr lang="en-GB" dirty="0"/>
              <a:t>	</a:t>
            </a:r>
          </a:p>
          <a:p>
            <a:r>
              <a:rPr lang="en-GB" dirty="0"/>
              <a:t>		</a:t>
            </a:r>
          </a:p>
        </p:txBody>
      </p:sp>
      <p:sp>
        <p:nvSpPr>
          <p:cNvPr id="4" name="Slide Number Placeholder 3"/>
          <p:cNvSpPr>
            <a:spLocks noGrp="1"/>
          </p:cNvSpPr>
          <p:nvPr>
            <p:ph type="sldNum" sz="quarter" idx="5"/>
          </p:nvPr>
        </p:nvSpPr>
        <p:spPr/>
        <p:txBody>
          <a:bodyPr/>
          <a:lstStyle/>
          <a:p>
            <a:fld id="{7E5CC1A4-3E2C-4E0A-A6D0-9D5FE652ABA6}" type="slidenum">
              <a:rPr lang="en-GB" smtClean="0"/>
              <a:t>9</a:t>
            </a:fld>
            <a:endParaRPr lang="en-GB"/>
          </a:p>
        </p:txBody>
      </p:sp>
    </p:spTree>
    <p:extLst>
      <p:ext uri="{BB962C8B-B14F-4D97-AF65-F5344CB8AC3E}">
        <p14:creationId xmlns:p14="http://schemas.microsoft.com/office/powerpoint/2010/main" val="361571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 second sprint I saw a clip from a podcast regarding Cyber Security it was too go0d of advice to be not included in the project.</a:t>
            </a:r>
          </a:p>
          <a:p>
            <a:r>
              <a:rPr lang="en-GB" dirty="0"/>
              <a:t>The cyber security analyst recommended this type of password encryption for children to keep safe online. In my opinion this is a very smart way creating passwords.</a:t>
            </a:r>
          </a:p>
          <a:p>
            <a:r>
              <a:rPr lang="en-GB" dirty="0"/>
              <a:t>This can apply to my project also includes children</a:t>
            </a:r>
          </a:p>
          <a:p>
            <a:endParaRPr lang="en-GB" dirty="0"/>
          </a:p>
          <a:p>
            <a:r>
              <a:rPr lang="en-GB" dirty="0"/>
              <a:t>Password 1</a:t>
            </a:r>
          </a:p>
          <a:p>
            <a:r>
              <a:rPr lang="en-GB" dirty="0"/>
              <a:t>The password would be done by a very basic type of algorithm applied to change spaces to _</a:t>
            </a:r>
          </a:p>
          <a:p>
            <a:endParaRPr lang="en-GB" dirty="0"/>
          </a:p>
          <a:p>
            <a:r>
              <a:rPr lang="en-GB" dirty="0"/>
              <a:t>Password 2</a:t>
            </a:r>
          </a:p>
          <a:p>
            <a:r>
              <a:rPr lang="en-GB" dirty="0"/>
              <a:t>The password will have letters changed to symbols or numbers such as  (read)</a:t>
            </a:r>
          </a:p>
          <a:p>
            <a:endParaRPr lang="en-GB" dirty="0"/>
          </a:p>
          <a:p>
            <a:r>
              <a:rPr lang="en-GB" dirty="0"/>
              <a:t>Reasons for this style then other</a:t>
            </a:r>
          </a:p>
          <a:p>
            <a:r>
              <a:rPr lang="en-GB" dirty="0"/>
              <a:t>This greatly increases the security as the password can be longer yet easily memorable. It does not need to stop here it can be even longer like “The cat and the dog both like to have tea at 3” </a:t>
            </a:r>
          </a:p>
        </p:txBody>
      </p:sp>
      <p:sp>
        <p:nvSpPr>
          <p:cNvPr id="4" name="Slide Number Placeholder 3"/>
          <p:cNvSpPr>
            <a:spLocks noGrp="1"/>
          </p:cNvSpPr>
          <p:nvPr>
            <p:ph type="sldNum" sz="quarter" idx="5"/>
          </p:nvPr>
        </p:nvSpPr>
        <p:spPr/>
        <p:txBody>
          <a:bodyPr/>
          <a:lstStyle/>
          <a:p>
            <a:fld id="{7E5CC1A4-3E2C-4E0A-A6D0-9D5FE652ABA6}" type="slidenum">
              <a:rPr lang="en-GB" smtClean="0"/>
              <a:t>10</a:t>
            </a:fld>
            <a:endParaRPr lang="en-GB"/>
          </a:p>
        </p:txBody>
      </p:sp>
    </p:spTree>
    <p:extLst>
      <p:ext uri="{BB962C8B-B14F-4D97-AF65-F5344CB8AC3E}">
        <p14:creationId xmlns:p14="http://schemas.microsoft.com/office/powerpoint/2010/main" val="69224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672B-8AB4-4948-A3B0-509590D65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9DEC75-FC3B-A216-57B3-97078C308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32DD5D-0C2F-4CF5-E023-4C1802F92B0A}"/>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5" name="Footer Placeholder 4">
            <a:extLst>
              <a:ext uri="{FF2B5EF4-FFF2-40B4-BE49-F238E27FC236}">
                <a16:creationId xmlns:a16="http://schemas.microsoft.com/office/drawing/2014/main" id="{45376B33-7B7A-AAE9-B899-F036352EF5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EC08F3-89A7-6619-DFEE-59C25A5DCBD4}"/>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35536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A8FB-59C0-5761-4A5A-258CC73073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81DD3F-6149-3562-57B9-FCCC65641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ABB64-2990-74E8-77D1-A5EEF1B78184}"/>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5" name="Footer Placeholder 4">
            <a:extLst>
              <a:ext uri="{FF2B5EF4-FFF2-40B4-BE49-F238E27FC236}">
                <a16:creationId xmlns:a16="http://schemas.microsoft.com/office/drawing/2014/main" id="{CD46CC5D-2C27-F950-5E86-8AD04249FA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D3CFB-109D-C873-6887-62C36B965CA8}"/>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212361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54E9A-7CC8-7A65-276B-127A4FAFA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07FB02-EDC2-CD24-8830-CCDC8E119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6D211A-A978-E9A3-B1DB-D3C8BCC69A10}"/>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5" name="Footer Placeholder 4">
            <a:extLst>
              <a:ext uri="{FF2B5EF4-FFF2-40B4-BE49-F238E27FC236}">
                <a16:creationId xmlns:a16="http://schemas.microsoft.com/office/drawing/2014/main" id="{57110E16-4A98-49BE-3F89-F22866EABC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414FE-A702-CE32-BF31-9FD1F50BDB70}"/>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152208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64A7-00C8-06A5-305B-6418DC91C1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3192E-35CF-A48F-39F8-15EF60AF2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84EB6C-F286-A17A-0624-B3901033D873}"/>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5" name="Footer Placeholder 4">
            <a:extLst>
              <a:ext uri="{FF2B5EF4-FFF2-40B4-BE49-F238E27FC236}">
                <a16:creationId xmlns:a16="http://schemas.microsoft.com/office/drawing/2014/main" id="{D303E825-DAF4-265B-4694-119205A7EE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39EFA1-EAE1-3FA0-433B-8970320963BD}"/>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52337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50E2-7B43-FB6D-941D-A00902FB1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0118B-3EB0-B0A9-1768-C877FC13C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81CC3-684F-90EB-A333-538E8FC1FF5D}"/>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5" name="Footer Placeholder 4">
            <a:extLst>
              <a:ext uri="{FF2B5EF4-FFF2-40B4-BE49-F238E27FC236}">
                <a16:creationId xmlns:a16="http://schemas.microsoft.com/office/drawing/2014/main" id="{D3DE22E9-C0F6-B07D-EA3B-552816440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E3871B-3E7C-A5F9-DC49-5698AB619CB6}"/>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64225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E7C4-EF03-4C18-30BB-D647F497EE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187C84-23D1-76AF-7F74-CC15FB69F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B08CD0-4127-412F-002F-59179FCD1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3456892-1AA1-DECF-E8DD-781608D79CF1}"/>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6" name="Footer Placeholder 5">
            <a:extLst>
              <a:ext uri="{FF2B5EF4-FFF2-40B4-BE49-F238E27FC236}">
                <a16:creationId xmlns:a16="http://schemas.microsoft.com/office/drawing/2014/main" id="{5A740AA6-133E-11DF-4BA3-631F15F071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D6481A-B3BE-9269-95F5-35C4BB17675B}"/>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152729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3D5A-C329-CA82-CD3B-266439EF2F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8179EC-2CF0-35EF-CEF9-3B3FFCA5F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0C2D8-B930-3C6A-96E0-AC3EE65D7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B55839-C593-18A4-1535-D05AA71EC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8EBEC-D6BA-AA0F-EFFA-55734E9E5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E74673-FD28-861A-A412-76BA54C758EF}"/>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8" name="Footer Placeholder 7">
            <a:extLst>
              <a:ext uri="{FF2B5EF4-FFF2-40B4-BE49-F238E27FC236}">
                <a16:creationId xmlns:a16="http://schemas.microsoft.com/office/drawing/2014/main" id="{93A52095-E5BE-7CEA-4F65-05E92FFAA7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9F0202-F0ED-6D18-A932-71D94AB1F621}"/>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166128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6E3C-9A01-CF4F-34CB-D205C1CF02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FB2111-07A2-BE30-B808-8EC1981C5361}"/>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4" name="Footer Placeholder 3">
            <a:extLst>
              <a:ext uri="{FF2B5EF4-FFF2-40B4-BE49-F238E27FC236}">
                <a16:creationId xmlns:a16="http://schemas.microsoft.com/office/drawing/2014/main" id="{0CD53CCC-5625-E013-76E1-F48084DEBD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783192-2AB9-2E53-B7DF-838366216EFF}"/>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276788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D5770-0783-9A8D-EFF5-3B92C5386944}"/>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3" name="Footer Placeholder 2">
            <a:extLst>
              <a:ext uri="{FF2B5EF4-FFF2-40B4-BE49-F238E27FC236}">
                <a16:creationId xmlns:a16="http://schemas.microsoft.com/office/drawing/2014/main" id="{4DE407F2-FD3A-F147-2F1C-116BD88D30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C1F120-AB06-6805-8801-2C9C34E9F1E6}"/>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46403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7ED-D6E9-82B7-ABDB-9ED751669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E4B423-5470-51E1-FDFE-20F81CD1F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EF5C82-ED12-EEBD-BFC0-0CFC7F8AB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6AA04-8D39-BD00-C48F-C90A7499A9D1}"/>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6" name="Footer Placeholder 5">
            <a:extLst>
              <a:ext uri="{FF2B5EF4-FFF2-40B4-BE49-F238E27FC236}">
                <a16:creationId xmlns:a16="http://schemas.microsoft.com/office/drawing/2014/main" id="{24D7FDCE-19E0-7FF4-FFF3-7FFCA531A2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731E3-D6AD-06A9-6D7D-0A0B9515F687}"/>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35981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16A-8852-BFFF-A2FF-5582365DC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963EE9-D493-E8D4-778E-8E884840B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1A8BDA-6E32-FEA7-5B15-FA5B690B6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949C8-6342-38EC-AEE1-1415FD6C68AE}"/>
              </a:ext>
            </a:extLst>
          </p:cNvPr>
          <p:cNvSpPr>
            <a:spLocks noGrp="1"/>
          </p:cNvSpPr>
          <p:nvPr>
            <p:ph type="dt" sz="half" idx="10"/>
          </p:nvPr>
        </p:nvSpPr>
        <p:spPr/>
        <p:txBody>
          <a:bodyPr/>
          <a:lstStyle/>
          <a:p>
            <a:fld id="{73411806-9593-4D90-81D5-0E8C4574B2ED}" type="datetimeFigureOut">
              <a:rPr lang="en-GB" smtClean="0"/>
              <a:t>05/01/2024</a:t>
            </a:fld>
            <a:endParaRPr lang="en-GB"/>
          </a:p>
        </p:txBody>
      </p:sp>
      <p:sp>
        <p:nvSpPr>
          <p:cNvPr id="6" name="Footer Placeholder 5">
            <a:extLst>
              <a:ext uri="{FF2B5EF4-FFF2-40B4-BE49-F238E27FC236}">
                <a16:creationId xmlns:a16="http://schemas.microsoft.com/office/drawing/2014/main" id="{059F3D10-9903-3620-77DB-7B98CA2E38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EE17A7-065F-8AFC-76B1-A5A61AA85DFD}"/>
              </a:ext>
            </a:extLst>
          </p:cNvPr>
          <p:cNvSpPr>
            <a:spLocks noGrp="1"/>
          </p:cNvSpPr>
          <p:nvPr>
            <p:ph type="sldNum" sz="quarter" idx="12"/>
          </p:nvPr>
        </p:nvSpPr>
        <p:spPr/>
        <p:txBody>
          <a:bodyPr/>
          <a:lstStyle/>
          <a:p>
            <a:fld id="{6CC4490E-23FB-4933-BE22-587D3EC6448E}" type="slidenum">
              <a:rPr lang="en-GB" smtClean="0"/>
              <a:t>‹#›</a:t>
            </a:fld>
            <a:endParaRPr lang="en-GB"/>
          </a:p>
        </p:txBody>
      </p:sp>
    </p:spTree>
    <p:extLst>
      <p:ext uri="{BB962C8B-B14F-4D97-AF65-F5344CB8AC3E}">
        <p14:creationId xmlns:p14="http://schemas.microsoft.com/office/powerpoint/2010/main" val="345422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2C4E3-F1A5-9A3F-9B1D-20825CBA1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BA832A-D939-5BDB-E051-696FAF11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036777-43C2-E212-712B-7E2768925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11806-9593-4D90-81D5-0E8C4574B2ED}" type="datetimeFigureOut">
              <a:rPr lang="en-GB" smtClean="0"/>
              <a:t>05/01/2024</a:t>
            </a:fld>
            <a:endParaRPr lang="en-GB"/>
          </a:p>
        </p:txBody>
      </p:sp>
      <p:sp>
        <p:nvSpPr>
          <p:cNvPr id="5" name="Footer Placeholder 4">
            <a:extLst>
              <a:ext uri="{FF2B5EF4-FFF2-40B4-BE49-F238E27FC236}">
                <a16:creationId xmlns:a16="http://schemas.microsoft.com/office/drawing/2014/main" id="{7CC95DBB-D500-5D8F-E689-78F9853A6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7CD8C5-6A1E-B6E1-00EC-3456507A4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4490E-23FB-4933-BE22-587D3EC6448E}" type="slidenum">
              <a:rPr lang="en-GB" smtClean="0"/>
              <a:t>‹#›</a:t>
            </a:fld>
            <a:endParaRPr lang="en-GB"/>
          </a:p>
        </p:txBody>
      </p:sp>
    </p:spTree>
    <p:extLst>
      <p:ext uri="{BB962C8B-B14F-4D97-AF65-F5344CB8AC3E}">
        <p14:creationId xmlns:p14="http://schemas.microsoft.com/office/powerpoint/2010/main" val="158135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7.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8.png"/><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0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www.freepngimg.com/png/65310-icons-media-fb-computer-facebook-social"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pngall.com/google-png/download/42378" TargetMode="External"/><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72000">
              <a:schemeClr val="tx1"/>
            </a:gs>
            <a:gs pos="0">
              <a:schemeClr val="accent3">
                <a:lumMod val="6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EC442C3-F79F-7563-40E1-27F717489EC7}"/>
              </a:ext>
            </a:extLst>
          </p:cNvPr>
          <p:cNvGrpSpPr/>
          <p:nvPr/>
        </p:nvGrpSpPr>
        <p:grpSpPr>
          <a:xfrm>
            <a:off x="-1618585" y="-1817679"/>
            <a:ext cx="13602853" cy="12367631"/>
            <a:chOff x="409687" y="303654"/>
            <a:chExt cx="10367742" cy="8260482"/>
          </a:xfrm>
          <a:blipFill>
            <a:blip r:embed="rId2"/>
            <a:stretch>
              <a:fillRect/>
            </a:stretch>
          </a:blipFill>
        </p:grpSpPr>
        <p:grpSp>
          <p:nvGrpSpPr>
            <p:cNvPr id="27" name="Group 26">
              <a:extLst>
                <a:ext uri="{FF2B5EF4-FFF2-40B4-BE49-F238E27FC236}">
                  <a16:creationId xmlns:a16="http://schemas.microsoft.com/office/drawing/2014/main" id="{33FF1565-C496-C2B3-4541-8731422620D9}"/>
                </a:ext>
              </a:extLst>
            </p:cNvPr>
            <p:cNvGrpSpPr/>
            <p:nvPr/>
          </p:nvGrpSpPr>
          <p:grpSpPr>
            <a:xfrm rot="10800000">
              <a:off x="409687" y="350560"/>
              <a:ext cx="4200912" cy="8023283"/>
              <a:chOff x="3624312" y="-1265545"/>
              <a:chExt cx="3147005" cy="6775693"/>
            </a:xfrm>
            <a:grpFill/>
          </p:grpSpPr>
          <p:sp>
            <p:nvSpPr>
              <p:cNvPr id="10" name="Rectangle 9">
                <a:extLst>
                  <a:ext uri="{FF2B5EF4-FFF2-40B4-BE49-F238E27FC236}">
                    <a16:creationId xmlns:a16="http://schemas.microsoft.com/office/drawing/2014/main" id="{D1F036FC-E6E5-8B04-2364-31F093EA08F4}"/>
                  </a:ext>
                </a:extLst>
              </p:cNvPr>
              <p:cNvSpPr/>
              <p:nvPr/>
            </p:nvSpPr>
            <p:spPr>
              <a:xfrm rot="18346405">
                <a:off x="3434765" y="2051551"/>
                <a:ext cx="5456779"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0D77416-2750-7FE8-C73F-08699B6DD717}"/>
                  </a:ext>
                </a:extLst>
              </p:cNvPr>
              <p:cNvSpPr/>
              <p:nvPr/>
            </p:nvSpPr>
            <p:spPr>
              <a:xfrm rot="18346405">
                <a:off x="844627" y="1514140"/>
                <a:ext cx="6775693"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EF34E51B-F483-0821-8B37-FB16FE665D17}"/>
                </a:ext>
              </a:extLst>
            </p:cNvPr>
            <p:cNvGrpSpPr/>
            <p:nvPr/>
          </p:nvGrpSpPr>
          <p:grpSpPr>
            <a:xfrm>
              <a:off x="6113789" y="303654"/>
              <a:ext cx="4663640" cy="8260482"/>
              <a:chOff x="2468284" y="219322"/>
              <a:chExt cx="3493647" cy="6976008"/>
            </a:xfrm>
            <a:grpFill/>
          </p:grpSpPr>
          <p:sp>
            <p:nvSpPr>
              <p:cNvPr id="29" name="Rectangle 28">
                <a:extLst>
                  <a:ext uri="{FF2B5EF4-FFF2-40B4-BE49-F238E27FC236}">
                    <a16:creationId xmlns:a16="http://schemas.microsoft.com/office/drawing/2014/main" id="{3F26B51C-9265-311B-84FA-4A61023D3231}"/>
                  </a:ext>
                </a:extLst>
              </p:cNvPr>
              <p:cNvSpPr/>
              <p:nvPr/>
            </p:nvSpPr>
            <p:spPr>
              <a:xfrm rot="18346405">
                <a:off x="3203505" y="3161296"/>
                <a:ext cx="4300527"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1D25040B-230C-DD15-8C04-17FA69F64558}"/>
                  </a:ext>
                </a:extLst>
              </p:cNvPr>
              <p:cNvSpPr/>
              <p:nvPr/>
            </p:nvSpPr>
            <p:spPr>
              <a:xfrm rot="18346405">
                <a:off x="-411558" y="3099164"/>
                <a:ext cx="6976008"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 name="Subtitle 2">
            <a:extLst>
              <a:ext uri="{FF2B5EF4-FFF2-40B4-BE49-F238E27FC236}">
                <a16:creationId xmlns:a16="http://schemas.microsoft.com/office/drawing/2014/main" id="{52C84D00-982B-C988-049C-5973BEDE1723}"/>
              </a:ext>
            </a:extLst>
          </p:cNvPr>
          <p:cNvSpPr>
            <a:spLocks noGrp="1"/>
          </p:cNvSpPr>
          <p:nvPr>
            <p:ph type="subTitle" idx="1"/>
          </p:nvPr>
        </p:nvSpPr>
        <p:spPr>
          <a:xfrm>
            <a:off x="7103029" y="6034687"/>
            <a:ext cx="5014823" cy="823313"/>
          </a:xfrm>
        </p:spPr>
        <p:txBody>
          <a:bodyPr/>
          <a:lstStyle/>
          <a:p>
            <a:r>
              <a:rPr lang="en-GB" dirty="0">
                <a:solidFill>
                  <a:schemeClr val="bg1"/>
                </a:solidFill>
                <a:latin typeface="Amasis MT Pro Medium" panose="02040604050005020304" pitchFamily="18" charset="0"/>
              </a:rPr>
              <a:t>By Nikodem Drabik</a:t>
            </a:r>
          </a:p>
        </p:txBody>
      </p:sp>
      <p:sp>
        <p:nvSpPr>
          <p:cNvPr id="2" name="Title 1">
            <a:extLst>
              <a:ext uri="{FF2B5EF4-FFF2-40B4-BE49-F238E27FC236}">
                <a16:creationId xmlns:a16="http://schemas.microsoft.com/office/drawing/2014/main" id="{20AD3E83-11FF-AE5F-C395-E5C010033CC2}"/>
              </a:ext>
            </a:extLst>
          </p:cNvPr>
          <p:cNvSpPr>
            <a:spLocks noGrp="1"/>
          </p:cNvSpPr>
          <p:nvPr>
            <p:ph type="ctrTitle"/>
          </p:nvPr>
        </p:nvSpPr>
        <p:spPr>
          <a:xfrm>
            <a:off x="1081177" y="1967076"/>
            <a:ext cx="5014823" cy="1413803"/>
          </a:xfrm>
        </p:spPr>
        <p:txBody>
          <a:bodyPr>
            <a:normAutofit fontScale="90000"/>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Project White Spectra</a:t>
            </a:r>
          </a:p>
        </p:txBody>
      </p:sp>
    </p:spTree>
    <p:extLst>
      <p:ext uri="{BB962C8B-B14F-4D97-AF65-F5344CB8AC3E}">
        <p14:creationId xmlns:p14="http://schemas.microsoft.com/office/powerpoint/2010/main" val="2987676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BB52D9-C4E7-109A-D45B-A941BA3C6429}"/>
              </a:ext>
            </a:extLst>
          </p:cNvPr>
          <p:cNvSpPr/>
          <p:nvPr/>
        </p:nvSpPr>
        <p:spPr>
          <a:xfrm>
            <a:off x="5466080" y="1473200"/>
            <a:ext cx="4958080" cy="5160018"/>
          </a:xfrm>
          <a:prstGeom prst="rect">
            <a:avLst/>
          </a:prstGeom>
          <a:solidFill>
            <a:schemeClr val="tx2">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684E248F-4B6F-7D51-2E62-6106DDE58C68}"/>
              </a:ext>
            </a:extLst>
          </p:cNvPr>
          <p:cNvGrpSpPr/>
          <p:nvPr/>
        </p:nvGrpSpPr>
        <p:grpSpPr>
          <a:xfrm>
            <a:off x="814915" y="224782"/>
            <a:ext cx="2915920" cy="1840168"/>
            <a:chOff x="1048595" y="642770"/>
            <a:chExt cx="2915920" cy="1840168"/>
          </a:xfrm>
        </p:grpSpPr>
        <p:sp>
          <p:nvSpPr>
            <p:cNvPr id="3" name="Oval 2">
              <a:extLst>
                <a:ext uri="{FF2B5EF4-FFF2-40B4-BE49-F238E27FC236}">
                  <a16:creationId xmlns:a16="http://schemas.microsoft.com/office/drawing/2014/main" id="{860C016F-4BE0-AD0C-AEC7-E661853546FE}"/>
                </a:ext>
              </a:extLst>
            </p:cNvPr>
            <p:cNvSpPr/>
            <p:nvPr/>
          </p:nvSpPr>
          <p:spPr>
            <a:xfrm>
              <a:off x="1048595" y="642770"/>
              <a:ext cx="2915920" cy="1840168"/>
            </a:xfrm>
            <a:prstGeom prst="ellipse">
              <a:avLst/>
            </a:prstGeom>
            <a:gradFill flip="none" rotWithShape="1">
              <a:gsLst>
                <a:gs pos="0">
                  <a:schemeClr val="tx1">
                    <a:lumMod val="75000"/>
                    <a:lumOff val="25000"/>
                  </a:schemeClr>
                </a:gs>
                <a:gs pos="39000">
                  <a:schemeClr val="tx1">
                    <a:lumMod val="85000"/>
                    <a:lumOff val="15000"/>
                  </a:schemeClr>
                </a:gs>
                <a:gs pos="65000">
                  <a:schemeClr val="tx1">
                    <a:lumMod val="95000"/>
                    <a:lumOff val="5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46E563-6823-C3EC-219E-EE201315643E}"/>
                </a:ext>
              </a:extLst>
            </p:cNvPr>
            <p:cNvSpPr txBox="1"/>
            <p:nvPr/>
          </p:nvSpPr>
          <p:spPr>
            <a:xfrm>
              <a:off x="1404926" y="943462"/>
              <a:ext cx="2416918" cy="1200329"/>
            </a:xfrm>
            <a:prstGeom prst="rect">
              <a:avLst/>
            </a:prstGeom>
            <a:noFill/>
          </p:spPr>
          <p:txBody>
            <a:bodyPr wrap="square" rtlCol="0">
              <a:spAutoFit/>
            </a:bodyPr>
            <a:lstStyle/>
            <a:p>
              <a:r>
                <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Password Creator 2</a:t>
              </a:r>
            </a:p>
          </p:txBody>
        </p:sp>
      </p:grpSp>
      <p:grpSp>
        <p:nvGrpSpPr>
          <p:cNvPr id="13" name="Group 12">
            <a:extLst>
              <a:ext uri="{FF2B5EF4-FFF2-40B4-BE49-F238E27FC236}">
                <a16:creationId xmlns:a16="http://schemas.microsoft.com/office/drawing/2014/main" id="{457F459F-3E2C-6991-C111-196AF2560D7A}"/>
              </a:ext>
            </a:extLst>
          </p:cNvPr>
          <p:cNvGrpSpPr/>
          <p:nvPr/>
        </p:nvGrpSpPr>
        <p:grpSpPr>
          <a:xfrm>
            <a:off x="5466080" y="224782"/>
            <a:ext cx="5496560" cy="934720"/>
            <a:chOff x="5466080" y="1412240"/>
            <a:chExt cx="5496560" cy="934720"/>
          </a:xfrm>
        </p:grpSpPr>
        <p:sp>
          <p:nvSpPr>
            <p:cNvPr id="9" name="Rectangle 8">
              <a:extLst>
                <a:ext uri="{FF2B5EF4-FFF2-40B4-BE49-F238E27FC236}">
                  <a16:creationId xmlns:a16="http://schemas.microsoft.com/office/drawing/2014/main" id="{872D6565-CEF6-6CC7-2FBE-120E6FC0D232}"/>
                </a:ext>
              </a:extLst>
            </p:cNvPr>
            <p:cNvSpPr/>
            <p:nvPr/>
          </p:nvSpPr>
          <p:spPr>
            <a:xfrm>
              <a:off x="5466080" y="1412240"/>
              <a:ext cx="4958080" cy="934720"/>
            </a:xfrm>
            <a:prstGeom prst="rect">
              <a:avLst/>
            </a:prstGeom>
            <a:solidFill>
              <a:schemeClr val="tx2">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21C782D-4391-BE6F-3402-B6CAC9738809}"/>
                </a:ext>
              </a:extLst>
            </p:cNvPr>
            <p:cNvSpPr txBox="1"/>
            <p:nvPr/>
          </p:nvSpPr>
          <p:spPr>
            <a:xfrm>
              <a:off x="5570526" y="1551634"/>
              <a:ext cx="5392114" cy="646331"/>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Idea 2:</a:t>
              </a:r>
            </a:p>
            <a:p>
              <a:r>
                <a:rPr lang="en-GB" dirty="0">
                  <a:solidFill>
                    <a:schemeClr val="bg1"/>
                  </a:solidFill>
                  <a:latin typeface="Amasis MT Pro Medium" panose="02040604050005020304" pitchFamily="18" charset="0"/>
                </a:rPr>
                <a:t>	By telling a story.</a:t>
              </a:r>
            </a:p>
          </p:txBody>
        </p:sp>
      </p:grpSp>
      <p:pic>
        <p:nvPicPr>
          <p:cNvPr id="12" name="Picture 11" descr="A screenshot of a computer&#10;&#10;Description automatically generated">
            <a:extLst>
              <a:ext uri="{FF2B5EF4-FFF2-40B4-BE49-F238E27FC236}">
                <a16:creationId xmlns:a16="http://schemas.microsoft.com/office/drawing/2014/main" id="{7BD3B188-36AA-4E15-2A9A-439C4FDE7822}"/>
              </a:ext>
            </a:extLst>
          </p:cNvPr>
          <p:cNvPicPr>
            <a:picLocks noChangeAspect="1"/>
          </p:cNvPicPr>
          <p:nvPr/>
        </p:nvPicPr>
        <p:blipFill>
          <a:blip r:embed="rId3"/>
          <a:stretch>
            <a:fillRect/>
          </a:stretch>
        </p:blipFill>
        <p:spPr>
          <a:xfrm>
            <a:off x="629079" y="4053209"/>
            <a:ext cx="4066956" cy="1418951"/>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6E73AE16-EABF-27B7-FF6F-640F7CF5299C}"/>
              </a:ext>
            </a:extLst>
          </p:cNvPr>
          <p:cNvPicPr>
            <a:picLocks noChangeAspect="1"/>
          </p:cNvPicPr>
          <p:nvPr/>
        </p:nvPicPr>
        <p:blipFill>
          <a:blip r:embed="rId4"/>
          <a:stretch>
            <a:fillRect/>
          </a:stretch>
        </p:blipFill>
        <p:spPr>
          <a:xfrm>
            <a:off x="629079" y="2373718"/>
            <a:ext cx="4066956" cy="1370723"/>
          </a:xfrm>
          <a:prstGeom prst="rect">
            <a:avLst/>
          </a:prstGeom>
        </p:spPr>
      </p:pic>
      <p:grpSp>
        <p:nvGrpSpPr>
          <p:cNvPr id="26" name="Group 25">
            <a:extLst>
              <a:ext uri="{FF2B5EF4-FFF2-40B4-BE49-F238E27FC236}">
                <a16:creationId xmlns:a16="http://schemas.microsoft.com/office/drawing/2014/main" id="{DDD02A18-A2D4-837F-ACC5-E733EDC3AA87}"/>
              </a:ext>
            </a:extLst>
          </p:cNvPr>
          <p:cNvGrpSpPr/>
          <p:nvPr/>
        </p:nvGrpSpPr>
        <p:grpSpPr>
          <a:xfrm>
            <a:off x="2581698" y="5559244"/>
            <a:ext cx="6248400" cy="1228358"/>
            <a:chOff x="794595" y="5583920"/>
            <a:chExt cx="6248400" cy="1228358"/>
          </a:xfrm>
        </p:grpSpPr>
        <p:sp>
          <p:nvSpPr>
            <p:cNvPr id="20" name="Rectangle 19">
              <a:extLst>
                <a:ext uri="{FF2B5EF4-FFF2-40B4-BE49-F238E27FC236}">
                  <a16:creationId xmlns:a16="http://schemas.microsoft.com/office/drawing/2014/main" id="{01E7D177-7E85-41A9-1F78-876CA271FBED}"/>
                </a:ext>
              </a:extLst>
            </p:cNvPr>
            <p:cNvSpPr/>
            <p:nvPr/>
          </p:nvSpPr>
          <p:spPr>
            <a:xfrm>
              <a:off x="794595" y="5583920"/>
              <a:ext cx="2106711" cy="1161058"/>
            </a:xfrm>
            <a:prstGeom prst="rect">
              <a:avLst/>
            </a:prstGeom>
            <a:solidFill>
              <a:schemeClr val="tx2">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100" dirty="0">
                <a:solidFill>
                  <a:schemeClr val="bg1"/>
                </a:solidFill>
                <a:latin typeface="Amasis MT Pro Medium" panose="02040604050005020304" pitchFamily="18" charset="0"/>
              </a:endParaRPr>
            </a:p>
          </p:txBody>
        </p:sp>
        <p:grpSp>
          <p:nvGrpSpPr>
            <p:cNvPr id="25" name="Group 24">
              <a:extLst>
                <a:ext uri="{FF2B5EF4-FFF2-40B4-BE49-F238E27FC236}">
                  <a16:creationId xmlns:a16="http://schemas.microsoft.com/office/drawing/2014/main" id="{224846BF-1D83-ECEE-677B-D8CFE8A394D1}"/>
                </a:ext>
              </a:extLst>
            </p:cNvPr>
            <p:cNvGrpSpPr/>
            <p:nvPr/>
          </p:nvGrpSpPr>
          <p:grpSpPr>
            <a:xfrm>
              <a:off x="946995" y="5611949"/>
              <a:ext cx="6096000" cy="1200329"/>
              <a:chOff x="814915" y="5602791"/>
              <a:chExt cx="6096000" cy="1200329"/>
            </a:xfrm>
          </p:grpSpPr>
          <p:sp>
            <p:nvSpPr>
              <p:cNvPr id="22" name="TextBox 21">
                <a:extLst>
                  <a:ext uri="{FF2B5EF4-FFF2-40B4-BE49-F238E27FC236}">
                    <a16:creationId xmlns:a16="http://schemas.microsoft.com/office/drawing/2014/main" id="{0A05F7A0-281F-921B-15DB-BB7D057E257F}"/>
                  </a:ext>
                </a:extLst>
              </p:cNvPr>
              <p:cNvSpPr txBox="1"/>
              <p:nvPr/>
            </p:nvSpPr>
            <p:spPr>
              <a:xfrm>
                <a:off x="2182061" y="5602791"/>
                <a:ext cx="739565" cy="1200329"/>
              </a:xfrm>
              <a:prstGeom prst="rect">
                <a:avLst/>
              </a:prstGeom>
              <a:noFill/>
            </p:spPr>
            <p:txBody>
              <a:bodyPr wrap="square">
                <a:spAutoFit/>
              </a:bodyPr>
              <a:lstStyle/>
              <a:p>
                <a:r>
                  <a:rPr lang="en-GB" sz="1200" dirty="0">
                    <a:solidFill>
                      <a:schemeClr val="bg1"/>
                    </a:solidFill>
                    <a:latin typeface="Amasis MT Pro Medium" panose="02040604050005020304" pitchFamily="18" charset="0"/>
                  </a:rPr>
                  <a:t>a=@</a:t>
                </a:r>
              </a:p>
              <a:p>
                <a:r>
                  <a:rPr lang="en-GB" sz="1200" dirty="0" err="1">
                    <a:solidFill>
                      <a:schemeClr val="bg1"/>
                    </a:solidFill>
                    <a:latin typeface="Amasis MT Pro Medium" panose="02040604050005020304" pitchFamily="18" charset="0"/>
                  </a:rPr>
                  <a:t>i</a:t>
                </a:r>
                <a:r>
                  <a:rPr lang="en-GB" sz="1200" dirty="0">
                    <a:solidFill>
                      <a:schemeClr val="bg1"/>
                    </a:solidFill>
                    <a:latin typeface="Amasis MT Pro Medium" panose="02040604050005020304" pitchFamily="18" charset="0"/>
                  </a:rPr>
                  <a:t>=!</a:t>
                </a:r>
              </a:p>
              <a:p>
                <a:r>
                  <a:rPr lang="en-GB" sz="1200" dirty="0">
                    <a:solidFill>
                      <a:schemeClr val="bg1"/>
                    </a:solidFill>
                    <a:latin typeface="Amasis MT Pro Medium" panose="02040604050005020304" pitchFamily="18" charset="0"/>
                  </a:rPr>
                  <a:t>S=$</a:t>
                </a:r>
              </a:p>
              <a:p>
                <a:r>
                  <a:rPr lang="en-GB" sz="1200" dirty="0">
                    <a:solidFill>
                      <a:schemeClr val="bg1"/>
                    </a:solidFill>
                    <a:latin typeface="Amasis MT Pro Medium" panose="02040604050005020304" pitchFamily="18" charset="0"/>
                  </a:rPr>
                  <a:t>e=3</a:t>
                </a:r>
              </a:p>
              <a:p>
                <a:r>
                  <a:rPr lang="en-GB" sz="1200" dirty="0">
                    <a:solidFill>
                      <a:schemeClr val="bg1"/>
                    </a:solidFill>
                    <a:latin typeface="Amasis MT Pro Medium" panose="02040604050005020304" pitchFamily="18" charset="0"/>
                  </a:rPr>
                  <a:t>O=0</a:t>
                </a:r>
              </a:p>
              <a:p>
                <a:endParaRPr lang="en-GB" sz="1200" dirty="0">
                  <a:solidFill>
                    <a:schemeClr val="bg1"/>
                  </a:solidFill>
                  <a:latin typeface="Amasis MT Pro Medium" panose="02040604050005020304" pitchFamily="18" charset="0"/>
                </a:endParaRPr>
              </a:p>
            </p:txBody>
          </p:sp>
          <p:sp>
            <p:nvSpPr>
              <p:cNvPr id="24" name="TextBox 23">
                <a:extLst>
                  <a:ext uri="{FF2B5EF4-FFF2-40B4-BE49-F238E27FC236}">
                    <a16:creationId xmlns:a16="http://schemas.microsoft.com/office/drawing/2014/main" id="{CE0A0CB1-0973-415C-13B0-63684A6390AF}"/>
                  </a:ext>
                </a:extLst>
              </p:cNvPr>
              <p:cNvSpPr txBox="1"/>
              <p:nvPr/>
            </p:nvSpPr>
            <p:spPr>
              <a:xfrm>
                <a:off x="814915" y="5979783"/>
                <a:ext cx="6096000" cy="369332"/>
              </a:xfrm>
              <a:prstGeom prst="rect">
                <a:avLst/>
              </a:prstGeom>
              <a:noFill/>
            </p:spPr>
            <p:txBody>
              <a:bodyPr wrap="square">
                <a:spAutoFit/>
              </a:bodyPr>
              <a:lstStyle/>
              <a:p>
                <a:r>
                  <a:rPr lang="en-GB" dirty="0">
                    <a:solidFill>
                      <a:schemeClr val="bg1"/>
                    </a:solidFill>
                    <a:latin typeface="Amasis MT Pro Medium" panose="02040604050005020304" pitchFamily="18" charset="0"/>
                  </a:rPr>
                  <a:t>Hashing:</a:t>
                </a:r>
                <a:endParaRPr lang="en-GB" dirty="0"/>
              </a:p>
            </p:txBody>
          </p:sp>
        </p:grpSp>
      </p:grpSp>
      <p:graphicFrame>
        <p:nvGraphicFramePr>
          <p:cNvPr id="31" name="TextBox 7">
            <a:extLst>
              <a:ext uri="{FF2B5EF4-FFF2-40B4-BE49-F238E27FC236}">
                <a16:creationId xmlns:a16="http://schemas.microsoft.com/office/drawing/2014/main" id="{1EA541FF-0D93-3B2D-94CF-D7D2DB905F0E}"/>
              </a:ext>
            </a:extLst>
          </p:cNvPr>
          <p:cNvGraphicFramePr/>
          <p:nvPr>
            <p:extLst>
              <p:ext uri="{D42A27DB-BD31-4B8C-83A1-F6EECF244321}">
                <p14:modId xmlns:p14="http://schemas.microsoft.com/office/powerpoint/2010/main" val="1441312170"/>
              </p:ext>
            </p:extLst>
          </p:nvPr>
        </p:nvGraphicFramePr>
        <p:xfrm>
          <a:off x="5570526" y="1691481"/>
          <a:ext cx="4548834" cy="48013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9844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C9CE4-DD73-5C2E-A355-B901E140C1A2}"/>
              </a:ext>
            </a:extLst>
          </p:cNvPr>
          <p:cNvSpPr txBox="1"/>
          <p:nvPr/>
        </p:nvSpPr>
        <p:spPr>
          <a:xfrm>
            <a:off x="953959" y="474703"/>
            <a:ext cx="5865644" cy="646331"/>
          </a:xfrm>
          <a:prstGeom prst="rect">
            <a:avLst/>
          </a:prstGeom>
          <a:noFill/>
        </p:spPr>
        <p:txBody>
          <a:bodyPr wrap="square" rtlCol="0">
            <a:spAutoFit/>
          </a:bodyPr>
          <a:lstStyle/>
          <a:p>
            <a:r>
              <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Project Visualisation 1</a:t>
            </a:r>
          </a:p>
        </p:txBody>
      </p:sp>
      <p:sp>
        <p:nvSpPr>
          <p:cNvPr id="5" name="TextBox 4">
            <a:extLst>
              <a:ext uri="{FF2B5EF4-FFF2-40B4-BE49-F238E27FC236}">
                <a16:creationId xmlns:a16="http://schemas.microsoft.com/office/drawing/2014/main" id="{12BE9072-00C9-0690-48D1-A323FF389A9F}"/>
              </a:ext>
            </a:extLst>
          </p:cNvPr>
          <p:cNvSpPr txBox="1"/>
          <p:nvPr/>
        </p:nvSpPr>
        <p:spPr>
          <a:xfrm>
            <a:off x="1008686" y="1421300"/>
            <a:ext cx="3126434" cy="1200329"/>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Breaking Down Idea and Creating first prototype</a:t>
            </a:r>
          </a:p>
          <a:p>
            <a:endParaRPr lang="en-GB" dirty="0">
              <a:solidFill>
                <a:schemeClr val="bg1"/>
              </a:solidFill>
              <a:latin typeface="Amasis MT Pro Medium" panose="02040604050005020304" pitchFamily="18" charset="0"/>
            </a:endParaRPr>
          </a:p>
          <a:p>
            <a:endParaRPr lang="en-GB" dirty="0">
              <a:solidFill>
                <a:schemeClr val="bg1"/>
              </a:solidFill>
              <a:latin typeface="Amasis MT Pro Medium" panose="02040604050005020304" pitchFamily="18" charset="0"/>
            </a:endParaRPr>
          </a:p>
        </p:txBody>
      </p:sp>
      <p:sp>
        <p:nvSpPr>
          <p:cNvPr id="10" name="TextBox 9">
            <a:extLst>
              <a:ext uri="{FF2B5EF4-FFF2-40B4-BE49-F238E27FC236}">
                <a16:creationId xmlns:a16="http://schemas.microsoft.com/office/drawing/2014/main" id="{74278B4C-1C7B-4971-6319-74F94BA0A01F}"/>
              </a:ext>
            </a:extLst>
          </p:cNvPr>
          <p:cNvSpPr txBox="1"/>
          <p:nvPr/>
        </p:nvSpPr>
        <p:spPr>
          <a:xfrm>
            <a:off x="7629469" y="3807177"/>
            <a:ext cx="3658291" cy="1477328"/>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Improvements Requited:</a:t>
            </a:r>
          </a:p>
          <a:p>
            <a:r>
              <a:rPr lang="en-GB" dirty="0">
                <a:solidFill>
                  <a:schemeClr val="bg1"/>
                </a:solidFill>
                <a:latin typeface="Amasis MT Pro Medium" panose="02040604050005020304" pitchFamily="18" charset="0"/>
              </a:rPr>
              <a:t>Layout</a:t>
            </a:r>
          </a:p>
          <a:p>
            <a:r>
              <a:rPr lang="en-GB" dirty="0">
                <a:solidFill>
                  <a:schemeClr val="bg1"/>
                </a:solidFill>
                <a:latin typeface="Amasis MT Pro Medium" panose="02040604050005020304" pitchFamily="18" charset="0"/>
              </a:rPr>
              <a:t>Low information</a:t>
            </a:r>
          </a:p>
          <a:p>
            <a:r>
              <a:rPr lang="en-GB" dirty="0">
                <a:solidFill>
                  <a:schemeClr val="bg1"/>
                </a:solidFill>
                <a:latin typeface="Amasis MT Pro Medium" panose="02040604050005020304" pitchFamily="18" charset="0"/>
              </a:rPr>
              <a:t>Drop down- complicated</a:t>
            </a:r>
          </a:p>
          <a:p>
            <a:endParaRPr lang="en-GB" dirty="0">
              <a:solidFill>
                <a:schemeClr val="bg1"/>
              </a:solidFill>
              <a:latin typeface="Amasis MT Pro Medium" panose="02040604050005020304" pitchFamily="18" charset="0"/>
            </a:endParaRPr>
          </a:p>
        </p:txBody>
      </p:sp>
      <p:grpSp>
        <p:nvGrpSpPr>
          <p:cNvPr id="25" name="Group 24">
            <a:extLst>
              <a:ext uri="{FF2B5EF4-FFF2-40B4-BE49-F238E27FC236}">
                <a16:creationId xmlns:a16="http://schemas.microsoft.com/office/drawing/2014/main" id="{4257B3F7-5033-0BA1-929E-E3FFF758CC22}"/>
              </a:ext>
            </a:extLst>
          </p:cNvPr>
          <p:cNvGrpSpPr/>
          <p:nvPr/>
        </p:nvGrpSpPr>
        <p:grpSpPr>
          <a:xfrm>
            <a:off x="7629469" y="344658"/>
            <a:ext cx="4145280" cy="2900401"/>
            <a:chOff x="7529462" y="520635"/>
            <a:chExt cx="4145280" cy="2900401"/>
          </a:xfrm>
        </p:grpSpPr>
        <p:pic>
          <p:nvPicPr>
            <p:cNvPr id="6" name="Picture 5" descr="A screenshot of a computer&#10;&#10;Description automatically generated">
              <a:extLst>
                <a:ext uri="{FF2B5EF4-FFF2-40B4-BE49-F238E27FC236}">
                  <a16:creationId xmlns:a16="http://schemas.microsoft.com/office/drawing/2014/main" id="{6BCA9901-8168-27BD-2E2C-C0103EAE5FC9}"/>
                </a:ext>
              </a:extLst>
            </p:cNvPr>
            <p:cNvPicPr>
              <a:picLocks noChangeAspect="1"/>
            </p:cNvPicPr>
            <p:nvPr/>
          </p:nvPicPr>
          <p:blipFill>
            <a:blip r:embed="rId3"/>
            <a:stretch>
              <a:fillRect/>
            </a:stretch>
          </p:blipFill>
          <p:spPr>
            <a:xfrm>
              <a:off x="7529462" y="520635"/>
              <a:ext cx="3991136" cy="2502490"/>
            </a:xfrm>
            <a:prstGeom prst="rect">
              <a:avLst/>
            </a:prstGeom>
          </p:spPr>
        </p:pic>
        <p:sp>
          <p:nvSpPr>
            <p:cNvPr id="8" name="TextBox 7">
              <a:extLst>
                <a:ext uri="{FF2B5EF4-FFF2-40B4-BE49-F238E27FC236}">
                  <a16:creationId xmlns:a16="http://schemas.microsoft.com/office/drawing/2014/main" id="{9AE7813C-017E-0C7F-76FD-6DE61BA5358A}"/>
                </a:ext>
              </a:extLst>
            </p:cNvPr>
            <p:cNvSpPr txBox="1"/>
            <p:nvPr/>
          </p:nvSpPr>
          <p:spPr>
            <a:xfrm>
              <a:off x="10444191" y="3135826"/>
              <a:ext cx="1230551" cy="285210"/>
            </a:xfrm>
            <a:prstGeom prst="rect">
              <a:avLst/>
            </a:prstGeom>
            <a:noFill/>
          </p:spPr>
          <p:txBody>
            <a:bodyPr wrap="square">
              <a:spAutoFit/>
            </a:bodyPr>
            <a:lstStyle/>
            <a:p>
              <a:r>
                <a:rPr lang="en-GB" sz="1050" dirty="0">
                  <a:solidFill>
                    <a:schemeClr val="bg1"/>
                  </a:solidFill>
                  <a:latin typeface="Amasis MT Pro Medium" panose="02040604050005020304" pitchFamily="18" charset="0"/>
                </a:rPr>
                <a:t>- Prototype 1</a:t>
              </a:r>
              <a:endParaRPr lang="en-GB" dirty="0"/>
            </a:p>
          </p:txBody>
        </p:sp>
        <p:sp>
          <p:nvSpPr>
            <p:cNvPr id="11" name="Rectangle 10">
              <a:extLst>
                <a:ext uri="{FF2B5EF4-FFF2-40B4-BE49-F238E27FC236}">
                  <a16:creationId xmlns:a16="http://schemas.microsoft.com/office/drawing/2014/main" id="{FD658D20-D49B-395E-EBCA-B54CF4BDE45E}"/>
                </a:ext>
              </a:extLst>
            </p:cNvPr>
            <p:cNvSpPr/>
            <p:nvPr/>
          </p:nvSpPr>
          <p:spPr>
            <a:xfrm>
              <a:off x="7693228" y="757765"/>
              <a:ext cx="719455" cy="359410"/>
            </a:xfrm>
            <a:prstGeom prst="rect">
              <a:avLst/>
            </a:prstGeom>
            <a:solidFill>
              <a:schemeClr val="bg2"/>
            </a:solidFill>
            <a:ln w="18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grpSp>
      <mc:AlternateContent xmlns:mc="http://schemas.openxmlformats.org/markup-compatibility/2006" xmlns:p14="http://schemas.microsoft.com/office/powerpoint/2010/main">
        <mc:Choice Requires="p14">
          <p:contentPart p14:bwMode="auto" r:id="rId4">
            <p14:nvContentPartPr>
              <p14:cNvPr id="2057" name="Ink 8">
                <a:extLst>
                  <a:ext uri="{FF2B5EF4-FFF2-40B4-BE49-F238E27FC236}">
                    <a16:creationId xmlns:a16="http://schemas.microsoft.com/office/drawing/2014/main" id="{5290B9A6-74B6-5C30-5425-A45F3FDBAD5D}"/>
                  </a:ext>
                </a:extLst>
              </p14:cNvPr>
              <p14:cNvContentPartPr>
                <a14:cpLocks xmlns:a14="http://schemas.microsoft.com/office/drawing/2010/main" noRot="1" noChangeAspect="1" noEditPoints="1" noChangeArrowheads="1" noChangeShapeType="1"/>
              </p14:cNvContentPartPr>
              <p14:nvPr/>
            </p14:nvContentPartPr>
            <p14:xfrm>
              <a:off x="1971847" y="3924510"/>
              <a:ext cx="301625" cy="314325"/>
            </p14:xfrm>
          </p:contentPart>
        </mc:Choice>
        <mc:Fallback xmlns="">
          <p:pic>
            <p:nvPicPr>
              <p:cNvPr id="2057" name="Ink 8">
                <a:extLst>
                  <a:ext uri="{FF2B5EF4-FFF2-40B4-BE49-F238E27FC236}">
                    <a16:creationId xmlns:a16="http://schemas.microsoft.com/office/drawing/2014/main" id="{5290B9A6-74B6-5C30-5425-A45F3FDBAD5D}"/>
                  </a:ext>
                </a:extLst>
              </p:cNvPr>
              <p:cNvPicPr>
                <a:picLocks noRot="1" noChangeAspect="1" noEditPoints="1" noChangeArrowheads="1" noChangeShapeType="1"/>
              </p:cNvPicPr>
              <p:nvPr/>
            </p:nvPicPr>
            <p:blipFill>
              <a:blip r:embed="rId5"/>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9" name="Ink 24">
                <a:extLst>
                  <a:ext uri="{FF2B5EF4-FFF2-40B4-BE49-F238E27FC236}">
                    <a16:creationId xmlns:a16="http://schemas.microsoft.com/office/drawing/2014/main" id="{7D1EAB2D-884E-BE17-79D2-D3C9FB86E4C7}"/>
                  </a:ext>
                </a:extLst>
              </p14:cNvPr>
              <p14:cNvContentPartPr>
                <a14:cpLocks xmlns:a14="http://schemas.microsoft.com/office/drawing/2010/main" noRot="1" noChangeAspect="1" noEditPoints="1" noChangeArrowheads="1" noChangeShapeType="1"/>
              </p14:cNvContentPartPr>
              <p14:nvPr/>
            </p14:nvContentPartPr>
            <p14:xfrm>
              <a:off x="2246485" y="4003885"/>
              <a:ext cx="95250" cy="211138"/>
            </p14:xfrm>
          </p:contentPart>
        </mc:Choice>
        <mc:Fallback xmlns="">
          <p:pic>
            <p:nvPicPr>
              <p:cNvPr id="2059" name="Ink 24">
                <a:extLst>
                  <a:ext uri="{FF2B5EF4-FFF2-40B4-BE49-F238E27FC236}">
                    <a16:creationId xmlns:a16="http://schemas.microsoft.com/office/drawing/2014/main" id="{7D1EAB2D-884E-BE17-79D2-D3C9FB86E4C7}"/>
                  </a:ext>
                </a:extLst>
              </p:cNvPr>
              <p:cNvPicPr>
                <a:picLocks noRot="1" noChangeAspect="1" noEditPoints="1" noChangeArrowheads="1" noChangeShapeType="1"/>
              </p:cNvPicPr>
              <p:nvPr/>
            </p:nvPicPr>
            <p:blipFill>
              <a:blip r:embed="rId7"/>
              <a:stretch>
                <a:fillRect/>
              </a:stretch>
            </p:blipFill>
            <p:spPr>
              <a:xfrm>
                <a:off x="0" y="0"/>
                <a:ext cx="0" cy="0"/>
              </a:xfrm>
              <a:prstGeom prst="rect">
                <a:avLst/>
              </a:prstGeom>
            </p:spPr>
          </p:pic>
        </mc:Fallback>
      </mc:AlternateContent>
      <p:sp>
        <p:nvSpPr>
          <p:cNvPr id="22" name="Rectangle 13">
            <a:extLst>
              <a:ext uri="{FF2B5EF4-FFF2-40B4-BE49-F238E27FC236}">
                <a16:creationId xmlns:a16="http://schemas.microsoft.com/office/drawing/2014/main" id="{53C99416-FE40-25E5-2FEF-B18593A189C7}"/>
              </a:ext>
            </a:extLst>
          </p:cNvPr>
          <p:cNvSpPr>
            <a:spLocks noChangeArrowheads="1"/>
          </p:cNvSpPr>
          <p:nvPr/>
        </p:nvSpPr>
        <p:spPr bwMode="auto">
          <a:xfrm>
            <a:off x="1711497" y="32450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14">
            <a:extLst>
              <a:ext uri="{FF2B5EF4-FFF2-40B4-BE49-F238E27FC236}">
                <a16:creationId xmlns:a16="http://schemas.microsoft.com/office/drawing/2014/main" id="{5AA7AB6A-EB38-7079-AF94-EE9FE7E87E73}"/>
              </a:ext>
            </a:extLst>
          </p:cNvPr>
          <p:cNvSpPr>
            <a:spLocks noChangeArrowheads="1"/>
          </p:cNvSpPr>
          <p:nvPr/>
        </p:nvSpPr>
        <p:spPr bwMode="auto">
          <a:xfrm>
            <a:off x="1711497" y="37022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4" name="Picture 23" descr="A screenshot of a computer&#10;&#10;Description automatically generated">
            <a:extLst>
              <a:ext uri="{FF2B5EF4-FFF2-40B4-BE49-F238E27FC236}">
                <a16:creationId xmlns:a16="http://schemas.microsoft.com/office/drawing/2014/main" id="{FFAB39BD-CA8A-2A9C-2BF6-FAEBA0E2935A}"/>
              </a:ext>
            </a:extLst>
          </p:cNvPr>
          <p:cNvPicPr>
            <a:picLocks noChangeAspect="1"/>
          </p:cNvPicPr>
          <p:nvPr/>
        </p:nvPicPr>
        <p:blipFill>
          <a:blip r:embed="rId8"/>
          <a:stretch>
            <a:fillRect/>
          </a:stretch>
        </p:blipFill>
        <p:spPr>
          <a:xfrm>
            <a:off x="1008686" y="3746526"/>
            <a:ext cx="4000885" cy="2502490"/>
          </a:xfrm>
          <a:prstGeom prst="rect">
            <a:avLst/>
          </a:prstGeom>
        </p:spPr>
      </p:pic>
      <p:cxnSp>
        <p:nvCxnSpPr>
          <p:cNvPr id="27" name="Straight Arrow Connector 26">
            <a:extLst>
              <a:ext uri="{FF2B5EF4-FFF2-40B4-BE49-F238E27FC236}">
                <a16:creationId xmlns:a16="http://schemas.microsoft.com/office/drawing/2014/main" id="{39C95554-C1BC-2F66-0153-2DCE4E6E9125}"/>
              </a:ext>
            </a:extLst>
          </p:cNvPr>
          <p:cNvCxnSpPr>
            <a:cxnSpLocks/>
            <a:stCxn id="30" idx="1"/>
          </p:cNvCxnSpPr>
          <p:nvPr/>
        </p:nvCxnSpPr>
        <p:spPr>
          <a:xfrm flipH="1" flipV="1">
            <a:off x="4135120" y="5007506"/>
            <a:ext cx="2167634" cy="1241510"/>
          </a:xfrm>
          <a:prstGeom prst="straightConnector1">
            <a:avLst/>
          </a:prstGeom>
          <a:ln>
            <a:solidFill>
              <a:srgbClr val="F43EC4"/>
            </a:solidFill>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7AFE3F52-D69F-9FB2-7D79-CD3F0C32A393}"/>
              </a:ext>
            </a:extLst>
          </p:cNvPr>
          <p:cNvSpPr txBox="1"/>
          <p:nvPr/>
        </p:nvSpPr>
        <p:spPr>
          <a:xfrm>
            <a:off x="6302754" y="6018183"/>
            <a:ext cx="2980961" cy="461665"/>
          </a:xfrm>
          <a:prstGeom prst="rect">
            <a:avLst/>
          </a:prstGeom>
          <a:noFill/>
        </p:spPr>
        <p:txBody>
          <a:bodyPr wrap="square" rtlCol="0">
            <a:spAutoFit/>
          </a:bodyPr>
          <a:lstStyle/>
          <a:p>
            <a:r>
              <a:rPr lang="en-GB" sz="1200" dirty="0">
                <a:solidFill>
                  <a:schemeClr val="bg1"/>
                </a:solidFill>
              </a:rPr>
              <a:t>Design style in correlation with Human eye Tracking</a:t>
            </a:r>
          </a:p>
        </p:txBody>
      </p:sp>
    </p:spTree>
    <p:extLst>
      <p:ext uri="{BB962C8B-B14F-4D97-AF65-F5344CB8AC3E}">
        <p14:creationId xmlns:p14="http://schemas.microsoft.com/office/powerpoint/2010/main" val="116886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5C54299A-756C-DD79-2E3B-8DBEA52B8273}"/>
              </a:ext>
            </a:extLst>
          </p:cNvPr>
          <p:cNvSpPr txBox="1"/>
          <p:nvPr/>
        </p:nvSpPr>
        <p:spPr>
          <a:xfrm>
            <a:off x="789708" y="666351"/>
            <a:ext cx="10558405" cy="304433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Sprint 2</a:t>
            </a:r>
          </a:p>
        </p:txBody>
      </p:sp>
    </p:spTree>
    <p:extLst>
      <p:ext uri="{BB962C8B-B14F-4D97-AF65-F5344CB8AC3E}">
        <p14:creationId xmlns:p14="http://schemas.microsoft.com/office/powerpoint/2010/main" val="174779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0FF76B50-FAE4-A100-59A3-BF9CE597424A}"/>
              </a:ext>
            </a:extLst>
          </p:cNvPr>
          <p:cNvSpPr txBox="1"/>
          <p:nvPr/>
        </p:nvSpPr>
        <p:spPr>
          <a:xfrm>
            <a:off x="1901888" y="1310442"/>
            <a:ext cx="1463040" cy="584775"/>
          </a:xfrm>
          <a:prstGeom prst="rect">
            <a:avLst/>
          </a:prstGeom>
          <a:noFill/>
        </p:spPr>
        <p:txBody>
          <a:bodyPr wrap="square" rtlCol="0">
            <a:spAutoFit/>
          </a:bodyPr>
          <a:lstStyle/>
          <a:p>
            <a:r>
              <a:rPr lang="en-GB"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Aims:</a:t>
            </a:r>
          </a:p>
        </p:txBody>
      </p:sp>
      <p:sp>
        <p:nvSpPr>
          <p:cNvPr id="4" name="TextBox 3">
            <a:extLst>
              <a:ext uri="{FF2B5EF4-FFF2-40B4-BE49-F238E27FC236}">
                <a16:creationId xmlns:a16="http://schemas.microsoft.com/office/drawing/2014/main" id="{9AF24540-F1F4-FE2B-A3BC-330338EEE9DD}"/>
              </a:ext>
            </a:extLst>
          </p:cNvPr>
          <p:cNvSpPr txBox="1"/>
          <p:nvPr/>
        </p:nvSpPr>
        <p:spPr>
          <a:xfrm>
            <a:off x="3007359" y="2214880"/>
            <a:ext cx="6177282" cy="923330"/>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Create Website</a:t>
            </a:r>
          </a:p>
          <a:p>
            <a:r>
              <a:rPr lang="en-GB" dirty="0">
                <a:solidFill>
                  <a:schemeClr val="bg1"/>
                </a:solidFill>
                <a:latin typeface="Amasis MT Pro Medium" panose="02040604050005020304" pitchFamily="18" charset="0"/>
              </a:rPr>
              <a:t>Create User Interface</a:t>
            </a:r>
          </a:p>
          <a:p>
            <a:r>
              <a:rPr lang="en-GB" dirty="0">
                <a:solidFill>
                  <a:schemeClr val="bg1"/>
                </a:solidFill>
                <a:latin typeface="Amasis MT Pro Medium" panose="02040604050005020304" pitchFamily="18" charset="0"/>
              </a:rPr>
              <a:t>Create a basic Input to JavaScript on the website</a:t>
            </a:r>
          </a:p>
        </p:txBody>
      </p:sp>
    </p:spTree>
    <p:extLst>
      <p:ext uri="{BB962C8B-B14F-4D97-AF65-F5344CB8AC3E}">
        <p14:creationId xmlns:p14="http://schemas.microsoft.com/office/powerpoint/2010/main" val="2243562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97B2B1-BC94-4902-9DD6-F643897632A5}"/>
              </a:ext>
            </a:extLst>
          </p:cNvPr>
          <p:cNvSpPr txBox="1"/>
          <p:nvPr/>
        </p:nvSpPr>
        <p:spPr>
          <a:xfrm>
            <a:off x="543027" y="720740"/>
            <a:ext cx="6437011" cy="617487"/>
          </a:xfrm>
          <a:prstGeom prst="rect">
            <a:avLst/>
          </a:prstGeom>
          <a:noFill/>
        </p:spPr>
        <p:txBody>
          <a:bodyPr wrap="square">
            <a:spAutoFit/>
          </a:bodyPr>
          <a:lstStyle/>
          <a:p>
            <a:pPr defTabSz="960120">
              <a:spcAft>
                <a:spcPts val="600"/>
              </a:spcAft>
            </a:pPr>
            <a:r>
              <a:rPr lang="en-GB" sz="3360" kern="1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Prototype 1</a:t>
            </a:r>
            <a:endParaRPr lang="en-GB"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descr="A screenshot of a computer&#10;&#10;Description automatically generated">
            <a:extLst>
              <a:ext uri="{FF2B5EF4-FFF2-40B4-BE49-F238E27FC236}">
                <a16:creationId xmlns:a16="http://schemas.microsoft.com/office/drawing/2014/main" id="{D360C0CD-3745-875B-32B8-33F0FFF72839}"/>
              </a:ext>
            </a:extLst>
          </p:cNvPr>
          <p:cNvPicPr>
            <a:picLocks noChangeAspect="1"/>
          </p:cNvPicPr>
          <p:nvPr/>
        </p:nvPicPr>
        <p:blipFill>
          <a:blip r:embed="rId3"/>
          <a:stretch>
            <a:fillRect/>
          </a:stretch>
        </p:blipFill>
        <p:spPr>
          <a:xfrm>
            <a:off x="5850970" y="2006005"/>
            <a:ext cx="5883830" cy="3162182"/>
          </a:xfrm>
          <a:prstGeom prst="rect">
            <a:avLst/>
          </a:prstGeom>
        </p:spPr>
      </p:pic>
      <p:sp>
        <p:nvSpPr>
          <p:cNvPr id="6" name="TextBox 5">
            <a:extLst>
              <a:ext uri="{FF2B5EF4-FFF2-40B4-BE49-F238E27FC236}">
                <a16:creationId xmlns:a16="http://schemas.microsoft.com/office/drawing/2014/main" id="{673B3A49-FA28-9E54-6980-09D6859616E8}"/>
              </a:ext>
            </a:extLst>
          </p:cNvPr>
          <p:cNvSpPr txBox="1"/>
          <p:nvPr/>
        </p:nvSpPr>
        <p:spPr>
          <a:xfrm>
            <a:off x="457200" y="2390885"/>
            <a:ext cx="3626183" cy="2222147"/>
          </a:xfrm>
          <a:prstGeom prst="rect">
            <a:avLst/>
          </a:prstGeom>
          <a:noFill/>
        </p:spPr>
        <p:txBody>
          <a:bodyPr wrap="square" rtlCol="0">
            <a:spAutoFit/>
          </a:bodyPr>
          <a:lstStyle/>
          <a:p>
            <a:pPr marL="300038"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Main Body –</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Basic Interface</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Separate Areas</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Image = Links</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Easy to Navigate</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No drop downs</a:t>
            </a:r>
            <a:endParaRPr lang="en-GB">
              <a:solidFill>
                <a:schemeClr val="bg1"/>
              </a:solidFill>
              <a:latin typeface="Amasis MT Pro Medium" panose="02040604050005020304" pitchFamily="18" charset="0"/>
            </a:endParaRPr>
          </a:p>
        </p:txBody>
      </p:sp>
      <p:sp>
        <p:nvSpPr>
          <p:cNvPr id="8" name="TextBox 7">
            <a:extLst>
              <a:ext uri="{FF2B5EF4-FFF2-40B4-BE49-F238E27FC236}">
                <a16:creationId xmlns:a16="http://schemas.microsoft.com/office/drawing/2014/main" id="{B06A9320-0262-2D3D-4914-25B8290FD0B5}"/>
              </a:ext>
            </a:extLst>
          </p:cNvPr>
          <p:cNvSpPr txBox="1"/>
          <p:nvPr/>
        </p:nvSpPr>
        <p:spPr>
          <a:xfrm>
            <a:off x="457200" y="4577289"/>
            <a:ext cx="3958762" cy="1777410"/>
          </a:xfrm>
          <a:prstGeom prst="rect">
            <a:avLst/>
          </a:prstGeom>
          <a:noFill/>
        </p:spPr>
        <p:txBody>
          <a:bodyPr wrap="square">
            <a:spAutoFit/>
          </a:bodyPr>
          <a:lstStyle/>
          <a:p>
            <a:pPr marL="300038"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Side Bar (non-functional)–</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Moves screen to designated area</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Shows all Areas</a:t>
            </a:r>
          </a:p>
          <a:p>
            <a:pPr marL="780098" lvl="1" indent="-300038" defTabSz="960120">
              <a:spcAft>
                <a:spcPts val="600"/>
              </a:spcAft>
              <a:buFont typeface="Arial" panose="020B0604020202020204" pitchFamily="34" charset="0"/>
              <a:buChar char="•"/>
            </a:pPr>
            <a:r>
              <a:rPr lang="en-GB" sz="1890" kern="1200">
                <a:solidFill>
                  <a:schemeClr val="bg1"/>
                </a:solidFill>
                <a:latin typeface="Amasis MT Pro Medium" panose="02040604050005020304" pitchFamily="18" charset="0"/>
                <a:ea typeface="+mn-ea"/>
                <a:cs typeface="+mn-cs"/>
              </a:rPr>
              <a:t>Easier Navigation</a:t>
            </a:r>
            <a:endParaRPr lang="en-GB">
              <a:solidFill>
                <a:schemeClr val="bg1"/>
              </a:solidFill>
              <a:latin typeface="Amasis MT Pro Medium" panose="02040604050005020304" pitchFamily="18" charset="0"/>
            </a:endParaRPr>
          </a:p>
        </p:txBody>
      </p:sp>
      <p:sp>
        <p:nvSpPr>
          <p:cNvPr id="12" name="TextBox 11">
            <a:extLst>
              <a:ext uri="{FF2B5EF4-FFF2-40B4-BE49-F238E27FC236}">
                <a16:creationId xmlns:a16="http://schemas.microsoft.com/office/drawing/2014/main" id="{4B118CA9-A809-AF8D-0D47-C7EEC4B350A8}"/>
              </a:ext>
            </a:extLst>
          </p:cNvPr>
          <p:cNvSpPr txBox="1"/>
          <p:nvPr/>
        </p:nvSpPr>
        <p:spPr>
          <a:xfrm>
            <a:off x="628854" y="1477119"/>
            <a:ext cx="6437011" cy="292494"/>
          </a:xfrm>
          <a:prstGeom prst="rect">
            <a:avLst/>
          </a:prstGeom>
          <a:noFill/>
        </p:spPr>
        <p:txBody>
          <a:bodyPr wrap="square">
            <a:spAutoFit/>
          </a:bodyPr>
          <a:lstStyle/>
          <a:p>
            <a:pPr defTabSz="960120">
              <a:spcAft>
                <a:spcPts val="600"/>
              </a:spcAft>
            </a:pPr>
            <a:r>
              <a:rPr lang="en-GB" sz="1260" kern="1200">
                <a:solidFill>
                  <a:schemeClr val="bg1"/>
                </a:solidFill>
                <a:latin typeface="Amasis MT Pro Medium" panose="02040604050005020304" pitchFamily="18" charset="0"/>
                <a:ea typeface="+mn-ea"/>
                <a:cs typeface="+mn-cs"/>
              </a:rPr>
              <a:t>Written using HTML, CSS and JS</a:t>
            </a:r>
            <a:endParaRPr lang="en-GB" sz="1200"/>
          </a:p>
        </p:txBody>
      </p:sp>
    </p:spTree>
    <p:extLst>
      <p:ext uri="{BB962C8B-B14F-4D97-AF65-F5344CB8AC3E}">
        <p14:creationId xmlns:p14="http://schemas.microsoft.com/office/powerpoint/2010/main" val="19490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6" name="TextBox 5">
            <a:extLst>
              <a:ext uri="{FF2B5EF4-FFF2-40B4-BE49-F238E27FC236}">
                <a16:creationId xmlns:a16="http://schemas.microsoft.com/office/drawing/2014/main" id="{E005EB55-802B-AEB3-89D5-6FABE4C6E8DF}"/>
              </a:ext>
            </a:extLst>
          </p:cNvPr>
          <p:cNvSpPr txBox="1"/>
          <p:nvPr/>
        </p:nvSpPr>
        <p:spPr>
          <a:xfrm>
            <a:off x="1114744" y="1292421"/>
            <a:ext cx="4772974"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chemeClr val="bg1"/>
              </a:solidFill>
              <a:latin typeface="Amasis MT Pro Medium" panose="020406040500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4E15D56-72EF-ABB7-3303-C9137CF487C0}"/>
              </a:ext>
            </a:extLst>
          </p:cNvPr>
          <p:cNvPicPr>
            <a:picLocks noChangeAspect="1"/>
          </p:cNvPicPr>
          <p:nvPr/>
        </p:nvPicPr>
        <p:blipFill>
          <a:blip r:embed="rId3"/>
          <a:stretch>
            <a:fillRect/>
          </a:stretch>
        </p:blipFill>
        <p:spPr>
          <a:xfrm>
            <a:off x="5723318" y="258593"/>
            <a:ext cx="5987775" cy="3218429"/>
          </a:xfrm>
          <a:prstGeom prst="rect">
            <a:avLst/>
          </a:prstGeom>
        </p:spPr>
      </p:pic>
      <p:grpSp>
        <p:nvGrpSpPr>
          <p:cNvPr id="2" name="Group 1">
            <a:extLst>
              <a:ext uri="{FF2B5EF4-FFF2-40B4-BE49-F238E27FC236}">
                <a16:creationId xmlns:a16="http://schemas.microsoft.com/office/drawing/2014/main" id="{00D94209-4B4A-4422-FD5A-4F1969AF6949}"/>
              </a:ext>
            </a:extLst>
          </p:cNvPr>
          <p:cNvGrpSpPr/>
          <p:nvPr/>
        </p:nvGrpSpPr>
        <p:grpSpPr>
          <a:xfrm>
            <a:off x="7700211" y="3727492"/>
            <a:ext cx="3848322" cy="2445726"/>
            <a:chOff x="1038204" y="623542"/>
            <a:chExt cx="3043759" cy="1840168"/>
          </a:xfrm>
        </p:grpSpPr>
        <p:sp>
          <p:nvSpPr>
            <p:cNvPr id="3" name="Oval 2">
              <a:extLst>
                <a:ext uri="{FF2B5EF4-FFF2-40B4-BE49-F238E27FC236}">
                  <a16:creationId xmlns:a16="http://schemas.microsoft.com/office/drawing/2014/main" id="{4104EC21-7566-56CC-AC68-3279E9C3D9C6}"/>
                </a:ext>
              </a:extLst>
            </p:cNvPr>
            <p:cNvSpPr/>
            <p:nvPr/>
          </p:nvSpPr>
          <p:spPr>
            <a:xfrm>
              <a:off x="1038204" y="623542"/>
              <a:ext cx="2915920" cy="1840168"/>
            </a:xfrm>
            <a:prstGeom prst="ellipse">
              <a:avLst/>
            </a:prstGeom>
            <a:gradFill flip="none" rotWithShape="1">
              <a:gsLst>
                <a:gs pos="0">
                  <a:schemeClr val="tx1">
                    <a:lumMod val="75000"/>
                    <a:lumOff val="25000"/>
                  </a:schemeClr>
                </a:gs>
                <a:gs pos="39000">
                  <a:schemeClr val="tx1">
                    <a:lumMod val="85000"/>
                    <a:lumOff val="15000"/>
                  </a:schemeClr>
                </a:gs>
                <a:gs pos="65000">
                  <a:schemeClr val="tx1">
                    <a:lumMod val="95000"/>
                    <a:lumOff val="5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7834F79-9227-DFA9-4736-6A0F5640F2E9}"/>
                </a:ext>
              </a:extLst>
            </p:cNvPr>
            <p:cNvSpPr txBox="1"/>
            <p:nvPr/>
          </p:nvSpPr>
          <p:spPr>
            <a:xfrm>
              <a:off x="1665045" y="857620"/>
              <a:ext cx="2416918" cy="1417636"/>
            </a:xfrm>
            <a:prstGeom prst="rect">
              <a:avLst/>
            </a:prstGeom>
            <a:noFill/>
          </p:spPr>
          <p:txBody>
            <a:bodyPr wrap="square" rtlCol="0">
              <a:spAutoFit/>
            </a:bodyPr>
            <a:lstStyle/>
            <a:p>
              <a:pPr defTabSz="959023">
                <a:spcAft>
                  <a:spcPts val="912"/>
                </a:spcAft>
              </a:pPr>
              <a:r>
                <a:rPr lang="en-GB" sz="3776" kern="1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Password Creator 1 -Protype</a:t>
              </a:r>
              <a:endPar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7" name="TextBox 6">
            <a:extLst>
              <a:ext uri="{FF2B5EF4-FFF2-40B4-BE49-F238E27FC236}">
                <a16:creationId xmlns:a16="http://schemas.microsoft.com/office/drawing/2014/main" id="{674F00E4-2574-BCB7-9344-E66C7DE319C9}"/>
              </a:ext>
            </a:extLst>
          </p:cNvPr>
          <p:cNvSpPr txBox="1"/>
          <p:nvPr/>
        </p:nvSpPr>
        <p:spPr>
          <a:xfrm>
            <a:off x="805098" y="663565"/>
            <a:ext cx="4361539" cy="2308324"/>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List of Hints-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Secure password</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Lowers User Related issues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First Time Making Password</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Straight forward process</a:t>
            </a:r>
          </a:p>
          <a:p>
            <a:pPr marL="742950" lvl="1" indent="-285750">
              <a:buFont typeface="Arial" panose="020B0604020202020204" pitchFamily="34" charset="0"/>
              <a:buChar char="•"/>
            </a:pPr>
            <a:endParaRPr lang="en-GB" dirty="0">
              <a:solidFill>
                <a:schemeClr val="bg1"/>
              </a:solidFill>
              <a:latin typeface="Amasis MT Pro Medium" panose="02040604050005020304" pitchFamily="18" charset="0"/>
            </a:endParaRPr>
          </a:p>
          <a:p>
            <a:pPr lvl="1"/>
            <a:endParaRPr lang="en-GB" dirty="0">
              <a:solidFill>
                <a:schemeClr val="bg1"/>
              </a:solidFill>
              <a:latin typeface="Amasis MT Pro Medium" panose="02040604050005020304" pitchFamily="18" charset="0"/>
            </a:endParaRPr>
          </a:p>
          <a:p>
            <a:pPr lvl="1"/>
            <a:endParaRPr lang="en-GB" dirty="0">
              <a:solidFill>
                <a:schemeClr val="bg1"/>
              </a:solidFill>
              <a:latin typeface="Amasis MT Pro Medium" panose="02040604050005020304" pitchFamily="18" charset="0"/>
            </a:endParaRPr>
          </a:p>
        </p:txBody>
      </p:sp>
      <p:sp>
        <p:nvSpPr>
          <p:cNvPr id="9" name="TextBox 8">
            <a:extLst>
              <a:ext uri="{FF2B5EF4-FFF2-40B4-BE49-F238E27FC236}">
                <a16:creationId xmlns:a16="http://schemas.microsoft.com/office/drawing/2014/main" id="{46E66225-CEC4-1378-EC09-849DAFE3625C}"/>
              </a:ext>
            </a:extLst>
          </p:cNvPr>
          <p:cNvSpPr txBox="1"/>
          <p:nvPr/>
        </p:nvSpPr>
        <p:spPr>
          <a:xfrm>
            <a:off x="805098" y="2389515"/>
            <a:ext cx="4541999" cy="1200329"/>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Password UI-</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Logical Location (After Hints)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Enter Button Changes colour when hovered over</a:t>
            </a:r>
          </a:p>
        </p:txBody>
      </p:sp>
      <p:sp>
        <p:nvSpPr>
          <p:cNvPr id="15" name="TextBox 14">
            <a:extLst>
              <a:ext uri="{FF2B5EF4-FFF2-40B4-BE49-F238E27FC236}">
                <a16:creationId xmlns:a16="http://schemas.microsoft.com/office/drawing/2014/main" id="{E9547E17-2E70-5213-AD0A-AFF6F0FBA18B}"/>
              </a:ext>
            </a:extLst>
          </p:cNvPr>
          <p:cNvSpPr txBox="1"/>
          <p:nvPr/>
        </p:nvSpPr>
        <p:spPr>
          <a:xfrm>
            <a:off x="805098" y="3883035"/>
            <a:ext cx="4541999" cy="1754326"/>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Uses-</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Data read by JavaScript File</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Allows to do encryption Algorithm</a:t>
            </a:r>
          </a:p>
          <a:p>
            <a:pPr marL="742950" lvl="1" indent="-285750">
              <a:buFont typeface="Arial" panose="020B0604020202020204" pitchFamily="34" charset="0"/>
              <a:buChar char="•"/>
            </a:pPr>
            <a:r>
              <a:rPr lang="en-GB" dirty="0">
                <a:solidFill>
                  <a:schemeClr val="bg1"/>
                </a:solidFill>
                <a:latin typeface="Amasis MT Pro Medium" panose="02040604050005020304" pitchFamily="18" charset="0"/>
              </a:rPr>
              <a:t>Returns the Data to user</a:t>
            </a:r>
          </a:p>
          <a:p>
            <a:pPr lvl="1"/>
            <a:r>
              <a:rPr lang="en-GB" dirty="0">
                <a:solidFill>
                  <a:schemeClr val="bg1"/>
                </a:solidFill>
                <a:latin typeface="Amasis MT Pro Medium" panose="02040604050005020304" pitchFamily="18" charset="0"/>
              </a:rPr>
              <a:t>(Currently Only Receives data and confirms it via an Alert)</a:t>
            </a:r>
          </a:p>
        </p:txBody>
      </p:sp>
    </p:spTree>
    <p:extLst>
      <p:ext uri="{BB962C8B-B14F-4D97-AF65-F5344CB8AC3E}">
        <p14:creationId xmlns:p14="http://schemas.microsoft.com/office/powerpoint/2010/main" val="104281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5C54299A-756C-DD79-2E3B-8DBEA52B8273}"/>
              </a:ext>
            </a:extLst>
          </p:cNvPr>
          <p:cNvSpPr txBox="1"/>
          <p:nvPr/>
        </p:nvSpPr>
        <p:spPr>
          <a:xfrm>
            <a:off x="789708" y="666351"/>
            <a:ext cx="10558405" cy="304433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End of Sprints</a:t>
            </a:r>
          </a:p>
        </p:txBody>
      </p:sp>
    </p:spTree>
    <p:extLst>
      <p:ext uri="{BB962C8B-B14F-4D97-AF65-F5344CB8AC3E}">
        <p14:creationId xmlns:p14="http://schemas.microsoft.com/office/powerpoint/2010/main" val="39469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A38E46-FAB7-3649-A18A-52BB12B59835}"/>
              </a:ext>
            </a:extLst>
          </p:cNvPr>
          <p:cNvSpPr txBox="1"/>
          <p:nvPr/>
        </p:nvSpPr>
        <p:spPr>
          <a:xfrm>
            <a:off x="1102368" y="1877492"/>
            <a:ext cx="4030132"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chemeClr val="bg1"/>
                </a:solidFill>
                <a:latin typeface="+mj-lt"/>
                <a:ea typeface="+mj-ea"/>
                <a:cs typeface="+mj-cs"/>
              </a:rPr>
              <a:t>Future Sprint Ideas</a:t>
            </a:r>
          </a:p>
        </p:txBody>
      </p:sp>
      <p:grpSp>
        <p:nvGrpSpPr>
          <p:cNvPr id="39" name="Group 38">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a:extLst>
              <a:ext uri="{FF2B5EF4-FFF2-40B4-BE49-F238E27FC236}">
                <a16:creationId xmlns:a16="http://schemas.microsoft.com/office/drawing/2014/main" id="{5A27AAAD-9DC1-58E0-F8C1-09433F973DC8}"/>
              </a:ext>
            </a:extLst>
          </p:cNvPr>
          <p:cNvSpPr txBox="1"/>
          <p:nvPr/>
        </p:nvSpPr>
        <p:spPr>
          <a:xfrm>
            <a:off x="6234868" y="1130846"/>
            <a:ext cx="5217173"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100" dirty="0">
                <a:solidFill>
                  <a:srgbClr val="00B050"/>
                </a:solidFill>
              </a:rPr>
              <a:t>Create a password management</a:t>
            </a:r>
          </a:p>
          <a:p>
            <a:pPr marL="800100" lvl="1" indent="-228600">
              <a:lnSpc>
                <a:spcPct val="90000"/>
              </a:lnSpc>
              <a:spcAft>
                <a:spcPts val="600"/>
              </a:spcAft>
              <a:buFont typeface="Arial" panose="020B0604020202020204" pitchFamily="34" charset="0"/>
              <a:buChar char="•"/>
            </a:pPr>
            <a:r>
              <a:rPr lang="en-US" sz="1100" dirty="0">
                <a:solidFill>
                  <a:schemeClr val="bg1"/>
                </a:solidFill>
              </a:rPr>
              <a:t>Stored Locally not in the cloud</a:t>
            </a:r>
          </a:p>
          <a:p>
            <a:pPr marL="800100" lvl="1" indent="-228600">
              <a:lnSpc>
                <a:spcPct val="90000"/>
              </a:lnSpc>
              <a:spcAft>
                <a:spcPts val="600"/>
              </a:spcAft>
              <a:buFont typeface="Arial" panose="020B0604020202020204" pitchFamily="34" charset="0"/>
              <a:buChar char="•"/>
            </a:pPr>
            <a:r>
              <a:rPr lang="en-US" sz="1100" dirty="0">
                <a:solidFill>
                  <a:schemeClr val="bg1"/>
                </a:solidFill>
              </a:rPr>
              <a:t>Encrypted (Cipher)</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rgbClr val="00B050"/>
                </a:solidFill>
              </a:rPr>
              <a:t>Navigation Bar</a:t>
            </a:r>
          </a:p>
          <a:p>
            <a:pPr marL="800100" lvl="1" indent="-228600">
              <a:lnSpc>
                <a:spcPct val="90000"/>
              </a:lnSpc>
              <a:spcAft>
                <a:spcPts val="600"/>
              </a:spcAft>
              <a:buFont typeface="Arial" panose="020B0604020202020204" pitchFamily="34" charset="0"/>
              <a:buChar char="•"/>
            </a:pPr>
            <a:r>
              <a:rPr lang="en-US" sz="1100" dirty="0">
                <a:solidFill>
                  <a:schemeClr val="bg1"/>
                </a:solidFill>
              </a:rPr>
              <a:t>Move screen</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rgbClr val="00B050"/>
                </a:solidFill>
              </a:rPr>
              <a:t>Google API integration</a:t>
            </a:r>
          </a:p>
          <a:p>
            <a:pPr marL="800100" lvl="1" indent="-228600">
              <a:lnSpc>
                <a:spcPct val="90000"/>
              </a:lnSpc>
              <a:spcAft>
                <a:spcPts val="600"/>
              </a:spcAft>
              <a:buFont typeface="Arial" panose="020B0604020202020204" pitchFamily="34" charset="0"/>
              <a:buChar char="•"/>
            </a:pPr>
            <a:r>
              <a:rPr lang="en-US" sz="1100" dirty="0">
                <a:solidFill>
                  <a:schemeClr val="bg1"/>
                </a:solidFill>
              </a:rPr>
              <a:t>User can search using the API</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rgbClr val="00B050"/>
                </a:solidFill>
              </a:rPr>
              <a:t>Usable by different devices</a:t>
            </a:r>
          </a:p>
          <a:p>
            <a:pPr marL="800100" lvl="1" indent="-228600">
              <a:lnSpc>
                <a:spcPct val="90000"/>
              </a:lnSpc>
              <a:spcAft>
                <a:spcPts val="600"/>
              </a:spcAft>
              <a:buFont typeface="Arial" panose="020B0604020202020204" pitchFamily="34" charset="0"/>
              <a:buChar char="•"/>
            </a:pPr>
            <a:r>
              <a:rPr lang="en-US" sz="1100" dirty="0">
                <a:solidFill>
                  <a:schemeClr val="bg1"/>
                </a:solidFill>
              </a:rPr>
              <a:t>Aspect ratios</a:t>
            </a:r>
          </a:p>
          <a:p>
            <a:pPr marL="800100" lvl="1" indent="-228600">
              <a:lnSpc>
                <a:spcPct val="90000"/>
              </a:lnSpc>
              <a:spcAft>
                <a:spcPts val="600"/>
              </a:spcAft>
              <a:buFont typeface="Arial" panose="020B0604020202020204" pitchFamily="34" charset="0"/>
              <a:buChar char="•"/>
            </a:pPr>
            <a:r>
              <a:rPr lang="en-US" sz="1100" dirty="0">
                <a:solidFill>
                  <a:schemeClr val="bg1"/>
                </a:solidFill>
              </a:rPr>
              <a:t>Mobile vs Computer</a:t>
            </a:r>
          </a:p>
          <a:p>
            <a:pPr lvl="1" indent="-228600">
              <a:lnSpc>
                <a:spcPct val="90000"/>
              </a:lnSpc>
              <a:spcAft>
                <a:spcPts val="600"/>
              </a:spcAft>
              <a:buFont typeface="Arial" panose="020B0604020202020204" pitchFamily="34" charset="0"/>
              <a:buChar char="•"/>
            </a:pPr>
            <a:endParaRPr lang="en-US" sz="1100" dirty="0">
              <a:solidFill>
                <a:schemeClr val="bg1"/>
              </a:solidFill>
            </a:endParaRPr>
          </a:p>
          <a:p>
            <a:pPr marL="342900" indent="-228600">
              <a:lnSpc>
                <a:spcPct val="90000"/>
              </a:lnSpc>
              <a:spcAft>
                <a:spcPts val="600"/>
              </a:spcAft>
              <a:buFont typeface="Arial" panose="020B0604020202020204" pitchFamily="34" charset="0"/>
              <a:buChar char="•"/>
            </a:pPr>
            <a:r>
              <a:rPr lang="en-US" sz="1100" dirty="0">
                <a:solidFill>
                  <a:srgbClr val="FFC000"/>
                </a:solidFill>
              </a:rPr>
              <a:t>Customization</a:t>
            </a:r>
          </a:p>
          <a:p>
            <a:pPr marL="800100" lvl="1" indent="-228600">
              <a:lnSpc>
                <a:spcPct val="90000"/>
              </a:lnSpc>
              <a:spcAft>
                <a:spcPts val="600"/>
              </a:spcAft>
              <a:buFont typeface="Arial" panose="020B0604020202020204" pitchFamily="34" charset="0"/>
              <a:buChar char="•"/>
            </a:pPr>
            <a:r>
              <a:rPr lang="en-US" sz="1100" dirty="0">
                <a:solidFill>
                  <a:schemeClr val="bg1"/>
                </a:solidFill>
              </a:rPr>
              <a:t>Different Links displayed.</a:t>
            </a:r>
          </a:p>
          <a:p>
            <a:pPr marL="800100" lvl="1" indent="-228600">
              <a:lnSpc>
                <a:spcPct val="90000"/>
              </a:lnSpc>
              <a:spcAft>
                <a:spcPts val="600"/>
              </a:spcAft>
              <a:buFont typeface="Arial" panose="020B0604020202020204" pitchFamily="34" charset="0"/>
              <a:buChar char="•"/>
            </a:pPr>
            <a:r>
              <a:rPr lang="en-US" sz="1100" dirty="0">
                <a:solidFill>
                  <a:schemeClr val="bg1"/>
                </a:solidFill>
              </a:rPr>
              <a:t>Preference is saved</a:t>
            </a:r>
          </a:p>
          <a:p>
            <a:pPr marL="800100" lvl="1" indent="-228600">
              <a:lnSpc>
                <a:spcPct val="90000"/>
              </a:lnSpc>
              <a:spcAft>
                <a:spcPts val="600"/>
              </a:spcAft>
              <a:buFont typeface="Arial" panose="020B0604020202020204" pitchFamily="34" charset="0"/>
              <a:buChar char="•"/>
            </a:pPr>
            <a:r>
              <a:rPr lang="en-US" sz="1100" dirty="0" err="1">
                <a:solidFill>
                  <a:schemeClr val="bg1"/>
                </a:solidFill>
              </a:rPr>
              <a:t>Colours</a:t>
            </a:r>
            <a:endParaRPr lang="en-US" sz="1100" dirty="0">
              <a:solidFill>
                <a:schemeClr val="bg1"/>
              </a:solidFill>
            </a:endParaRPr>
          </a:p>
          <a:p>
            <a:pPr marL="800100" lvl="1" indent="-228600">
              <a:lnSpc>
                <a:spcPct val="90000"/>
              </a:lnSpc>
              <a:spcAft>
                <a:spcPts val="600"/>
              </a:spcAft>
              <a:buFont typeface="Arial" panose="020B0604020202020204" pitchFamily="34" charset="0"/>
              <a:buChar char="•"/>
            </a:pPr>
            <a:endParaRPr lang="en-US" sz="1100" dirty="0">
              <a:solidFill>
                <a:schemeClr val="bg1"/>
              </a:solidFill>
            </a:endParaRPr>
          </a:p>
        </p:txBody>
      </p:sp>
      <p:grpSp>
        <p:nvGrpSpPr>
          <p:cNvPr id="42"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3" name="Freeform: Shape 42">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5991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AC0CCD-4A61-9A06-0505-9E1DBE3CEF0A}"/>
              </a:ext>
            </a:extLst>
          </p:cNvPr>
          <p:cNvSpPr txBox="1"/>
          <p:nvPr/>
        </p:nvSpPr>
        <p:spPr>
          <a:xfrm>
            <a:off x="857993" y="336137"/>
            <a:ext cx="4568536" cy="707886"/>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UML Diagram</a:t>
            </a:r>
          </a:p>
        </p:txBody>
      </p:sp>
      <p:grpSp>
        <p:nvGrpSpPr>
          <p:cNvPr id="19" name="Group 18">
            <a:extLst>
              <a:ext uri="{FF2B5EF4-FFF2-40B4-BE49-F238E27FC236}">
                <a16:creationId xmlns:a16="http://schemas.microsoft.com/office/drawing/2014/main" id="{418F2EAB-24FB-C340-5FE3-2DB2150A8892}"/>
              </a:ext>
            </a:extLst>
          </p:cNvPr>
          <p:cNvGrpSpPr/>
          <p:nvPr/>
        </p:nvGrpSpPr>
        <p:grpSpPr>
          <a:xfrm>
            <a:off x="6037547" y="4246739"/>
            <a:ext cx="1599549" cy="1813985"/>
            <a:chOff x="953382" y="1615015"/>
            <a:chExt cx="1252223" cy="1798894"/>
          </a:xfrm>
        </p:grpSpPr>
        <p:sp>
          <p:nvSpPr>
            <p:cNvPr id="2" name="Text Box 3">
              <a:extLst>
                <a:ext uri="{FF2B5EF4-FFF2-40B4-BE49-F238E27FC236}">
                  <a16:creationId xmlns:a16="http://schemas.microsoft.com/office/drawing/2014/main" id="{EA2190F3-64E0-6E03-FA31-5E1C03B693A0}"/>
                </a:ext>
              </a:extLst>
            </p:cNvPr>
            <p:cNvSpPr txBox="1"/>
            <p:nvPr/>
          </p:nvSpPr>
          <p:spPr>
            <a:xfrm>
              <a:off x="953385" y="1615015"/>
              <a:ext cx="1252220" cy="521621"/>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Input Password text box</a:t>
              </a:r>
            </a:p>
          </p:txBody>
        </p:sp>
        <p:sp>
          <p:nvSpPr>
            <p:cNvPr id="4" name="Rectangle 3">
              <a:extLst>
                <a:ext uri="{FF2B5EF4-FFF2-40B4-BE49-F238E27FC236}">
                  <a16:creationId xmlns:a16="http://schemas.microsoft.com/office/drawing/2014/main" id="{5E24876D-25C3-ABF7-895A-563E8CC1E4C5}"/>
                </a:ext>
              </a:extLst>
            </p:cNvPr>
            <p:cNvSpPr/>
            <p:nvPr/>
          </p:nvSpPr>
          <p:spPr>
            <a:xfrm>
              <a:off x="953382" y="2102324"/>
              <a:ext cx="1252219" cy="957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D90F4D38-AAAF-5C2B-1586-3397BA1CDC9A}"/>
                </a:ext>
              </a:extLst>
            </p:cNvPr>
            <p:cNvSpPr txBox="1"/>
            <p:nvPr/>
          </p:nvSpPr>
          <p:spPr>
            <a:xfrm>
              <a:off x="953382" y="2136636"/>
              <a:ext cx="1252219" cy="1277273"/>
            </a:xfrm>
            <a:prstGeom prst="rect">
              <a:avLst/>
            </a:prstGeom>
            <a:noFill/>
          </p:spPr>
          <p:txBody>
            <a:bodyPr wrap="square" rtlCol="0">
              <a:spAutoFit/>
            </a:bodyPr>
            <a:lstStyle/>
            <a:p>
              <a:r>
                <a:rPr lang="en-GB" sz="1100" dirty="0">
                  <a:solidFill>
                    <a:schemeClr val="tx2"/>
                  </a:solidFill>
                </a:rPr>
                <a:t>Language: HTML</a:t>
              </a:r>
            </a:p>
            <a:p>
              <a:r>
                <a:rPr lang="en-GB" sz="1100" dirty="0">
                  <a:solidFill>
                    <a:schemeClr val="tx2"/>
                  </a:solidFill>
                </a:rPr>
                <a:t>Type-Text</a:t>
              </a:r>
            </a:p>
            <a:p>
              <a:r>
                <a:rPr lang="en-GB" sz="1100" dirty="0">
                  <a:solidFill>
                    <a:schemeClr val="tx2"/>
                  </a:solidFill>
                </a:rPr>
                <a:t>Id-</a:t>
              </a:r>
              <a:r>
                <a:rPr lang="en-GB" sz="1100" dirty="0" err="1">
                  <a:solidFill>
                    <a:schemeClr val="tx2"/>
                  </a:solidFill>
                </a:rPr>
                <a:t>User_Input</a:t>
              </a:r>
              <a:endParaRPr lang="en-GB" sz="1100" dirty="0">
                <a:solidFill>
                  <a:schemeClr val="tx2"/>
                </a:solidFill>
              </a:endParaRPr>
            </a:p>
            <a:p>
              <a:endParaRPr lang="en-GB" sz="1100" dirty="0">
                <a:solidFill>
                  <a:schemeClr val="tx2"/>
                </a:solidFill>
              </a:endParaRPr>
            </a:p>
            <a:p>
              <a:r>
                <a:rPr lang="en-GB" sz="1100" dirty="0">
                  <a:solidFill>
                    <a:schemeClr val="tx2"/>
                  </a:solidFill>
                </a:rPr>
                <a:t>Purpose: “Input box”</a:t>
              </a:r>
            </a:p>
            <a:p>
              <a:endParaRPr lang="en-GB" sz="1100" dirty="0">
                <a:solidFill>
                  <a:schemeClr val="tx2"/>
                </a:solidFill>
              </a:endParaRPr>
            </a:p>
          </p:txBody>
        </p:sp>
      </p:grpSp>
      <p:grpSp>
        <p:nvGrpSpPr>
          <p:cNvPr id="13" name="Group 12">
            <a:extLst>
              <a:ext uri="{FF2B5EF4-FFF2-40B4-BE49-F238E27FC236}">
                <a16:creationId xmlns:a16="http://schemas.microsoft.com/office/drawing/2014/main" id="{4EE7FAAC-5754-9C23-1890-BDEC294E4E80}"/>
              </a:ext>
            </a:extLst>
          </p:cNvPr>
          <p:cNvGrpSpPr/>
          <p:nvPr/>
        </p:nvGrpSpPr>
        <p:grpSpPr>
          <a:xfrm>
            <a:off x="5969532" y="2215819"/>
            <a:ext cx="1741503" cy="1479059"/>
            <a:chOff x="3457818" y="1615015"/>
            <a:chExt cx="1252223" cy="1479059"/>
          </a:xfrm>
        </p:grpSpPr>
        <p:sp>
          <p:nvSpPr>
            <p:cNvPr id="9" name="Text Box 3">
              <a:extLst>
                <a:ext uri="{FF2B5EF4-FFF2-40B4-BE49-F238E27FC236}">
                  <a16:creationId xmlns:a16="http://schemas.microsoft.com/office/drawing/2014/main" id="{CEAF2B1E-44C5-1322-F1B0-E740E519D8A5}"/>
                </a:ext>
              </a:extLst>
            </p:cNvPr>
            <p:cNvSpPr txBox="1"/>
            <p:nvPr/>
          </p:nvSpPr>
          <p:spPr>
            <a:xfrm>
              <a:off x="3457821" y="1615015"/>
              <a:ext cx="1252220" cy="521621"/>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Password Button</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20F0B26-14AA-7BBA-9B32-B91D2EB857E9}"/>
                </a:ext>
              </a:extLst>
            </p:cNvPr>
            <p:cNvSpPr/>
            <p:nvPr/>
          </p:nvSpPr>
          <p:spPr>
            <a:xfrm>
              <a:off x="3457820" y="2136636"/>
              <a:ext cx="1252219" cy="957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6246B038-0EEC-0B3E-42B6-CE516E515107}"/>
                </a:ext>
              </a:extLst>
            </p:cNvPr>
            <p:cNvSpPr txBox="1"/>
            <p:nvPr/>
          </p:nvSpPr>
          <p:spPr>
            <a:xfrm>
              <a:off x="3457818" y="2136636"/>
              <a:ext cx="1252219" cy="938719"/>
            </a:xfrm>
            <a:prstGeom prst="rect">
              <a:avLst/>
            </a:prstGeom>
            <a:noFill/>
          </p:spPr>
          <p:txBody>
            <a:bodyPr wrap="square" rtlCol="0">
              <a:spAutoFit/>
            </a:bodyPr>
            <a:lstStyle/>
            <a:p>
              <a:r>
                <a:rPr lang="en-GB" sz="1100" dirty="0">
                  <a:solidFill>
                    <a:schemeClr val="tx2"/>
                  </a:solidFill>
                </a:rPr>
                <a:t>Language: HTML</a:t>
              </a:r>
            </a:p>
            <a:p>
              <a:r>
                <a:rPr lang="en-GB" sz="1100" dirty="0">
                  <a:solidFill>
                    <a:schemeClr val="tx2"/>
                  </a:solidFill>
                </a:rPr>
                <a:t>Id-Button1</a:t>
              </a:r>
            </a:p>
            <a:p>
              <a:r>
                <a:rPr lang="en-GB" sz="1100" dirty="0">
                  <a:solidFill>
                    <a:schemeClr val="tx2"/>
                  </a:solidFill>
                </a:rPr>
                <a:t>Onclick-</a:t>
              </a:r>
              <a:r>
                <a:rPr lang="en-GB" sz="1100" dirty="0" err="1">
                  <a:solidFill>
                    <a:schemeClr val="tx2"/>
                  </a:solidFill>
                </a:rPr>
                <a:t>Password_Button</a:t>
              </a:r>
              <a:r>
                <a:rPr lang="en-GB" sz="1100" dirty="0">
                  <a:solidFill>
                    <a:schemeClr val="tx2"/>
                  </a:solidFill>
                </a:rPr>
                <a:t>()</a:t>
              </a:r>
            </a:p>
            <a:p>
              <a:endParaRPr lang="en-GB" sz="1100" dirty="0">
                <a:solidFill>
                  <a:schemeClr val="tx2"/>
                </a:solidFill>
              </a:endParaRPr>
            </a:p>
            <a:p>
              <a:r>
                <a:rPr lang="en-GB" sz="1100" dirty="0">
                  <a:solidFill>
                    <a:schemeClr val="tx2"/>
                  </a:solidFill>
                </a:rPr>
                <a:t>Purpose: “button”</a:t>
              </a:r>
            </a:p>
          </p:txBody>
        </p:sp>
      </p:grpSp>
      <p:sp>
        <p:nvSpPr>
          <p:cNvPr id="14" name="TextBox 13">
            <a:extLst>
              <a:ext uri="{FF2B5EF4-FFF2-40B4-BE49-F238E27FC236}">
                <a16:creationId xmlns:a16="http://schemas.microsoft.com/office/drawing/2014/main" id="{C832CDF4-3625-91D3-2569-659039CDB78D}"/>
              </a:ext>
            </a:extLst>
          </p:cNvPr>
          <p:cNvSpPr txBox="1"/>
          <p:nvPr/>
        </p:nvSpPr>
        <p:spPr>
          <a:xfrm rot="16200000">
            <a:off x="4201977" y="3764958"/>
            <a:ext cx="2292422" cy="400110"/>
          </a:xfrm>
          <a:prstGeom prst="rect">
            <a:avLst/>
          </a:prstGeom>
          <a:noFill/>
        </p:spPr>
        <p:txBody>
          <a:bodyPr wrap="none" rtlCol="0">
            <a:spAutoFit/>
          </a:bodyPr>
          <a:lstStyle/>
          <a:p>
            <a:r>
              <a:rPr lang="en-GB" sz="2000" dirty="0">
                <a:solidFill>
                  <a:schemeClr val="bg1"/>
                </a:solidFill>
                <a:latin typeface="Amasis MT Pro Medium" panose="02040604050005020304" pitchFamily="18" charset="0"/>
              </a:rPr>
              <a:t>Password  Creator</a:t>
            </a:r>
          </a:p>
        </p:txBody>
      </p:sp>
      <p:grpSp>
        <p:nvGrpSpPr>
          <p:cNvPr id="15" name="Group 14">
            <a:extLst>
              <a:ext uri="{FF2B5EF4-FFF2-40B4-BE49-F238E27FC236}">
                <a16:creationId xmlns:a16="http://schemas.microsoft.com/office/drawing/2014/main" id="{6CC53BE0-0930-A81D-BCB3-BAD81FFB66C5}"/>
              </a:ext>
            </a:extLst>
          </p:cNvPr>
          <p:cNvGrpSpPr/>
          <p:nvPr/>
        </p:nvGrpSpPr>
        <p:grpSpPr>
          <a:xfrm>
            <a:off x="9799885" y="2991325"/>
            <a:ext cx="1599544" cy="1847650"/>
            <a:chOff x="3457818" y="1615015"/>
            <a:chExt cx="1252223" cy="1614228"/>
          </a:xfrm>
        </p:grpSpPr>
        <p:sp>
          <p:nvSpPr>
            <p:cNvPr id="16" name="Text Box 3">
              <a:extLst>
                <a:ext uri="{FF2B5EF4-FFF2-40B4-BE49-F238E27FC236}">
                  <a16:creationId xmlns:a16="http://schemas.microsoft.com/office/drawing/2014/main" id="{D5CEBA5B-6FD3-E554-2E8C-9B48F84987C5}"/>
                </a:ext>
              </a:extLst>
            </p:cNvPr>
            <p:cNvSpPr txBox="1"/>
            <p:nvPr/>
          </p:nvSpPr>
          <p:spPr>
            <a:xfrm>
              <a:off x="3457821" y="1615015"/>
              <a:ext cx="1252220" cy="521621"/>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err="1">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Password_Button</a:t>
              </a: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7E03C7FF-5F3C-DFED-9C19-D8A619CB8BDB}"/>
                </a:ext>
              </a:extLst>
            </p:cNvPr>
            <p:cNvSpPr/>
            <p:nvPr/>
          </p:nvSpPr>
          <p:spPr>
            <a:xfrm>
              <a:off x="3457820" y="2136636"/>
              <a:ext cx="1252219" cy="957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DC1839F7-D36E-9210-2750-EE7637D5AFCC}"/>
                </a:ext>
              </a:extLst>
            </p:cNvPr>
            <p:cNvSpPr txBox="1"/>
            <p:nvPr/>
          </p:nvSpPr>
          <p:spPr>
            <a:xfrm>
              <a:off x="3457818" y="2136636"/>
              <a:ext cx="1252219" cy="1092607"/>
            </a:xfrm>
            <a:prstGeom prst="rect">
              <a:avLst/>
            </a:prstGeom>
            <a:noFill/>
          </p:spPr>
          <p:txBody>
            <a:bodyPr wrap="square" rtlCol="0">
              <a:spAutoFit/>
            </a:bodyPr>
            <a:lstStyle/>
            <a:p>
              <a:r>
                <a:rPr lang="en-GB" sz="1100" dirty="0">
                  <a:solidFill>
                    <a:schemeClr val="tx2"/>
                  </a:solidFill>
                </a:rPr>
                <a:t>Language: Java Script</a:t>
              </a:r>
            </a:p>
            <a:p>
              <a:r>
                <a:rPr lang="en-GB" sz="1100" dirty="0" err="1">
                  <a:solidFill>
                    <a:schemeClr val="tx2"/>
                  </a:solidFill>
                </a:rPr>
                <a:t>Const</a:t>
              </a:r>
              <a:r>
                <a:rPr lang="en-GB" sz="1100" dirty="0">
                  <a:solidFill>
                    <a:schemeClr val="tx2"/>
                  </a:solidFill>
                </a:rPr>
                <a:t>-  </a:t>
              </a:r>
              <a:r>
                <a:rPr lang="en-GB" sz="1100" dirty="0" err="1">
                  <a:solidFill>
                    <a:schemeClr val="tx2"/>
                  </a:solidFill>
                </a:rPr>
                <a:t>User_Input</a:t>
              </a:r>
              <a:endParaRPr lang="en-GB" sz="1100" dirty="0">
                <a:solidFill>
                  <a:schemeClr val="tx2"/>
                </a:solidFill>
              </a:endParaRPr>
            </a:p>
            <a:p>
              <a:r>
                <a:rPr lang="en-GB" sz="1100" dirty="0">
                  <a:solidFill>
                    <a:schemeClr val="tx2"/>
                  </a:solidFill>
                </a:rPr>
                <a:t>Var – </a:t>
              </a:r>
              <a:r>
                <a:rPr lang="en-GB" sz="1100" dirty="0" err="1">
                  <a:solidFill>
                    <a:schemeClr val="tx2"/>
                  </a:solidFill>
                </a:rPr>
                <a:t>User_Pass</a:t>
              </a:r>
              <a:endParaRPr lang="en-GB" sz="1100" dirty="0">
                <a:solidFill>
                  <a:schemeClr val="tx2"/>
                </a:solidFill>
              </a:endParaRPr>
            </a:p>
            <a:p>
              <a:r>
                <a:rPr lang="en-GB" sz="1000" dirty="0">
                  <a:solidFill>
                    <a:srgbClr val="FF0000"/>
                  </a:solidFill>
                </a:rPr>
                <a:t>Future: encode </a:t>
              </a:r>
              <a:r>
                <a:rPr lang="en-GB" sz="1000" dirty="0" err="1">
                  <a:solidFill>
                    <a:srgbClr val="FF0000"/>
                  </a:solidFill>
                </a:rPr>
                <a:t>algoritm</a:t>
              </a:r>
              <a:endParaRPr lang="en-GB" sz="1000" dirty="0">
                <a:solidFill>
                  <a:srgbClr val="FF0000"/>
                </a:solidFill>
              </a:endParaRPr>
            </a:p>
            <a:p>
              <a:endParaRPr lang="en-GB" sz="1100" dirty="0">
                <a:solidFill>
                  <a:schemeClr val="tx2"/>
                </a:solidFill>
              </a:endParaRPr>
            </a:p>
            <a:p>
              <a:r>
                <a:rPr lang="en-GB" sz="1100" dirty="0">
                  <a:solidFill>
                    <a:schemeClr val="tx2"/>
                  </a:solidFill>
                </a:rPr>
                <a:t>Purpose: “encrypt data”</a:t>
              </a:r>
            </a:p>
          </p:txBody>
        </p:sp>
      </p:grpSp>
      <p:cxnSp>
        <p:nvCxnSpPr>
          <p:cNvPr id="21" name="Straight Arrow Connector 20">
            <a:extLst>
              <a:ext uri="{FF2B5EF4-FFF2-40B4-BE49-F238E27FC236}">
                <a16:creationId xmlns:a16="http://schemas.microsoft.com/office/drawing/2014/main" id="{B78A1854-E302-FFB4-68A2-A794F042206A}"/>
              </a:ext>
            </a:extLst>
          </p:cNvPr>
          <p:cNvCxnSpPr>
            <a:cxnSpLocks/>
            <a:stCxn id="9" idx="3"/>
            <a:endCxn id="16" idx="1"/>
          </p:cNvCxnSpPr>
          <p:nvPr/>
        </p:nvCxnSpPr>
        <p:spPr>
          <a:xfrm>
            <a:off x="7711035" y="2476630"/>
            <a:ext cx="2088854" cy="81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9C7DB91-4CC5-1679-11E3-F013B40A9E39}"/>
              </a:ext>
            </a:extLst>
          </p:cNvPr>
          <p:cNvCxnSpPr>
            <a:cxnSpLocks/>
          </p:cNvCxnSpPr>
          <p:nvPr/>
        </p:nvCxnSpPr>
        <p:spPr>
          <a:xfrm rot="16710056" flipH="1" flipV="1">
            <a:off x="8144252" y="3847985"/>
            <a:ext cx="1104388" cy="1916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8510E21D-E8CA-274F-5C4E-33193B8ABA56}"/>
              </a:ext>
            </a:extLst>
          </p:cNvPr>
          <p:cNvGrpSpPr/>
          <p:nvPr/>
        </p:nvGrpSpPr>
        <p:grpSpPr>
          <a:xfrm rot="16200000">
            <a:off x="8209680" y="3467143"/>
            <a:ext cx="973532" cy="2162791"/>
            <a:chOff x="1324624" y="3094074"/>
            <a:chExt cx="747322" cy="1169582"/>
          </a:xfrm>
        </p:grpSpPr>
        <p:cxnSp>
          <p:nvCxnSpPr>
            <p:cNvPr id="34" name="Straight Arrow Connector 33">
              <a:extLst>
                <a:ext uri="{FF2B5EF4-FFF2-40B4-BE49-F238E27FC236}">
                  <a16:creationId xmlns:a16="http://schemas.microsoft.com/office/drawing/2014/main" id="{1085BE9A-23A1-8410-B2E3-874197222D96}"/>
                </a:ext>
              </a:extLst>
            </p:cNvPr>
            <p:cNvCxnSpPr>
              <a:cxnSpLocks/>
            </p:cNvCxnSpPr>
            <p:nvPr/>
          </p:nvCxnSpPr>
          <p:spPr>
            <a:xfrm>
              <a:off x="1324624" y="3094074"/>
              <a:ext cx="747322" cy="116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17E3E89-FA33-8DE9-6F79-1B30ADA71D48}"/>
                </a:ext>
              </a:extLst>
            </p:cNvPr>
            <p:cNvSpPr txBox="1"/>
            <p:nvPr/>
          </p:nvSpPr>
          <p:spPr>
            <a:xfrm rot="3926853">
              <a:off x="1455263" y="3237213"/>
              <a:ext cx="450309" cy="307140"/>
            </a:xfrm>
            <a:prstGeom prst="rect">
              <a:avLst/>
            </a:prstGeom>
            <a:noFill/>
          </p:spPr>
          <p:txBody>
            <a:bodyPr wrap="square" rtlCol="0">
              <a:spAutoFit/>
            </a:bodyPr>
            <a:lstStyle/>
            <a:p>
              <a:r>
                <a:rPr lang="en-GB" sz="1000" dirty="0">
                  <a:solidFill>
                    <a:schemeClr val="bg1"/>
                  </a:solidFill>
                  <a:latin typeface="Amasis MT Pro Medium" panose="02040604050005020304" pitchFamily="18" charset="0"/>
                </a:rPr>
                <a:t>Return data</a:t>
              </a:r>
            </a:p>
          </p:txBody>
        </p:sp>
      </p:grpSp>
      <p:sp>
        <p:nvSpPr>
          <p:cNvPr id="38" name="TextBox 37">
            <a:extLst>
              <a:ext uri="{FF2B5EF4-FFF2-40B4-BE49-F238E27FC236}">
                <a16:creationId xmlns:a16="http://schemas.microsoft.com/office/drawing/2014/main" id="{38BFB8C1-9699-1253-75EF-523AAF99807A}"/>
              </a:ext>
            </a:extLst>
          </p:cNvPr>
          <p:cNvSpPr txBox="1"/>
          <p:nvPr/>
        </p:nvSpPr>
        <p:spPr>
          <a:xfrm rot="20262453">
            <a:off x="7809436" y="4891401"/>
            <a:ext cx="1673793" cy="246221"/>
          </a:xfrm>
          <a:prstGeom prst="rect">
            <a:avLst/>
          </a:prstGeom>
          <a:noFill/>
        </p:spPr>
        <p:txBody>
          <a:bodyPr wrap="square" rtlCol="0">
            <a:spAutoFit/>
          </a:bodyPr>
          <a:lstStyle/>
          <a:p>
            <a:r>
              <a:rPr lang="en-GB" sz="1000" dirty="0">
                <a:solidFill>
                  <a:schemeClr val="bg1"/>
                </a:solidFill>
                <a:latin typeface="Amasis MT Pro Medium" panose="02040604050005020304" pitchFamily="18" charset="0"/>
              </a:rPr>
              <a:t>Get element by id</a:t>
            </a:r>
          </a:p>
        </p:txBody>
      </p:sp>
      <p:sp>
        <p:nvSpPr>
          <p:cNvPr id="44" name="TextBox 43">
            <a:extLst>
              <a:ext uri="{FF2B5EF4-FFF2-40B4-BE49-F238E27FC236}">
                <a16:creationId xmlns:a16="http://schemas.microsoft.com/office/drawing/2014/main" id="{AAFE233A-531C-2DD8-9C75-609E45A6F25E}"/>
              </a:ext>
            </a:extLst>
          </p:cNvPr>
          <p:cNvSpPr txBox="1"/>
          <p:nvPr/>
        </p:nvSpPr>
        <p:spPr>
          <a:xfrm>
            <a:off x="6173979" y="1352379"/>
            <a:ext cx="1151858" cy="461665"/>
          </a:xfrm>
          <a:prstGeom prst="rect">
            <a:avLst/>
          </a:prstGeom>
          <a:noFill/>
        </p:spPr>
        <p:txBody>
          <a:bodyPr wrap="square">
            <a:spAutoFit/>
          </a:bodyPr>
          <a:lstStyle/>
          <a:p>
            <a:r>
              <a:rPr lang="en-GB" sz="2400" dirty="0">
                <a:solidFill>
                  <a:schemeClr val="bg1"/>
                </a:solidFill>
                <a:latin typeface="Amasis MT Pro Medium" panose="02040604050005020304" pitchFamily="18" charset="0"/>
              </a:rPr>
              <a:t>HTML</a:t>
            </a:r>
          </a:p>
        </p:txBody>
      </p:sp>
      <p:sp>
        <p:nvSpPr>
          <p:cNvPr id="45" name="TextBox 44">
            <a:extLst>
              <a:ext uri="{FF2B5EF4-FFF2-40B4-BE49-F238E27FC236}">
                <a16:creationId xmlns:a16="http://schemas.microsoft.com/office/drawing/2014/main" id="{4D01E7FB-0FA9-EAFD-EB71-285BDC569C87}"/>
              </a:ext>
            </a:extLst>
          </p:cNvPr>
          <p:cNvSpPr txBox="1"/>
          <p:nvPr/>
        </p:nvSpPr>
        <p:spPr>
          <a:xfrm>
            <a:off x="10100937" y="1229269"/>
            <a:ext cx="1151858" cy="830997"/>
          </a:xfrm>
          <a:prstGeom prst="rect">
            <a:avLst/>
          </a:prstGeom>
          <a:noFill/>
        </p:spPr>
        <p:txBody>
          <a:bodyPr wrap="square">
            <a:spAutoFit/>
          </a:bodyPr>
          <a:lstStyle/>
          <a:p>
            <a:r>
              <a:rPr lang="en-GB" sz="2400" dirty="0">
                <a:solidFill>
                  <a:schemeClr val="bg1"/>
                </a:solidFill>
                <a:latin typeface="Amasis MT Pro Medium" panose="02040604050005020304" pitchFamily="18" charset="0"/>
              </a:rPr>
              <a:t>Java Script</a:t>
            </a:r>
          </a:p>
        </p:txBody>
      </p:sp>
      <p:grpSp>
        <p:nvGrpSpPr>
          <p:cNvPr id="52" name="Group 51">
            <a:extLst>
              <a:ext uri="{FF2B5EF4-FFF2-40B4-BE49-F238E27FC236}">
                <a16:creationId xmlns:a16="http://schemas.microsoft.com/office/drawing/2014/main" id="{D5392BA3-0ACD-B470-72DB-6969037B3645}"/>
              </a:ext>
            </a:extLst>
          </p:cNvPr>
          <p:cNvGrpSpPr/>
          <p:nvPr/>
        </p:nvGrpSpPr>
        <p:grpSpPr>
          <a:xfrm>
            <a:off x="1247197" y="2069228"/>
            <a:ext cx="1876659" cy="1479059"/>
            <a:chOff x="3457818" y="1615015"/>
            <a:chExt cx="1252223" cy="1479059"/>
          </a:xfrm>
        </p:grpSpPr>
        <p:sp>
          <p:nvSpPr>
            <p:cNvPr id="53" name="Text Box 3">
              <a:extLst>
                <a:ext uri="{FF2B5EF4-FFF2-40B4-BE49-F238E27FC236}">
                  <a16:creationId xmlns:a16="http://schemas.microsoft.com/office/drawing/2014/main" id="{36BA9859-4B3D-4CCF-B20F-323CBEA41134}"/>
                </a:ext>
              </a:extLst>
            </p:cNvPr>
            <p:cNvSpPr txBox="1"/>
            <p:nvPr/>
          </p:nvSpPr>
          <p:spPr>
            <a:xfrm>
              <a:off x="3457821" y="1615015"/>
              <a:ext cx="1252220" cy="521621"/>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“website” icon</a:t>
              </a:r>
            </a:p>
          </p:txBody>
        </p:sp>
        <p:sp>
          <p:nvSpPr>
            <p:cNvPr id="54" name="Rectangle 53">
              <a:extLst>
                <a:ext uri="{FF2B5EF4-FFF2-40B4-BE49-F238E27FC236}">
                  <a16:creationId xmlns:a16="http://schemas.microsoft.com/office/drawing/2014/main" id="{CFC80F74-FB8B-D440-E0B3-66A5BF0CE5FB}"/>
                </a:ext>
              </a:extLst>
            </p:cNvPr>
            <p:cNvSpPr/>
            <p:nvPr/>
          </p:nvSpPr>
          <p:spPr>
            <a:xfrm>
              <a:off x="3457820" y="2136636"/>
              <a:ext cx="1252219" cy="957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E1998ABD-2F41-EC44-A00F-53F3C944A9CF}"/>
                </a:ext>
              </a:extLst>
            </p:cNvPr>
            <p:cNvSpPr txBox="1"/>
            <p:nvPr/>
          </p:nvSpPr>
          <p:spPr>
            <a:xfrm>
              <a:off x="3457818" y="2136636"/>
              <a:ext cx="1252219" cy="938719"/>
            </a:xfrm>
            <a:prstGeom prst="rect">
              <a:avLst/>
            </a:prstGeom>
            <a:noFill/>
          </p:spPr>
          <p:txBody>
            <a:bodyPr wrap="square" rtlCol="0">
              <a:spAutoFit/>
            </a:bodyPr>
            <a:lstStyle/>
            <a:p>
              <a:r>
                <a:rPr lang="en-GB" sz="1100" dirty="0">
                  <a:solidFill>
                    <a:schemeClr val="tx2"/>
                  </a:solidFill>
                </a:rPr>
                <a:t>Language: HTML</a:t>
              </a:r>
            </a:p>
            <a:p>
              <a:r>
                <a:rPr lang="en-GB" sz="1100" dirty="0" err="1">
                  <a:solidFill>
                    <a:schemeClr val="tx2"/>
                  </a:solidFill>
                </a:rPr>
                <a:t>Href</a:t>
              </a:r>
              <a:r>
                <a:rPr lang="en-GB" sz="1100" dirty="0">
                  <a:solidFill>
                    <a:schemeClr val="tx2"/>
                  </a:solidFill>
                </a:rPr>
                <a:t>-”Website URL”</a:t>
              </a:r>
            </a:p>
            <a:p>
              <a:endParaRPr lang="en-GB" sz="1100" dirty="0">
                <a:solidFill>
                  <a:schemeClr val="tx2"/>
                </a:solidFill>
              </a:endParaRPr>
            </a:p>
            <a:p>
              <a:endParaRPr lang="en-GB" sz="1100" dirty="0">
                <a:solidFill>
                  <a:schemeClr val="tx2"/>
                </a:solidFill>
              </a:endParaRPr>
            </a:p>
            <a:p>
              <a:r>
                <a:rPr lang="en-GB" sz="1100" dirty="0">
                  <a:solidFill>
                    <a:schemeClr val="tx2"/>
                  </a:solidFill>
                </a:rPr>
                <a:t>Purpose: “Link to websites”</a:t>
              </a:r>
            </a:p>
          </p:txBody>
        </p:sp>
      </p:grpSp>
      <p:sp>
        <p:nvSpPr>
          <p:cNvPr id="56" name="TextBox 55">
            <a:extLst>
              <a:ext uri="{FF2B5EF4-FFF2-40B4-BE49-F238E27FC236}">
                <a16:creationId xmlns:a16="http://schemas.microsoft.com/office/drawing/2014/main" id="{11BA1D6B-8F85-533A-1895-DF200D1F23E2}"/>
              </a:ext>
            </a:extLst>
          </p:cNvPr>
          <p:cNvSpPr txBox="1"/>
          <p:nvPr/>
        </p:nvSpPr>
        <p:spPr>
          <a:xfrm>
            <a:off x="1609594" y="1334673"/>
            <a:ext cx="1151858" cy="461665"/>
          </a:xfrm>
          <a:prstGeom prst="rect">
            <a:avLst/>
          </a:prstGeom>
          <a:noFill/>
        </p:spPr>
        <p:txBody>
          <a:bodyPr wrap="square">
            <a:spAutoFit/>
          </a:bodyPr>
          <a:lstStyle/>
          <a:p>
            <a:r>
              <a:rPr lang="en-GB" sz="2400" dirty="0">
                <a:solidFill>
                  <a:schemeClr val="bg1"/>
                </a:solidFill>
                <a:latin typeface="Amasis MT Pro Medium" panose="02040604050005020304" pitchFamily="18" charset="0"/>
              </a:rPr>
              <a:t>HTML</a:t>
            </a:r>
          </a:p>
        </p:txBody>
      </p:sp>
      <p:sp>
        <p:nvSpPr>
          <p:cNvPr id="57" name="TextBox 56">
            <a:extLst>
              <a:ext uri="{FF2B5EF4-FFF2-40B4-BE49-F238E27FC236}">
                <a16:creationId xmlns:a16="http://schemas.microsoft.com/office/drawing/2014/main" id="{B9AD0A7A-D861-C886-E97F-A1E58AB3D094}"/>
              </a:ext>
            </a:extLst>
          </p:cNvPr>
          <p:cNvSpPr txBox="1"/>
          <p:nvPr/>
        </p:nvSpPr>
        <p:spPr>
          <a:xfrm rot="16200000">
            <a:off x="-82532" y="3427680"/>
            <a:ext cx="1680845" cy="400110"/>
          </a:xfrm>
          <a:prstGeom prst="rect">
            <a:avLst/>
          </a:prstGeom>
          <a:noFill/>
        </p:spPr>
        <p:txBody>
          <a:bodyPr wrap="none" rtlCol="0">
            <a:spAutoFit/>
          </a:bodyPr>
          <a:lstStyle/>
          <a:p>
            <a:r>
              <a:rPr lang="en-GB" sz="2000" dirty="0">
                <a:solidFill>
                  <a:schemeClr val="bg1"/>
                </a:solidFill>
                <a:latin typeface="Amasis MT Pro Medium" panose="02040604050005020304" pitchFamily="18" charset="0"/>
              </a:rPr>
              <a:t>Website Link</a:t>
            </a:r>
          </a:p>
        </p:txBody>
      </p:sp>
    </p:spTree>
    <p:extLst>
      <p:ext uri="{BB962C8B-B14F-4D97-AF65-F5344CB8AC3E}">
        <p14:creationId xmlns:p14="http://schemas.microsoft.com/office/powerpoint/2010/main" val="3878095673"/>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Graphic 2" descr="Man with solid fill">
            <a:extLst>
              <a:ext uri="{FF2B5EF4-FFF2-40B4-BE49-F238E27FC236}">
                <a16:creationId xmlns:a16="http://schemas.microsoft.com/office/drawing/2014/main" id="{2C3E72D6-1015-B24B-3ED8-8E807340A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1228" y="1142999"/>
            <a:ext cx="914400" cy="914400"/>
          </a:xfrm>
          <a:prstGeom prst="rect">
            <a:avLst/>
          </a:prstGeom>
        </p:spPr>
      </p:pic>
      <p:sp>
        <p:nvSpPr>
          <p:cNvPr id="3" name="Text Box 3">
            <a:extLst>
              <a:ext uri="{FF2B5EF4-FFF2-40B4-BE49-F238E27FC236}">
                <a16:creationId xmlns:a16="http://schemas.microsoft.com/office/drawing/2014/main" id="{1644E4B1-80D5-5926-7B82-5898B2D48134}"/>
              </a:ext>
            </a:extLst>
          </p:cNvPr>
          <p:cNvSpPr txBox="1"/>
          <p:nvPr/>
        </p:nvSpPr>
        <p:spPr>
          <a:xfrm>
            <a:off x="2055628" y="1282381"/>
            <a:ext cx="1252220" cy="635635"/>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User wants to access “website”</a:t>
            </a:r>
          </a:p>
        </p:txBody>
      </p:sp>
      <p:sp>
        <p:nvSpPr>
          <p:cNvPr id="4" name="Rectangle 3">
            <a:extLst>
              <a:ext uri="{FF2B5EF4-FFF2-40B4-BE49-F238E27FC236}">
                <a16:creationId xmlns:a16="http://schemas.microsoft.com/office/drawing/2014/main" id="{E85C825D-5F5F-553E-D127-B69D8FA6B484}"/>
              </a:ext>
            </a:extLst>
          </p:cNvPr>
          <p:cNvSpPr/>
          <p:nvPr/>
        </p:nvSpPr>
        <p:spPr>
          <a:xfrm>
            <a:off x="3923414" y="797442"/>
            <a:ext cx="2392326" cy="5677786"/>
          </a:xfrm>
          <a:prstGeom prst="rect">
            <a:avLst/>
          </a:prstGeom>
          <a:solidFill>
            <a:schemeClr val="tx2">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7944A99-BA8A-5333-5060-CDD08ACFBA08}"/>
              </a:ext>
            </a:extLst>
          </p:cNvPr>
          <p:cNvSpPr txBox="1"/>
          <p:nvPr/>
        </p:nvSpPr>
        <p:spPr>
          <a:xfrm>
            <a:off x="4291465" y="382772"/>
            <a:ext cx="1656223" cy="369332"/>
          </a:xfrm>
          <a:prstGeom prst="rect">
            <a:avLst/>
          </a:prstGeom>
          <a:noFill/>
        </p:spPr>
        <p:txBody>
          <a:bodyPr wrap="none" rtlCol="0">
            <a:spAutoFit/>
          </a:bodyPr>
          <a:lstStyle/>
          <a:p>
            <a:r>
              <a:rPr lang="en-GB" dirty="0">
                <a:solidFill>
                  <a:schemeClr val="bg2"/>
                </a:solidFill>
                <a:latin typeface="Amasis MT Pro Medium" panose="02040604050005020304" pitchFamily="18" charset="0"/>
              </a:rPr>
              <a:t>User Interface</a:t>
            </a:r>
          </a:p>
        </p:txBody>
      </p:sp>
      <p:sp>
        <p:nvSpPr>
          <p:cNvPr id="6" name="Rectangle 5">
            <a:extLst>
              <a:ext uri="{FF2B5EF4-FFF2-40B4-BE49-F238E27FC236}">
                <a16:creationId xmlns:a16="http://schemas.microsoft.com/office/drawing/2014/main" id="{72D9634C-3A27-A140-D027-CD2C0EC4E9DE}"/>
              </a:ext>
            </a:extLst>
          </p:cNvPr>
          <p:cNvSpPr/>
          <p:nvPr/>
        </p:nvSpPr>
        <p:spPr>
          <a:xfrm>
            <a:off x="7286846" y="797442"/>
            <a:ext cx="2392326" cy="5677786"/>
          </a:xfrm>
          <a:prstGeom prst="rect">
            <a:avLst/>
          </a:prstGeom>
          <a:solidFill>
            <a:schemeClr val="tx2">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6D5651D-1CBF-28DE-B283-EF11072F5266}"/>
              </a:ext>
            </a:extLst>
          </p:cNvPr>
          <p:cNvSpPr txBox="1"/>
          <p:nvPr/>
        </p:nvSpPr>
        <p:spPr>
          <a:xfrm>
            <a:off x="7654897" y="382772"/>
            <a:ext cx="1075936" cy="369332"/>
          </a:xfrm>
          <a:prstGeom prst="rect">
            <a:avLst/>
          </a:prstGeom>
          <a:noFill/>
        </p:spPr>
        <p:txBody>
          <a:bodyPr wrap="none" rtlCol="0">
            <a:spAutoFit/>
          </a:bodyPr>
          <a:lstStyle/>
          <a:p>
            <a:r>
              <a:rPr lang="en-GB" dirty="0">
                <a:solidFill>
                  <a:schemeClr val="bg2"/>
                </a:solidFill>
                <a:latin typeface="Amasis MT Pro Medium" panose="02040604050005020304" pitchFamily="18" charset="0"/>
              </a:rPr>
              <a:t>Program</a:t>
            </a:r>
          </a:p>
        </p:txBody>
      </p:sp>
      <p:sp>
        <p:nvSpPr>
          <p:cNvPr id="9" name="Text Box 3">
            <a:extLst>
              <a:ext uri="{FF2B5EF4-FFF2-40B4-BE49-F238E27FC236}">
                <a16:creationId xmlns:a16="http://schemas.microsoft.com/office/drawing/2014/main" id="{3B3CD31D-5A04-B065-B723-11A4ADB4077D}"/>
              </a:ext>
            </a:extLst>
          </p:cNvPr>
          <p:cNvSpPr txBox="1"/>
          <p:nvPr/>
        </p:nvSpPr>
        <p:spPr>
          <a:xfrm>
            <a:off x="4727013" y="1348148"/>
            <a:ext cx="897241" cy="531457"/>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“Website”</a:t>
            </a: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 Icon</a:t>
            </a:r>
          </a:p>
        </p:txBody>
      </p:sp>
      <p:cxnSp>
        <p:nvCxnSpPr>
          <p:cNvPr id="11" name="Straight Arrow Connector 10">
            <a:extLst>
              <a:ext uri="{FF2B5EF4-FFF2-40B4-BE49-F238E27FC236}">
                <a16:creationId xmlns:a16="http://schemas.microsoft.com/office/drawing/2014/main" id="{1D4E7F27-08B3-FBB8-0D24-AD6CFBF45D4C}"/>
              </a:ext>
            </a:extLst>
          </p:cNvPr>
          <p:cNvCxnSpPr>
            <a:cxnSpLocks/>
            <a:stCxn id="3" idx="3"/>
            <a:endCxn id="9" idx="1"/>
          </p:cNvCxnSpPr>
          <p:nvPr/>
        </p:nvCxnSpPr>
        <p:spPr>
          <a:xfrm>
            <a:off x="3307848" y="1600199"/>
            <a:ext cx="1419165" cy="1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E8676B-8090-B5DB-3BD9-FE7B045AE285}"/>
              </a:ext>
            </a:extLst>
          </p:cNvPr>
          <p:cNvSpPr txBox="1"/>
          <p:nvPr/>
        </p:nvSpPr>
        <p:spPr>
          <a:xfrm>
            <a:off x="3724085" y="1562212"/>
            <a:ext cx="473206" cy="253916"/>
          </a:xfrm>
          <a:prstGeom prst="rect">
            <a:avLst/>
          </a:prstGeom>
          <a:noFill/>
        </p:spPr>
        <p:txBody>
          <a:bodyPr wrap="none" rtlCol="0">
            <a:spAutoFit/>
          </a:bodyPr>
          <a:lstStyle/>
          <a:p>
            <a:r>
              <a:rPr lang="en-GB" sz="1050" dirty="0">
                <a:solidFill>
                  <a:schemeClr val="bg2"/>
                </a:solidFill>
              </a:rPr>
              <a:t>Press</a:t>
            </a:r>
          </a:p>
        </p:txBody>
      </p:sp>
      <p:sp>
        <p:nvSpPr>
          <p:cNvPr id="13" name="Text Box 3">
            <a:extLst>
              <a:ext uri="{FF2B5EF4-FFF2-40B4-BE49-F238E27FC236}">
                <a16:creationId xmlns:a16="http://schemas.microsoft.com/office/drawing/2014/main" id="{C9FA23C6-2673-CD74-C97C-20FAFF6DF8FF}"/>
              </a:ext>
            </a:extLst>
          </p:cNvPr>
          <p:cNvSpPr txBox="1"/>
          <p:nvPr/>
        </p:nvSpPr>
        <p:spPr>
          <a:xfrm>
            <a:off x="7985052" y="1310704"/>
            <a:ext cx="1052903" cy="578989"/>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Redirect to “website”</a:t>
            </a:r>
          </a:p>
        </p:txBody>
      </p:sp>
      <p:cxnSp>
        <p:nvCxnSpPr>
          <p:cNvPr id="15" name="Straight Arrow Connector 14">
            <a:extLst>
              <a:ext uri="{FF2B5EF4-FFF2-40B4-BE49-F238E27FC236}">
                <a16:creationId xmlns:a16="http://schemas.microsoft.com/office/drawing/2014/main" id="{D9812286-9C3A-6147-167D-9EC7E215A18F}"/>
              </a:ext>
            </a:extLst>
          </p:cNvPr>
          <p:cNvCxnSpPr>
            <a:cxnSpLocks/>
            <a:stCxn id="9" idx="3"/>
            <a:endCxn id="13" idx="1"/>
          </p:cNvCxnSpPr>
          <p:nvPr/>
        </p:nvCxnSpPr>
        <p:spPr>
          <a:xfrm flipV="1">
            <a:off x="5624254" y="1600199"/>
            <a:ext cx="2360798" cy="1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2" descr="Man with solid fill">
            <a:extLst>
              <a:ext uri="{FF2B5EF4-FFF2-40B4-BE49-F238E27FC236}">
                <a16:creationId xmlns:a16="http://schemas.microsoft.com/office/drawing/2014/main" id="{8868CF86-2C22-5652-EB94-372EBD5EDD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139" y="2241685"/>
            <a:ext cx="914400" cy="914400"/>
          </a:xfrm>
          <a:prstGeom prst="rect">
            <a:avLst/>
          </a:prstGeom>
        </p:spPr>
      </p:pic>
      <p:sp>
        <p:nvSpPr>
          <p:cNvPr id="17" name="Text Box 3">
            <a:extLst>
              <a:ext uri="{FF2B5EF4-FFF2-40B4-BE49-F238E27FC236}">
                <a16:creationId xmlns:a16="http://schemas.microsoft.com/office/drawing/2014/main" id="{4EEE8020-D173-E5AB-9D02-62BD2910387C}"/>
              </a:ext>
            </a:extLst>
          </p:cNvPr>
          <p:cNvSpPr txBox="1"/>
          <p:nvPr/>
        </p:nvSpPr>
        <p:spPr>
          <a:xfrm>
            <a:off x="2048539" y="2381067"/>
            <a:ext cx="1252220" cy="635635"/>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User wants </a:t>
            </a: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to create password</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sp>
        <p:nvSpPr>
          <p:cNvPr id="18" name="Text Box 3">
            <a:extLst>
              <a:ext uri="{FF2B5EF4-FFF2-40B4-BE49-F238E27FC236}">
                <a16:creationId xmlns:a16="http://schemas.microsoft.com/office/drawing/2014/main" id="{9E97725B-6AA4-45FE-B5B2-A39990380A86}"/>
              </a:ext>
            </a:extLst>
          </p:cNvPr>
          <p:cNvSpPr txBox="1"/>
          <p:nvPr/>
        </p:nvSpPr>
        <p:spPr>
          <a:xfrm>
            <a:off x="4555055" y="2381068"/>
            <a:ext cx="1382000" cy="604074"/>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Password  inputted into box </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1E9D91B6-9ED8-2E7F-9367-8A6EA45AAC40}"/>
              </a:ext>
            </a:extLst>
          </p:cNvPr>
          <p:cNvCxnSpPr>
            <a:cxnSpLocks/>
            <a:stCxn id="17" idx="3"/>
            <a:endCxn id="18" idx="1"/>
          </p:cNvCxnSpPr>
          <p:nvPr/>
        </p:nvCxnSpPr>
        <p:spPr>
          <a:xfrm flipV="1">
            <a:off x="3300759" y="2683105"/>
            <a:ext cx="1254296" cy="1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EB9AEEC-055A-8F29-5412-539215930724}"/>
              </a:ext>
            </a:extLst>
          </p:cNvPr>
          <p:cNvSpPr txBox="1"/>
          <p:nvPr/>
        </p:nvSpPr>
        <p:spPr>
          <a:xfrm>
            <a:off x="3536239" y="2660898"/>
            <a:ext cx="1029449" cy="253916"/>
          </a:xfrm>
          <a:prstGeom prst="rect">
            <a:avLst/>
          </a:prstGeom>
          <a:noFill/>
        </p:spPr>
        <p:txBody>
          <a:bodyPr wrap="none" rtlCol="0">
            <a:spAutoFit/>
          </a:bodyPr>
          <a:lstStyle/>
          <a:p>
            <a:r>
              <a:rPr lang="en-GB" sz="1050" dirty="0">
                <a:solidFill>
                  <a:schemeClr val="bg2"/>
                </a:solidFill>
              </a:rPr>
              <a:t>Input password</a:t>
            </a:r>
          </a:p>
        </p:txBody>
      </p:sp>
      <p:sp>
        <p:nvSpPr>
          <p:cNvPr id="21" name="Text Box 3">
            <a:extLst>
              <a:ext uri="{FF2B5EF4-FFF2-40B4-BE49-F238E27FC236}">
                <a16:creationId xmlns:a16="http://schemas.microsoft.com/office/drawing/2014/main" id="{4A7E0DF4-132A-B993-B404-92E33569938A}"/>
              </a:ext>
            </a:extLst>
          </p:cNvPr>
          <p:cNvSpPr txBox="1"/>
          <p:nvPr/>
        </p:nvSpPr>
        <p:spPr>
          <a:xfrm>
            <a:off x="7977963" y="2409390"/>
            <a:ext cx="1052903" cy="578990"/>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Algorithm executed</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040FB4-2BE5-A4BF-B98F-09C07875E4AF}"/>
              </a:ext>
            </a:extLst>
          </p:cNvPr>
          <p:cNvCxnSpPr>
            <a:cxnSpLocks/>
            <a:stCxn id="18" idx="3"/>
            <a:endCxn id="21" idx="1"/>
          </p:cNvCxnSpPr>
          <p:nvPr/>
        </p:nvCxnSpPr>
        <p:spPr>
          <a:xfrm>
            <a:off x="5937055" y="2683105"/>
            <a:ext cx="2040908" cy="1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 descr="Man with solid fill">
            <a:extLst>
              <a:ext uri="{FF2B5EF4-FFF2-40B4-BE49-F238E27FC236}">
                <a16:creationId xmlns:a16="http://schemas.microsoft.com/office/drawing/2014/main" id="{618DB59B-9764-349D-A63A-46461ED7AA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0661" y="2203698"/>
            <a:ext cx="914400" cy="914400"/>
          </a:xfrm>
          <a:prstGeom prst="rect">
            <a:avLst/>
          </a:prstGeom>
        </p:spPr>
      </p:pic>
      <p:sp>
        <p:nvSpPr>
          <p:cNvPr id="31" name="TextBox 30">
            <a:extLst>
              <a:ext uri="{FF2B5EF4-FFF2-40B4-BE49-F238E27FC236}">
                <a16:creationId xmlns:a16="http://schemas.microsoft.com/office/drawing/2014/main" id="{1614789C-24B8-5229-5106-572199778922}"/>
              </a:ext>
            </a:extLst>
          </p:cNvPr>
          <p:cNvSpPr txBox="1"/>
          <p:nvPr/>
        </p:nvSpPr>
        <p:spPr>
          <a:xfrm>
            <a:off x="6311379" y="2733540"/>
            <a:ext cx="928459" cy="253916"/>
          </a:xfrm>
          <a:prstGeom prst="rect">
            <a:avLst/>
          </a:prstGeom>
          <a:noFill/>
        </p:spPr>
        <p:txBody>
          <a:bodyPr wrap="none" rtlCol="0">
            <a:spAutoFit/>
          </a:bodyPr>
          <a:lstStyle/>
          <a:p>
            <a:r>
              <a:rPr lang="en-GB" sz="1050" dirty="0">
                <a:solidFill>
                  <a:schemeClr val="bg2"/>
                </a:solidFill>
              </a:rPr>
              <a:t>JS file reads it</a:t>
            </a:r>
          </a:p>
        </p:txBody>
      </p:sp>
      <p:cxnSp>
        <p:nvCxnSpPr>
          <p:cNvPr id="33" name="Straight Arrow Connector 32">
            <a:extLst>
              <a:ext uri="{FF2B5EF4-FFF2-40B4-BE49-F238E27FC236}">
                <a16:creationId xmlns:a16="http://schemas.microsoft.com/office/drawing/2014/main" id="{D231C531-ECF2-C0B0-EE9A-B625192DBDF2}"/>
              </a:ext>
            </a:extLst>
          </p:cNvPr>
          <p:cNvCxnSpPr>
            <a:cxnSpLocks/>
            <a:stCxn id="21" idx="3"/>
          </p:cNvCxnSpPr>
          <p:nvPr/>
        </p:nvCxnSpPr>
        <p:spPr>
          <a:xfrm>
            <a:off x="9030866" y="2698885"/>
            <a:ext cx="1569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F91E769-11D0-0D40-E40F-C127250F6947}"/>
              </a:ext>
            </a:extLst>
          </p:cNvPr>
          <p:cNvSpPr txBox="1"/>
          <p:nvPr/>
        </p:nvSpPr>
        <p:spPr>
          <a:xfrm>
            <a:off x="9257753" y="2381067"/>
            <a:ext cx="1109599" cy="253916"/>
          </a:xfrm>
          <a:prstGeom prst="rect">
            <a:avLst/>
          </a:prstGeom>
          <a:noFill/>
        </p:spPr>
        <p:txBody>
          <a:bodyPr wrap="none" rtlCol="0">
            <a:spAutoFit/>
          </a:bodyPr>
          <a:lstStyle/>
          <a:p>
            <a:r>
              <a:rPr lang="en-GB" sz="1050" dirty="0">
                <a:solidFill>
                  <a:schemeClr val="bg2"/>
                </a:solidFill>
              </a:rPr>
              <a:t>Returned to user</a:t>
            </a:r>
          </a:p>
        </p:txBody>
      </p:sp>
      <p:pic>
        <p:nvPicPr>
          <p:cNvPr id="40" name="Graphic 2" descr="Man with solid fill">
            <a:extLst>
              <a:ext uri="{FF2B5EF4-FFF2-40B4-BE49-F238E27FC236}">
                <a16:creationId xmlns:a16="http://schemas.microsoft.com/office/drawing/2014/main" id="{B10A8B33-9140-6712-6094-C292EAD3D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682" y="5275513"/>
            <a:ext cx="914400" cy="914400"/>
          </a:xfrm>
          <a:prstGeom prst="rect">
            <a:avLst/>
          </a:prstGeom>
        </p:spPr>
      </p:pic>
      <p:sp>
        <p:nvSpPr>
          <p:cNvPr id="41" name="Text Box 3">
            <a:extLst>
              <a:ext uri="{FF2B5EF4-FFF2-40B4-BE49-F238E27FC236}">
                <a16:creationId xmlns:a16="http://schemas.microsoft.com/office/drawing/2014/main" id="{0391C8DF-6A55-2439-3A41-B2A55CC16848}"/>
              </a:ext>
            </a:extLst>
          </p:cNvPr>
          <p:cNvSpPr txBox="1"/>
          <p:nvPr/>
        </p:nvSpPr>
        <p:spPr>
          <a:xfrm>
            <a:off x="2052082" y="5414895"/>
            <a:ext cx="1252220" cy="635635"/>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User wants </a:t>
            </a: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to navigate website</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sp>
        <p:nvSpPr>
          <p:cNvPr id="42" name="Text Box 3">
            <a:extLst>
              <a:ext uri="{FF2B5EF4-FFF2-40B4-BE49-F238E27FC236}">
                <a16:creationId xmlns:a16="http://schemas.microsoft.com/office/drawing/2014/main" id="{AF8FAD66-087F-828C-6672-A6A5A33BDA0D}"/>
              </a:ext>
            </a:extLst>
          </p:cNvPr>
          <p:cNvSpPr txBox="1"/>
          <p:nvPr/>
        </p:nvSpPr>
        <p:spPr>
          <a:xfrm>
            <a:off x="4565688" y="5561022"/>
            <a:ext cx="1382000" cy="352472"/>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Name of section</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E27C80F7-A9EB-0A46-59B8-13F36F96CECD}"/>
              </a:ext>
            </a:extLst>
          </p:cNvPr>
          <p:cNvCxnSpPr>
            <a:cxnSpLocks/>
            <a:stCxn id="41" idx="3"/>
            <a:endCxn id="42" idx="1"/>
          </p:cNvCxnSpPr>
          <p:nvPr/>
        </p:nvCxnSpPr>
        <p:spPr>
          <a:xfrm>
            <a:off x="3304302" y="5732713"/>
            <a:ext cx="1261386" cy="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CB03820-3E9C-2F03-8743-366919E5278C}"/>
              </a:ext>
            </a:extLst>
          </p:cNvPr>
          <p:cNvSpPr txBox="1"/>
          <p:nvPr/>
        </p:nvSpPr>
        <p:spPr>
          <a:xfrm>
            <a:off x="3539782" y="5694726"/>
            <a:ext cx="473206" cy="253916"/>
          </a:xfrm>
          <a:prstGeom prst="rect">
            <a:avLst/>
          </a:prstGeom>
          <a:noFill/>
        </p:spPr>
        <p:txBody>
          <a:bodyPr wrap="none" rtlCol="0">
            <a:spAutoFit/>
          </a:bodyPr>
          <a:lstStyle/>
          <a:p>
            <a:r>
              <a:rPr lang="en-GB" sz="1050" dirty="0">
                <a:solidFill>
                  <a:schemeClr val="bg2"/>
                </a:solidFill>
              </a:rPr>
              <a:t>Press</a:t>
            </a:r>
          </a:p>
        </p:txBody>
      </p:sp>
      <p:sp>
        <p:nvSpPr>
          <p:cNvPr id="45" name="Text Box 3">
            <a:extLst>
              <a:ext uri="{FF2B5EF4-FFF2-40B4-BE49-F238E27FC236}">
                <a16:creationId xmlns:a16="http://schemas.microsoft.com/office/drawing/2014/main" id="{3C6336F4-EB6E-9A54-04B3-518B40E1E98C}"/>
              </a:ext>
            </a:extLst>
          </p:cNvPr>
          <p:cNvSpPr txBox="1"/>
          <p:nvPr/>
        </p:nvSpPr>
        <p:spPr>
          <a:xfrm>
            <a:off x="7981506" y="5443218"/>
            <a:ext cx="1052903" cy="578990"/>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Moves screen to section</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4C6EC9C7-F9F0-F932-F5C5-89B610CD7595}"/>
              </a:ext>
            </a:extLst>
          </p:cNvPr>
          <p:cNvCxnSpPr>
            <a:cxnSpLocks/>
            <a:stCxn id="42" idx="3"/>
            <a:endCxn id="45" idx="1"/>
          </p:cNvCxnSpPr>
          <p:nvPr/>
        </p:nvCxnSpPr>
        <p:spPr>
          <a:xfrm flipV="1">
            <a:off x="5947688" y="5732713"/>
            <a:ext cx="2033818" cy="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Graphic 2" descr="Man with solid fill">
            <a:extLst>
              <a:ext uri="{FF2B5EF4-FFF2-40B4-BE49-F238E27FC236}">
                <a16:creationId xmlns:a16="http://schemas.microsoft.com/office/drawing/2014/main" id="{80E060EA-8D22-8E99-F88B-658D12E21D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4204" y="5237526"/>
            <a:ext cx="914400" cy="914400"/>
          </a:xfrm>
          <a:prstGeom prst="rect">
            <a:avLst/>
          </a:prstGeom>
        </p:spPr>
      </p:pic>
      <p:sp>
        <p:nvSpPr>
          <p:cNvPr id="48" name="TextBox 47">
            <a:extLst>
              <a:ext uri="{FF2B5EF4-FFF2-40B4-BE49-F238E27FC236}">
                <a16:creationId xmlns:a16="http://schemas.microsoft.com/office/drawing/2014/main" id="{729D0241-4D59-8B08-4E6B-06F9F2BD2883}"/>
              </a:ext>
            </a:extLst>
          </p:cNvPr>
          <p:cNvSpPr txBox="1"/>
          <p:nvPr/>
        </p:nvSpPr>
        <p:spPr>
          <a:xfrm>
            <a:off x="6314922" y="5767368"/>
            <a:ext cx="1039067" cy="253916"/>
          </a:xfrm>
          <a:prstGeom prst="rect">
            <a:avLst/>
          </a:prstGeom>
          <a:noFill/>
        </p:spPr>
        <p:txBody>
          <a:bodyPr wrap="none" rtlCol="0">
            <a:spAutoFit/>
          </a:bodyPr>
          <a:lstStyle/>
          <a:p>
            <a:r>
              <a:rPr lang="en-GB" sz="1050" dirty="0">
                <a:solidFill>
                  <a:schemeClr val="bg2"/>
                </a:solidFill>
              </a:rPr>
              <a:t>HTML executed</a:t>
            </a:r>
          </a:p>
        </p:txBody>
      </p:sp>
      <p:cxnSp>
        <p:nvCxnSpPr>
          <p:cNvPr id="49" name="Straight Arrow Connector 48">
            <a:extLst>
              <a:ext uri="{FF2B5EF4-FFF2-40B4-BE49-F238E27FC236}">
                <a16:creationId xmlns:a16="http://schemas.microsoft.com/office/drawing/2014/main" id="{1091A0B3-3583-5718-C816-BFA343C4AF51}"/>
              </a:ext>
            </a:extLst>
          </p:cNvPr>
          <p:cNvCxnSpPr>
            <a:cxnSpLocks/>
            <a:stCxn id="45" idx="3"/>
          </p:cNvCxnSpPr>
          <p:nvPr/>
        </p:nvCxnSpPr>
        <p:spPr>
          <a:xfrm>
            <a:off x="9034409" y="5732713"/>
            <a:ext cx="1569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0ADBB1B-10E2-5818-3F17-4EA08C6D191C}"/>
              </a:ext>
            </a:extLst>
          </p:cNvPr>
          <p:cNvSpPr txBox="1"/>
          <p:nvPr/>
        </p:nvSpPr>
        <p:spPr>
          <a:xfrm>
            <a:off x="9261296" y="5414895"/>
            <a:ext cx="1338828" cy="253916"/>
          </a:xfrm>
          <a:prstGeom prst="rect">
            <a:avLst/>
          </a:prstGeom>
          <a:noFill/>
        </p:spPr>
        <p:txBody>
          <a:bodyPr wrap="none" rtlCol="0">
            <a:spAutoFit/>
          </a:bodyPr>
          <a:lstStyle/>
          <a:p>
            <a:r>
              <a:rPr lang="en-GB" sz="1050" dirty="0">
                <a:solidFill>
                  <a:schemeClr val="bg2"/>
                </a:solidFill>
              </a:rPr>
              <a:t>Affect user Interface</a:t>
            </a:r>
          </a:p>
        </p:txBody>
      </p:sp>
      <p:sp>
        <p:nvSpPr>
          <p:cNvPr id="55" name="TextBox 54">
            <a:extLst>
              <a:ext uri="{FF2B5EF4-FFF2-40B4-BE49-F238E27FC236}">
                <a16:creationId xmlns:a16="http://schemas.microsoft.com/office/drawing/2014/main" id="{8C538620-84F6-C516-320D-B47ADF2FEC8F}"/>
              </a:ext>
            </a:extLst>
          </p:cNvPr>
          <p:cNvSpPr txBox="1"/>
          <p:nvPr/>
        </p:nvSpPr>
        <p:spPr>
          <a:xfrm>
            <a:off x="6272697" y="1316173"/>
            <a:ext cx="1039067" cy="253916"/>
          </a:xfrm>
          <a:prstGeom prst="rect">
            <a:avLst/>
          </a:prstGeom>
          <a:noFill/>
        </p:spPr>
        <p:txBody>
          <a:bodyPr wrap="none" rtlCol="0">
            <a:spAutoFit/>
          </a:bodyPr>
          <a:lstStyle/>
          <a:p>
            <a:r>
              <a:rPr lang="en-GB" sz="1050" dirty="0">
                <a:solidFill>
                  <a:schemeClr val="bg2"/>
                </a:solidFill>
              </a:rPr>
              <a:t>HTML executed</a:t>
            </a:r>
          </a:p>
        </p:txBody>
      </p:sp>
      <p:pic>
        <p:nvPicPr>
          <p:cNvPr id="56" name="Graphic 2" descr="Man with solid fill">
            <a:extLst>
              <a:ext uri="{FF2B5EF4-FFF2-40B4-BE49-F238E27FC236}">
                <a16:creationId xmlns:a16="http://schemas.microsoft.com/office/drawing/2014/main" id="{F7C4CF5E-F074-7BFF-6F29-00B0125CE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141" y="4315054"/>
            <a:ext cx="914400" cy="914400"/>
          </a:xfrm>
          <a:prstGeom prst="rect">
            <a:avLst/>
          </a:prstGeom>
        </p:spPr>
      </p:pic>
      <p:sp>
        <p:nvSpPr>
          <p:cNvPr id="57" name="Text Box 3">
            <a:extLst>
              <a:ext uri="{FF2B5EF4-FFF2-40B4-BE49-F238E27FC236}">
                <a16:creationId xmlns:a16="http://schemas.microsoft.com/office/drawing/2014/main" id="{AFCC0A53-A407-06B0-8464-0E440FF4FD79}"/>
              </a:ext>
            </a:extLst>
          </p:cNvPr>
          <p:cNvSpPr txBox="1"/>
          <p:nvPr/>
        </p:nvSpPr>
        <p:spPr>
          <a:xfrm>
            <a:off x="2048541" y="4454436"/>
            <a:ext cx="1252220" cy="635635"/>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User wants to use search engine</a:t>
            </a:r>
          </a:p>
        </p:txBody>
      </p:sp>
      <p:sp>
        <p:nvSpPr>
          <p:cNvPr id="60" name="Text Box 3">
            <a:extLst>
              <a:ext uri="{FF2B5EF4-FFF2-40B4-BE49-F238E27FC236}">
                <a16:creationId xmlns:a16="http://schemas.microsoft.com/office/drawing/2014/main" id="{F30CDA06-4386-8156-3F72-D96496BD494D}"/>
              </a:ext>
            </a:extLst>
          </p:cNvPr>
          <p:cNvSpPr txBox="1"/>
          <p:nvPr/>
        </p:nvSpPr>
        <p:spPr>
          <a:xfrm>
            <a:off x="4719926" y="4603291"/>
            <a:ext cx="897241" cy="344401"/>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latin typeface="Amasis MT Pro Medium" panose="02040604050005020304" pitchFamily="18" charset="0"/>
                <a:ea typeface="Times New Roman" panose="02020603050405020304" pitchFamily="18" charset="0"/>
                <a:cs typeface="Times New Roman" panose="02020603050405020304" pitchFamily="18" charset="0"/>
              </a:rPr>
              <a:t>Text Box</a:t>
            </a:r>
            <a:endPar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cxnSp>
        <p:nvCxnSpPr>
          <p:cNvPr id="61" name="Straight Arrow Connector 60">
            <a:extLst>
              <a:ext uri="{FF2B5EF4-FFF2-40B4-BE49-F238E27FC236}">
                <a16:creationId xmlns:a16="http://schemas.microsoft.com/office/drawing/2014/main" id="{1779319B-C15F-CCC6-0C7C-8C25F4EDCAD4}"/>
              </a:ext>
            </a:extLst>
          </p:cNvPr>
          <p:cNvCxnSpPr>
            <a:stCxn id="57" idx="3"/>
            <a:endCxn id="60" idx="1"/>
          </p:cNvCxnSpPr>
          <p:nvPr/>
        </p:nvCxnSpPr>
        <p:spPr>
          <a:xfrm>
            <a:off x="3300761" y="4772254"/>
            <a:ext cx="1419165" cy="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C773A14-49A3-4329-643D-2F94782EA1D6}"/>
              </a:ext>
            </a:extLst>
          </p:cNvPr>
          <p:cNvSpPr txBox="1"/>
          <p:nvPr/>
        </p:nvSpPr>
        <p:spPr>
          <a:xfrm>
            <a:off x="3716998" y="4734267"/>
            <a:ext cx="748923" cy="253916"/>
          </a:xfrm>
          <a:prstGeom prst="rect">
            <a:avLst/>
          </a:prstGeom>
          <a:noFill/>
        </p:spPr>
        <p:txBody>
          <a:bodyPr wrap="none" rtlCol="0">
            <a:spAutoFit/>
          </a:bodyPr>
          <a:lstStyle/>
          <a:p>
            <a:r>
              <a:rPr lang="en-GB" sz="1050" dirty="0">
                <a:solidFill>
                  <a:schemeClr val="bg2"/>
                </a:solidFill>
              </a:rPr>
              <a:t>Input data</a:t>
            </a:r>
          </a:p>
        </p:txBody>
      </p:sp>
      <p:sp>
        <p:nvSpPr>
          <p:cNvPr id="63" name="Text Box 3">
            <a:extLst>
              <a:ext uri="{FF2B5EF4-FFF2-40B4-BE49-F238E27FC236}">
                <a16:creationId xmlns:a16="http://schemas.microsoft.com/office/drawing/2014/main" id="{9AA0901B-5310-5B32-D8EA-A2438C15DD89}"/>
              </a:ext>
            </a:extLst>
          </p:cNvPr>
          <p:cNvSpPr txBox="1"/>
          <p:nvPr/>
        </p:nvSpPr>
        <p:spPr>
          <a:xfrm>
            <a:off x="8108644" y="4398906"/>
            <a:ext cx="1205305" cy="746694"/>
          </a:xfrm>
          <a:prstGeom prst="rect">
            <a:avLst/>
          </a:prstGeom>
          <a:solidFill>
            <a:schemeClr val="tx2"/>
          </a:solidFill>
          <a:ln w="6350">
            <a:solidFill>
              <a:schemeClr val="bg2"/>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5000"/>
              </a:lnSpc>
              <a:spcAft>
                <a:spcPts val="800"/>
              </a:spcAft>
            </a:pPr>
            <a:r>
              <a:rPr lang="en-GB" sz="1100" dirty="0">
                <a:solidFill>
                  <a:schemeClr val="bg2"/>
                </a:solidFill>
                <a:effectLst/>
                <a:latin typeface="Amasis MT Pro Medium" panose="02040604050005020304" pitchFamily="18" charset="0"/>
                <a:ea typeface="Times New Roman" panose="02020603050405020304" pitchFamily="18" charset="0"/>
                <a:cs typeface="Times New Roman" panose="02020603050405020304" pitchFamily="18" charset="0"/>
              </a:rPr>
              <a:t>Google API searches and redirects user</a:t>
            </a:r>
          </a:p>
        </p:txBody>
      </p:sp>
      <p:cxnSp>
        <p:nvCxnSpPr>
          <p:cNvPr id="64" name="Straight Arrow Connector 63">
            <a:extLst>
              <a:ext uri="{FF2B5EF4-FFF2-40B4-BE49-F238E27FC236}">
                <a16:creationId xmlns:a16="http://schemas.microsoft.com/office/drawing/2014/main" id="{EEE7F65A-C1FE-C9E2-1736-F3F50D92F595}"/>
              </a:ext>
            </a:extLst>
          </p:cNvPr>
          <p:cNvCxnSpPr>
            <a:cxnSpLocks/>
            <a:stCxn id="60" idx="3"/>
            <a:endCxn id="63" idx="1"/>
          </p:cNvCxnSpPr>
          <p:nvPr/>
        </p:nvCxnSpPr>
        <p:spPr>
          <a:xfrm flipV="1">
            <a:off x="5617167" y="4772253"/>
            <a:ext cx="2491477" cy="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034D4C4-189B-6075-A52A-279DA4A254F2}"/>
              </a:ext>
            </a:extLst>
          </p:cNvPr>
          <p:cNvSpPr txBox="1"/>
          <p:nvPr/>
        </p:nvSpPr>
        <p:spPr>
          <a:xfrm>
            <a:off x="6265610" y="4488228"/>
            <a:ext cx="1090363" cy="253916"/>
          </a:xfrm>
          <a:prstGeom prst="rect">
            <a:avLst/>
          </a:prstGeom>
          <a:noFill/>
        </p:spPr>
        <p:txBody>
          <a:bodyPr wrap="none" rtlCol="0">
            <a:spAutoFit/>
          </a:bodyPr>
          <a:lstStyle/>
          <a:p>
            <a:r>
              <a:rPr lang="en-GB" sz="1050" dirty="0">
                <a:solidFill>
                  <a:schemeClr val="bg2"/>
                </a:solidFill>
              </a:rPr>
              <a:t>Data transferred</a:t>
            </a:r>
          </a:p>
        </p:txBody>
      </p:sp>
      <p:cxnSp>
        <p:nvCxnSpPr>
          <p:cNvPr id="69" name="Straight Connector 68">
            <a:extLst>
              <a:ext uri="{FF2B5EF4-FFF2-40B4-BE49-F238E27FC236}">
                <a16:creationId xmlns:a16="http://schemas.microsoft.com/office/drawing/2014/main" id="{DF25A046-6613-FF65-E22C-2D292AC8A539}"/>
              </a:ext>
            </a:extLst>
          </p:cNvPr>
          <p:cNvCxnSpPr>
            <a:cxnSpLocks/>
          </p:cNvCxnSpPr>
          <p:nvPr/>
        </p:nvCxnSpPr>
        <p:spPr>
          <a:xfrm flipV="1">
            <a:off x="-552893" y="3636335"/>
            <a:ext cx="12744893" cy="5318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TextBox 70">
            <a:extLst>
              <a:ext uri="{FF2B5EF4-FFF2-40B4-BE49-F238E27FC236}">
                <a16:creationId xmlns:a16="http://schemas.microsoft.com/office/drawing/2014/main" id="{1DCB07A5-BCEA-234E-A790-EDD6DE4A54E1}"/>
              </a:ext>
            </a:extLst>
          </p:cNvPr>
          <p:cNvSpPr txBox="1"/>
          <p:nvPr/>
        </p:nvSpPr>
        <p:spPr>
          <a:xfrm rot="16200000">
            <a:off x="297926" y="5054939"/>
            <a:ext cx="1055526" cy="369332"/>
          </a:xfrm>
          <a:prstGeom prst="rect">
            <a:avLst/>
          </a:prstGeom>
          <a:noFill/>
        </p:spPr>
        <p:txBody>
          <a:bodyPr wrap="square" rtlCol="0">
            <a:spAutoFit/>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Future</a:t>
            </a:r>
          </a:p>
        </p:txBody>
      </p:sp>
      <p:sp>
        <p:nvSpPr>
          <p:cNvPr id="72" name="TextBox 71">
            <a:extLst>
              <a:ext uri="{FF2B5EF4-FFF2-40B4-BE49-F238E27FC236}">
                <a16:creationId xmlns:a16="http://schemas.microsoft.com/office/drawing/2014/main" id="{55BA6C9B-3BFF-EE5F-5134-981EB211705C}"/>
              </a:ext>
            </a:extLst>
          </p:cNvPr>
          <p:cNvSpPr txBox="1"/>
          <p:nvPr/>
        </p:nvSpPr>
        <p:spPr>
          <a:xfrm rot="16200000">
            <a:off x="375003" y="1870181"/>
            <a:ext cx="1055526" cy="369332"/>
          </a:xfrm>
          <a:prstGeom prst="rect">
            <a:avLst/>
          </a:prstGeom>
          <a:noFill/>
        </p:spPr>
        <p:txBody>
          <a:bodyPr wrap="square" rtlCol="0">
            <a:spAutoFit/>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Current</a:t>
            </a:r>
          </a:p>
        </p:txBody>
      </p:sp>
      <p:sp>
        <p:nvSpPr>
          <p:cNvPr id="73" name="TextBox 72">
            <a:extLst>
              <a:ext uri="{FF2B5EF4-FFF2-40B4-BE49-F238E27FC236}">
                <a16:creationId xmlns:a16="http://schemas.microsoft.com/office/drawing/2014/main" id="{054648D0-B54C-6449-D347-2B6C2933BCF8}"/>
              </a:ext>
            </a:extLst>
          </p:cNvPr>
          <p:cNvSpPr txBox="1"/>
          <p:nvPr/>
        </p:nvSpPr>
        <p:spPr>
          <a:xfrm>
            <a:off x="701054" y="310453"/>
            <a:ext cx="2694969" cy="646331"/>
          </a:xfrm>
          <a:prstGeom prst="rect">
            <a:avLst/>
          </a:prstGeom>
          <a:noFill/>
        </p:spPr>
        <p:txBody>
          <a:bodyPr wrap="none" rtlCol="0">
            <a:spAutoFit/>
          </a:bodyPr>
          <a:lstStyle/>
          <a:p>
            <a:r>
              <a:rPr lang="en-GB" sz="3600" dirty="0">
                <a:solidFill>
                  <a:schemeClr val="bg2"/>
                </a:solidFill>
                <a:latin typeface="Amasis MT Pro Medium" panose="02040604050005020304" pitchFamily="18" charset="0"/>
              </a:rPr>
              <a:t>User Stories</a:t>
            </a:r>
          </a:p>
        </p:txBody>
      </p:sp>
      <p:pic>
        <p:nvPicPr>
          <p:cNvPr id="74" name="Graphic 2" descr="Man with solid fill">
            <a:extLst>
              <a:ext uri="{FF2B5EF4-FFF2-40B4-BE49-F238E27FC236}">
                <a16:creationId xmlns:a16="http://schemas.microsoft.com/office/drawing/2014/main" id="{903CA31D-EFFE-948D-ECF9-392DE5219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4837" y="1048293"/>
            <a:ext cx="914400" cy="914400"/>
          </a:xfrm>
          <a:prstGeom prst="rect">
            <a:avLst/>
          </a:prstGeom>
        </p:spPr>
      </p:pic>
      <p:cxnSp>
        <p:nvCxnSpPr>
          <p:cNvPr id="75" name="Straight Arrow Connector 74">
            <a:extLst>
              <a:ext uri="{FF2B5EF4-FFF2-40B4-BE49-F238E27FC236}">
                <a16:creationId xmlns:a16="http://schemas.microsoft.com/office/drawing/2014/main" id="{D0CAFCCF-0C45-FE7F-BB3E-F069831E4156}"/>
              </a:ext>
            </a:extLst>
          </p:cNvPr>
          <p:cNvCxnSpPr>
            <a:cxnSpLocks/>
            <a:stCxn id="13" idx="3"/>
          </p:cNvCxnSpPr>
          <p:nvPr/>
        </p:nvCxnSpPr>
        <p:spPr>
          <a:xfrm flipV="1">
            <a:off x="9037955" y="1543480"/>
            <a:ext cx="1576882" cy="56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C441EE0-47A0-0359-0F74-506A602D0D06}"/>
              </a:ext>
            </a:extLst>
          </p:cNvPr>
          <p:cNvSpPr txBox="1"/>
          <p:nvPr/>
        </p:nvSpPr>
        <p:spPr>
          <a:xfrm>
            <a:off x="9282562" y="1659601"/>
            <a:ext cx="1241045" cy="253916"/>
          </a:xfrm>
          <a:prstGeom prst="rect">
            <a:avLst/>
          </a:prstGeom>
          <a:noFill/>
        </p:spPr>
        <p:txBody>
          <a:bodyPr wrap="none" rtlCol="0">
            <a:spAutoFit/>
          </a:bodyPr>
          <a:lstStyle/>
          <a:p>
            <a:r>
              <a:rPr lang="en-GB" sz="1050" dirty="0">
                <a:solidFill>
                  <a:schemeClr val="bg2"/>
                </a:solidFill>
              </a:rPr>
              <a:t>User loads Website</a:t>
            </a:r>
          </a:p>
        </p:txBody>
      </p:sp>
    </p:spTree>
    <p:extLst>
      <p:ext uri="{BB962C8B-B14F-4D97-AF65-F5344CB8AC3E}">
        <p14:creationId xmlns:p14="http://schemas.microsoft.com/office/powerpoint/2010/main" val="278390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68000">
              <a:schemeClr val="tx1"/>
            </a:gs>
            <a:gs pos="4000">
              <a:schemeClr val="accent3">
                <a:lumMod val="6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83DA3EF-76E0-4B6B-656B-103D79113EDB}"/>
              </a:ext>
            </a:extLst>
          </p:cNvPr>
          <p:cNvGrpSpPr/>
          <p:nvPr/>
        </p:nvGrpSpPr>
        <p:grpSpPr>
          <a:xfrm>
            <a:off x="5788301" y="-4355653"/>
            <a:ext cx="14822730" cy="14258370"/>
            <a:chOff x="-520072" y="184526"/>
            <a:chExt cx="11297500" cy="9523328"/>
          </a:xfrm>
          <a:blipFill>
            <a:blip r:embed="rId3"/>
            <a:stretch>
              <a:fillRect/>
            </a:stretch>
          </a:blipFill>
        </p:grpSpPr>
        <p:grpSp>
          <p:nvGrpSpPr>
            <p:cNvPr id="6" name="Group 5">
              <a:extLst>
                <a:ext uri="{FF2B5EF4-FFF2-40B4-BE49-F238E27FC236}">
                  <a16:creationId xmlns:a16="http://schemas.microsoft.com/office/drawing/2014/main" id="{2743E35A-96D7-DF42-BCFE-C4082185E1B1}"/>
                </a:ext>
              </a:extLst>
            </p:cNvPr>
            <p:cNvGrpSpPr/>
            <p:nvPr/>
          </p:nvGrpSpPr>
          <p:grpSpPr>
            <a:xfrm rot="10800000">
              <a:off x="-520072" y="223586"/>
              <a:ext cx="4681714" cy="9369311"/>
              <a:chOff x="3960637" y="-2295041"/>
              <a:chExt cx="3507186" cy="7912419"/>
            </a:xfrm>
            <a:grpFill/>
          </p:grpSpPr>
          <p:sp>
            <p:nvSpPr>
              <p:cNvPr id="10" name="Rectangle 9">
                <a:extLst>
                  <a:ext uri="{FF2B5EF4-FFF2-40B4-BE49-F238E27FC236}">
                    <a16:creationId xmlns:a16="http://schemas.microsoft.com/office/drawing/2014/main" id="{D4ECACA8-9B89-1E96-909C-837BC9791904}"/>
                  </a:ext>
                </a:extLst>
              </p:cNvPr>
              <p:cNvSpPr/>
              <p:nvPr/>
            </p:nvSpPr>
            <p:spPr>
              <a:xfrm rot="18346405">
                <a:off x="2954228" y="1096575"/>
                <a:ext cx="781086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1E2098E-34F0-D2A5-F474-52E2B09C152F}"/>
                  </a:ext>
                </a:extLst>
              </p:cNvPr>
              <p:cNvSpPr/>
              <p:nvPr/>
            </p:nvSpPr>
            <p:spPr>
              <a:xfrm rot="18346405">
                <a:off x="612589" y="1053007"/>
                <a:ext cx="7912419"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 name="Group 6">
              <a:extLst>
                <a:ext uri="{FF2B5EF4-FFF2-40B4-BE49-F238E27FC236}">
                  <a16:creationId xmlns:a16="http://schemas.microsoft.com/office/drawing/2014/main" id="{ABAD5A32-4E48-024B-C82A-7D5EADC73ECD}"/>
                </a:ext>
              </a:extLst>
            </p:cNvPr>
            <p:cNvGrpSpPr/>
            <p:nvPr/>
          </p:nvGrpSpPr>
          <p:grpSpPr>
            <a:xfrm>
              <a:off x="5692578" y="184526"/>
              <a:ext cx="5084850" cy="9523328"/>
              <a:chOff x="2152745" y="118718"/>
              <a:chExt cx="3809186" cy="8042486"/>
            </a:xfrm>
            <a:grpFill/>
          </p:grpSpPr>
          <p:sp>
            <p:nvSpPr>
              <p:cNvPr id="8" name="Rectangle 7">
                <a:extLst>
                  <a:ext uri="{FF2B5EF4-FFF2-40B4-BE49-F238E27FC236}">
                    <a16:creationId xmlns:a16="http://schemas.microsoft.com/office/drawing/2014/main" id="{92D8B9AB-4C7D-A8EE-BE9F-2CEAFF5EDC5B}"/>
                  </a:ext>
                </a:extLst>
              </p:cNvPr>
              <p:cNvSpPr/>
              <p:nvPr/>
            </p:nvSpPr>
            <p:spPr>
              <a:xfrm rot="18346405">
                <a:off x="3203505" y="3161296"/>
                <a:ext cx="4300527"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9404EA2-D0A7-898A-5938-47279047B8D2}"/>
                  </a:ext>
                </a:extLst>
              </p:cNvPr>
              <p:cNvSpPr/>
              <p:nvPr/>
            </p:nvSpPr>
            <p:spPr>
              <a:xfrm rot="18346405">
                <a:off x="-1260336" y="3531799"/>
                <a:ext cx="804248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 name="TextBox 1">
            <a:extLst>
              <a:ext uri="{FF2B5EF4-FFF2-40B4-BE49-F238E27FC236}">
                <a16:creationId xmlns:a16="http://schemas.microsoft.com/office/drawing/2014/main" id="{B54FFD50-C334-C961-2AB2-5429319B5916}"/>
              </a:ext>
            </a:extLst>
          </p:cNvPr>
          <p:cNvSpPr txBox="1"/>
          <p:nvPr/>
        </p:nvSpPr>
        <p:spPr>
          <a:xfrm>
            <a:off x="9301019" y="434108"/>
            <a:ext cx="2493818" cy="1323439"/>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Project</a:t>
            </a:r>
          </a:p>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Vision</a:t>
            </a:r>
          </a:p>
        </p:txBody>
      </p:sp>
    </p:spTree>
    <p:extLst>
      <p:ext uri="{BB962C8B-B14F-4D97-AF65-F5344CB8AC3E}">
        <p14:creationId xmlns:p14="http://schemas.microsoft.com/office/powerpoint/2010/main" val="109952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Word"/>
      </p:transition>
    </mc:Choice>
    <mc:Fallback xmlns="">
      <p:transition spd="slow" advClick="0" advTm="1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68000">
              <a:schemeClr val="tx1"/>
            </a:gs>
            <a:gs pos="4000">
              <a:schemeClr val="accent3">
                <a:lumMod val="6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83DA3EF-76E0-4B6B-656B-103D79113EDB}"/>
              </a:ext>
            </a:extLst>
          </p:cNvPr>
          <p:cNvGrpSpPr/>
          <p:nvPr/>
        </p:nvGrpSpPr>
        <p:grpSpPr>
          <a:xfrm>
            <a:off x="5788301" y="-4355653"/>
            <a:ext cx="14822730" cy="14258370"/>
            <a:chOff x="-520072" y="184526"/>
            <a:chExt cx="11297500" cy="9523328"/>
          </a:xfrm>
          <a:blipFill>
            <a:blip r:embed="rId3"/>
            <a:stretch>
              <a:fillRect/>
            </a:stretch>
          </a:blipFill>
        </p:grpSpPr>
        <p:grpSp>
          <p:nvGrpSpPr>
            <p:cNvPr id="6" name="Group 5">
              <a:extLst>
                <a:ext uri="{FF2B5EF4-FFF2-40B4-BE49-F238E27FC236}">
                  <a16:creationId xmlns:a16="http://schemas.microsoft.com/office/drawing/2014/main" id="{2743E35A-96D7-DF42-BCFE-C4082185E1B1}"/>
                </a:ext>
              </a:extLst>
            </p:cNvPr>
            <p:cNvGrpSpPr/>
            <p:nvPr/>
          </p:nvGrpSpPr>
          <p:grpSpPr>
            <a:xfrm rot="10800000">
              <a:off x="-520072" y="223586"/>
              <a:ext cx="4681714" cy="9369311"/>
              <a:chOff x="3960637" y="-2295041"/>
              <a:chExt cx="3507186" cy="7912419"/>
            </a:xfrm>
            <a:grpFill/>
          </p:grpSpPr>
          <p:sp>
            <p:nvSpPr>
              <p:cNvPr id="10" name="Rectangle 9">
                <a:extLst>
                  <a:ext uri="{FF2B5EF4-FFF2-40B4-BE49-F238E27FC236}">
                    <a16:creationId xmlns:a16="http://schemas.microsoft.com/office/drawing/2014/main" id="{D4ECACA8-9B89-1E96-909C-837BC9791904}"/>
                  </a:ext>
                </a:extLst>
              </p:cNvPr>
              <p:cNvSpPr/>
              <p:nvPr/>
            </p:nvSpPr>
            <p:spPr>
              <a:xfrm rot="18346405">
                <a:off x="2954228" y="1096575"/>
                <a:ext cx="781086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1E2098E-34F0-D2A5-F474-52E2B09C152F}"/>
                  </a:ext>
                </a:extLst>
              </p:cNvPr>
              <p:cNvSpPr/>
              <p:nvPr/>
            </p:nvSpPr>
            <p:spPr>
              <a:xfrm rot="18346405">
                <a:off x="612589" y="1053007"/>
                <a:ext cx="7912419"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 name="Group 6">
              <a:extLst>
                <a:ext uri="{FF2B5EF4-FFF2-40B4-BE49-F238E27FC236}">
                  <a16:creationId xmlns:a16="http://schemas.microsoft.com/office/drawing/2014/main" id="{ABAD5A32-4E48-024B-C82A-7D5EADC73ECD}"/>
                </a:ext>
              </a:extLst>
            </p:cNvPr>
            <p:cNvGrpSpPr/>
            <p:nvPr/>
          </p:nvGrpSpPr>
          <p:grpSpPr>
            <a:xfrm>
              <a:off x="5692578" y="184526"/>
              <a:ext cx="5084850" cy="9523328"/>
              <a:chOff x="2152745" y="118718"/>
              <a:chExt cx="3809186" cy="8042486"/>
            </a:xfrm>
            <a:grpFill/>
          </p:grpSpPr>
          <p:sp>
            <p:nvSpPr>
              <p:cNvPr id="8" name="Rectangle 7">
                <a:extLst>
                  <a:ext uri="{FF2B5EF4-FFF2-40B4-BE49-F238E27FC236}">
                    <a16:creationId xmlns:a16="http://schemas.microsoft.com/office/drawing/2014/main" id="{92D8B9AB-4C7D-A8EE-BE9F-2CEAFF5EDC5B}"/>
                  </a:ext>
                </a:extLst>
              </p:cNvPr>
              <p:cNvSpPr/>
              <p:nvPr/>
            </p:nvSpPr>
            <p:spPr>
              <a:xfrm rot="18346405">
                <a:off x="3203505" y="3161296"/>
                <a:ext cx="4300527"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9404EA2-D0A7-898A-5938-47279047B8D2}"/>
                  </a:ext>
                </a:extLst>
              </p:cNvPr>
              <p:cNvSpPr/>
              <p:nvPr/>
            </p:nvSpPr>
            <p:spPr>
              <a:xfrm rot="18346405">
                <a:off x="-1260336" y="3531799"/>
                <a:ext cx="8042486" cy="121632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 name="TextBox 2">
            <a:extLst>
              <a:ext uri="{FF2B5EF4-FFF2-40B4-BE49-F238E27FC236}">
                <a16:creationId xmlns:a16="http://schemas.microsoft.com/office/drawing/2014/main" id="{E0CC6821-6C54-EB41-A7C5-C81D994E0845}"/>
              </a:ext>
            </a:extLst>
          </p:cNvPr>
          <p:cNvSpPr txBox="1"/>
          <p:nvPr/>
        </p:nvSpPr>
        <p:spPr>
          <a:xfrm>
            <a:off x="397163" y="649567"/>
            <a:ext cx="4692073" cy="12003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Project Idea</a:t>
            </a:r>
            <a:r>
              <a:rPr lang="en-GB" dirty="0">
                <a:solidFill>
                  <a:schemeClr val="bg1"/>
                </a:solidFill>
                <a:latin typeface="Amasis MT Pro Medium" panose="02040604050005020304" pitchFamily="18" charset="0"/>
              </a:rPr>
              <a: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Create a Single Page Application that assists in the use of the internet</a:t>
            </a:r>
          </a:p>
          <a:p>
            <a:pPr marL="285750" indent="-285750">
              <a:buFont typeface="Arial" panose="020B0604020202020204" pitchFamily="34" charset="0"/>
              <a:buChar char="•"/>
            </a:pPr>
            <a:endParaRPr lang="en-GB" dirty="0">
              <a:solidFill>
                <a:schemeClr val="bg1"/>
              </a:solidFill>
              <a:latin typeface="Amasis MT Pro Medium" panose="02040604050005020304" pitchFamily="18" charset="0"/>
            </a:endParaRPr>
          </a:p>
        </p:txBody>
      </p:sp>
      <p:sp>
        <p:nvSpPr>
          <p:cNvPr id="2" name="TextBox 1">
            <a:extLst>
              <a:ext uri="{FF2B5EF4-FFF2-40B4-BE49-F238E27FC236}">
                <a16:creationId xmlns:a16="http://schemas.microsoft.com/office/drawing/2014/main" id="{B54FFD50-C334-C961-2AB2-5429319B5916}"/>
              </a:ext>
            </a:extLst>
          </p:cNvPr>
          <p:cNvSpPr txBox="1"/>
          <p:nvPr/>
        </p:nvSpPr>
        <p:spPr>
          <a:xfrm>
            <a:off x="9301019" y="434108"/>
            <a:ext cx="2493818" cy="1323439"/>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Project Vision</a:t>
            </a:r>
          </a:p>
        </p:txBody>
      </p:sp>
      <p:sp>
        <p:nvSpPr>
          <p:cNvPr id="13" name="TextBox 12">
            <a:extLst>
              <a:ext uri="{FF2B5EF4-FFF2-40B4-BE49-F238E27FC236}">
                <a16:creationId xmlns:a16="http://schemas.microsoft.com/office/drawing/2014/main" id="{41B3F56A-9D6F-D5E4-1AD6-51B2BC463E87}"/>
              </a:ext>
            </a:extLst>
          </p:cNvPr>
          <p:cNvSpPr txBox="1"/>
          <p:nvPr/>
        </p:nvSpPr>
        <p:spPr>
          <a:xfrm>
            <a:off x="397162" y="2422620"/>
            <a:ext cx="4692073" cy="34163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This Project Will</a:t>
            </a:r>
            <a:r>
              <a:rPr lang="en-GB" dirty="0">
                <a:solidFill>
                  <a:schemeClr val="bg1"/>
                </a:solidFill>
                <a:latin typeface="Amasis MT Pro Medium" panose="02040604050005020304" pitchFamily="18" charset="0"/>
              </a:rPr>
              <a: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Be Designed for people who struggle with the internet/are vulnerable</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Allow user to navigate the internet with ease and better security. </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Have a Secure password creator.</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Section dedicated to E-Safety</a:t>
            </a:r>
          </a:p>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This Project Likely</a:t>
            </a:r>
            <a:r>
              <a:rPr lang="en-GB" dirty="0">
                <a:solidFill>
                  <a:schemeClr val="bg1"/>
                </a:solidFill>
                <a:latin typeface="Amasis MT Pro Medium" panose="02040604050005020304" pitchFamily="18" charset="0"/>
              </a:rPr>
              <a: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Have a built-in password Manager with secure encryption of data</a:t>
            </a:r>
          </a:p>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This Project May</a:t>
            </a:r>
            <a:r>
              <a:rPr lang="en-GB" dirty="0">
                <a:solidFill>
                  <a:schemeClr val="bg1"/>
                </a:solidFill>
                <a:latin typeface="Amasis MT Pro Medium" panose="02040604050005020304" pitchFamily="18" charset="0"/>
              </a:rPr>
              <a:t>:</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rPr>
              <a:t>Have Google’s search engine API</a:t>
            </a:r>
          </a:p>
        </p:txBody>
      </p:sp>
    </p:spTree>
    <p:extLst>
      <p:ext uri="{BB962C8B-B14F-4D97-AF65-F5344CB8AC3E}">
        <p14:creationId xmlns:p14="http://schemas.microsoft.com/office/powerpoint/2010/main" val="303023552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79000">
              <a:schemeClr val="tx1"/>
            </a:gs>
            <a:gs pos="88073">
              <a:schemeClr val="tx1"/>
            </a:gs>
            <a:gs pos="47000">
              <a:schemeClr val="tx1"/>
            </a:gs>
            <a:gs pos="1000">
              <a:srgbClr val="3A3A3A"/>
            </a:gs>
            <a:gs pos="8000">
              <a:srgbClr val="A8A8A8"/>
            </a:gs>
            <a:gs pos="0">
              <a:schemeClr val="accent3">
                <a:lumMod val="6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CC6821-6C54-EB41-A7C5-C81D994E0845}"/>
              </a:ext>
            </a:extLst>
          </p:cNvPr>
          <p:cNvSpPr txBox="1"/>
          <p:nvPr/>
        </p:nvSpPr>
        <p:spPr>
          <a:xfrm>
            <a:off x="6096000" y="2228671"/>
            <a:ext cx="4692073" cy="12003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User Ability</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Web Interface</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Ease of use</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Skill</a:t>
            </a:r>
          </a:p>
        </p:txBody>
      </p:sp>
      <p:sp>
        <p:nvSpPr>
          <p:cNvPr id="2" name="TextBox 1">
            <a:extLst>
              <a:ext uri="{FF2B5EF4-FFF2-40B4-BE49-F238E27FC236}">
                <a16:creationId xmlns:a16="http://schemas.microsoft.com/office/drawing/2014/main" id="{B54FFD50-C334-C961-2AB2-5429319B5916}"/>
              </a:ext>
            </a:extLst>
          </p:cNvPr>
          <p:cNvSpPr txBox="1"/>
          <p:nvPr/>
        </p:nvSpPr>
        <p:spPr>
          <a:xfrm>
            <a:off x="1527464" y="630051"/>
            <a:ext cx="3409373" cy="1323439"/>
          </a:xfrm>
          <a:prstGeom prst="rect">
            <a:avLst/>
          </a:prstGeom>
          <a:noFill/>
        </p:spPr>
        <p:txBody>
          <a:bodyPr wrap="square" rtlCol="0">
            <a:spAutoFit/>
          </a:bodyPr>
          <a:lstStyle/>
          <a:p>
            <a:r>
              <a:rPr lang="en-GB" sz="4000"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Project Background</a:t>
            </a:r>
          </a:p>
        </p:txBody>
      </p:sp>
      <p:sp>
        <p:nvSpPr>
          <p:cNvPr id="13" name="TextBox 12">
            <a:extLst>
              <a:ext uri="{FF2B5EF4-FFF2-40B4-BE49-F238E27FC236}">
                <a16:creationId xmlns:a16="http://schemas.microsoft.com/office/drawing/2014/main" id="{41B3F56A-9D6F-D5E4-1AD6-51B2BC463E87}"/>
              </a:ext>
            </a:extLst>
          </p:cNvPr>
          <p:cNvSpPr txBox="1"/>
          <p:nvPr/>
        </p:nvSpPr>
        <p:spPr>
          <a:xfrm>
            <a:off x="1403927" y="3429000"/>
            <a:ext cx="4692073" cy="12003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Cyber Criminals:</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Exploitation</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Scams</a:t>
            </a:r>
          </a:p>
          <a:p>
            <a:pPr marL="285750" indent="-285750">
              <a:buFont typeface="Arial" panose="020B0604020202020204" pitchFamily="34" charset="0"/>
              <a:buChar char="•"/>
            </a:pPr>
            <a:r>
              <a:rPr lang="en-GB"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Poor Password</a:t>
            </a:r>
          </a:p>
        </p:txBody>
      </p:sp>
    </p:spTree>
    <p:extLst>
      <p:ext uri="{BB962C8B-B14F-4D97-AF65-F5344CB8AC3E}">
        <p14:creationId xmlns:p14="http://schemas.microsoft.com/office/powerpoint/2010/main" val="425461196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5C54299A-756C-DD79-2E3B-8DBEA52B8273}"/>
              </a:ext>
            </a:extLst>
          </p:cNvPr>
          <p:cNvSpPr txBox="1"/>
          <p:nvPr/>
        </p:nvSpPr>
        <p:spPr>
          <a:xfrm>
            <a:off x="789708" y="666351"/>
            <a:ext cx="10558405" cy="304433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a:solidFill>
                  <a:schemeClr val="bg1"/>
                </a:solidFill>
                <a:latin typeface="+mj-lt"/>
                <a:ea typeface="+mj-ea"/>
                <a:cs typeface="+mj-cs"/>
              </a:rPr>
              <a:t>Sprint 1</a:t>
            </a:r>
          </a:p>
        </p:txBody>
      </p:sp>
    </p:spTree>
    <p:extLst>
      <p:ext uri="{BB962C8B-B14F-4D97-AF65-F5344CB8AC3E}">
        <p14:creationId xmlns:p14="http://schemas.microsoft.com/office/powerpoint/2010/main" val="40248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0FF76B50-FAE4-A100-59A3-BF9CE597424A}"/>
              </a:ext>
            </a:extLst>
          </p:cNvPr>
          <p:cNvSpPr txBox="1"/>
          <p:nvPr/>
        </p:nvSpPr>
        <p:spPr>
          <a:xfrm>
            <a:off x="1901888" y="1310442"/>
            <a:ext cx="1463040" cy="584775"/>
          </a:xfrm>
          <a:prstGeom prst="rect">
            <a:avLst/>
          </a:prstGeom>
          <a:noFill/>
        </p:spPr>
        <p:txBody>
          <a:bodyPr wrap="square" rtlCol="0">
            <a:spAutoFit/>
          </a:bodyPr>
          <a:lstStyle/>
          <a:p>
            <a:r>
              <a:rPr lang="en-GB"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Aims:</a:t>
            </a:r>
          </a:p>
        </p:txBody>
      </p:sp>
      <p:sp>
        <p:nvSpPr>
          <p:cNvPr id="4" name="TextBox 3">
            <a:extLst>
              <a:ext uri="{FF2B5EF4-FFF2-40B4-BE49-F238E27FC236}">
                <a16:creationId xmlns:a16="http://schemas.microsoft.com/office/drawing/2014/main" id="{9AF24540-F1F4-FE2B-A3BC-330338EEE9DD}"/>
              </a:ext>
            </a:extLst>
          </p:cNvPr>
          <p:cNvSpPr txBox="1"/>
          <p:nvPr/>
        </p:nvSpPr>
        <p:spPr>
          <a:xfrm>
            <a:off x="3007359" y="2214880"/>
            <a:ext cx="6177282" cy="923330"/>
          </a:xfrm>
          <a:prstGeom prst="rect">
            <a:avLst/>
          </a:prstGeom>
          <a:noFill/>
        </p:spPr>
        <p:txBody>
          <a:bodyPr wrap="square" rtlCol="0">
            <a:spAutoFit/>
          </a:bodyPr>
          <a:lstStyle/>
          <a:p>
            <a:r>
              <a:rPr lang="en-GB" dirty="0">
                <a:solidFill>
                  <a:schemeClr val="bg1"/>
                </a:solidFill>
                <a:latin typeface="Amasis MT Pro Medium" panose="02040604050005020304" pitchFamily="18" charset="0"/>
              </a:rPr>
              <a:t>Research possible solutions for the project</a:t>
            </a:r>
          </a:p>
          <a:p>
            <a:r>
              <a:rPr lang="en-GB" dirty="0">
                <a:solidFill>
                  <a:schemeClr val="bg1"/>
                </a:solidFill>
                <a:latin typeface="Amasis MT Pro Medium" panose="02040604050005020304" pitchFamily="18" charset="0"/>
              </a:rPr>
              <a:t>Research how to design websites</a:t>
            </a:r>
          </a:p>
          <a:p>
            <a:r>
              <a:rPr lang="en-GB" dirty="0">
                <a:solidFill>
                  <a:schemeClr val="bg1"/>
                </a:solidFill>
                <a:latin typeface="Amasis MT Pro Medium" panose="02040604050005020304" pitchFamily="18" charset="0"/>
              </a:rPr>
              <a:t>Begin Visualising a Solution</a:t>
            </a:r>
          </a:p>
        </p:txBody>
      </p:sp>
    </p:spTree>
    <p:extLst>
      <p:ext uri="{BB962C8B-B14F-4D97-AF65-F5344CB8AC3E}">
        <p14:creationId xmlns:p14="http://schemas.microsoft.com/office/powerpoint/2010/main" val="2492546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t="-8000" b="-8000"/>
          </a:stretch>
        </a:blip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2FDC10B7-9B81-3797-B7B2-3B8A852CA67B}"/>
              </a:ext>
            </a:extLst>
          </p:cNvPr>
          <p:cNvSpPr/>
          <p:nvPr/>
        </p:nvSpPr>
        <p:spPr>
          <a:xfrm>
            <a:off x="1046480" y="178976"/>
            <a:ext cx="3076196" cy="2065485"/>
          </a:xfrm>
          <a:prstGeom prst="ellipse">
            <a:avLst/>
          </a:prstGeom>
          <a:gradFill flip="none" rotWithShape="0">
            <a:gsLst>
              <a:gs pos="0">
                <a:schemeClr val="tx1">
                  <a:lumMod val="75000"/>
                  <a:lumOff val="25000"/>
                  <a:alpha val="31000"/>
                </a:schemeClr>
              </a:gs>
              <a:gs pos="34000">
                <a:schemeClr val="tx1">
                  <a:lumMod val="65000"/>
                  <a:lumOff val="35000"/>
                  <a:alpha val="37000"/>
                </a:schemeClr>
              </a:gs>
              <a:gs pos="66000">
                <a:schemeClr val="tx1">
                  <a:lumMod val="85000"/>
                  <a:lumOff val="15000"/>
                  <a:alpha val="30000"/>
                </a:schemeClr>
              </a:gs>
              <a:gs pos="90000">
                <a:schemeClr val="tx1">
                  <a:lumMod val="95000"/>
                  <a:lumOff val="5000"/>
                  <a:alpha val="80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EC05FEE9-C284-A587-9BBE-AF3BC86A7BC2}"/>
              </a:ext>
            </a:extLst>
          </p:cNvPr>
          <p:cNvSpPr txBox="1"/>
          <p:nvPr/>
        </p:nvSpPr>
        <p:spPr>
          <a:xfrm>
            <a:off x="1046480" y="922724"/>
            <a:ext cx="6096000" cy="646331"/>
          </a:xfrm>
          <a:prstGeom prst="rect">
            <a:avLst/>
          </a:prstGeom>
          <a:noFill/>
        </p:spPr>
        <p:txBody>
          <a:bodyPr wrap="square">
            <a:spAutoFit/>
          </a:bodyPr>
          <a:lstStyle/>
          <a:p>
            <a:r>
              <a:rPr lang="en-GB" sz="3600">
                <a:solidFill>
                  <a:schemeClr val="bg1"/>
                </a:solidFill>
                <a:latin typeface="ADLaM Display" panose="020F0502020204030204" pitchFamily="2" charset="0"/>
                <a:ea typeface="ADLaM Display" panose="020F0502020204030204" pitchFamily="2" charset="0"/>
                <a:cs typeface="ADLaM Display" panose="020F0502020204030204" pitchFamily="2" charset="0"/>
              </a:rPr>
              <a:t>Website hub</a:t>
            </a:r>
            <a:endParaRPr lang="en-GB" sz="3600" dirty="0">
              <a:solidFill>
                <a:schemeClr val="bg1"/>
              </a:solidFill>
              <a:latin typeface="ADLaM Display" panose="020F0502020204030204" pitchFamily="2" charset="0"/>
              <a:ea typeface="ADLaM Display" panose="020F0502020204030204" pitchFamily="2" charset="0"/>
              <a:cs typeface="ADLaM Display" panose="020F0502020204030204" pitchFamily="2" charset="0"/>
            </a:endParaRPr>
          </a:p>
        </p:txBody>
      </p:sp>
      <p:sp>
        <p:nvSpPr>
          <p:cNvPr id="4" name="TextBox 3">
            <a:extLst>
              <a:ext uri="{FF2B5EF4-FFF2-40B4-BE49-F238E27FC236}">
                <a16:creationId xmlns:a16="http://schemas.microsoft.com/office/drawing/2014/main" id="{40000694-49A3-AB37-0B86-DE36969A8450}"/>
              </a:ext>
            </a:extLst>
          </p:cNvPr>
          <p:cNvSpPr txBox="1"/>
          <p:nvPr/>
        </p:nvSpPr>
        <p:spPr>
          <a:xfrm>
            <a:off x="6654800" y="1531529"/>
            <a:ext cx="5669280" cy="2831544"/>
          </a:xfrm>
          <a:prstGeom prst="rect">
            <a:avLst/>
          </a:prstGeom>
          <a:noFill/>
        </p:spPr>
        <p:txBody>
          <a:bodyPr wrap="square" rtlCol="0">
            <a:spAutoFit/>
          </a:bodyPr>
          <a:lstStyle/>
          <a:p>
            <a:pPr algn="just"/>
            <a:r>
              <a:rPr lang="en-GB">
                <a:solidFill>
                  <a:schemeClr val="bg1"/>
                </a:solidFill>
                <a:latin typeface="ADLaM Display" panose="02010000000000000000" pitchFamily="2" charset="0"/>
                <a:ea typeface="ADLaM Display" panose="02010000000000000000" pitchFamily="2" charset="0"/>
                <a:cs typeface="ADLaM Display" panose="02010000000000000000" pitchFamily="2" charset="0"/>
              </a:rPr>
              <a:t>Features</a:t>
            </a:r>
            <a:r>
              <a:rPr lang="en-GB">
                <a:solidFill>
                  <a:schemeClr val="bg1"/>
                </a:solidFill>
                <a:latin typeface="Amasis MT Pro Medium" panose="02040604050005020304" pitchFamily="18" charset="0"/>
              </a:rPr>
              <a:t>:</a:t>
            </a:r>
          </a:p>
          <a:p>
            <a:r>
              <a:rPr lang="en-GB" sz="1600">
                <a:solidFill>
                  <a:schemeClr val="bg1"/>
                </a:solidFill>
                <a:latin typeface="Amasis MT Pro Medium" panose="02040604050005020304" pitchFamily="18" charset="0"/>
              </a:rPr>
              <a:t>Icons that Connect to websites such as:</a:t>
            </a:r>
          </a:p>
          <a:p>
            <a:r>
              <a:rPr lang="en-GB" sz="1600">
                <a:solidFill>
                  <a:schemeClr val="bg1"/>
                </a:solidFill>
                <a:latin typeface="Amasis MT Pro Medium" panose="02040604050005020304" pitchFamily="18" charset="0"/>
              </a:rPr>
              <a:t>	Facebook</a:t>
            </a:r>
          </a:p>
          <a:p>
            <a:r>
              <a:rPr lang="en-GB" sz="1600">
                <a:solidFill>
                  <a:schemeClr val="bg1"/>
                </a:solidFill>
                <a:latin typeface="Amasis MT Pro Medium" panose="02040604050005020304" pitchFamily="18" charset="0"/>
              </a:rPr>
              <a:t>	Emails</a:t>
            </a:r>
          </a:p>
          <a:p>
            <a:r>
              <a:rPr lang="en-GB" sz="1600">
                <a:solidFill>
                  <a:schemeClr val="bg1"/>
                </a:solidFill>
                <a:latin typeface="Amasis MT Pro Medium" panose="02040604050005020304" pitchFamily="18" charset="0"/>
              </a:rPr>
              <a:t>	Bank – Quite important</a:t>
            </a:r>
          </a:p>
          <a:p>
            <a:r>
              <a:rPr lang="en-GB" sz="1600">
                <a:solidFill>
                  <a:schemeClr val="bg1"/>
                </a:solidFill>
                <a:latin typeface="Amasis MT Pro Medium" panose="02040604050005020304" pitchFamily="18" charset="0"/>
              </a:rPr>
              <a:t>	Shopping</a:t>
            </a:r>
          </a:p>
          <a:p>
            <a:br>
              <a:rPr lang="en-GB" sz="1600">
                <a:solidFill>
                  <a:schemeClr val="bg1"/>
                </a:solidFill>
                <a:latin typeface="Amasis MT Pro Medium" panose="02040604050005020304" pitchFamily="18" charset="0"/>
              </a:rPr>
            </a:br>
            <a:r>
              <a:rPr lang="en-GB" sz="1600">
                <a:solidFill>
                  <a:schemeClr val="bg1"/>
                </a:solidFill>
                <a:latin typeface="Amasis MT Pro Medium" panose="02040604050005020304" pitchFamily="18" charset="0"/>
              </a:rPr>
              <a:t>E-Safety Section:</a:t>
            </a:r>
          </a:p>
          <a:p>
            <a:r>
              <a:rPr lang="en-GB" sz="1600">
                <a:solidFill>
                  <a:schemeClr val="bg1"/>
                </a:solidFill>
                <a:latin typeface="Amasis MT Pro Medium" panose="02040604050005020304" pitchFamily="18" charset="0"/>
              </a:rPr>
              <a:t>	Useful Recourses</a:t>
            </a:r>
          </a:p>
          <a:p>
            <a:r>
              <a:rPr lang="en-GB" sz="1600">
                <a:solidFill>
                  <a:schemeClr val="bg1"/>
                </a:solidFill>
                <a:latin typeface="Amasis MT Pro Medium" panose="02040604050005020304" pitchFamily="18" charset="0"/>
              </a:rPr>
              <a:t>	Cyber Security Websites</a:t>
            </a:r>
          </a:p>
          <a:p>
            <a:r>
              <a:rPr lang="en-GB" sz="1600">
                <a:solidFill>
                  <a:schemeClr val="bg1"/>
                </a:solidFill>
                <a:latin typeface="Amasis MT Pro Medium" panose="02040604050005020304" pitchFamily="18" charset="0"/>
              </a:rPr>
              <a:t>	Website featuring everyday tools.</a:t>
            </a:r>
            <a:endParaRPr lang="en-GB" sz="1600" dirty="0">
              <a:solidFill>
                <a:schemeClr val="bg1"/>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0A5DEF31-DA0F-DD7A-F18E-CEE6940F55E9}"/>
              </a:ext>
            </a:extLst>
          </p:cNvPr>
          <p:cNvSpPr txBox="1"/>
          <p:nvPr/>
        </p:nvSpPr>
        <p:spPr>
          <a:xfrm>
            <a:off x="924560" y="2357120"/>
            <a:ext cx="4043680" cy="3847207"/>
          </a:xfrm>
          <a:prstGeom prst="rect">
            <a:avLst/>
          </a:prstGeom>
          <a:noFill/>
        </p:spPr>
        <p:txBody>
          <a:bodyPr wrap="square" rtlCol="0">
            <a:spAutoFit/>
          </a:bodyPr>
          <a:lstStyle/>
          <a:p>
            <a:r>
              <a:rPr lang="en-GB">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Design Influence:</a:t>
            </a:r>
          </a:p>
          <a:p>
            <a:r>
              <a:rPr lang="en-GB">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Users – 	Elderly</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Children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Tech inept</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Neurodivergent</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Readability – Eyesight</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Ease of Use</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Eye appealing design</a:t>
            </a:r>
          </a:p>
          <a:p>
            <a:endPar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endParaRP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Versatility</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p>
          <a:p>
            <a:r>
              <a:rPr lang="en-GB" sz="1600">
                <a:solidFill>
                  <a:schemeClr val="bg1"/>
                </a:solidFill>
                <a:latin typeface="Amasis MT Pro Medium" panose="02040604050005020304" pitchFamily="18" charset="0"/>
                <a:ea typeface="ADLaM Display" panose="02010000000000000000" pitchFamily="2" charset="0"/>
                <a:cs typeface="ADLaM Display" panose="02010000000000000000" pitchFamily="2" charset="0"/>
              </a:rPr>
              <a:t>		</a:t>
            </a:r>
            <a:endParaRPr lang="en-GB" sz="1600" dirty="0">
              <a:solidFill>
                <a:schemeClr val="bg1"/>
              </a:solidFill>
              <a:latin typeface="Amasis MT Pro Medium" panose="02040604050005020304" pitchFamily="18" charset="0"/>
              <a:ea typeface="ADLaM Display" panose="02010000000000000000" pitchFamily="2" charset="0"/>
              <a:cs typeface="ADLaM Display" panose="02010000000000000000" pitchFamily="2" charset="0"/>
            </a:endParaRPr>
          </a:p>
        </p:txBody>
      </p:sp>
      <p:pic>
        <p:nvPicPr>
          <p:cNvPr id="9" name="Picture 8" descr="A logo with different colors on it&#10;&#10;Description automatically generated with medium confidence">
            <a:extLst>
              <a:ext uri="{FF2B5EF4-FFF2-40B4-BE49-F238E27FC236}">
                <a16:creationId xmlns:a16="http://schemas.microsoft.com/office/drawing/2014/main" id="{EE55787F-6410-57A5-E7F3-CDAFCE6EC03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760968" y="-22111"/>
            <a:ext cx="2570480" cy="1233830"/>
          </a:xfrm>
          <a:prstGeom prst="rect">
            <a:avLst/>
          </a:prstGeom>
        </p:spPr>
      </p:pic>
      <p:pic>
        <p:nvPicPr>
          <p:cNvPr id="12" name="Picture 11" descr="A blue and white logo&#10;&#10;Description automatically generated">
            <a:extLst>
              <a:ext uri="{FF2B5EF4-FFF2-40B4-BE49-F238E27FC236}">
                <a16:creationId xmlns:a16="http://schemas.microsoft.com/office/drawing/2014/main" id="{4F7E9131-0202-9255-354C-B62B5CF2AA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179808" y="5404218"/>
            <a:ext cx="1168912" cy="1180363"/>
          </a:xfrm>
          <a:prstGeom prst="rect">
            <a:avLst/>
          </a:prstGeom>
        </p:spPr>
      </p:pic>
    </p:spTree>
    <p:extLst>
      <p:ext uri="{BB962C8B-B14F-4D97-AF65-F5344CB8AC3E}">
        <p14:creationId xmlns:p14="http://schemas.microsoft.com/office/powerpoint/2010/main" val="2008114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descr="the object is in ">
            <a:extLst>
              <a:ext uri="{FF2B5EF4-FFF2-40B4-BE49-F238E27FC236}">
                <a16:creationId xmlns:a16="http://schemas.microsoft.com/office/drawing/2014/main" id="{8E09BCB6-F961-E9C5-115F-CD246B093448}"/>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Google Search API</a:t>
            </a:r>
          </a:p>
        </p:txBody>
      </p:sp>
      <p:graphicFrame>
        <p:nvGraphicFramePr>
          <p:cNvPr id="23" name="TextBox 2">
            <a:extLst>
              <a:ext uri="{FF2B5EF4-FFF2-40B4-BE49-F238E27FC236}">
                <a16:creationId xmlns:a16="http://schemas.microsoft.com/office/drawing/2014/main" id="{A2072906-AE1D-466E-811E-22D5CD673FDA}"/>
              </a:ext>
            </a:extLst>
          </p:cNvPr>
          <p:cNvGraphicFramePr/>
          <p:nvPr>
            <p:extLst>
              <p:ext uri="{D42A27DB-BD31-4B8C-83A1-F6EECF244321}">
                <p14:modId xmlns:p14="http://schemas.microsoft.com/office/powerpoint/2010/main" val="3336507209"/>
              </p:ext>
            </p:extLst>
          </p:nvPr>
        </p:nvGraphicFramePr>
        <p:xfrm>
          <a:off x="929693" y="157545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885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94FCE8F-6C19-0861-08B9-5D650D7FD1C0}"/>
              </a:ext>
            </a:extLst>
          </p:cNvPr>
          <p:cNvGrpSpPr/>
          <p:nvPr/>
        </p:nvGrpSpPr>
        <p:grpSpPr>
          <a:xfrm>
            <a:off x="5462207" y="2649040"/>
            <a:ext cx="6415097" cy="1025982"/>
            <a:chOff x="3673785" y="860613"/>
            <a:chExt cx="6415097" cy="1025982"/>
          </a:xfrm>
          <a:noFill/>
        </p:grpSpPr>
        <p:pic>
          <p:nvPicPr>
            <p:cNvPr id="2" name="Picture 1" descr="A screen shot of a computer screen&#10;&#10;Description automatically generated">
              <a:extLst>
                <a:ext uri="{FF2B5EF4-FFF2-40B4-BE49-F238E27FC236}">
                  <a16:creationId xmlns:a16="http://schemas.microsoft.com/office/drawing/2014/main" id="{F9B3A72C-C442-695E-9EB4-F1BD722D2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372" y="860613"/>
              <a:ext cx="2844510" cy="1025982"/>
            </a:xfrm>
            <a:prstGeom prst="rect">
              <a:avLst/>
            </a:prstGeom>
            <a:grpFill/>
          </p:spPr>
        </p:pic>
        <p:sp>
          <p:nvSpPr>
            <p:cNvPr id="9" name="TextBox 8">
              <a:extLst>
                <a:ext uri="{FF2B5EF4-FFF2-40B4-BE49-F238E27FC236}">
                  <a16:creationId xmlns:a16="http://schemas.microsoft.com/office/drawing/2014/main" id="{24A6F73E-7C43-FF0D-AE3F-F41CC9F4DDCA}"/>
                </a:ext>
              </a:extLst>
            </p:cNvPr>
            <p:cNvSpPr txBox="1"/>
            <p:nvPr/>
          </p:nvSpPr>
          <p:spPr>
            <a:xfrm>
              <a:off x="3673785" y="968680"/>
              <a:ext cx="3358784" cy="533095"/>
            </a:xfrm>
            <a:prstGeom prst="rect">
              <a:avLst/>
            </a:prstGeom>
            <a:grpFill/>
          </p:spPr>
          <p:txBody>
            <a:bodyPr wrap="square">
              <a:spAutoFit/>
            </a:bodyPr>
            <a:lstStyle/>
            <a:p>
              <a:pPr>
                <a:lnSpc>
                  <a:spcPct val="125000"/>
                </a:lnSpc>
                <a:spcAft>
                  <a:spcPts val="800"/>
                </a:spcAft>
              </a:pPr>
              <a:r>
                <a:rPr lang="en-GB" sz="12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rPr>
                <a:t>Data inputted -&gt; Plymouth University 2023</a:t>
              </a:r>
              <a:r>
                <a:rPr lang="en-GB" sz="1200" dirty="0">
                  <a:solidFill>
                    <a:schemeClr val="bg1"/>
                  </a:solidFill>
                  <a:latin typeface="Amasis MT Pro Medium" panose="02040604050005020304" pitchFamily="18" charset="0"/>
                  <a:ea typeface="Times New Roman" panose="02020603050405020304" pitchFamily="18" charset="0"/>
                  <a:cs typeface="Times New Roman" panose="02020603050405020304" pitchFamily="18" charset="0"/>
                </a:rPr>
                <a:t> No Special Encryption</a:t>
              </a:r>
              <a:endParaRPr lang="en-GB" sz="12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9AEB841B-669A-6FD8-5171-F1AA4B929ECC}"/>
              </a:ext>
            </a:extLst>
          </p:cNvPr>
          <p:cNvGrpSpPr/>
          <p:nvPr/>
        </p:nvGrpSpPr>
        <p:grpSpPr>
          <a:xfrm>
            <a:off x="3885981" y="3943288"/>
            <a:ext cx="7991323" cy="973068"/>
            <a:chOff x="2097558" y="2669506"/>
            <a:chExt cx="7991323" cy="973068"/>
          </a:xfrm>
        </p:grpSpPr>
        <p:pic>
          <p:nvPicPr>
            <p:cNvPr id="7" name="Picture 6" descr="A green and white rectangular box with black text&#10;&#10;Description automatically generated">
              <a:extLst>
                <a:ext uri="{FF2B5EF4-FFF2-40B4-BE49-F238E27FC236}">
                  <a16:creationId xmlns:a16="http://schemas.microsoft.com/office/drawing/2014/main" id="{10147884-2FAE-F205-E4C1-A67C3A682591}"/>
                </a:ext>
              </a:extLst>
            </p:cNvPr>
            <p:cNvPicPr>
              <a:picLocks noChangeAspect="1"/>
            </p:cNvPicPr>
            <p:nvPr/>
          </p:nvPicPr>
          <p:blipFill>
            <a:blip r:embed="rId4"/>
            <a:stretch>
              <a:fillRect/>
            </a:stretch>
          </p:blipFill>
          <p:spPr>
            <a:xfrm>
              <a:off x="7284074" y="2669506"/>
              <a:ext cx="2804807" cy="973068"/>
            </a:xfrm>
            <a:prstGeom prst="rect">
              <a:avLst/>
            </a:prstGeom>
          </p:spPr>
        </p:pic>
        <p:sp>
          <p:nvSpPr>
            <p:cNvPr id="11" name="TextBox 10">
              <a:extLst>
                <a:ext uri="{FF2B5EF4-FFF2-40B4-BE49-F238E27FC236}">
                  <a16:creationId xmlns:a16="http://schemas.microsoft.com/office/drawing/2014/main" id="{F057BD70-1863-0240-D9DD-37C06C522476}"/>
                </a:ext>
              </a:extLst>
            </p:cNvPr>
            <p:cNvSpPr txBox="1"/>
            <p:nvPr/>
          </p:nvSpPr>
          <p:spPr>
            <a:xfrm>
              <a:off x="2097558" y="2748096"/>
              <a:ext cx="4935011" cy="606513"/>
            </a:xfrm>
            <a:prstGeom prst="rect">
              <a:avLst/>
            </a:prstGeom>
            <a:noFill/>
          </p:spPr>
          <p:txBody>
            <a:bodyPr wrap="square">
              <a:spAutoFit/>
            </a:bodyPr>
            <a:lstStyle/>
            <a:p>
              <a:pPr>
                <a:lnSpc>
                  <a:spcPct val="125000"/>
                </a:lnSpc>
                <a:spcAft>
                  <a:spcPts val="800"/>
                </a:spcAft>
              </a:pPr>
              <a:r>
                <a:rPr lang="en-GB" sz="14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rPr>
                <a:t>Basic Generated Password -&gt; Plymouth-2023_University</a:t>
              </a:r>
              <a:r>
                <a:rPr lang="en-GB" sz="1400" dirty="0">
                  <a:solidFill>
                    <a:schemeClr val="bg1"/>
                  </a:solidFill>
                  <a:latin typeface="Amasis MT Pro Medium" panose="02040604050005020304" pitchFamily="18" charset="0"/>
                  <a:ea typeface="Times New Roman" panose="02020603050405020304" pitchFamily="18" charset="0"/>
                  <a:cs typeface="Times New Roman" panose="02020603050405020304" pitchFamily="18" charset="0"/>
                </a:rPr>
                <a:t> First letter of each word</a:t>
              </a:r>
              <a:endParaRPr lang="en-GB" sz="14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3EC12740-F72E-B4F7-1155-2477DBAC36C3}"/>
              </a:ext>
            </a:extLst>
          </p:cNvPr>
          <p:cNvGrpSpPr/>
          <p:nvPr/>
        </p:nvGrpSpPr>
        <p:grpSpPr>
          <a:xfrm>
            <a:off x="3456515" y="5184622"/>
            <a:ext cx="8420789" cy="958955"/>
            <a:chOff x="1668091" y="4422177"/>
            <a:chExt cx="8420789" cy="958955"/>
          </a:xfrm>
        </p:grpSpPr>
        <p:pic>
          <p:nvPicPr>
            <p:cNvPr id="4" name="Picture 3" descr="A screen shot of a computer">
              <a:extLst>
                <a:ext uri="{FF2B5EF4-FFF2-40B4-BE49-F238E27FC236}">
                  <a16:creationId xmlns:a16="http://schemas.microsoft.com/office/drawing/2014/main" id="{67D07DE0-DCBF-9D23-70EF-92F892F02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073" y="4422177"/>
              <a:ext cx="2804807" cy="958955"/>
            </a:xfrm>
            <a:prstGeom prst="rect">
              <a:avLst/>
            </a:prstGeom>
          </p:spPr>
        </p:pic>
        <p:sp>
          <p:nvSpPr>
            <p:cNvPr id="13" name="TextBox 12">
              <a:extLst>
                <a:ext uri="{FF2B5EF4-FFF2-40B4-BE49-F238E27FC236}">
                  <a16:creationId xmlns:a16="http://schemas.microsoft.com/office/drawing/2014/main" id="{66064EE2-E403-4E5F-D115-4A1DD1841CAE}"/>
                </a:ext>
              </a:extLst>
            </p:cNvPr>
            <p:cNvSpPr txBox="1"/>
            <p:nvPr/>
          </p:nvSpPr>
          <p:spPr>
            <a:xfrm>
              <a:off x="1668091" y="4538700"/>
              <a:ext cx="5364479" cy="523220"/>
            </a:xfrm>
            <a:prstGeom prst="rect">
              <a:avLst/>
            </a:prstGeom>
            <a:noFill/>
          </p:spPr>
          <p:txBody>
            <a:bodyPr wrap="square">
              <a:spAutoFit/>
            </a:bodyPr>
            <a:lstStyle/>
            <a:p>
              <a:r>
                <a:rPr lang="en-GB" sz="1400" dirty="0">
                  <a:solidFill>
                    <a:schemeClr val="bg1"/>
                  </a:solidFill>
                  <a:effectLst/>
                  <a:latin typeface="Amasis MT Pro Medium" panose="02040604050005020304" pitchFamily="18" charset="0"/>
                  <a:ea typeface="Times New Roman" panose="02020603050405020304" pitchFamily="18" charset="0"/>
                  <a:cs typeface="Times New Roman" panose="02020603050405020304" pitchFamily="18" charset="0"/>
                </a:rPr>
                <a:t>Strongest Generated Password -&gt; PlyMouth-2023_UniVersiTy</a:t>
              </a:r>
            </a:p>
            <a:p>
              <a:r>
                <a:rPr lang="en-GB" sz="1400" dirty="0">
                  <a:solidFill>
                    <a:schemeClr val="bg1"/>
                  </a:solidFill>
                  <a:latin typeface="Amasis MT Pro Medium" panose="02040604050005020304" pitchFamily="18" charset="0"/>
                  <a:cs typeface="Times New Roman" panose="02020603050405020304" pitchFamily="18" charset="0"/>
                </a:rPr>
                <a:t>Syllable Separation</a:t>
              </a:r>
              <a:endParaRPr lang="en-GB" sz="1400" dirty="0">
                <a:solidFill>
                  <a:schemeClr val="bg1"/>
                </a:solidFill>
                <a:latin typeface="Amasis MT Pro Medium" panose="02040604050005020304" pitchFamily="18" charset="0"/>
              </a:endParaRPr>
            </a:p>
          </p:txBody>
        </p:sp>
      </p:grpSp>
      <p:grpSp>
        <p:nvGrpSpPr>
          <p:cNvPr id="5" name="Group 4">
            <a:extLst>
              <a:ext uri="{FF2B5EF4-FFF2-40B4-BE49-F238E27FC236}">
                <a16:creationId xmlns:a16="http://schemas.microsoft.com/office/drawing/2014/main" id="{B2786807-F4C9-327E-1426-4F1EF5AA52BF}"/>
              </a:ext>
            </a:extLst>
          </p:cNvPr>
          <p:cNvGrpSpPr/>
          <p:nvPr/>
        </p:nvGrpSpPr>
        <p:grpSpPr>
          <a:xfrm>
            <a:off x="2135715" y="153662"/>
            <a:ext cx="2915920" cy="1840168"/>
            <a:chOff x="1048595" y="642770"/>
            <a:chExt cx="2915920" cy="1840168"/>
          </a:xfrm>
        </p:grpSpPr>
        <p:sp>
          <p:nvSpPr>
            <p:cNvPr id="3" name="Oval 2">
              <a:extLst>
                <a:ext uri="{FF2B5EF4-FFF2-40B4-BE49-F238E27FC236}">
                  <a16:creationId xmlns:a16="http://schemas.microsoft.com/office/drawing/2014/main" id="{CC014DDD-3C08-1743-8336-D803BBE6D803}"/>
                </a:ext>
              </a:extLst>
            </p:cNvPr>
            <p:cNvSpPr/>
            <p:nvPr/>
          </p:nvSpPr>
          <p:spPr>
            <a:xfrm>
              <a:off x="1048595" y="642770"/>
              <a:ext cx="2915920" cy="1840168"/>
            </a:xfrm>
            <a:prstGeom prst="ellipse">
              <a:avLst/>
            </a:prstGeom>
            <a:gradFill flip="none" rotWithShape="1">
              <a:gsLst>
                <a:gs pos="0">
                  <a:schemeClr val="tx1">
                    <a:lumMod val="75000"/>
                    <a:lumOff val="25000"/>
                  </a:schemeClr>
                </a:gs>
                <a:gs pos="39000">
                  <a:schemeClr val="tx1">
                    <a:lumMod val="85000"/>
                    <a:lumOff val="15000"/>
                  </a:schemeClr>
                </a:gs>
                <a:gs pos="65000">
                  <a:schemeClr val="tx1">
                    <a:lumMod val="95000"/>
                    <a:lumOff val="5000"/>
                  </a:schemeClr>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DB9E842-2DFA-DE26-0879-E1DE7A1FB9D9}"/>
                </a:ext>
              </a:extLst>
            </p:cNvPr>
            <p:cNvSpPr txBox="1"/>
            <p:nvPr/>
          </p:nvSpPr>
          <p:spPr>
            <a:xfrm>
              <a:off x="1404926" y="943462"/>
              <a:ext cx="2416918" cy="1200329"/>
            </a:xfrm>
            <a:prstGeom prst="rect">
              <a:avLst/>
            </a:prstGeom>
            <a:noFill/>
          </p:spPr>
          <p:txBody>
            <a:bodyPr wrap="square" rtlCol="0">
              <a:spAutoFit/>
            </a:bodyPr>
            <a:lstStyle/>
            <a:p>
              <a:r>
                <a:rPr lang="en-GB" sz="3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Password Creator 1</a:t>
              </a:r>
            </a:p>
          </p:txBody>
        </p:sp>
      </p:grpSp>
      <p:sp>
        <p:nvSpPr>
          <p:cNvPr id="19" name="TextBox 18">
            <a:extLst>
              <a:ext uri="{FF2B5EF4-FFF2-40B4-BE49-F238E27FC236}">
                <a16:creationId xmlns:a16="http://schemas.microsoft.com/office/drawing/2014/main" id="{6100E5A2-8728-49AA-503C-6D3D640BAC10}"/>
              </a:ext>
            </a:extLst>
          </p:cNvPr>
          <p:cNvSpPr txBox="1"/>
          <p:nvPr/>
        </p:nvSpPr>
        <p:spPr>
          <a:xfrm>
            <a:off x="533268" y="2797928"/>
            <a:ext cx="4120012" cy="1200329"/>
          </a:xfrm>
          <a:prstGeom prst="rect">
            <a:avLst/>
          </a:prstGeom>
          <a:noFill/>
        </p:spPr>
        <p:txBody>
          <a:bodyPr wrap="square" rtlCol="0">
            <a:spAutoFit/>
          </a:bodyPr>
          <a:lstStyle/>
          <a:p>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Foreseen Problems:</a:t>
            </a:r>
          </a:p>
          <a:p>
            <a:r>
              <a:rPr lang="en-GB" dirty="0">
                <a:solidFill>
                  <a:schemeClr val="bg1"/>
                </a:solidFill>
              </a:rPr>
              <a:t>English Language – Syllable Separation</a:t>
            </a:r>
          </a:p>
          <a:p>
            <a:r>
              <a:rPr lang="en-GB" dirty="0">
                <a:solidFill>
                  <a:schemeClr val="bg1"/>
                </a:solidFill>
              </a:rPr>
              <a:t>User logic  </a:t>
            </a:r>
          </a:p>
          <a:p>
            <a:r>
              <a:rPr lang="en-GB" dirty="0">
                <a:solidFill>
                  <a:schemeClr val="bg1"/>
                </a:solidFill>
              </a:rPr>
              <a:t>Security – Brute Force</a:t>
            </a:r>
          </a:p>
        </p:txBody>
      </p:sp>
      <p:sp>
        <p:nvSpPr>
          <p:cNvPr id="20" name="TextBox 19">
            <a:extLst>
              <a:ext uri="{FF2B5EF4-FFF2-40B4-BE49-F238E27FC236}">
                <a16:creationId xmlns:a16="http://schemas.microsoft.com/office/drawing/2014/main" id="{99DF9BF0-04C5-8011-572F-6A236A83499C}"/>
              </a:ext>
            </a:extLst>
          </p:cNvPr>
          <p:cNvSpPr txBox="1"/>
          <p:nvPr/>
        </p:nvSpPr>
        <p:spPr>
          <a:xfrm>
            <a:off x="9580880" y="1923884"/>
            <a:ext cx="2407920" cy="461665"/>
          </a:xfrm>
          <a:prstGeom prst="rect">
            <a:avLst/>
          </a:prstGeom>
          <a:noFill/>
        </p:spPr>
        <p:txBody>
          <a:bodyPr wrap="square" rtlCol="0">
            <a:spAutoFit/>
          </a:bodyPr>
          <a:lstStyle/>
          <a:p>
            <a:r>
              <a:rPr lang="en-GB"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Encryption</a:t>
            </a:r>
          </a:p>
        </p:txBody>
      </p:sp>
    </p:spTree>
    <p:extLst>
      <p:ext uri="{BB962C8B-B14F-4D97-AF65-F5344CB8AC3E}">
        <p14:creationId xmlns:p14="http://schemas.microsoft.com/office/powerpoint/2010/main" val="376872691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1368</TotalTime>
  <Words>2432</Words>
  <Application>Microsoft Office PowerPoint</Application>
  <PresentationFormat>Widescreen</PresentationFormat>
  <Paragraphs>407</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ADLaM Display</vt:lpstr>
      <vt:lpstr>Amasis MT Pro Medium</vt:lpstr>
      <vt:lpstr>Arial</vt:lpstr>
      <vt:lpstr>Calibri</vt:lpstr>
      <vt:lpstr>Calibri Light</vt:lpstr>
      <vt:lpstr>Segoe UI</vt:lpstr>
      <vt:lpstr>Office Theme</vt:lpstr>
      <vt:lpstr>Project White Spectra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White Spectra</dc:title>
  <dc:creator>(s) Nikodem Drabik</dc:creator>
  <cp:lastModifiedBy>(s) Nikodem Drabik</cp:lastModifiedBy>
  <cp:revision>8</cp:revision>
  <dcterms:created xsi:type="dcterms:W3CDTF">2023-12-27T21:46:05Z</dcterms:created>
  <dcterms:modified xsi:type="dcterms:W3CDTF">2024-01-05T23:35:00Z</dcterms:modified>
</cp:coreProperties>
</file>