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7" r:id="rId4"/>
    <p:sldId id="260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65580FD-9352-0E82-A024-38592367AA68}" name="(s) Nikodem Drabik" initials="ND" userId="S::nikodem.drabik@students.plymouth.ac.uk::988cad8d-6853-42bc-825d-bfa5e7b7b9e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3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109" autoAdjust="0"/>
  </p:normalViewPr>
  <p:slideViewPr>
    <p:cSldViewPr snapToGrid="0">
      <p:cViewPr varScale="1">
        <p:scale>
          <a:sx n="92" d="100"/>
          <a:sy n="92" d="100"/>
        </p:scale>
        <p:origin x="1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ink/ink1.xml><?xml version="1.0" encoding="utf-8"?>
<inkml:ink xmlns:inkml="http://www.w3.org/2003/InkML">
  <inkml:definitions/>
</inkml:ink>
</file>

<file path=ppt/ink/ink2.xml><?xml version="1.0" encoding="utf-8"?>
<inkml:ink xmlns:inkml="http://www.w3.org/2003/InkML">
  <inkml:definitions/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6EAC8-DCC0-44FE-AD42-39A29A0871A2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CC1A4-3E2C-4E0A-A6D0-9D5FE652AB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433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sz="1800" dirty="0">
                <a:effectLst/>
                <a:latin typeface="Segoe UI" panose="020B0502040204020203" pitchFamily="34" charset="0"/>
              </a:rPr>
              <a:t>Create a single page application that with navigation for those who struggle to understand the internet and how to navigate it safely.</a:t>
            </a:r>
          </a:p>
          <a:p>
            <a:pPr marL="342900" indent="-342900">
              <a:buAutoNum type="arabicPeriod"/>
            </a:pPr>
            <a:endParaRPr lang="en-US" sz="1800" dirty="0">
              <a:effectLst/>
              <a:latin typeface="Segoe UI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sz="1800" dirty="0">
                <a:effectLst/>
                <a:latin typeface="Segoe UI" panose="020B0502040204020203" pitchFamily="34" charset="0"/>
              </a:rPr>
              <a:t>Reasons for choosing people who struggle:</a:t>
            </a:r>
          </a:p>
          <a:p>
            <a:pPr marL="800100" lvl="1" indent="-342900">
              <a:buAutoNum type="arabicPeriod"/>
            </a:pPr>
            <a:r>
              <a:rPr lang="en-US" sz="1800" dirty="0">
                <a:effectLst/>
                <a:latin typeface="Segoe UI" panose="020B0502040204020203" pitchFamily="34" charset="0"/>
              </a:rPr>
              <a:t>No current substitutes on the market. No company created such webpage</a:t>
            </a:r>
          </a:p>
          <a:p>
            <a:pPr marL="800100" lvl="1" indent="-342900">
              <a:buAutoNum type="arabicPeriod"/>
            </a:pPr>
            <a:r>
              <a:rPr lang="en-US" sz="1800" dirty="0">
                <a:effectLst/>
                <a:latin typeface="Segoe UI" panose="020B0502040204020203" pitchFamily="34" charset="0"/>
              </a:rPr>
              <a:t>Mass amount of vulnerable people taken advantage of on the internet</a:t>
            </a:r>
          </a:p>
          <a:p>
            <a:pPr marL="800100" lvl="1" indent="-342900">
              <a:buAutoNum type="arabicPeriod"/>
            </a:pPr>
            <a:r>
              <a:rPr lang="en-US" sz="1800" dirty="0">
                <a:effectLst/>
                <a:latin typeface="Segoe UI" panose="020B0502040204020203" pitchFamily="34" charset="0"/>
              </a:rPr>
              <a:t>This creates an almost 100% secure environment if the users end up using this webpage</a:t>
            </a:r>
          </a:p>
          <a:p>
            <a:pPr marL="342900" indent="-342900">
              <a:buAutoNum type="arabicPeriod"/>
            </a:pPr>
            <a:endParaRPr lang="en-US" sz="1800" dirty="0">
              <a:effectLst/>
              <a:latin typeface="Segoe UI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sz="1800" dirty="0">
                <a:effectLst/>
                <a:latin typeface="Segoe UI" panose="020B0502040204020203" pitchFamily="34" charset="0"/>
              </a:rPr>
              <a:t>The following points will be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expaned</a:t>
            </a:r>
            <a:r>
              <a:rPr lang="en-US" sz="1800" dirty="0">
                <a:effectLst/>
                <a:latin typeface="Segoe UI" panose="020B0502040204020203" pitchFamily="34" charset="0"/>
              </a:rPr>
              <a:t> on in the next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sliedes</a:t>
            </a:r>
            <a:endParaRPr lang="en-US" sz="1800" dirty="0">
              <a:effectLst/>
              <a:latin typeface="Segoe UI" panose="020B0502040204020203" pitchFamily="34" charset="0"/>
            </a:endParaRPr>
          </a:p>
          <a:p>
            <a:pPr marL="457200" lvl="1" indent="0">
              <a:buNone/>
            </a:pPr>
            <a:endParaRPr lang="en-US" sz="1800" dirty="0"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CC1A4-3E2C-4E0A-A6D0-9D5FE652ABA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554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sz="1800" dirty="0">
                <a:effectLst/>
                <a:latin typeface="Segoe UI" panose="020B0502040204020203" pitchFamily="34" charset="0"/>
              </a:rPr>
              <a:t>Create a single page application that with navigation for those who struggle to understand the internet and how to navigate it safely.</a:t>
            </a:r>
          </a:p>
          <a:p>
            <a:pPr marL="342900" indent="-342900">
              <a:buAutoNum type="arabicPeriod"/>
            </a:pPr>
            <a:endParaRPr lang="en-US" sz="1800" dirty="0">
              <a:effectLst/>
              <a:latin typeface="Segoe UI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sz="1800" dirty="0">
                <a:effectLst/>
                <a:latin typeface="Segoe UI" panose="020B0502040204020203" pitchFamily="34" charset="0"/>
              </a:rPr>
              <a:t>Reasons for choosing people who struggle:</a:t>
            </a:r>
          </a:p>
          <a:p>
            <a:pPr marL="800100" lvl="1" indent="-342900">
              <a:buAutoNum type="arabicPeriod"/>
            </a:pPr>
            <a:r>
              <a:rPr lang="en-US" sz="1800" dirty="0">
                <a:effectLst/>
                <a:latin typeface="Segoe UI" panose="020B0502040204020203" pitchFamily="34" charset="0"/>
              </a:rPr>
              <a:t>No current substitutes on the market. No company created such webpage</a:t>
            </a:r>
          </a:p>
          <a:p>
            <a:pPr marL="800100" lvl="1" indent="-342900">
              <a:buAutoNum type="arabicPeriod"/>
            </a:pPr>
            <a:r>
              <a:rPr lang="en-US" sz="1800" dirty="0">
                <a:effectLst/>
                <a:latin typeface="Segoe UI" panose="020B0502040204020203" pitchFamily="34" charset="0"/>
              </a:rPr>
              <a:t>Mass amount of vulnerable people taken advantage of on the internet</a:t>
            </a:r>
          </a:p>
          <a:p>
            <a:pPr marL="800100" lvl="1" indent="-342900">
              <a:buAutoNum type="arabicPeriod"/>
            </a:pPr>
            <a:r>
              <a:rPr lang="en-US" sz="1800" dirty="0">
                <a:effectLst/>
                <a:latin typeface="Segoe UI" panose="020B0502040204020203" pitchFamily="34" charset="0"/>
              </a:rPr>
              <a:t>This creates an almost 100% secure environment if the users end up using this webpage</a:t>
            </a:r>
          </a:p>
          <a:p>
            <a:pPr marL="342900" indent="-342900">
              <a:buAutoNum type="arabicPeriod"/>
            </a:pPr>
            <a:endParaRPr lang="en-US" sz="1800" dirty="0">
              <a:effectLst/>
              <a:latin typeface="Segoe UI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sz="1800" dirty="0">
                <a:effectLst/>
                <a:latin typeface="Segoe UI" panose="020B0502040204020203" pitchFamily="34" charset="0"/>
              </a:rPr>
              <a:t>The following points will be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expaned</a:t>
            </a:r>
            <a:r>
              <a:rPr lang="en-US" sz="1800" dirty="0">
                <a:effectLst/>
                <a:latin typeface="Segoe UI" panose="020B0502040204020203" pitchFamily="34" charset="0"/>
              </a:rPr>
              <a:t> on in the next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sliedes</a:t>
            </a:r>
            <a:endParaRPr lang="en-US" sz="1800" dirty="0">
              <a:effectLst/>
              <a:latin typeface="Segoe UI" panose="020B0502040204020203" pitchFamily="34" charset="0"/>
            </a:endParaRPr>
          </a:p>
          <a:p>
            <a:pPr marL="457200" lvl="1" indent="0">
              <a:buNone/>
            </a:pPr>
            <a:endParaRPr lang="en-US" sz="1800" dirty="0"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CC1A4-3E2C-4E0A-A6D0-9D5FE652ABA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639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 Influence</a:t>
            </a:r>
          </a:p>
          <a:p>
            <a:r>
              <a:rPr lang="en-GB" dirty="0"/>
              <a:t>	</a:t>
            </a:r>
          </a:p>
          <a:p>
            <a:r>
              <a:rPr lang="en-GB" dirty="0"/>
              <a:t>Readability - 	Old people struggle to sea</a:t>
            </a:r>
          </a:p>
          <a:p>
            <a:r>
              <a:rPr lang="en-GB" dirty="0"/>
              <a:t>	The design needs to be straight forward no over the top complicated inputs.</a:t>
            </a:r>
          </a:p>
          <a:p>
            <a:endParaRPr lang="en-GB" dirty="0"/>
          </a:p>
          <a:p>
            <a:r>
              <a:rPr lang="en-GB" dirty="0"/>
              <a:t>Eye appealing design as if the design is not well composed the users will not enjoy using it for example old iPhone Operating System compared to new IOS</a:t>
            </a:r>
          </a:p>
          <a:p>
            <a:endParaRPr lang="en-GB" dirty="0"/>
          </a:p>
          <a:p>
            <a:r>
              <a:rPr lang="en-GB" dirty="0"/>
              <a:t>Due to my intended use I want it to be able to be used by the different skill and age level of possible users this means-</a:t>
            </a:r>
          </a:p>
          <a:p>
            <a:r>
              <a:rPr lang="en-GB" dirty="0"/>
              <a:t>	May add ability to change websites – increase decrease amount displayed</a:t>
            </a:r>
          </a:p>
          <a:p>
            <a:r>
              <a:rPr lang="en-GB" dirty="0"/>
              <a:t>	Mobile Compatible</a:t>
            </a:r>
          </a:p>
          <a:p>
            <a:r>
              <a:rPr lang="en-GB" dirty="0"/>
              <a:t>	Low Processing Power- users may be using outdated devices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CC1A4-3E2C-4E0A-A6D0-9D5FE652ABA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434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Idea:</a:t>
            </a:r>
          </a:p>
          <a:p>
            <a:r>
              <a:rPr lang="en-GB" dirty="0"/>
              <a:t>	Section of SPA</a:t>
            </a:r>
          </a:p>
          <a:p>
            <a:r>
              <a:rPr lang="en-GB" dirty="0"/>
              <a:t>	To have the user input the 2-3 words and 1 string of </a:t>
            </a:r>
            <a:r>
              <a:rPr lang="en-GB" dirty="0" err="1"/>
              <a:t>didits</a:t>
            </a:r>
            <a:r>
              <a:rPr lang="en-GB" dirty="0"/>
              <a:t> that have some kind of meaning to them to make it easier to remember;</a:t>
            </a:r>
          </a:p>
          <a:p>
            <a:r>
              <a:rPr lang="en-GB" dirty="0"/>
              <a:t>	That data will be scrambled hopefully by –</a:t>
            </a:r>
          </a:p>
          <a:p>
            <a:r>
              <a:rPr lang="en-GB" dirty="0"/>
              <a:t>		Hopefully, Syllables = Capitalised</a:t>
            </a:r>
          </a:p>
          <a:p>
            <a:r>
              <a:rPr lang="en-GB" dirty="0"/>
              <a:t>		Special Characters - _ @ </a:t>
            </a:r>
          </a:p>
          <a:p>
            <a:r>
              <a:rPr lang="en-GB" dirty="0"/>
              <a:t>		Numbers integrated</a:t>
            </a:r>
          </a:p>
          <a:p>
            <a:r>
              <a:rPr lang="en-GB" dirty="0"/>
              <a:t>	</a:t>
            </a:r>
          </a:p>
          <a:p>
            <a:r>
              <a:rPr lang="en-GB" dirty="0"/>
              <a:t>	Show better than basic input- future more computer power -&gt; faster brute force -&gt; long-term password == better</a:t>
            </a:r>
          </a:p>
          <a:p>
            <a:endParaRPr lang="en-GB" dirty="0"/>
          </a:p>
          <a:p>
            <a:r>
              <a:rPr lang="en-GB" dirty="0"/>
              <a:t>Issues:</a:t>
            </a:r>
          </a:p>
          <a:p>
            <a:r>
              <a:rPr lang="en-GB" dirty="0"/>
              <a:t>	User lack of skill - May lead to weak passwords</a:t>
            </a:r>
          </a:p>
          <a:p>
            <a:r>
              <a:rPr lang="en-GB" dirty="0"/>
              <a:t>	Syllables- Difficult to imitate the English language in code -&gt; possibly impossible on such a small scale</a:t>
            </a:r>
          </a:p>
          <a:p>
            <a:r>
              <a:rPr lang="en-GB" dirty="0"/>
              <a:t>	Brute Force == Long Time / With my password generating logic -&gt; weak</a:t>
            </a:r>
          </a:p>
          <a:p>
            <a:endParaRPr lang="en-GB" dirty="0"/>
          </a:p>
          <a:p>
            <a:r>
              <a:rPr lang="en-GB" dirty="0"/>
              <a:t>Password Management:</a:t>
            </a:r>
          </a:p>
          <a:p>
            <a:r>
              <a:rPr lang="en-GB" dirty="0"/>
              <a:t>	Storage -&gt; Currently uses notepad stored in a cupboard can be bad or good regarding security</a:t>
            </a:r>
          </a:p>
          <a:p>
            <a:r>
              <a:rPr lang="en-GB" dirty="0"/>
              <a:t>		Other ways of storage is on user device depending how it is done can depend on security level.</a:t>
            </a:r>
          </a:p>
          <a:p>
            <a:r>
              <a:rPr lang="en-GB" dirty="0"/>
              <a:t>	User Preference -&gt; User prefers to store it physically. Have it in hand .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	</a:t>
            </a:r>
          </a:p>
          <a:p>
            <a:r>
              <a:rPr lang="en-GB" dirty="0"/>
              <a:t>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CC1A4-3E2C-4E0A-A6D0-9D5FE652ABA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710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Allows user to use google search engine from my website sending them to the destination they searched for.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CC1A4-3E2C-4E0A-A6D0-9D5FE652ABA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27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D672B-8AB4-4948-A3B0-509590D65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DEC75-FC3B-A216-57B3-97078C308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2DD5D-0C2F-4CF5-E023-4C1802F9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1806-9593-4D90-81D5-0E8C4574B2ED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76B33-7B7A-AAE9-B899-F036352EF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C08F3-89A7-6619-DFEE-59C25A5D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490E-23FB-4933-BE22-587D3EC64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68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AA8FB-59C0-5761-4A5A-258CC730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1DD3F-6149-3562-57B9-FCCC65641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ABB64-2990-74E8-77D1-A5EEF1B7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1806-9593-4D90-81D5-0E8C4574B2ED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6CC5D-2C27-F950-5E86-8AD04249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D3CFB-109D-C873-6887-62C36B965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490E-23FB-4933-BE22-587D3EC64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61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C54E9A-7CC8-7A65-276B-127A4FAFA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7FB02-EDC2-CD24-8830-CCDC8E119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D211A-A978-E9A3-B1DB-D3C8BCC69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1806-9593-4D90-81D5-0E8C4574B2ED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10E16-4A98-49BE-3F89-F22866EA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414FE-A702-CE32-BF31-9FD1F50BD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490E-23FB-4933-BE22-587D3EC64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08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064A7-00C8-06A5-305B-6418DC91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3192E-35CF-A48F-39F8-15EF60AF2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4EB6C-F286-A17A-0624-B3901033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1806-9593-4D90-81D5-0E8C4574B2ED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3E825-DAF4-265B-4694-119205A7E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9EFA1-EAE1-3FA0-433B-89703209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490E-23FB-4933-BE22-587D3EC64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37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550E2-7B43-FB6D-941D-A00902FB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0118B-3EB0-B0A9-1768-C877FC13C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81CC3-684F-90EB-A333-538E8FC1F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1806-9593-4D90-81D5-0E8C4574B2ED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22E9-C0F6-B07D-EA3B-55281644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3871B-3E7C-A5F9-DC49-5698AB61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490E-23FB-4933-BE22-587D3EC64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25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E7C4-EF03-4C18-30BB-D647F497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87C84-23D1-76AF-7F74-CC15FB69F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08CD0-4127-412F-002F-59179FCD1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56892-1AA1-DECF-E8DD-781608D79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1806-9593-4D90-81D5-0E8C4574B2ED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40AA6-133E-11DF-4BA3-631F15F0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6481A-B3BE-9269-95F5-35C4BB17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490E-23FB-4933-BE22-587D3EC64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29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3D5A-C329-CA82-CD3B-266439EF2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179EC-2CF0-35EF-CEF9-3B3FFCA5F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0C2D8-B930-3C6A-96E0-AC3EE65D7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B55839-C593-18A4-1535-D05AA71EC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8EBEC-D6BA-AA0F-EFFA-55734E9E5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E74673-FD28-861A-A412-76BA54C7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1806-9593-4D90-81D5-0E8C4574B2ED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A52095-E5BE-7CEA-4F65-05E92FFA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9F0202-F0ED-6D18-A932-71D94AB1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490E-23FB-4933-BE22-587D3EC64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28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6E3C-9A01-CF4F-34CB-D205C1CF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B2111-07A2-BE30-B808-8EC1981C5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1806-9593-4D90-81D5-0E8C4574B2ED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53CCC-5625-E013-76E1-F48084DE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83192-2AB9-2E53-B7DF-8383662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490E-23FB-4933-BE22-587D3EC64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88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D5770-0783-9A8D-EFF5-3B92C5386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1806-9593-4D90-81D5-0E8C4574B2ED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E407F2-FD3A-F147-2F1C-116BD88D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1F120-AB06-6805-8801-2C9C34E9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490E-23FB-4933-BE22-587D3EC64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0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647ED-D6E9-82B7-ABDB-9ED75166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4B423-5470-51E1-FDFE-20F81CD1F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F5C82-ED12-EEBD-BFC0-0CFC7F8AB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6AA04-8D39-BD00-C48F-C90A7499A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1806-9593-4D90-81D5-0E8C4574B2ED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FDCE-19E0-7FF4-FFF3-7FFCA531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731E3-D6AD-06A9-6D7D-0A0B9515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490E-23FB-4933-BE22-587D3EC64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12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F516A-8852-BFFF-A2FF-5582365D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963EE9-D493-E8D4-778E-8E884840B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A8BDA-6E32-FEA7-5B15-FA5B690B6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949C8-6342-38EC-AEE1-1415FD6C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1806-9593-4D90-81D5-0E8C4574B2ED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F3D10-9903-3620-77DB-7B98CA2E3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E17A7-065F-8AFC-76B1-A5A61AA8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490E-23FB-4933-BE22-587D3EC64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22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2C4E3-F1A5-9A3F-9B1D-20825CBA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A832A-D939-5BDB-E051-696FAF119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36777-43C2-E212-712B-7E2768925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11806-9593-4D90-81D5-0E8C4574B2ED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95DBB-D500-5D8F-E689-78F9853A6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CD8C5-6A1E-B6E1-00EC-3456507A4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4490E-23FB-4933-BE22-587D3EC64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35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ngimg.com/png/65310-icons-media-fb-computer-facebook-social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pngall.com/google-png/download/42378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72000">
              <a:schemeClr val="tx1"/>
            </a:gs>
            <a:gs pos="0">
              <a:schemeClr val="accent3">
                <a:lumMod val="6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9EC442C3-F79F-7563-40E1-27F717489EC7}"/>
              </a:ext>
            </a:extLst>
          </p:cNvPr>
          <p:cNvGrpSpPr/>
          <p:nvPr/>
        </p:nvGrpSpPr>
        <p:grpSpPr>
          <a:xfrm>
            <a:off x="-1618585" y="-1817679"/>
            <a:ext cx="13602853" cy="12367631"/>
            <a:chOff x="409687" y="303654"/>
            <a:chExt cx="10367742" cy="8260482"/>
          </a:xfrm>
          <a:blipFill>
            <a:blip r:embed="rId2"/>
            <a:stretch>
              <a:fillRect/>
            </a:stretch>
          </a:blipFill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3FF1565-C496-C2B3-4541-8731422620D9}"/>
                </a:ext>
              </a:extLst>
            </p:cNvPr>
            <p:cNvGrpSpPr/>
            <p:nvPr/>
          </p:nvGrpSpPr>
          <p:grpSpPr>
            <a:xfrm rot="10800000">
              <a:off x="409687" y="350560"/>
              <a:ext cx="4200912" cy="8023283"/>
              <a:chOff x="3624312" y="-1265545"/>
              <a:chExt cx="3147005" cy="6775693"/>
            </a:xfrm>
            <a:grpFill/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F036FC-E6E5-8B04-2364-31F093EA08F4}"/>
                  </a:ext>
                </a:extLst>
              </p:cNvPr>
              <p:cNvSpPr/>
              <p:nvPr/>
            </p:nvSpPr>
            <p:spPr>
              <a:xfrm rot="18346405">
                <a:off x="3434765" y="2051551"/>
                <a:ext cx="5456779" cy="121632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0D77416-2750-7FE8-C73F-08699B6DD717}"/>
                  </a:ext>
                </a:extLst>
              </p:cNvPr>
              <p:cNvSpPr/>
              <p:nvPr/>
            </p:nvSpPr>
            <p:spPr>
              <a:xfrm rot="18346405">
                <a:off x="844627" y="1514140"/>
                <a:ext cx="6775693" cy="121632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F34E51B-F483-0821-8B37-FB16FE665D17}"/>
                </a:ext>
              </a:extLst>
            </p:cNvPr>
            <p:cNvGrpSpPr/>
            <p:nvPr/>
          </p:nvGrpSpPr>
          <p:grpSpPr>
            <a:xfrm>
              <a:off x="6113789" y="303654"/>
              <a:ext cx="4663640" cy="8260482"/>
              <a:chOff x="2468284" y="219322"/>
              <a:chExt cx="3493647" cy="6976008"/>
            </a:xfrm>
            <a:grpFill/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F26B51C-9265-311B-84FA-4A61023D3231}"/>
                  </a:ext>
                </a:extLst>
              </p:cNvPr>
              <p:cNvSpPr/>
              <p:nvPr/>
            </p:nvSpPr>
            <p:spPr>
              <a:xfrm rot="18346405">
                <a:off x="3203505" y="3161296"/>
                <a:ext cx="4300527" cy="121632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D25040B-230C-DD15-8C04-17FA69F64558}"/>
                  </a:ext>
                </a:extLst>
              </p:cNvPr>
              <p:cNvSpPr/>
              <p:nvPr/>
            </p:nvSpPr>
            <p:spPr>
              <a:xfrm rot="18346405">
                <a:off x="-411558" y="3099164"/>
                <a:ext cx="6976008" cy="121632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2C84D00-982B-C988-049C-5973BEDE1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3029" y="6034687"/>
            <a:ext cx="5014823" cy="82331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By Nikodem Drabik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D3E83-11FF-AE5F-C395-E5C010033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1177" y="1967076"/>
            <a:ext cx="5014823" cy="1413803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 White Spectra</a:t>
            </a:r>
          </a:p>
        </p:txBody>
      </p:sp>
    </p:spTree>
    <p:extLst>
      <p:ext uri="{BB962C8B-B14F-4D97-AF65-F5344CB8AC3E}">
        <p14:creationId xmlns:p14="http://schemas.microsoft.com/office/powerpoint/2010/main" val="29876760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68000">
              <a:schemeClr val="tx1"/>
            </a:gs>
            <a:gs pos="4000">
              <a:schemeClr val="accent3">
                <a:lumMod val="6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83DA3EF-76E0-4B6B-656B-103D79113EDB}"/>
              </a:ext>
            </a:extLst>
          </p:cNvPr>
          <p:cNvGrpSpPr/>
          <p:nvPr/>
        </p:nvGrpSpPr>
        <p:grpSpPr>
          <a:xfrm>
            <a:off x="5788301" y="-4355653"/>
            <a:ext cx="14822730" cy="14258370"/>
            <a:chOff x="-520072" y="184526"/>
            <a:chExt cx="11297500" cy="9523328"/>
          </a:xfrm>
          <a:blipFill>
            <a:blip r:embed="rId3"/>
            <a:stretch>
              <a:fillRect/>
            </a:stretch>
          </a:blip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743E35A-96D7-DF42-BCFE-C4082185E1B1}"/>
                </a:ext>
              </a:extLst>
            </p:cNvPr>
            <p:cNvGrpSpPr/>
            <p:nvPr/>
          </p:nvGrpSpPr>
          <p:grpSpPr>
            <a:xfrm rot="10800000">
              <a:off x="-520072" y="223586"/>
              <a:ext cx="4681714" cy="9369311"/>
              <a:chOff x="3960637" y="-2295041"/>
              <a:chExt cx="3507186" cy="7912419"/>
            </a:xfrm>
            <a:grpFill/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4ECACA8-9B89-1E96-909C-837BC9791904}"/>
                  </a:ext>
                </a:extLst>
              </p:cNvPr>
              <p:cNvSpPr/>
              <p:nvPr/>
            </p:nvSpPr>
            <p:spPr>
              <a:xfrm rot="18346405">
                <a:off x="2954228" y="1096575"/>
                <a:ext cx="7810866" cy="121632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1E2098E-34F0-D2A5-F474-52E2B09C152F}"/>
                  </a:ext>
                </a:extLst>
              </p:cNvPr>
              <p:cNvSpPr/>
              <p:nvPr/>
            </p:nvSpPr>
            <p:spPr>
              <a:xfrm rot="18346405">
                <a:off x="612589" y="1053007"/>
                <a:ext cx="7912419" cy="121632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BAD5A32-4E48-024B-C82A-7D5EADC73ECD}"/>
                </a:ext>
              </a:extLst>
            </p:cNvPr>
            <p:cNvGrpSpPr/>
            <p:nvPr/>
          </p:nvGrpSpPr>
          <p:grpSpPr>
            <a:xfrm>
              <a:off x="5692578" y="184526"/>
              <a:ext cx="5084850" cy="9523328"/>
              <a:chOff x="2152745" y="118718"/>
              <a:chExt cx="3809186" cy="8042486"/>
            </a:xfrm>
            <a:grpFill/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2D8B9AB-4C7D-A8EE-BE9F-2CEAFF5EDC5B}"/>
                  </a:ext>
                </a:extLst>
              </p:cNvPr>
              <p:cNvSpPr/>
              <p:nvPr/>
            </p:nvSpPr>
            <p:spPr>
              <a:xfrm rot="18346405">
                <a:off x="3203505" y="3161296"/>
                <a:ext cx="4300527" cy="121632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9404EA2-D0A7-898A-5938-47279047B8D2}"/>
                  </a:ext>
                </a:extLst>
              </p:cNvPr>
              <p:cNvSpPr/>
              <p:nvPr/>
            </p:nvSpPr>
            <p:spPr>
              <a:xfrm rot="18346405">
                <a:off x="-1260336" y="3531799"/>
                <a:ext cx="8042486" cy="121632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54FFD50-C334-C961-2AB2-5429319B5916}"/>
              </a:ext>
            </a:extLst>
          </p:cNvPr>
          <p:cNvSpPr txBox="1"/>
          <p:nvPr/>
        </p:nvSpPr>
        <p:spPr>
          <a:xfrm>
            <a:off x="9301019" y="434108"/>
            <a:ext cx="2493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Project</a:t>
            </a:r>
          </a:p>
          <a:p>
            <a:r>
              <a:rPr lang="en-GB" sz="4000" dirty="0">
                <a:solidFill>
                  <a:schemeClr val="bg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Vision</a:t>
            </a:r>
          </a:p>
        </p:txBody>
      </p:sp>
    </p:spTree>
    <p:extLst>
      <p:ext uri="{BB962C8B-B14F-4D97-AF65-F5344CB8AC3E}">
        <p14:creationId xmlns:p14="http://schemas.microsoft.com/office/powerpoint/2010/main" val="10995266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">
        <p159:morph option="byWord"/>
      </p:transition>
    </mc:Choice>
    <mc:Fallback>
      <p:transition spd="slow" advClick="0" advTm="1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68000">
              <a:schemeClr val="tx1"/>
            </a:gs>
            <a:gs pos="4000">
              <a:schemeClr val="accent3">
                <a:lumMod val="6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83DA3EF-76E0-4B6B-656B-103D79113EDB}"/>
              </a:ext>
            </a:extLst>
          </p:cNvPr>
          <p:cNvGrpSpPr/>
          <p:nvPr/>
        </p:nvGrpSpPr>
        <p:grpSpPr>
          <a:xfrm>
            <a:off x="5788301" y="-4355653"/>
            <a:ext cx="14822730" cy="14258370"/>
            <a:chOff x="-520072" y="184526"/>
            <a:chExt cx="11297500" cy="9523328"/>
          </a:xfrm>
          <a:blipFill>
            <a:blip r:embed="rId3"/>
            <a:stretch>
              <a:fillRect/>
            </a:stretch>
          </a:blip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743E35A-96D7-DF42-BCFE-C4082185E1B1}"/>
                </a:ext>
              </a:extLst>
            </p:cNvPr>
            <p:cNvGrpSpPr/>
            <p:nvPr/>
          </p:nvGrpSpPr>
          <p:grpSpPr>
            <a:xfrm rot="10800000">
              <a:off x="-520072" y="223586"/>
              <a:ext cx="4681714" cy="9369311"/>
              <a:chOff x="3960637" y="-2295041"/>
              <a:chExt cx="3507186" cy="7912419"/>
            </a:xfrm>
            <a:grpFill/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4ECACA8-9B89-1E96-909C-837BC9791904}"/>
                  </a:ext>
                </a:extLst>
              </p:cNvPr>
              <p:cNvSpPr/>
              <p:nvPr/>
            </p:nvSpPr>
            <p:spPr>
              <a:xfrm rot="18346405">
                <a:off x="2954228" y="1096575"/>
                <a:ext cx="7810866" cy="121632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1E2098E-34F0-D2A5-F474-52E2B09C152F}"/>
                  </a:ext>
                </a:extLst>
              </p:cNvPr>
              <p:cNvSpPr/>
              <p:nvPr/>
            </p:nvSpPr>
            <p:spPr>
              <a:xfrm rot="18346405">
                <a:off x="612589" y="1053007"/>
                <a:ext cx="7912419" cy="121632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BAD5A32-4E48-024B-C82A-7D5EADC73ECD}"/>
                </a:ext>
              </a:extLst>
            </p:cNvPr>
            <p:cNvGrpSpPr/>
            <p:nvPr/>
          </p:nvGrpSpPr>
          <p:grpSpPr>
            <a:xfrm>
              <a:off x="5692578" y="184526"/>
              <a:ext cx="5084850" cy="9523328"/>
              <a:chOff x="2152745" y="118718"/>
              <a:chExt cx="3809186" cy="8042486"/>
            </a:xfrm>
            <a:grpFill/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2D8B9AB-4C7D-A8EE-BE9F-2CEAFF5EDC5B}"/>
                  </a:ext>
                </a:extLst>
              </p:cNvPr>
              <p:cNvSpPr/>
              <p:nvPr/>
            </p:nvSpPr>
            <p:spPr>
              <a:xfrm rot="18346405">
                <a:off x="3203505" y="3161296"/>
                <a:ext cx="4300527" cy="121632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9404EA2-D0A7-898A-5938-47279047B8D2}"/>
                  </a:ext>
                </a:extLst>
              </p:cNvPr>
              <p:cNvSpPr/>
              <p:nvPr/>
            </p:nvSpPr>
            <p:spPr>
              <a:xfrm rot="18346405">
                <a:off x="-1260336" y="3531799"/>
                <a:ext cx="8042486" cy="121632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0CC6821-6C54-EB41-A7C5-C81D994E0845}"/>
              </a:ext>
            </a:extLst>
          </p:cNvPr>
          <p:cNvSpPr txBox="1"/>
          <p:nvPr/>
        </p:nvSpPr>
        <p:spPr>
          <a:xfrm>
            <a:off x="397163" y="649567"/>
            <a:ext cx="4692073" cy="120032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 Idea</a:t>
            </a:r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Create a Single Page Application that helps with internet navigation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FFD50-C334-C961-2AB2-5429319B5916}"/>
              </a:ext>
            </a:extLst>
          </p:cNvPr>
          <p:cNvSpPr txBox="1"/>
          <p:nvPr/>
        </p:nvSpPr>
        <p:spPr>
          <a:xfrm>
            <a:off x="9301019" y="434108"/>
            <a:ext cx="2493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Project Vision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B3F56A-9D6F-D5E4-1AD6-51B2BC463E87}"/>
              </a:ext>
            </a:extLst>
          </p:cNvPr>
          <p:cNvSpPr txBox="1"/>
          <p:nvPr/>
        </p:nvSpPr>
        <p:spPr>
          <a:xfrm>
            <a:off x="397162" y="2422620"/>
            <a:ext cx="4692073" cy="230832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This Project Will</a:t>
            </a:r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Be Designed for people who struggle with the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Allow user to navigate the internet with ease and better security.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Have a Secure password creator.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Section dedicated to E-</a:t>
            </a:r>
            <a:r>
              <a:rPr lang="en-GB" dirty="0" err="1">
                <a:solidFill>
                  <a:schemeClr val="bg1"/>
                </a:solidFill>
                <a:latin typeface="Amasis MT Pro Medium" panose="02040604050005020304" pitchFamily="18" charset="0"/>
              </a:rPr>
              <a:t>Saftey</a:t>
            </a:r>
            <a:endParaRPr lang="en-GB" dirty="0">
              <a:solidFill>
                <a:schemeClr val="bg1"/>
              </a:solidFill>
              <a:latin typeface="Amasis MT Pro Medium" panose="020406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Have Google’s search engine API.</a:t>
            </a:r>
          </a:p>
        </p:txBody>
      </p:sp>
    </p:spTree>
    <p:extLst>
      <p:ext uri="{BB962C8B-B14F-4D97-AF65-F5344CB8AC3E}">
        <p14:creationId xmlns:p14="http://schemas.microsoft.com/office/powerpoint/2010/main" val="3030235523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2FDC10B7-9B81-3797-B7B2-3B8A852CA67B}"/>
              </a:ext>
            </a:extLst>
          </p:cNvPr>
          <p:cNvSpPr/>
          <p:nvPr/>
        </p:nvSpPr>
        <p:spPr>
          <a:xfrm>
            <a:off x="1046480" y="178976"/>
            <a:ext cx="3076196" cy="2065485"/>
          </a:xfrm>
          <a:prstGeom prst="ellipse">
            <a:avLst/>
          </a:prstGeom>
          <a:gradFill flip="none" rotWithShape="0">
            <a:gsLst>
              <a:gs pos="0">
                <a:schemeClr val="tx1">
                  <a:lumMod val="75000"/>
                  <a:lumOff val="25000"/>
                  <a:alpha val="31000"/>
                </a:schemeClr>
              </a:gs>
              <a:gs pos="34000">
                <a:schemeClr val="tx1">
                  <a:lumMod val="65000"/>
                  <a:lumOff val="35000"/>
                  <a:alpha val="37000"/>
                </a:schemeClr>
              </a:gs>
              <a:gs pos="66000">
                <a:schemeClr val="tx1">
                  <a:lumMod val="85000"/>
                  <a:lumOff val="15000"/>
                  <a:alpha val="30000"/>
                </a:schemeClr>
              </a:gs>
              <a:gs pos="90000">
                <a:schemeClr val="tx1">
                  <a:lumMod val="95000"/>
                  <a:lumOff val="5000"/>
                  <a:alpha val="80000"/>
                </a:schemeClr>
              </a:gs>
            </a:gsLst>
            <a:lin ang="27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05FEE9-C284-A587-9BBE-AF3BC86A7BC2}"/>
              </a:ext>
            </a:extLst>
          </p:cNvPr>
          <p:cNvSpPr txBox="1"/>
          <p:nvPr/>
        </p:nvSpPr>
        <p:spPr>
          <a:xfrm>
            <a:off x="1046480" y="92272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Website hub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00694-49A3-AB37-0B86-DE36969A8450}"/>
              </a:ext>
            </a:extLst>
          </p:cNvPr>
          <p:cNvSpPr txBox="1"/>
          <p:nvPr/>
        </p:nvSpPr>
        <p:spPr>
          <a:xfrm>
            <a:off x="6654800" y="1531529"/>
            <a:ext cx="566928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Features</a:t>
            </a:r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:</a:t>
            </a:r>
          </a:p>
          <a:p>
            <a:r>
              <a:rPr lang="en-GB" sz="1600" dirty="0">
                <a:solidFill>
                  <a:schemeClr val="bg1"/>
                </a:solidFill>
                <a:latin typeface="Amasis MT Pro Medium" panose="02040604050005020304" pitchFamily="18" charset="0"/>
              </a:rPr>
              <a:t>Icons that Connect to websites such as:</a:t>
            </a:r>
          </a:p>
          <a:p>
            <a:r>
              <a:rPr lang="en-GB" sz="1600" dirty="0">
                <a:solidFill>
                  <a:schemeClr val="bg1"/>
                </a:solidFill>
                <a:latin typeface="Amasis MT Pro Medium" panose="02040604050005020304" pitchFamily="18" charset="0"/>
              </a:rPr>
              <a:t>	Facebook</a:t>
            </a:r>
          </a:p>
          <a:p>
            <a:r>
              <a:rPr lang="en-GB" sz="1600" dirty="0">
                <a:solidFill>
                  <a:schemeClr val="bg1"/>
                </a:solidFill>
                <a:latin typeface="Amasis MT Pro Medium" panose="02040604050005020304" pitchFamily="18" charset="0"/>
              </a:rPr>
              <a:t>	Emails</a:t>
            </a:r>
          </a:p>
          <a:p>
            <a:r>
              <a:rPr lang="en-GB" sz="1600" dirty="0">
                <a:solidFill>
                  <a:schemeClr val="bg1"/>
                </a:solidFill>
                <a:latin typeface="Amasis MT Pro Medium" panose="02040604050005020304" pitchFamily="18" charset="0"/>
              </a:rPr>
              <a:t>	Bank – Quite important</a:t>
            </a:r>
          </a:p>
          <a:p>
            <a:r>
              <a:rPr lang="en-GB" sz="1600" dirty="0">
                <a:solidFill>
                  <a:schemeClr val="bg1"/>
                </a:solidFill>
                <a:latin typeface="Amasis MT Pro Medium" panose="02040604050005020304" pitchFamily="18" charset="0"/>
              </a:rPr>
              <a:t>	Shopping</a:t>
            </a:r>
          </a:p>
          <a:p>
            <a:br>
              <a:rPr lang="en-GB" sz="1600" dirty="0">
                <a:solidFill>
                  <a:schemeClr val="bg1"/>
                </a:solidFill>
                <a:latin typeface="Amasis MT Pro Medium" panose="02040604050005020304" pitchFamily="18" charset="0"/>
              </a:rPr>
            </a:br>
            <a:r>
              <a:rPr lang="en-GB" sz="1600" dirty="0">
                <a:solidFill>
                  <a:schemeClr val="bg1"/>
                </a:solidFill>
                <a:latin typeface="Amasis MT Pro Medium" panose="02040604050005020304" pitchFamily="18" charset="0"/>
              </a:rPr>
              <a:t>E-Safety Section:</a:t>
            </a:r>
          </a:p>
          <a:p>
            <a:r>
              <a:rPr lang="en-GB" sz="1600" dirty="0">
                <a:solidFill>
                  <a:schemeClr val="bg1"/>
                </a:solidFill>
                <a:latin typeface="Amasis MT Pro Medium" panose="02040604050005020304" pitchFamily="18" charset="0"/>
              </a:rPr>
              <a:t>	Useful Recourses</a:t>
            </a:r>
          </a:p>
          <a:p>
            <a:r>
              <a:rPr lang="en-GB" sz="1600" dirty="0">
                <a:solidFill>
                  <a:schemeClr val="bg1"/>
                </a:solidFill>
                <a:latin typeface="Amasis MT Pro Medium" panose="02040604050005020304" pitchFamily="18" charset="0"/>
              </a:rPr>
              <a:t>	Cyber Security Websites</a:t>
            </a:r>
          </a:p>
          <a:p>
            <a:r>
              <a:rPr lang="en-GB" sz="1600" dirty="0">
                <a:solidFill>
                  <a:schemeClr val="bg1"/>
                </a:solidFill>
                <a:latin typeface="Amasis MT Pro Medium" panose="02040604050005020304" pitchFamily="18" charset="0"/>
              </a:rPr>
              <a:t>	Website featuring everyday tools.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5DEF31-DA0F-DD7A-F18E-CEE6940F55E9}"/>
              </a:ext>
            </a:extLst>
          </p:cNvPr>
          <p:cNvSpPr txBox="1"/>
          <p:nvPr/>
        </p:nvSpPr>
        <p:spPr>
          <a:xfrm>
            <a:off x="924560" y="2357120"/>
            <a:ext cx="404368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Design Influence:</a:t>
            </a:r>
          </a:p>
          <a:p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	</a:t>
            </a:r>
            <a:r>
              <a:rPr lang="en-GB" sz="1600" dirty="0">
                <a:solidFill>
                  <a:schemeClr val="bg1"/>
                </a:solidFill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Users – 	Elderly</a:t>
            </a:r>
          </a:p>
          <a:p>
            <a:r>
              <a:rPr lang="en-GB" sz="1600" dirty="0">
                <a:solidFill>
                  <a:schemeClr val="bg1"/>
                </a:solidFill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		Children	</a:t>
            </a:r>
          </a:p>
          <a:p>
            <a:r>
              <a:rPr lang="en-GB" sz="1600" dirty="0">
                <a:solidFill>
                  <a:schemeClr val="bg1"/>
                </a:solidFill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		Tech inept</a:t>
            </a:r>
          </a:p>
          <a:p>
            <a:r>
              <a:rPr lang="en-GB" sz="1600" dirty="0">
                <a:solidFill>
                  <a:schemeClr val="bg1"/>
                </a:solidFill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		Neurodivergent</a:t>
            </a:r>
          </a:p>
          <a:p>
            <a:r>
              <a:rPr lang="en-GB" sz="1600" dirty="0">
                <a:solidFill>
                  <a:schemeClr val="bg1"/>
                </a:solidFill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	</a:t>
            </a:r>
          </a:p>
          <a:p>
            <a:r>
              <a:rPr lang="en-GB" sz="1600" dirty="0">
                <a:solidFill>
                  <a:schemeClr val="bg1"/>
                </a:solidFill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	Readability – Eyesight</a:t>
            </a:r>
          </a:p>
          <a:p>
            <a:r>
              <a:rPr lang="en-GB" sz="1600" dirty="0">
                <a:solidFill>
                  <a:schemeClr val="bg1"/>
                </a:solidFill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		      Ease of Use</a:t>
            </a:r>
          </a:p>
          <a:p>
            <a:r>
              <a:rPr lang="en-GB" sz="1600" dirty="0">
                <a:solidFill>
                  <a:schemeClr val="bg1"/>
                </a:solidFill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		      </a:t>
            </a:r>
          </a:p>
          <a:p>
            <a:r>
              <a:rPr lang="en-GB" sz="1600" dirty="0">
                <a:solidFill>
                  <a:schemeClr val="bg1"/>
                </a:solidFill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	Eye appealing design</a:t>
            </a:r>
          </a:p>
          <a:p>
            <a:endParaRPr lang="en-GB" sz="1600" dirty="0">
              <a:solidFill>
                <a:schemeClr val="bg1"/>
              </a:solidFill>
              <a:latin typeface="Amasis MT Pro Medium" panose="02040604050005020304" pitchFamily="18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GB" sz="1600" dirty="0">
                <a:solidFill>
                  <a:schemeClr val="bg1"/>
                </a:solidFill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	Versatility</a:t>
            </a:r>
          </a:p>
          <a:p>
            <a:r>
              <a:rPr lang="en-GB" sz="1600" dirty="0">
                <a:solidFill>
                  <a:schemeClr val="bg1"/>
                </a:solidFill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	</a:t>
            </a:r>
          </a:p>
          <a:p>
            <a:r>
              <a:rPr lang="en-GB" sz="1600" dirty="0">
                <a:solidFill>
                  <a:schemeClr val="bg1"/>
                </a:solidFill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		</a:t>
            </a:r>
          </a:p>
          <a:p>
            <a:r>
              <a:rPr lang="en-GB" sz="1600" dirty="0">
                <a:solidFill>
                  <a:schemeClr val="bg1"/>
                </a:solidFill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		</a:t>
            </a:r>
          </a:p>
        </p:txBody>
      </p:sp>
      <p:pic>
        <p:nvPicPr>
          <p:cNvPr id="9" name="Picture 8" descr="A logo with different colors on it&#10;&#10;Description automatically generated with medium confidence">
            <a:extLst>
              <a:ext uri="{FF2B5EF4-FFF2-40B4-BE49-F238E27FC236}">
                <a16:creationId xmlns:a16="http://schemas.microsoft.com/office/drawing/2014/main" id="{EE55787F-6410-57A5-E7F3-CDAFCE6EC0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760968" y="-22111"/>
            <a:ext cx="2570480" cy="1233830"/>
          </a:xfrm>
          <a:prstGeom prst="rect">
            <a:avLst/>
          </a:prstGeom>
        </p:spPr>
      </p:pic>
      <p:pic>
        <p:nvPicPr>
          <p:cNvPr id="12" name="Picture 11" descr="A blue and white logo&#10;&#10;Description automatically generated">
            <a:extLst>
              <a:ext uri="{FF2B5EF4-FFF2-40B4-BE49-F238E27FC236}">
                <a16:creationId xmlns:a16="http://schemas.microsoft.com/office/drawing/2014/main" id="{4F7E9131-0202-9255-354C-B62B5CF2AA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179808" y="5404218"/>
            <a:ext cx="1168912" cy="118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14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94FCE8F-6C19-0861-08B9-5D650D7FD1C0}"/>
              </a:ext>
            </a:extLst>
          </p:cNvPr>
          <p:cNvGrpSpPr/>
          <p:nvPr/>
        </p:nvGrpSpPr>
        <p:grpSpPr>
          <a:xfrm>
            <a:off x="5462207" y="1490800"/>
            <a:ext cx="6415097" cy="1025982"/>
            <a:chOff x="3673785" y="860613"/>
            <a:chExt cx="6415097" cy="1025982"/>
          </a:xfrm>
          <a:noFill/>
        </p:grpSpPr>
        <p:pic>
          <p:nvPicPr>
            <p:cNvPr id="2" name="Picture 1" descr="A screen shot of a computer screen&#10;&#10;Description automatically generated">
              <a:extLst>
                <a:ext uri="{FF2B5EF4-FFF2-40B4-BE49-F238E27FC236}">
                  <a16:creationId xmlns:a16="http://schemas.microsoft.com/office/drawing/2014/main" id="{F9B3A72C-C442-695E-9EB4-F1BD722D2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4372" y="860613"/>
              <a:ext cx="2844510" cy="1025982"/>
            </a:xfrm>
            <a:prstGeom prst="rect">
              <a:avLst/>
            </a:prstGeom>
            <a:grpFill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A6F73E-7C43-FF0D-AE3F-F41CC9F4DDCA}"/>
                </a:ext>
              </a:extLst>
            </p:cNvPr>
            <p:cNvSpPr txBox="1"/>
            <p:nvPr/>
          </p:nvSpPr>
          <p:spPr>
            <a:xfrm>
              <a:off x="3673785" y="968680"/>
              <a:ext cx="3358784" cy="53309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effectLst/>
                  <a:latin typeface="Amasis MT Pro Medium" panose="020406040500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Data inputted -&gt; Plymouth University 2023</a:t>
              </a:r>
              <a:r>
                <a:rPr lang="en-GB" sz="1200" dirty="0">
                  <a:solidFill>
                    <a:schemeClr val="bg1"/>
                  </a:solidFill>
                  <a:latin typeface="Amasis MT Pro Medium" panose="020406040500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No Special Encryption</a:t>
              </a:r>
              <a:endParaRPr lang="en-GB" sz="1200" dirty="0">
                <a:solidFill>
                  <a:schemeClr val="bg1"/>
                </a:solidFill>
                <a:effectLst/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EB841B-669A-6FD8-5171-F1AA4B929ECC}"/>
              </a:ext>
            </a:extLst>
          </p:cNvPr>
          <p:cNvGrpSpPr/>
          <p:nvPr/>
        </p:nvGrpSpPr>
        <p:grpSpPr>
          <a:xfrm>
            <a:off x="3885981" y="2785048"/>
            <a:ext cx="7991323" cy="973068"/>
            <a:chOff x="2097558" y="2669506"/>
            <a:chExt cx="7991323" cy="973068"/>
          </a:xfrm>
        </p:grpSpPr>
        <p:pic>
          <p:nvPicPr>
            <p:cNvPr id="7" name="Picture 6" descr="A green and white rectangular box with black text&#10;&#10;Description automatically generated">
              <a:extLst>
                <a:ext uri="{FF2B5EF4-FFF2-40B4-BE49-F238E27FC236}">
                  <a16:creationId xmlns:a16="http://schemas.microsoft.com/office/drawing/2014/main" id="{10147884-2FAE-F205-E4C1-A67C3A682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84074" y="2669506"/>
              <a:ext cx="2804807" cy="97306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57BD70-1863-0240-D9DD-37C06C522476}"/>
                </a:ext>
              </a:extLst>
            </p:cNvPr>
            <p:cNvSpPr txBox="1"/>
            <p:nvPr/>
          </p:nvSpPr>
          <p:spPr>
            <a:xfrm>
              <a:off x="2097558" y="2748096"/>
              <a:ext cx="4935011" cy="6065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  <a:spcAft>
                  <a:spcPts val="800"/>
                </a:spcAft>
              </a:pPr>
              <a:r>
                <a:rPr lang="en-GB" sz="1400" dirty="0">
                  <a:solidFill>
                    <a:schemeClr val="bg1"/>
                  </a:solidFill>
                  <a:effectLst/>
                  <a:latin typeface="Amasis MT Pro Medium" panose="020406040500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Basic Generated Password -&gt; Plymouth-2023_University</a:t>
              </a:r>
              <a:r>
                <a:rPr lang="en-GB" sz="1400" dirty="0">
                  <a:solidFill>
                    <a:schemeClr val="bg1"/>
                  </a:solidFill>
                  <a:latin typeface="Amasis MT Pro Medium" panose="020406040500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First letter of each word</a:t>
              </a:r>
              <a:endParaRPr lang="en-GB" sz="1400" dirty="0">
                <a:solidFill>
                  <a:schemeClr val="bg1"/>
                </a:solidFill>
                <a:effectLst/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C12740-F72E-B4F7-1155-2477DBAC36C3}"/>
              </a:ext>
            </a:extLst>
          </p:cNvPr>
          <p:cNvGrpSpPr/>
          <p:nvPr/>
        </p:nvGrpSpPr>
        <p:grpSpPr>
          <a:xfrm>
            <a:off x="3456515" y="4026382"/>
            <a:ext cx="8420789" cy="958955"/>
            <a:chOff x="1668091" y="4422177"/>
            <a:chExt cx="8420789" cy="958955"/>
          </a:xfrm>
        </p:grpSpPr>
        <p:pic>
          <p:nvPicPr>
            <p:cNvPr id="4" name="Picture 3" descr="A screen shot of a computer">
              <a:extLst>
                <a:ext uri="{FF2B5EF4-FFF2-40B4-BE49-F238E27FC236}">
                  <a16:creationId xmlns:a16="http://schemas.microsoft.com/office/drawing/2014/main" id="{67D07DE0-DCBF-9D23-70EF-92F892F02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4073" y="4422177"/>
              <a:ext cx="2804807" cy="95895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064EE2-E403-4E5F-D115-4A1DD1841CAE}"/>
                </a:ext>
              </a:extLst>
            </p:cNvPr>
            <p:cNvSpPr txBox="1"/>
            <p:nvPr/>
          </p:nvSpPr>
          <p:spPr>
            <a:xfrm>
              <a:off x="1668091" y="4538700"/>
              <a:ext cx="53644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effectLst/>
                  <a:latin typeface="Amasis MT Pro Medium" panose="020406040500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Strongest Generated Password -&gt; PlyMouth-2023_UniVersiTy</a:t>
              </a:r>
            </a:p>
            <a:p>
              <a:r>
                <a:rPr lang="en-GB" sz="1400" dirty="0">
                  <a:solidFill>
                    <a:schemeClr val="bg1"/>
                  </a:solidFill>
                  <a:latin typeface="Amasis MT Pro Medium" panose="02040604050005020304" pitchFamily="18" charset="0"/>
                  <a:cs typeface="Times New Roman" panose="02020603050405020304" pitchFamily="18" charset="0"/>
                </a:rPr>
                <a:t>Syllable Separation</a:t>
              </a:r>
              <a:endParaRPr lang="en-GB" sz="1400" dirty="0">
                <a:solidFill>
                  <a:schemeClr val="bg1"/>
                </a:solidFill>
                <a:latin typeface="Amasis MT Pro Medium" panose="02040604050005020304" pitchFamily="18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786807-F4C9-327E-1426-4F1EF5AA52BF}"/>
              </a:ext>
            </a:extLst>
          </p:cNvPr>
          <p:cNvGrpSpPr/>
          <p:nvPr/>
        </p:nvGrpSpPr>
        <p:grpSpPr>
          <a:xfrm>
            <a:off x="2135715" y="153662"/>
            <a:ext cx="2915920" cy="1840168"/>
            <a:chOff x="1048595" y="642770"/>
            <a:chExt cx="2915920" cy="184016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C014DDD-3C08-1743-8336-D803BBE6D803}"/>
                </a:ext>
              </a:extLst>
            </p:cNvPr>
            <p:cNvSpPr/>
            <p:nvPr/>
          </p:nvSpPr>
          <p:spPr>
            <a:xfrm>
              <a:off x="1048595" y="642770"/>
              <a:ext cx="2915920" cy="1840168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39000">
                  <a:schemeClr val="tx1">
                    <a:lumMod val="85000"/>
                    <a:lumOff val="15000"/>
                  </a:schemeClr>
                </a:gs>
                <a:gs pos="65000">
                  <a:schemeClr val="tx1">
                    <a:lumMod val="95000"/>
                    <a:lumOff val="5000"/>
                  </a:schemeClr>
                </a:gs>
              </a:gsLst>
              <a:lin ang="2700000" scaled="1"/>
              <a:tileRect/>
            </a:gra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B9E842-2DFA-DE26-0879-E1DE7A1FB9D9}"/>
                </a:ext>
              </a:extLst>
            </p:cNvPr>
            <p:cNvSpPr txBox="1"/>
            <p:nvPr/>
          </p:nvSpPr>
          <p:spPr>
            <a:xfrm>
              <a:off x="1404926" y="943462"/>
              <a:ext cx="241691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>
                  <a:solidFill>
                    <a:schemeClr val="bg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Password Creator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00E5A2-8728-49AA-503C-6D3D640BAC10}"/>
              </a:ext>
            </a:extLst>
          </p:cNvPr>
          <p:cNvSpPr txBox="1"/>
          <p:nvPr/>
        </p:nvSpPr>
        <p:spPr>
          <a:xfrm>
            <a:off x="258948" y="1993830"/>
            <a:ext cx="4120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Foreseen Problems:</a:t>
            </a:r>
          </a:p>
          <a:p>
            <a:r>
              <a:rPr lang="en-GB" dirty="0">
                <a:solidFill>
                  <a:schemeClr val="bg1"/>
                </a:solidFill>
              </a:rPr>
              <a:t>English Language – Syllable Separation</a:t>
            </a:r>
          </a:p>
          <a:p>
            <a:r>
              <a:rPr lang="en-GB" dirty="0">
                <a:solidFill>
                  <a:schemeClr val="bg1"/>
                </a:solidFill>
              </a:rPr>
              <a:t>User logic  </a:t>
            </a:r>
          </a:p>
          <a:p>
            <a:r>
              <a:rPr lang="en-GB" dirty="0">
                <a:solidFill>
                  <a:schemeClr val="bg1"/>
                </a:solidFill>
              </a:rPr>
              <a:t>Security – Brute Force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DF9BF0-04C5-8011-572F-6A236A83499C}"/>
              </a:ext>
            </a:extLst>
          </p:cNvPr>
          <p:cNvSpPr txBox="1"/>
          <p:nvPr/>
        </p:nvSpPr>
        <p:spPr>
          <a:xfrm>
            <a:off x="9580880" y="765644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Encryption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9E49F0-18BA-8804-7931-633AD8E238D3}"/>
              </a:ext>
            </a:extLst>
          </p:cNvPr>
          <p:cNvSpPr txBox="1"/>
          <p:nvPr/>
        </p:nvSpPr>
        <p:spPr>
          <a:xfrm>
            <a:off x="258948" y="4985337"/>
            <a:ext cx="5837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Password Management:</a:t>
            </a:r>
          </a:p>
          <a:p>
            <a:r>
              <a:rPr lang="en-GB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	</a:t>
            </a:r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Storage</a:t>
            </a:r>
          </a:p>
          <a:p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	Security</a:t>
            </a:r>
          </a:p>
          <a:p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	User Preferability</a:t>
            </a:r>
          </a:p>
          <a:p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	</a:t>
            </a:r>
            <a:endParaRPr lang="en-GB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72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D7F574-8EC9-1B32-D373-7F74A839ADAA}"/>
              </a:ext>
            </a:extLst>
          </p:cNvPr>
          <p:cNvSpPr txBox="1"/>
          <p:nvPr/>
        </p:nvSpPr>
        <p:spPr>
          <a:xfrm>
            <a:off x="640080" y="1859339"/>
            <a:ext cx="85953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	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	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	</a:t>
            </a:r>
            <a:r>
              <a:rPr lang="en-GB" dirty="0">
                <a:solidFill>
                  <a:srgbClr val="C00000"/>
                </a:solidFill>
              </a:rPr>
              <a:t>Further Searches are $5 per 1000</a:t>
            </a:r>
          </a:p>
          <a:p>
            <a:endParaRPr lang="en-GB" dirty="0">
              <a:solidFill>
                <a:srgbClr val="C00000"/>
              </a:solidFill>
            </a:endParaRPr>
          </a:p>
          <a:p>
            <a:endParaRPr lang="en-GB" dirty="0">
              <a:solidFill>
                <a:srgbClr val="C00000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rgbClr val="00B050"/>
                </a:solidFill>
              </a:rPr>
              <a:t>	Ads to cover the cost</a:t>
            </a:r>
          </a:p>
        </p:txBody>
      </p:sp>
      <p:sp>
        <p:nvSpPr>
          <p:cNvPr id="2" name="TextBox 1" descr="the object is in ">
            <a:extLst>
              <a:ext uri="{FF2B5EF4-FFF2-40B4-BE49-F238E27FC236}">
                <a16:creationId xmlns:a16="http://schemas.microsoft.com/office/drawing/2014/main" id="{8E09BCB6-F961-E9C5-115F-CD246B093448}"/>
              </a:ext>
            </a:extLst>
          </p:cNvPr>
          <p:cNvSpPr txBox="1"/>
          <p:nvPr/>
        </p:nvSpPr>
        <p:spPr>
          <a:xfrm>
            <a:off x="3906520" y="304800"/>
            <a:ext cx="437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Google Search 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FFFD09-216C-AB9B-FC24-BE1E51E33A7A}"/>
              </a:ext>
            </a:extLst>
          </p:cNvPr>
          <p:cNvSpPr txBox="1"/>
          <p:nvPr/>
        </p:nvSpPr>
        <p:spPr>
          <a:xfrm>
            <a:off x="619760" y="1997839"/>
            <a:ext cx="5669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Language</a:t>
            </a:r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: JSON</a:t>
            </a:r>
          </a:p>
          <a:p>
            <a:endParaRPr lang="en-GB" dirty="0">
              <a:solidFill>
                <a:schemeClr val="bg1"/>
              </a:solidFill>
              <a:latin typeface="Amasis MT Pro Medium" panose="02040604050005020304" pitchFamily="18" charset="0"/>
            </a:endParaRPr>
          </a:p>
          <a:p>
            <a:r>
              <a:rPr lang="en-GB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Uses</a:t>
            </a:r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: 	Allows User to search in the SPA</a:t>
            </a:r>
          </a:p>
          <a:p>
            <a:endParaRPr lang="en-GB" dirty="0">
              <a:solidFill>
                <a:schemeClr val="bg1"/>
              </a:solidFill>
              <a:latin typeface="Amasis MT Pro Medium" panose="02040604050005020304" pitchFamily="18" charset="0"/>
            </a:endParaRPr>
          </a:p>
          <a:p>
            <a:r>
              <a:rPr lang="en-GB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Cost</a:t>
            </a:r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: 	Free 100 searches per day.</a:t>
            </a:r>
          </a:p>
          <a:p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	</a:t>
            </a:r>
          </a:p>
          <a:p>
            <a:endParaRPr lang="en-GB" dirty="0">
              <a:solidFill>
                <a:schemeClr val="bg1"/>
              </a:solidFill>
              <a:latin typeface="Amasis MT Pro Medium" panose="02040604050005020304" pitchFamily="18" charset="0"/>
            </a:endParaRPr>
          </a:p>
          <a:p>
            <a:endParaRPr lang="en-GB" dirty="0">
              <a:solidFill>
                <a:schemeClr val="bg1"/>
              </a:solidFill>
              <a:latin typeface="Amasis MT Pro Medium" panose="02040604050005020304" pitchFamily="18" charset="0"/>
            </a:endParaRPr>
          </a:p>
          <a:p>
            <a:r>
              <a:rPr lang="en-GB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Future application requirements</a:t>
            </a:r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:</a:t>
            </a:r>
          </a:p>
          <a:p>
            <a:endParaRPr lang="en-GB" dirty="0">
              <a:solidFill>
                <a:schemeClr val="bg1"/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85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DC9CE4-DD73-5C2E-A355-B901E140C1A2}"/>
              </a:ext>
            </a:extLst>
          </p:cNvPr>
          <p:cNvSpPr txBox="1"/>
          <p:nvPr/>
        </p:nvSpPr>
        <p:spPr>
          <a:xfrm>
            <a:off x="1008686" y="301954"/>
            <a:ext cx="2029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Sprint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E9072-00C9-0690-48D1-A323FF389A9F}"/>
              </a:ext>
            </a:extLst>
          </p:cNvPr>
          <p:cNvSpPr txBox="1"/>
          <p:nvPr/>
        </p:nvSpPr>
        <p:spPr>
          <a:xfrm>
            <a:off x="1008686" y="1421300"/>
            <a:ext cx="3126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Breaking Down Idea and Creating first prototype</a:t>
            </a:r>
          </a:p>
          <a:p>
            <a:endParaRPr lang="en-GB" dirty="0">
              <a:solidFill>
                <a:schemeClr val="bg1"/>
              </a:solidFill>
              <a:latin typeface="Amasis MT Pro Medium" panose="02040604050005020304" pitchFamily="18" charset="0"/>
            </a:endParaRPr>
          </a:p>
          <a:p>
            <a:endParaRPr lang="en-GB" dirty="0">
              <a:solidFill>
                <a:schemeClr val="bg1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78B4C-1C7B-4971-6319-74F94BA0A01F}"/>
              </a:ext>
            </a:extLst>
          </p:cNvPr>
          <p:cNvSpPr txBox="1"/>
          <p:nvPr/>
        </p:nvSpPr>
        <p:spPr>
          <a:xfrm>
            <a:off x="7629469" y="3807177"/>
            <a:ext cx="2539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Improvement:</a:t>
            </a:r>
          </a:p>
          <a:p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Layout</a:t>
            </a:r>
          </a:p>
          <a:p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Low information</a:t>
            </a:r>
          </a:p>
          <a:p>
            <a:endParaRPr lang="en-GB" dirty="0">
              <a:solidFill>
                <a:schemeClr val="bg1"/>
              </a:solidFill>
              <a:latin typeface="Amasis MT Pro Medium" panose="020406040500050203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257B3F7-5033-0BA1-929E-E3FFF758CC22}"/>
              </a:ext>
            </a:extLst>
          </p:cNvPr>
          <p:cNvGrpSpPr/>
          <p:nvPr/>
        </p:nvGrpSpPr>
        <p:grpSpPr>
          <a:xfrm>
            <a:off x="7629469" y="344658"/>
            <a:ext cx="4145280" cy="2900401"/>
            <a:chOff x="7529462" y="520635"/>
            <a:chExt cx="4145280" cy="2900401"/>
          </a:xfrm>
        </p:grpSpPr>
        <p:pic>
          <p:nvPicPr>
            <p:cNvPr id="6" name="Picture 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6BCA9901-8168-27BD-2E2C-C0103EAE5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29462" y="520635"/>
              <a:ext cx="3991136" cy="250249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AE7813C-017E-0C7F-76FD-6DE61BA5358A}"/>
                </a:ext>
              </a:extLst>
            </p:cNvPr>
            <p:cNvSpPr txBox="1"/>
            <p:nvPr/>
          </p:nvSpPr>
          <p:spPr>
            <a:xfrm>
              <a:off x="10444191" y="3135826"/>
              <a:ext cx="1230551" cy="285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050" dirty="0">
                  <a:solidFill>
                    <a:schemeClr val="bg1"/>
                  </a:solidFill>
                  <a:latin typeface="Amasis MT Pro Medium" panose="02040604050005020304" pitchFamily="18" charset="0"/>
                </a:rPr>
                <a:t>- Prototype 1</a:t>
              </a:r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658D20-D49B-395E-EBCA-B54CF4BDE45E}"/>
                </a:ext>
              </a:extLst>
            </p:cNvPr>
            <p:cNvSpPr/>
            <p:nvPr/>
          </p:nvSpPr>
          <p:spPr>
            <a:xfrm>
              <a:off x="7693228" y="757765"/>
              <a:ext cx="719455" cy="359410"/>
            </a:xfrm>
            <a:prstGeom prst="rect">
              <a:avLst/>
            </a:prstGeom>
            <a:solidFill>
              <a:schemeClr val="bg2"/>
            </a:solidFill>
            <a:ln w="18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57" name="Ink 8">
                <a:extLst>
                  <a:ext uri="{FF2B5EF4-FFF2-40B4-BE49-F238E27FC236}">
                    <a16:creationId xmlns:a16="http://schemas.microsoft.com/office/drawing/2014/main" id="{5290B9A6-74B6-5C30-5425-A45F3FDBAD5D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71847" y="3924510"/>
              <a:ext cx="301625" cy="314325"/>
            </p14:xfrm>
          </p:contentPart>
        </mc:Choice>
        <mc:Fallback>
          <p:pic>
            <p:nvPicPr>
              <p:cNvPr id="2057" name="Ink 8">
                <a:extLst>
                  <a:ext uri="{FF2B5EF4-FFF2-40B4-BE49-F238E27FC236}">
                    <a16:creationId xmlns:a16="http://schemas.microsoft.com/office/drawing/2014/main" id="{5290B9A6-74B6-5C30-5425-A45F3FDBAD5D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59" name="Ink 24">
                <a:extLst>
                  <a:ext uri="{FF2B5EF4-FFF2-40B4-BE49-F238E27FC236}">
                    <a16:creationId xmlns:a16="http://schemas.microsoft.com/office/drawing/2014/main" id="{7D1EAB2D-884E-BE17-79D2-D3C9FB86E4C7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46485" y="4003885"/>
              <a:ext cx="95250" cy="211138"/>
            </p14:xfrm>
          </p:contentPart>
        </mc:Choice>
        <mc:Fallback>
          <p:pic>
            <p:nvPicPr>
              <p:cNvPr id="2059" name="Ink 24">
                <a:extLst>
                  <a:ext uri="{FF2B5EF4-FFF2-40B4-BE49-F238E27FC236}">
                    <a16:creationId xmlns:a16="http://schemas.microsoft.com/office/drawing/2014/main" id="{7D1EAB2D-884E-BE17-79D2-D3C9FB86E4C7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ctangle 13">
            <a:extLst>
              <a:ext uri="{FF2B5EF4-FFF2-40B4-BE49-F238E27FC236}">
                <a16:creationId xmlns:a16="http://schemas.microsoft.com/office/drawing/2014/main" id="{53C99416-FE40-25E5-2FEF-B18593A18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497" y="32450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5AA7AB6A-EB38-7079-AF94-EE9FE7E87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497" y="370226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24" name="Picture 23" descr="A screenshot of a computer&#10;&#10;Description automatically generated">
            <a:extLst>
              <a:ext uri="{FF2B5EF4-FFF2-40B4-BE49-F238E27FC236}">
                <a16:creationId xmlns:a16="http://schemas.microsoft.com/office/drawing/2014/main" id="{FFAB39BD-CA8A-2A9C-2BF6-FAEBA0E293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686" y="3746526"/>
            <a:ext cx="4000885" cy="250249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C95554-C1BC-2F66-0153-2DCE4E6E9125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4135120" y="5007506"/>
            <a:ext cx="2167634" cy="1241510"/>
          </a:xfrm>
          <a:prstGeom prst="straightConnector1">
            <a:avLst/>
          </a:prstGeom>
          <a:ln>
            <a:solidFill>
              <a:srgbClr val="F43EC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AFE3F52-D69F-9FB2-7D79-CD3F0C32A393}"/>
              </a:ext>
            </a:extLst>
          </p:cNvPr>
          <p:cNvSpPr txBox="1"/>
          <p:nvPr/>
        </p:nvSpPr>
        <p:spPr>
          <a:xfrm>
            <a:off x="6302754" y="6018183"/>
            <a:ext cx="2980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Design style in correlation with Human eye Tracking</a:t>
            </a:r>
          </a:p>
        </p:txBody>
      </p:sp>
    </p:spTree>
    <p:extLst>
      <p:ext uri="{BB962C8B-B14F-4D97-AF65-F5344CB8AC3E}">
        <p14:creationId xmlns:p14="http://schemas.microsoft.com/office/powerpoint/2010/main" val="1168862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756</Words>
  <Application>Microsoft Office PowerPoint</Application>
  <PresentationFormat>Widescreen</PresentationFormat>
  <Paragraphs>143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ADLaM Display</vt:lpstr>
      <vt:lpstr>Amasis MT Pro Medium</vt:lpstr>
      <vt:lpstr>Arial</vt:lpstr>
      <vt:lpstr>Calibri</vt:lpstr>
      <vt:lpstr>Calibri Light</vt:lpstr>
      <vt:lpstr>Segoe UI</vt:lpstr>
      <vt:lpstr>Office Theme</vt:lpstr>
      <vt:lpstr>Project White Spectra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White Spectra</dc:title>
  <dc:creator>(s) Nikodem Drabik</dc:creator>
  <cp:lastModifiedBy>(s) Nikodem Drabik</cp:lastModifiedBy>
  <cp:revision>2</cp:revision>
  <dcterms:created xsi:type="dcterms:W3CDTF">2023-12-27T21:46:05Z</dcterms:created>
  <dcterms:modified xsi:type="dcterms:W3CDTF">2023-12-29T01:03:52Z</dcterms:modified>
</cp:coreProperties>
</file>