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66" r:id="rId5"/>
    <p:sldId id="260" r:id="rId6"/>
    <p:sldId id="258" r:id="rId7"/>
    <p:sldId id="259" r:id="rId8"/>
    <p:sldId id="262" r:id="rId9"/>
    <p:sldId id="264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65580FD-9352-0E82-A024-38592367AA68}" name="(s) Nikodem Drabik" initials="ND" userId="S::nikodem.drabik@students.plymouth.ac.uk::988cad8d-6853-42bc-825d-bfa5e7b7b9e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109" autoAdjust="0"/>
  </p:normalViewPr>
  <p:slideViewPr>
    <p:cSldViewPr snapToGrid="0">
      <p:cViewPr varScale="1">
        <p:scale>
          <a:sx n="92" d="100"/>
          <a:sy n="92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6F6277-CE89-4686-B12D-C3469B9B1F5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4FC75E0-79A1-423E-9DB2-1B7ECC1514A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>
              <a:solidFill>
                <a:schemeClr val="bg1"/>
              </a:solidFill>
              <a:latin typeface="Amasis MT Pro Medium" panose="02040604050005020304" pitchFamily="18" charset="0"/>
            </a:rPr>
            <a:t>Language: JSON</a:t>
          </a:r>
          <a:endParaRPr lang="en-US" dirty="0">
            <a:solidFill>
              <a:schemeClr val="bg1"/>
            </a:solidFill>
            <a:latin typeface="Amasis MT Pro Medium" panose="02040604050005020304" pitchFamily="18" charset="0"/>
          </a:endParaRPr>
        </a:p>
      </dgm:t>
    </dgm:pt>
    <dgm:pt modelId="{0DAEE543-F375-407A-99DA-DCA91E6CD9D0}" type="parTrans" cxnId="{79537F36-8A16-4B80-96C5-95A965AB8DFC}">
      <dgm:prSet/>
      <dgm:spPr/>
      <dgm:t>
        <a:bodyPr/>
        <a:lstStyle/>
        <a:p>
          <a:endParaRPr lang="en-US"/>
        </a:p>
      </dgm:t>
    </dgm:pt>
    <dgm:pt modelId="{53CE6FB4-B319-43C5-871C-4AD51B93A69F}" type="sibTrans" cxnId="{79537F36-8A16-4B80-96C5-95A965AB8DFC}">
      <dgm:prSet/>
      <dgm:spPr/>
      <dgm:t>
        <a:bodyPr/>
        <a:lstStyle/>
        <a:p>
          <a:endParaRPr lang="en-US"/>
        </a:p>
      </dgm:t>
    </dgm:pt>
    <dgm:pt modelId="{C063FA87-13A2-4018-9C87-317441B07C9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>
              <a:solidFill>
                <a:schemeClr val="bg1"/>
              </a:solidFill>
            </a:rPr>
            <a:t>Uses: 	</a:t>
          </a:r>
        </a:p>
        <a:p>
          <a:pPr>
            <a:lnSpc>
              <a:spcPct val="100000"/>
            </a:lnSpc>
            <a:defRPr b="1"/>
          </a:pPr>
          <a:r>
            <a:rPr lang="en-GB" dirty="0">
              <a:solidFill>
                <a:schemeClr val="bg1"/>
              </a:solidFill>
            </a:rPr>
            <a:t>Allows User to search in the SPA</a:t>
          </a:r>
          <a:endParaRPr lang="en-US" dirty="0">
            <a:solidFill>
              <a:schemeClr val="bg1"/>
            </a:solidFill>
          </a:endParaRPr>
        </a:p>
      </dgm:t>
    </dgm:pt>
    <dgm:pt modelId="{137993FC-7FAC-459A-BE2A-BF6F82DEE7EB}" type="parTrans" cxnId="{87CB1207-628C-4BAF-B2C0-A8E693086BB9}">
      <dgm:prSet/>
      <dgm:spPr/>
      <dgm:t>
        <a:bodyPr/>
        <a:lstStyle/>
        <a:p>
          <a:endParaRPr lang="en-US"/>
        </a:p>
      </dgm:t>
    </dgm:pt>
    <dgm:pt modelId="{2D0C30A7-648E-403D-9743-C8AF7014A317}" type="sibTrans" cxnId="{87CB1207-628C-4BAF-B2C0-A8E693086BB9}">
      <dgm:prSet/>
      <dgm:spPr/>
      <dgm:t>
        <a:bodyPr/>
        <a:lstStyle/>
        <a:p>
          <a:endParaRPr lang="en-US"/>
        </a:p>
      </dgm:t>
    </dgm:pt>
    <dgm:pt modelId="{3DC61F0C-7B7A-47DD-9E51-41EE1BB0322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>
              <a:solidFill>
                <a:schemeClr val="bg1"/>
              </a:solidFill>
              <a:latin typeface="Amasis MT Pro Medium" panose="02040604050005020304" pitchFamily="18" charset="0"/>
            </a:rPr>
            <a:t>Cost: 	</a:t>
          </a:r>
        </a:p>
        <a:p>
          <a:pPr>
            <a:lnSpc>
              <a:spcPct val="100000"/>
            </a:lnSpc>
            <a:defRPr b="1"/>
          </a:pPr>
          <a:r>
            <a:rPr lang="en-GB" dirty="0">
              <a:solidFill>
                <a:schemeClr val="bg1"/>
              </a:solidFill>
              <a:latin typeface="Amasis MT Pro Medium" panose="02040604050005020304" pitchFamily="18" charset="0"/>
            </a:rPr>
            <a:t>Free 100 searches per day.</a:t>
          </a:r>
          <a:endParaRPr lang="en-US" dirty="0">
            <a:solidFill>
              <a:schemeClr val="bg1"/>
            </a:solidFill>
            <a:latin typeface="Amasis MT Pro Medium" panose="02040604050005020304" pitchFamily="18" charset="0"/>
          </a:endParaRPr>
        </a:p>
      </dgm:t>
    </dgm:pt>
    <dgm:pt modelId="{CFAC8187-E041-4440-ACDF-6A2A45CED58F}" type="parTrans" cxnId="{C99503D6-9B89-4640-8D1A-6948B5B3F4F2}">
      <dgm:prSet/>
      <dgm:spPr/>
      <dgm:t>
        <a:bodyPr/>
        <a:lstStyle/>
        <a:p>
          <a:endParaRPr lang="en-US"/>
        </a:p>
      </dgm:t>
    </dgm:pt>
    <dgm:pt modelId="{5EC45540-F360-4E50-97B4-24AFC046130D}" type="sibTrans" cxnId="{C99503D6-9B89-4640-8D1A-6948B5B3F4F2}">
      <dgm:prSet/>
      <dgm:spPr/>
      <dgm:t>
        <a:bodyPr/>
        <a:lstStyle/>
        <a:p>
          <a:endParaRPr lang="en-US"/>
        </a:p>
      </dgm:t>
    </dgm:pt>
    <dgm:pt modelId="{7227A408-78E1-477C-A2CF-0E2ED40A9E1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>
              <a:solidFill>
                <a:schemeClr val="bg1"/>
              </a:solidFill>
              <a:latin typeface="Amasis MT Pro Medium" panose="02040604050005020304" pitchFamily="18" charset="0"/>
            </a:rPr>
            <a:t>Future application requirements:</a:t>
          </a:r>
        </a:p>
        <a:p>
          <a:pPr>
            <a:lnSpc>
              <a:spcPct val="100000"/>
            </a:lnSpc>
            <a:defRPr b="1"/>
          </a:pPr>
          <a:r>
            <a:rPr lang="en-GB" dirty="0">
              <a:solidFill>
                <a:schemeClr val="bg1"/>
              </a:solidFill>
              <a:latin typeface="Amasis MT Pro Medium" panose="02040604050005020304" pitchFamily="18" charset="0"/>
            </a:rPr>
            <a:t>Costs $5 per 1000</a:t>
          </a:r>
        </a:p>
        <a:p>
          <a:pPr>
            <a:lnSpc>
              <a:spcPct val="100000"/>
            </a:lnSpc>
            <a:defRPr b="1"/>
          </a:pPr>
          <a:r>
            <a:rPr lang="en-GB" dirty="0">
              <a:solidFill>
                <a:schemeClr val="bg1"/>
              </a:solidFill>
              <a:latin typeface="Amasis MT Pro Medium" panose="02040604050005020304" pitchFamily="18" charset="0"/>
            </a:rPr>
            <a:t>Adds to cover this</a:t>
          </a:r>
        </a:p>
      </dgm:t>
    </dgm:pt>
    <dgm:pt modelId="{C0BCFFA8-E165-4D5F-89E9-778A4105BCB7}" type="parTrans" cxnId="{B3532C53-AF3B-4DA6-B0FD-5FEFD3D34EB9}">
      <dgm:prSet/>
      <dgm:spPr/>
      <dgm:t>
        <a:bodyPr/>
        <a:lstStyle/>
        <a:p>
          <a:endParaRPr lang="en-US"/>
        </a:p>
      </dgm:t>
    </dgm:pt>
    <dgm:pt modelId="{ACCA8018-7FB3-4113-BD05-943E1E1A98D2}" type="sibTrans" cxnId="{B3532C53-AF3B-4DA6-B0FD-5FEFD3D34EB9}">
      <dgm:prSet/>
      <dgm:spPr/>
      <dgm:t>
        <a:bodyPr/>
        <a:lstStyle/>
        <a:p>
          <a:endParaRPr lang="en-US"/>
        </a:p>
      </dgm:t>
    </dgm:pt>
    <dgm:pt modelId="{C334F842-F7DB-40D2-B885-A3CFAA8BE623}" type="pres">
      <dgm:prSet presAssocID="{556F6277-CE89-4686-B12D-C3469B9B1F51}" presName="root" presStyleCnt="0">
        <dgm:presLayoutVars>
          <dgm:dir/>
          <dgm:resizeHandles val="exact"/>
        </dgm:presLayoutVars>
      </dgm:prSet>
      <dgm:spPr/>
    </dgm:pt>
    <dgm:pt modelId="{B0CDAD3C-17FC-4D2A-A025-C5093250097E}" type="pres">
      <dgm:prSet presAssocID="{44FC75E0-79A1-423E-9DB2-1B7ECC1514A4}" presName="compNode" presStyleCnt="0"/>
      <dgm:spPr/>
    </dgm:pt>
    <dgm:pt modelId="{D96D878A-211D-4939-AFD7-278A76FAEF22}" type="pres">
      <dgm:prSet presAssocID="{44FC75E0-79A1-423E-9DB2-1B7ECC1514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5A583E8-47FE-4C3C-897F-5C5782F524B6}" type="pres">
      <dgm:prSet presAssocID="{44FC75E0-79A1-423E-9DB2-1B7ECC1514A4}" presName="iconSpace" presStyleCnt="0"/>
      <dgm:spPr/>
    </dgm:pt>
    <dgm:pt modelId="{3F6E2A92-5B03-4A48-9B2D-4075A9665C39}" type="pres">
      <dgm:prSet presAssocID="{44FC75E0-79A1-423E-9DB2-1B7ECC1514A4}" presName="parTx" presStyleLbl="revTx" presStyleIdx="0" presStyleCnt="8">
        <dgm:presLayoutVars>
          <dgm:chMax val="0"/>
          <dgm:chPref val="0"/>
        </dgm:presLayoutVars>
      </dgm:prSet>
      <dgm:spPr/>
    </dgm:pt>
    <dgm:pt modelId="{CAAD6CA9-BAB6-4B44-AB52-22C09E64A7A6}" type="pres">
      <dgm:prSet presAssocID="{44FC75E0-79A1-423E-9DB2-1B7ECC1514A4}" presName="txSpace" presStyleCnt="0"/>
      <dgm:spPr/>
    </dgm:pt>
    <dgm:pt modelId="{91B55BC2-24F8-41D7-8648-DD3E8B799A3B}" type="pres">
      <dgm:prSet presAssocID="{44FC75E0-79A1-423E-9DB2-1B7ECC1514A4}" presName="desTx" presStyleLbl="revTx" presStyleIdx="1" presStyleCnt="8">
        <dgm:presLayoutVars/>
      </dgm:prSet>
      <dgm:spPr/>
    </dgm:pt>
    <dgm:pt modelId="{BBE2A215-1AE5-4F77-90D5-C612117951BB}" type="pres">
      <dgm:prSet presAssocID="{53CE6FB4-B319-43C5-871C-4AD51B93A69F}" presName="sibTrans" presStyleCnt="0"/>
      <dgm:spPr/>
    </dgm:pt>
    <dgm:pt modelId="{C5E8AE78-0E47-41C5-AA6B-A467F31BB981}" type="pres">
      <dgm:prSet presAssocID="{C063FA87-13A2-4018-9C87-317441B07C9F}" presName="compNode" presStyleCnt="0"/>
      <dgm:spPr/>
    </dgm:pt>
    <dgm:pt modelId="{880D49B6-F844-4B69-8D8C-83C38796A512}" type="pres">
      <dgm:prSet presAssocID="{C063FA87-13A2-4018-9C87-317441B07C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DC910CD-09AB-404D-B653-DDAAABF75669}" type="pres">
      <dgm:prSet presAssocID="{C063FA87-13A2-4018-9C87-317441B07C9F}" presName="iconSpace" presStyleCnt="0"/>
      <dgm:spPr/>
    </dgm:pt>
    <dgm:pt modelId="{6559B766-3E07-41EA-B99F-72E3DEA18C3F}" type="pres">
      <dgm:prSet presAssocID="{C063FA87-13A2-4018-9C87-317441B07C9F}" presName="parTx" presStyleLbl="revTx" presStyleIdx="2" presStyleCnt="8" custScaleX="58566">
        <dgm:presLayoutVars>
          <dgm:chMax val="0"/>
          <dgm:chPref val="0"/>
        </dgm:presLayoutVars>
      </dgm:prSet>
      <dgm:spPr/>
    </dgm:pt>
    <dgm:pt modelId="{B33BD1D0-EC6B-4B34-98C6-0553DBF6FA3E}" type="pres">
      <dgm:prSet presAssocID="{C063FA87-13A2-4018-9C87-317441B07C9F}" presName="txSpace" presStyleCnt="0"/>
      <dgm:spPr/>
    </dgm:pt>
    <dgm:pt modelId="{0C7839AF-2E75-4C10-BFD7-09BD6863E032}" type="pres">
      <dgm:prSet presAssocID="{C063FA87-13A2-4018-9C87-317441B07C9F}" presName="desTx" presStyleLbl="revTx" presStyleIdx="3" presStyleCnt="8">
        <dgm:presLayoutVars/>
      </dgm:prSet>
      <dgm:spPr/>
    </dgm:pt>
    <dgm:pt modelId="{722C2A63-E76B-4CDD-AE5A-6180F2F048EE}" type="pres">
      <dgm:prSet presAssocID="{2D0C30A7-648E-403D-9743-C8AF7014A317}" presName="sibTrans" presStyleCnt="0"/>
      <dgm:spPr/>
    </dgm:pt>
    <dgm:pt modelId="{433CA250-87D8-4698-800F-A2BEBE563115}" type="pres">
      <dgm:prSet presAssocID="{3DC61F0C-7B7A-47DD-9E51-41EE1BB03220}" presName="compNode" presStyleCnt="0"/>
      <dgm:spPr/>
    </dgm:pt>
    <dgm:pt modelId="{97C3CCBC-95B8-485D-9E16-A13C61D9A9C7}" type="pres">
      <dgm:prSet presAssocID="{3DC61F0C-7B7A-47DD-9E51-41EE1BB032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C8BC365-F2E2-4C58-9360-EFD442850826}" type="pres">
      <dgm:prSet presAssocID="{3DC61F0C-7B7A-47DD-9E51-41EE1BB03220}" presName="iconSpace" presStyleCnt="0"/>
      <dgm:spPr/>
    </dgm:pt>
    <dgm:pt modelId="{C5E7DD12-F631-4EA3-A277-ACC892D1C836}" type="pres">
      <dgm:prSet presAssocID="{3DC61F0C-7B7A-47DD-9E51-41EE1BB03220}" presName="parTx" presStyleLbl="revTx" presStyleIdx="4" presStyleCnt="8" custScaleX="55624" custLinFactNeighborX="-30314" custLinFactNeighborY="-6909">
        <dgm:presLayoutVars>
          <dgm:chMax val="0"/>
          <dgm:chPref val="0"/>
        </dgm:presLayoutVars>
      </dgm:prSet>
      <dgm:spPr/>
    </dgm:pt>
    <dgm:pt modelId="{64A8221A-3371-4622-8C80-95233BB88F3E}" type="pres">
      <dgm:prSet presAssocID="{3DC61F0C-7B7A-47DD-9E51-41EE1BB03220}" presName="txSpace" presStyleCnt="0"/>
      <dgm:spPr/>
    </dgm:pt>
    <dgm:pt modelId="{712A62F5-24C1-43A4-B847-5D3506487C58}" type="pres">
      <dgm:prSet presAssocID="{3DC61F0C-7B7A-47DD-9E51-41EE1BB03220}" presName="desTx" presStyleLbl="revTx" presStyleIdx="5" presStyleCnt="8">
        <dgm:presLayoutVars/>
      </dgm:prSet>
      <dgm:spPr/>
    </dgm:pt>
    <dgm:pt modelId="{D15BC024-9373-420D-85F5-9231A23D7B7C}" type="pres">
      <dgm:prSet presAssocID="{5EC45540-F360-4E50-97B4-24AFC046130D}" presName="sibTrans" presStyleCnt="0"/>
      <dgm:spPr/>
    </dgm:pt>
    <dgm:pt modelId="{C5B8A621-9059-446D-B028-A9F9FCB848DD}" type="pres">
      <dgm:prSet presAssocID="{7227A408-78E1-477C-A2CF-0E2ED40A9E19}" presName="compNode" presStyleCnt="0"/>
      <dgm:spPr/>
    </dgm:pt>
    <dgm:pt modelId="{1025B7EB-7D44-414B-A76D-CF7B79130A27}" type="pres">
      <dgm:prSet presAssocID="{7227A408-78E1-477C-A2CF-0E2ED40A9E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BA3281E-97DD-41F5-9E17-E0ECB7AFE96C}" type="pres">
      <dgm:prSet presAssocID="{7227A408-78E1-477C-A2CF-0E2ED40A9E19}" presName="iconSpace" presStyleCnt="0"/>
      <dgm:spPr/>
    </dgm:pt>
    <dgm:pt modelId="{F12B73FD-5985-42CF-93B4-6C05CC0767CD}" type="pres">
      <dgm:prSet presAssocID="{7227A408-78E1-477C-A2CF-0E2ED40A9E19}" presName="parTx" presStyleLbl="revTx" presStyleIdx="6" presStyleCnt="8">
        <dgm:presLayoutVars>
          <dgm:chMax val="0"/>
          <dgm:chPref val="0"/>
        </dgm:presLayoutVars>
      </dgm:prSet>
      <dgm:spPr/>
    </dgm:pt>
    <dgm:pt modelId="{55FC73C5-CB7A-47F3-8033-F50E4DDF995C}" type="pres">
      <dgm:prSet presAssocID="{7227A408-78E1-477C-A2CF-0E2ED40A9E19}" presName="txSpace" presStyleCnt="0"/>
      <dgm:spPr/>
    </dgm:pt>
    <dgm:pt modelId="{0DEB6F6F-8E83-4E88-9C22-E8DD5884DD7F}" type="pres">
      <dgm:prSet presAssocID="{7227A408-78E1-477C-A2CF-0E2ED40A9E19}" presName="desTx" presStyleLbl="revTx" presStyleIdx="7" presStyleCnt="8">
        <dgm:presLayoutVars/>
      </dgm:prSet>
      <dgm:spPr/>
    </dgm:pt>
  </dgm:ptLst>
  <dgm:cxnLst>
    <dgm:cxn modelId="{87CB1207-628C-4BAF-B2C0-A8E693086BB9}" srcId="{556F6277-CE89-4686-B12D-C3469B9B1F51}" destId="{C063FA87-13A2-4018-9C87-317441B07C9F}" srcOrd="1" destOrd="0" parTransId="{137993FC-7FAC-459A-BE2A-BF6F82DEE7EB}" sibTransId="{2D0C30A7-648E-403D-9743-C8AF7014A317}"/>
    <dgm:cxn modelId="{8EC4D012-832B-4C27-B0E2-4F0EC6BAA2C5}" type="presOf" srcId="{556F6277-CE89-4686-B12D-C3469B9B1F51}" destId="{C334F842-F7DB-40D2-B885-A3CFAA8BE623}" srcOrd="0" destOrd="0" presId="urn:microsoft.com/office/officeart/2018/2/layout/IconLabelDescriptionList"/>
    <dgm:cxn modelId="{79537F36-8A16-4B80-96C5-95A965AB8DFC}" srcId="{556F6277-CE89-4686-B12D-C3469B9B1F51}" destId="{44FC75E0-79A1-423E-9DB2-1B7ECC1514A4}" srcOrd="0" destOrd="0" parTransId="{0DAEE543-F375-407A-99DA-DCA91E6CD9D0}" sibTransId="{53CE6FB4-B319-43C5-871C-4AD51B93A69F}"/>
    <dgm:cxn modelId="{B3532C53-AF3B-4DA6-B0FD-5FEFD3D34EB9}" srcId="{556F6277-CE89-4686-B12D-C3469B9B1F51}" destId="{7227A408-78E1-477C-A2CF-0E2ED40A9E19}" srcOrd="3" destOrd="0" parTransId="{C0BCFFA8-E165-4D5F-89E9-778A4105BCB7}" sibTransId="{ACCA8018-7FB3-4113-BD05-943E1E1A98D2}"/>
    <dgm:cxn modelId="{CE7F9055-3905-487F-94EA-AF09F79B615C}" type="presOf" srcId="{C063FA87-13A2-4018-9C87-317441B07C9F}" destId="{6559B766-3E07-41EA-B99F-72E3DEA18C3F}" srcOrd="0" destOrd="0" presId="urn:microsoft.com/office/officeart/2018/2/layout/IconLabelDescriptionList"/>
    <dgm:cxn modelId="{C99503D6-9B89-4640-8D1A-6948B5B3F4F2}" srcId="{556F6277-CE89-4686-B12D-C3469B9B1F51}" destId="{3DC61F0C-7B7A-47DD-9E51-41EE1BB03220}" srcOrd="2" destOrd="0" parTransId="{CFAC8187-E041-4440-ACDF-6A2A45CED58F}" sibTransId="{5EC45540-F360-4E50-97B4-24AFC046130D}"/>
    <dgm:cxn modelId="{3ECE7CD6-C56D-4A40-9882-992BAE7831FE}" type="presOf" srcId="{7227A408-78E1-477C-A2CF-0E2ED40A9E19}" destId="{F12B73FD-5985-42CF-93B4-6C05CC0767CD}" srcOrd="0" destOrd="0" presId="urn:microsoft.com/office/officeart/2018/2/layout/IconLabelDescriptionList"/>
    <dgm:cxn modelId="{A566EFDD-2E92-4F0B-B324-643B92588F10}" type="presOf" srcId="{3DC61F0C-7B7A-47DD-9E51-41EE1BB03220}" destId="{C5E7DD12-F631-4EA3-A277-ACC892D1C836}" srcOrd="0" destOrd="0" presId="urn:microsoft.com/office/officeart/2018/2/layout/IconLabelDescriptionList"/>
    <dgm:cxn modelId="{624050FC-27DB-410A-A68D-AAC2637ED3C0}" type="presOf" srcId="{44FC75E0-79A1-423E-9DB2-1B7ECC1514A4}" destId="{3F6E2A92-5B03-4A48-9B2D-4075A9665C39}" srcOrd="0" destOrd="0" presId="urn:microsoft.com/office/officeart/2018/2/layout/IconLabelDescriptionList"/>
    <dgm:cxn modelId="{E684AEE2-BDE6-4171-B349-1316F77E544D}" type="presParOf" srcId="{C334F842-F7DB-40D2-B885-A3CFAA8BE623}" destId="{B0CDAD3C-17FC-4D2A-A025-C5093250097E}" srcOrd="0" destOrd="0" presId="urn:microsoft.com/office/officeart/2018/2/layout/IconLabelDescriptionList"/>
    <dgm:cxn modelId="{7D150F46-632E-456D-9982-115D026BC598}" type="presParOf" srcId="{B0CDAD3C-17FC-4D2A-A025-C5093250097E}" destId="{D96D878A-211D-4939-AFD7-278A76FAEF22}" srcOrd="0" destOrd="0" presId="urn:microsoft.com/office/officeart/2018/2/layout/IconLabelDescriptionList"/>
    <dgm:cxn modelId="{99ACC802-244B-4DB9-A731-A93795469D7F}" type="presParOf" srcId="{B0CDAD3C-17FC-4D2A-A025-C5093250097E}" destId="{65A583E8-47FE-4C3C-897F-5C5782F524B6}" srcOrd="1" destOrd="0" presId="urn:microsoft.com/office/officeart/2018/2/layout/IconLabelDescriptionList"/>
    <dgm:cxn modelId="{753E76A0-24E8-4385-B63D-A8F03483F7E2}" type="presParOf" srcId="{B0CDAD3C-17FC-4D2A-A025-C5093250097E}" destId="{3F6E2A92-5B03-4A48-9B2D-4075A9665C39}" srcOrd="2" destOrd="0" presId="urn:microsoft.com/office/officeart/2018/2/layout/IconLabelDescriptionList"/>
    <dgm:cxn modelId="{A165FB8D-6CAB-47AE-BBD4-4B476BB3826D}" type="presParOf" srcId="{B0CDAD3C-17FC-4D2A-A025-C5093250097E}" destId="{CAAD6CA9-BAB6-4B44-AB52-22C09E64A7A6}" srcOrd="3" destOrd="0" presId="urn:microsoft.com/office/officeart/2018/2/layout/IconLabelDescriptionList"/>
    <dgm:cxn modelId="{4B87486E-32FB-4156-955F-99938E0E4AE1}" type="presParOf" srcId="{B0CDAD3C-17FC-4D2A-A025-C5093250097E}" destId="{91B55BC2-24F8-41D7-8648-DD3E8B799A3B}" srcOrd="4" destOrd="0" presId="urn:microsoft.com/office/officeart/2018/2/layout/IconLabelDescriptionList"/>
    <dgm:cxn modelId="{AC9AF33E-8120-45EA-B6DE-C324A21E1512}" type="presParOf" srcId="{C334F842-F7DB-40D2-B885-A3CFAA8BE623}" destId="{BBE2A215-1AE5-4F77-90D5-C612117951BB}" srcOrd="1" destOrd="0" presId="urn:microsoft.com/office/officeart/2018/2/layout/IconLabelDescriptionList"/>
    <dgm:cxn modelId="{CADB0D9E-CEBF-44C1-A906-935B59D6DFF0}" type="presParOf" srcId="{C334F842-F7DB-40D2-B885-A3CFAA8BE623}" destId="{C5E8AE78-0E47-41C5-AA6B-A467F31BB981}" srcOrd="2" destOrd="0" presId="urn:microsoft.com/office/officeart/2018/2/layout/IconLabelDescriptionList"/>
    <dgm:cxn modelId="{F7FC7D7E-8B3D-42F0-8E6C-FBE97FB5C70C}" type="presParOf" srcId="{C5E8AE78-0E47-41C5-AA6B-A467F31BB981}" destId="{880D49B6-F844-4B69-8D8C-83C38796A512}" srcOrd="0" destOrd="0" presId="urn:microsoft.com/office/officeart/2018/2/layout/IconLabelDescriptionList"/>
    <dgm:cxn modelId="{BEC54BCB-EFFF-48D8-BD9C-E8ED4FC045FD}" type="presParOf" srcId="{C5E8AE78-0E47-41C5-AA6B-A467F31BB981}" destId="{5DC910CD-09AB-404D-B653-DDAAABF75669}" srcOrd="1" destOrd="0" presId="urn:microsoft.com/office/officeart/2018/2/layout/IconLabelDescriptionList"/>
    <dgm:cxn modelId="{8EBD9E3C-ABF4-4D04-830C-430503F2B717}" type="presParOf" srcId="{C5E8AE78-0E47-41C5-AA6B-A467F31BB981}" destId="{6559B766-3E07-41EA-B99F-72E3DEA18C3F}" srcOrd="2" destOrd="0" presId="urn:microsoft.com/office/officeart/2018/2/layout/IconLabelDescriptionList"/>
    <dgm:cxn modelId="{F33A3F37-BE3D-40EF-8490-04F94EB16F7F}" type="presParOf" srcId="{C5E8AE78-0E47-41C5-AA6B-A467F31BB981}" destId="{B33BD1D0-EC6B-4B34-98C6-0553DBF6FA3E}" srcOrd="3" destOrd="0" presId="urn:microsoft.com/office/officeart/2018/2/layout/IconLabelDescriptionList"/>
    <dgm:cxn modelId="{545B6CE4-B8BA-42D3-9C7D-731B10671EFA}" type="presParOf" srcId="{C5E8AE78-0E47-41C5-AA6B-A467F31BB981}" destId="{0C7839AF-2E75-4C10-BFD7-09BD6863E032}" srcOrd="4" destOrd="0" presId="urn:microsoft.com/office/officeart/2018/2/layout/IconLabelDescriptionList"/>
    <dgm:cxn modelId="{E8C5E594-B0DB-4DA5-A174-4BBCFB5BC26B}" type="presParOf" srcId="{C334F842-F7DB-40D2-B885-A3CFAA8BE623}" destId="{722C2A63-E76B-4CDD-AE5A-6180F2F048EE}" srcOrd="3" destOrd="0" presId="urn:microsoft.com/office/officeart/2018/2/layout/IconLabelDescriptionList"/>
    <dgm:cxn modelId="{9DB4CF67-5443-442B-8E2E-C07630AA5091}" type="presParOf" srcId="{C334F842-F7DB-40D2-B885-A3CFAA8BE623}" destId="{433CA250-87D8-4698-800F-A2BEBE563115}" srcOrd="4" destOrd="0" presId="urn:microsoft.com/office/officeart/2018/2/layout/IconLabelDescriptionList"/>
    <dgm:cxn modelId="{5F71B4A8-F825-476E-8E20-F775CA0D68D4}" type="presParOf" srcId="{433CA250-87D8-4698-800F-A2BEBE563115}" destId="{97C3CCBC-95B8-485D-9E16-A13C61D9A9C7}" srcOrd="0" destOrd="0" presId="urn:microsoft.com/office/officeart/2018/2/layout/IconLabelDescriptionList"/>
    <dgm:cxn modelId="{0D46BD0F-CBA0-4006-B063-1B05C30EC423}" type="presParOf" srcId="{433CA250-87D8-4698-800F-A2BEBE563115}" destId="{3C8BC365-F2E2-4C58-9360-EFD442850826}" srcOrd="1" destOrd="0" presId="urn:microsoft.com/office/officeart/2018/2/layout/IconLabelDescriptionList"/>
    <dgm:cxn modelId="{3F2A138D-F639-40DC-9D67-F0456491E94B}" type="presParOf" srcId="{433CA250-87D8-4698-800F-A2BEBE563115}" destId="{C5E7DD12-F631-4EA3-A277-ACC892D1C836}" srcOrd="2" destOrd="0" presId="urn:microsoft.com/office/officeart/2018/2/layout/IconLabelDescriptionList"/>
    <dgm:cxn modelId="{55D9F2B1-7BB5-4EFC-AA1E-43CA6CA37738}" type="presParOf" srcId="{433CA250-87D8-4698-800F-A2BEBE563115}" destId="{64A8221A-3371-4622-8C80-95233BB88F3E}" srcOrd="3" destOrd="0" presId="urn:microsoft.com/office/officeart/2018/2/layout/IconLabelDescriptionList"/>
    <dgm:cxn modelId="{B9274C75-D523-4F38-9091-EA96FEF0E5B0}" type="presParOf" srcId="{433CA250-87D8-4698-800F-A2BEBE563115}" destId="{712A62F5-24C1-43A4-B847-5D3506487C58}" srcOrd="4" destOrd="0" presId="urn:microsoft.com/office/officeart/2018/2/layout/IconLabelDescriptionList"/>
    <dgm:cxn modelId="{539CDBE2-337B-4D0B-BDA7-444C420B3FF0}" type="presParOf" srcId="{C334F842-F7DB-40D2-B885-A3CFAA8BE623}" destId="{D15BC024-9373-420D-85F5-9231A23D7B7C}" srcOrd="5" destOrd="0" presId="urn:microsoft.com/office/officeart/2018/2/layout/IconLabelDescriptionList"/>
    <dgm:cxn modelId="{2A5919B0-FEB0-4E4C-9274-4E61DBA1FC63}" type="presParOf" srcId="{C334F842-F7DB-40D2-B885-A3CFAA8BE623}" destId="{C5B8A621-9059-446D-B028-A9F9FCB848DD}" srcOrd="6" destOrd="0" presId="urn:microsoft.com/office/officeart/2018/2/layout/IconLabelDescriptionList"/>
    <dgm:cxn modelId="{78B18BA5-372F-4C20-8F5D-91A57CE24288}" type="presParOf" srcId="{C5B8A621-9059-446D-B028-A9F9FCB848DD}" destId="{1025B7EB-7D44-414B-A76D-CF7B79130A27}" srcOrd="0" destOrd="0" presId="urn:microsoft.com/office/officeart/2018/2/layout/IconLabelDescriptionList"/>
    <dgm:cxn modelId="{50DBC66E-7072-4DCA-8A99-B0A5F0D9638F}" type="presParOf" srcId="{C5B8A621-9059-446D-B028-A9F9FCB848DD}" destId="{8BA3281E-97DD-41F5-9E17-E0ECB7AFE96C}" srcOrd="1" destOrd="0" presId="urn:microsoft.com/office/officeart/2018/2/layout/IconLabelDescriptionList"/>
    <dgm:cxn modelId="{06A2D97C-1B6D-4EC6-BAE0-151CE779B7B7}" type="presParOf" srcId="{C5B8A621-9059-446D-B028-A9F9FCB848DD}" destId="{F12B73FD-5985-42CF-93B4-6C05CC0767CD}" srcOrd="2" destOrd="0" presId="urn:microsoft.com/office/officeart/2018/2/layout/IconLabelDescriptionList"/>
    <dgm:cxn modelId="{5D86566D-5EDA-41DC-A404-0EFB3658D031}" type="presParOf" srcId="{C5B8A621-9059-446D-B028-A9F9FCB848DD}" destId="{55FC73C5-CB7A-47F3-8033-F50E4DDF995C}" srcOrd="3" destOrd="0" presId="urn:microsoft.com/office/officeart/2018/2/layout/IconLabelDescriptionList"/>
    <dgm:cxn modelId="{81FF1415-5FFA-4151-9E6D-76DDAE5C859C}" type="presParOf" srcId="{C5B8A621-9059-446D-B028-A9F9FCB848DD}" destId="{0DEB6F6F-8E83-4E88-9C22-E8DD5884DD7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878A-211D-4939-AFD7-278A76FAEF22}">
      <dsp:nvSpPr>
        <dsp:cNvPr id="0" name=""/>
        <dsp:cNvSpPr/>
      </dsp:nvSpPr>
      <dsp:spPr>
        <a:xfrm>
          <a:off x="9550" y="1069402"/>
          <a:ext cx="843768" cy="843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E2A92-5B03-4A48-9B2D-4075A9665C39}">
      <dsp:nvSpPr>
        <dsp:cNvPr id="0" name=""/>
        <dsp:cNvSpPr/>
      </dsp:nvSpPr>
      <dsp:spPr>
        <a:xfrm>
          <a:off x="9550" y="2001493"/>
          <a:ext cx="2410768" cy="1025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>
              <a:solidFill>
                <a:schemeClr val="bg1"/>
              </a:solidFill>
              <a:latin typeface="Amasis MT Pro Medium" panose="02040604050005020304" pitchFamily="18" charset="0"/>
            </a:rPr>
            <a:t>Language: JSON</a:t>
          </a:r>
          <a:endParaRPr lang="en-US" sz="1400" kern="1200" dirty="0">
            <a:solidFill>
              <a:schemeClr val="bg1"/>
            </a:solidFill>
            <a:latin typeface="Amasis MT Pro Medium" panose="02040604050005020304" pitchFamily="18" charset="0"/>
          </a:endParaRPr>
        </a:p>
      </dsp:txBody>
      <dsp:txXfrm>
        <a:off x="9550" y="2001493"/>
        <a:ext cx="2410768" cy="1025749"/>
      </dsp:txXfrm>
    </dsp:sp>
    <dsp:sp modelId="{91B55BC2-24F8-41D7-8648-DD3E8B799A3B}">
      <dsp:nvSpPr>
        <dsp:cNvPr id="0" name=""/>
        <dsp:cNvSpPr/>
      </dsp:nvSpPr>
      <dsp:spPr>
        <a:xfrm>
          <a:off x="9550" y="3068323"/>
          <a:ext cx="2410768" cy="55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D49B6-F844-4B69-8D8C-83C38796A512}">
      <dsp:nvSpPr>
        <dsp:cNvPr id="0" name=""/>
        <dsp:cNvSpPr/>
      </dsp:nvSpPr>
      <dsp:spPr>
        <a:xfrm>
          <a:off x="2842203" y="1069402"/>
          <a:ext cx="843768" cy="843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9B766-3E07-41EA-B99F-72E3DEA18C3F}">
      <dsp:nvSpPr>
        <dsp:cNvPr id="0" name=""/>
        <dsp:cNvSpPr/>
      </dsp:nvSpPr>
      <dsp:spPr>
        <a:xfrm>
          <a:off x="3134991" y="2001493"/>
          <a:ext cx="827696" cy="1025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>
              <a:solidFill>
                <a:schemeClr val="bg1"/>
              </a:solidFill>
            </a:rPr>
            <a:t>Uses: 	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>
              <a:solidFill>
                <a:schemeClr val="bg1"/>
              </a:solidFill>
            </a:rPr>
            <a:t>Allows User to search in the SPA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134991" y="2001493"/>
        <a:ext cx="827696" cy="1025749"/>
      </dsp:txXfrm>
    </dsp:sp>
    <dsp:sp modelId="{0C7839AF-2E75-4C10-BFD7-09BD6863E032}">
      <dsp:nvSpPr>
        <dsp:cNvPr id="0" name=""/>
        <dsp:cNvSpPr/>
      </dsp:nvSpPr>
      <dsp:spPr>
        <a:xfrm>
          <a:off x="2842203" y="3068323"/>
          <a:ext cx="2410768" cy="55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3CCBC-95B8-485D-9E16-A13C61D9A9C7}">
      <dsp:nvSpPr>
        <dsp:cNvPr id="0" name=""/>
        <dsp:cNvSpPr/>
      </dsp:nvSpPr>
      <dsp:spPr>
        <a:xfrm>
          <a:off x="5674856" y="1069402"/>
          <a:ext cx="843768" cy="843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7DD12-F631-4EA3-A277-ACC892D1C836}">
      <dsp:nvSpPr>
        <dsp:cNvPr id="0" name=""/>
        <dsp:cNvSpPr/>
      </dsp:nvSpPr>
      <dsp:spPr>
        <a:xfrm>
          <a:off x="5565783" y="1930624"/>
          <a:ext cx="746627" cy="1025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>
              <a:solidFill>
                <a:schemeClr val="bg1"/>
              </a:solidFill>
              <a:latin typeface="Amasis MT Pro Medium" panose="02040604050005020304" pitchFamily="18" charset="0"/>
            </a:rPr>
            <a:t>Cost: 	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>
              <a:solidFill>
                <a:schemeClr val="bg1"/>
              </a:solidFill>
              <a:latin typeface="Amasis MT Pro Medium" panose="02040604050005020304" pitchFamily="18" charset="0"/>
            </a:rPr>
            <a:t>Free 100 searches per day.</a:t>
          </a:r>
          <a:endParaRPr lang="en-US" sz="1400" kern="1200" dirty="0">
            <a:solidFill>
              <a:schemeClr val="bg1"/>
            </a:solidFill>
            <a:latin typeface="Amasis MT Pro Medium" panose="02040604050005020304" pitchFamily="18" charset="0"/>
          </a:endParaRPr>
        </a:p>
      </dsp:txBody>
      <dsp:txXfrm>
        <a:off x="5565783" y="1930624"/>
        <a:ext cx="746627" cy="1025749"/>
      </dsp:txXfrm>
    </dsp:sp>
    <dsp:sp modelId="{712A62F5-24C1-43A4-B847-5D3506487C58}">
      <dsp:nvSpPr>
        <dsp:cNvPr id="0" name=""/>
        <dsp:cNvSpPr/>
      </dsp:nvSpPr>
      <dsp:spPr>
        <a:xfrm>
          <a:off x="5674856" y="3068323"/>
          <a:ext cx="2410768" cy="55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5B7EB-7D44-414B-A76D-CF7B79130A27}">
      <dsp:nvSpPr>
        <dsp:cNvPr id="0" name=""/>
        <dsp:cNvSpPr/>
      </dsp:nvSpPr>
      <dsp:spPr>
        <a:xfrm>
          <a:off x="8507509" y="1069402"/>
          <a:ext cx="843768" cy="8437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B73FD-5985-42CF-93B4-6C05CC0767CD}">
      <dsp:nvSpPr>
        <dsp:cNvPr id="0" name=""/>
        <dsp:cNvSpPr/>
      </dsp:nvSpPr>
      <dsp:spPr>
        <a:xfrm>
          <a:off x="8507509" y="2001493"/>
          <a:ext cx="2410768" cy="1025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>
              <a:solidFill>
                <a:schemeClr val="bg1"/>
              </a:solidFill>
              <a:latin typeface="Amasis MT Pro Medium" panose="02040604050005020304" pitchFamily="18" charset="0"/>
            </a:rPr>
            <a:t>Future application requirements: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>
              <a:solidFill>
                <a:schemeClr val="bg1"/>
              </a:solidFill>
              <a:latin typeface="Amasis MT Pro Medium" panose="02040604050005020304" pitchFamily="18" charset="0"/>
            </a:rPr>
            <a:t>Costs $5 per 1000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 dirty="0">
              <a:solidFill>
                <a:schemeClr val="bg1"/>
              </a:solidFill>
              <a:latin typeface="Amasis MT Pro Medium" panose="02040604050005020304" pitchFamily="18" charset="0"/>
            </a:rPr>
            <a:t>Adds to cover this</a:t>
          </a:r>
        </a:p>
      </dsp:txBody>
      <dsp:txXfrm>
        <a:off x="8507509" y="2001493"/>
        <a:ext cx="2410768" cy="1025749"/>
      </dsp:txXfrm>
    </dsp:sp>
    <dsp:sp modelId="{0DEB6F6F-8E83-4E88-9C22-E8DD5884DD7F}">
      <dsp:nvSpPr>
        <dsp:cNvPr id="0" name=""/>
        <dsp:cNvSpPr/>
      </dsp:nvSpPr>
      <dsp:spPr>
        <a:xfrm>
          <a:off x="8507509" y="3068323"/>
          <a:ext cx="2410768" cy="55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/>
</inkml:ink>
</file>

<file path=ppt/ink/ink2.xml><?xml version="1.0" encoding="utf-8"?>
<inkml:ink xmlns:inkml="http://www.w3.org/2003/InkML">
  <inkml:definitions/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6EAC8-DCC0-44FE-AD42-39A29A0871A2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CC1A4-3E2C-4E0A-A6D0-9D5FE652AB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43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Create a single page application that with navigation for those who struggle to understand the internet and how to navigate it safely.</a:t>
            </a:r>
          </a:p>
          <a:p>
            <a:pPr marL="342900" indent="-342900">
              <a:buAutoNum type="arabicPeriod"/>
            </a:pP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Reasons for choosing people who struggle:</a:t>
            </a:r>
          </a:p>
          <a:p>
            <a:pPr marL="800100" lvl="1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No current substitutes on the market. No company created such webpage</a:t>
            </a:r>
          </a:p>
          <a:p>
            <a:pPr marL="800100" lvl="1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Mass amount of vulnerable people taken advantage of on the internet</a:t>
            </a:r>
          </a:p>
          <a:p>
            <a:pPr marL="800100" lvl="1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This creates an almost 100% secure environment if the users end up using this webpage</a:t>
            </a:r>
          </a:p>
          <a:p>
            <a:pPr marL="342900" indent="-342900">
              <a:buAutoNum type="arabicPeriod"/>
            </a:pP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The following points will be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expaned</a:t>
            </a:r>
            <a:r>
              <a:rPr lang="en-US" sz="1800" dirty="0">
                <a:effectLst/>
                <a:latin typeface="Segoe UI" panose="020B0502040204020203" pitchFamily="34" charset="0"/>
              </a:rPr>
              <a:t> on in the next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sliedes</a:t>
            </a: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CC1A4-3E2C-4E0A-A6D0-9D5FE652ABA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5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 of hints reason for existence-</a:t>
            </a:r>
          </a:p>
          <a:p>
            <a:r>
              <a:rPr lang="en-GB" dirty="0"/>
              <a:t>	Target users will struggle to create a strong password.</a:t>
            </a:r>
          </a:p>
          <a:p>
            <a:r>
              <a:rPr lang="en-GB" dirty="0"/>
              <a:t>	Hints should provide some idea of data to input</a:t>
            </a:r>
          </a:p>
          <a:p>
            <a:r>
              <a:rPr lang="en-GB" dirty="0"/>
              <a:t>	The password should also be tailor to the user and who knows the most what is relevant to a user then the user</a:t>
            </a:r>
          </a:p>
          <a:p>
            <a:r>
              <a:rPr lang="en-GB" dirty="0"/>
              <a:t>	Should make the password making process much easier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UI-</a:t>
            </a:r>
          </a:p>
          <a:p>
            <a:r>
              <a:rPr lang="en-GB" dirty="0"/>
              <a:t>	Location at the bottom of all hints -&gt; user should read the hints before attempting to input data.</a:t>
            </a:r>
          </a:p>
          <a:p>
            <a:r>
              <a:rPr lang="en-GB" dirty="0"/>
              <a:t>	Enter Button changes colour to show it is active.</a:t>
            </a:r>
          </a:p>
          <a:p>
            <a:r>
              <a:rPr lang="en-GB" dirty="0"/>
              <a:t>	The input Location is ladled Aswell “Type Data Here” however it is not showed in the screen shot to show that the data input works</a:t>
            </a:r>
          </a:p>
          <a:p>
            <a:r>
              <a:rPr lang="en-GB" dirty="0"/>
              <a:t>Uses-</a:t>
            </a:r>
          </a:p>
          <a:p>
            <a:r>
              <a:rPr lang="en-GB" dirty="0"/>
              <a:t>	The main function of this is to get the data and to then manipulate it and then after that return in to the user.</a:t>
            </a:r>
          </a:p>
          <a:p>
            <a:r>
              <a:rPr lang="en-GB" dirty="0"/>
              <a:t>	The manipulation will be the technique I explained on the previous slide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Currently all the functionality it has it takes data in and then returns the exact same data to the user.</a:t>
            </a:r>
          </a:p>
          <a:p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CC1A4-3E2C-4E0A-A6D0-9D5FE652ABA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4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Create a single page application that with navigation for those who struggle to understand the internet and how to navigate it safely.</a:t>
            </a:r>
          </a:p>
          <a:p>
            <a:pPr marL="342900" indent="-342900">
              <a:buAutoNum type="arabicPeriod"/>
            </a:pP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Reasons for choosing people who struggle:</a:t>
            </a:r>
          </a:p>
          <a:p>
            <a:pPr marL="800100" lvl="1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No current substitutes on the market. No company created such webpage</a:t>
            </a:r>
          </a:p>
          <a:p>
            <a:pPr marL="800100" lvl="1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Mass amount of vulnerable people taken advantage of on the internet</a:t>
            </a:r>
          </a:p>
          <a:p>
            <a:pPr marL="800100" lvl="1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This creates an almost 100% secure environment if the users end up using this webpage</a:t>
            </a:r>
          </a:p>
          <a:p>
            <a:pPr marL="342900" indent="-342900">
              <a:buAutoNum type="arabicPeriod"/>
            </a:pP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effectLst/>
                <a:latin typeface="Segoe UI" panose="020B0502040204020203" pitchFamily="34" charset="0"/>
              </a:rPr>
              <a:t>The following points will be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expaned</a:t>
            </a:r>
            <a:r>
              <a:rPr lang="en-US" sz="1800" dirty="0">
                <a:effectLst/>
                <a:latin typeface="Segoe UI" panose="020B0502040204020203" pitchFamily="34" charset="0"/>
              </a:rPr>
              <a:t> on in the next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sliedes</a:t>
            </a: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sz="180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CC1A4-3E2C-4E0A-A6D0-9D5FE652ABA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63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CC1A4-3E2C-4E0A-A6D0-9D5FE652ABA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09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 Influence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Readability - 	Old people struggle to sea</a:t>
            </a:r>
          </a:p>
          <a:p>
            <a:r>
              <a:rPr lang="en-GB" dirty="0"/>
              <a:t>	The design needs to be straight forward no over the top complicated inputs.</a:t>
            </a:r>
          </a:p>
          <a:p>
            <a:endParaRPr lang="en-GB" dirty="0"/>
          </a:p>
          <a:p>
            <a:r>
              <a:rPr lang="en-GB" dirty="0"/>
              <a:t>Eye appealing design as if the design is not well composed the users will not enjoy using it for example old iPhone Operating System compared to new IOS</a:t>
            </a:r>
          </a:p>
          <a:p>
            <a:endParaRPr lang="en-GB" dirty="0"/>
          </a:p>
          <a:p>
            <a:r>
              <a:rPr lang="en-GB" dirty="0"/>
              <a:t>Due to my intended use I want it to be able to be used by the different skill and age level of possible users this means-</a:t>
            </a:r>
          </a:p>
          <a:p>
            <a:r>
              <a:rPr lang="en-GB" dirty="0"/>
              <a:t>	May add ability to change websites – increase decrease amount displayed</a:t>
            </a:r>
          </a:p>
          <a:p>
            <a:r>
              <a:rPr lang="en-GB" dirty="0"/>
              <a:t>	Mobile Compatible</a:t>
            </a:r>
          </a:p>
          <a:p>
            <a:r>
              <a:rPr lang="en-GB" dirty="0"/>
              <a:t>	Low Processing Power- users may be using outdated devices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CC1A4-3E2C-4E0A-A6D0-9D5FE652ABA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34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Idea:</a:t>
            </a:r>
          </a:p>
          <a:p>
            <a:r>
              <a:rPr lang="en-GB" dirty="0"/>
              <a:t>	Section of SPA</a:t>
            </a:r>
          </a:p>
          <a:p>
            <a:r>
              <a:rPr lang="en-GB" dirty="0"/>
              <a:t>	To have the user input the 2-3 words and 1 string of </a:t>
            </a:r>
            <a:r>
              <a:rPr lang="en-GB" dirty="0" err="1"/>
              <a:t>didits</a:t>
            </a:r>
            <a:r>
              <a:rPr lang="en-GB" dirty="0"/>
              <a:t> that have some kind of meaning to them to make it easier to remember;</a:t>
            </a:r>
          </a:p>
          <a:p>
            <a:r>
              <a:rPr lang="en-GB" dirty="0"/>
              <a:t>	That data will be scrambled hopefully by –</a:t>
            </a:r>
          </a:p>
          <a:p>
            <a:r>
              <a:rPr lang="en-GB" dirty="0"/>
              <a:t>		Hopefully, Syllables = Capitalised</a:t>
            </a:r>
          </a:p>
          <a:p>
            <a:r>
              <a:rPr lang="en-GB" dirty="0"/>
              <a:t>		Special Characters - _ @ </a:t>
            </a:r>
          </a:p>
          <a:p>
            <a:r>
              <a:rPr lang="en-GB" dirty="0"/>
              <a:t>		Numbers integrated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	Show better than basic input- future more computer power -&gt; faster brute force -&gt; long-term password == better</a:t>
            </a:r>
          </a:p>
          <a:p>
            <a:endParaRPr lang="en-GB" dirty="0"/>
          </a:p>
          <a:p>
            <a:r>
              <a:rPr lang="en-GB" dirty="0"/>
              <a:t>Issues:</a:t>
            </a:r>
          </a:p>
          <a:p>
            <a:r>
              <a:rPr lang="en-GB" dirty="0"/>
              <a:t>	User lack of skill - May lead to weak passwords</a:t>
            </a:r>
          </a:p>
          <a:p>
            <a:r>
              <a:rPr lang="en-GB" dirty="0"/>
              <a:t>	Syllables- Difficult to imitate the English language in code -&gt; possibly impossible on such a small scale</a:t>
            </a:r>
          </a:p>
          <a:p>
            <a:r>
              <a:rPr lang="en-GB" dirty="0"/>
              <a:t>	Brute Force == Long Time / With my password generating logic -&gt; weak</a:t>
            </a:r>
          </a:p>
          <a:p>
            <a:endParaRPr lang="en-GB" dirty="0"/>
          </a:p>
          <a:p>
            <a:r>
              <a:rPr lang="en-GB" dirty="0"/>
              <a:t>Password Management:</a:t>
            </a:r>
          </a:p>
          <a:p>
            <a:r>
              <a:rPr lang="en-GB" dirty="0"/>
              <a:t>	Storage -&gt; Currently uses notepad stored in a cupboard can be bad or good regarding security</a:t>
            </a:r>
          </a:p>
          <a:p>
            <a:r>
              <a:rPr lang="en-GB" dirty="0"/>
              <a:t>		Other ways of storage is on user device depending how it is done can depend on security level.</a:t>
            </a:r>
          </a:p>
          <a:p>
            <a:r>
              <a:rPr lang="en-GB" dirty="0"/>
              <a:t>	User Preference -&gt; User prefers to store it physically. Have it in hand .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CC1A4-3E2C-4E0A-A6D0-9D5FE652ABA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1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Allows user to use google search engine from my website sending them to the destination they searched for.</a:t>
            </a:r>
          </a:p>
          <a:p>
            <a:endParaRPr lang="en-GB" dirty="0"/>
          </a:p>
          <a:p>
            <a:r>
              <a:rPr lang="en-GB" dirty="0"/>
              <a:t>This will be located near the top as it is in fact a search bar.</a:t>
            </a:r>
          </a:p>
          <a:p>
            <a:endParaRPr lang="en-GB" dirty="0"/>
          </a:p>
          <a:p>
            <a:r>
              <a:rPr lang="en-GB" dirty="0"/>
              <a:t>Works- 	Like most search bars. </a:t>
            </a:r>
          </a:p>
          <a:p>
            <a:r>
              <a:rPr lang="en-GB" dirty="0"/>
              <a:t>	Takes you to the google screen with info about what you searched.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Uses-	Allows for user to directly search on my site without the need for going to an external site </a:t>
            </a:r>
          </a:p>
          <a:p>
            <a:endParaRPr lang="en-GB" dirty="0"/>
          </a:p>
          <a:p>
            <a:r>
              <a:rPr lang="en-GB" dirty="0"/>
              <a:t>Costs- 	Currently it is free for up to 100 searches per day after that it will no longer work.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Futureproofing:</a:t>
            </a:r>
          </a:p>
          <a:p>
            <a:r>
              <a:rPr lang="en-GB" dirty="0"/>
              <a:t>	It costs $5 per 100 searches if I want to go over the 100 free searches</a:t>
            </a:r>
          </a:p>
          <a:p>
            <a:r>
              <a:rPr lang="en-GB" dirty="0"/>
              <a:t>	To mitigate this cost I thought about putting ads to cover the costs-</a:t>
            </a:r>
          </a:p>
          <a:p>
            <a:r>
              <a:rPr lang="en-GB" dirty="0"/>
              <a:t>		However Adds that will be located on my site may end up being predatory on my users as they are likely to by gullible</a:t>
            </a:r>
          </a:p>
          <a:p>
            <a:r>
              <a:rPr lang="en-GB" dirty="0"/>
              <a:t>		This leaves the issue of how to monetize my site to cover costs.</a:t>
            </a:r>
          </a:p>
          <a:p>
            <a:endParaRPr lang="en-GB" dirty="0"/>
          </a:p>
          <a:p>
            <a:r>
              <a:rPr lang="en-GB" dirty="0"/>
              <a:t>	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CC1A4-3E2C-4E0A-A6D0-9D5FE652ABA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27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Sprint 1:</a:t>
            </a:r>
          </a:p>
          <a:p>
            <a:r>
              <a:rPr lang="en-GB" dirty="0"/>
              <a:t>Non functioning web page.</a:t>
            </a:r>
          </a:p>
          <a:p>
            <a:r>
              <a:rPr lang="en-GB" dirty="0"/>
              <a:t>Used program that allows to style web pages.</a:t>
            </a:r>
          </a:p>
          <a:p>
            <a:endParaRPr lang="en-GB" dirty="0"/>
          </a:p>
          <a:p>
            <a:r>
              <a:rPr lang="en-GB" dirty="0"/>
              <a:t>Used to create Ideas and to create an initial prototype-</a:t>
            </a:r>
          </a:p>
          <a:p>
            <a:r>
              <a:rPr lang="en-GB" dirty="0"/>
              <a:t>	work out Good and bad ideas</a:t>
            </a:r>
          </a:p>
          <a:p>
            <a:r>
              <a:rPr lang="en-GB" dirty="0"/>
              <a:t>	Different skills</a:t>
            </a:r>
          </a:p>
          <a:p>
            <a:r>
              <a:rPr lang="en-GB" dirty="0"/>
              <a:t>	What works -&gt; apply in the next prototype</a:t>
            </a:r>
          </a:p>
          <a:p>
            <a:r>
              <a:rPr lang="en-GB" dirty="0"/>
              <a:t>	Everything else re-design</a:t>
            </a:r>
          </a:p>
          <a:p>
            <a:endParaRPr lang="en-GB" dirty="0"/>
          </a:p>
          <a:p>
            <a:r>
              <a:rPr lang="en-GB" dirty="0"/>
              <a:t>Researched web page layouts:</a:t>
            </a:r>
          </a:p>
          <a:p>
            <a:r>
              <a:rPr lang="en-GB" dirty="0"/>
              <a:t>	The F scan-</a:t>
            </a:r>
          </a:p>
          <a:p>
            <a:r>
              <a:rPr lang="en-GB" dirty="0"/>
              <a:t>		Humans look at web pages in an f pattern</a:t>
            </a:r>
          </a:p>
          <a:p>
            <a:r>
              <a:rPr lang="en-GB" dirty="0"/>
              <a:t>		Put information where people look.</a:t>
            </a:r>
          </a:p>
          <a:p>
            <a:endParaRPr lang="en-GB" dirty="0"/>
          </a:p>
          <a:p>
            <a:r>
              <a:rPr lang="en-GB" dirty="0"/>
              <a:t>Improvements from 1</a:t>
            </a:r>
            <a:r>
              <a:rPr lang="en-GB" baseline="30000" dirty="0"/>
              <a:t>st</a:t>
            </a:r>
            <a:r>
              <a:rPr lang="en-GB" dirty="0"/>
              <a:t> attempt:</a:t>
            </a:r>
          </a:p>
          <a:p>
            <a:r>
              <a:rPr lang="en-GB" dirty="0"/>
              <a:t>	Layout is very bland and the whole design does not look eye appealing in my opinion. </a:t>
            </a:r>
          </a:p>
          <a:p>
            <a:r>
              <a:rPr lang="en-GB" dirty="0"/>
              <a:t>	The amount of information displayed is not enough and the way it is located seems just unorganised and cluttered</a:t>
            </a:r>
          </a:p>
          <a:p>
            <a:r>
              <a:rPr lang="en-GB" dirty="0"/>
              <a:t>	Drop down seems to not be as useful as I thought it would be as it is slightly complicated.</a:t>
            </a:r>
          </a:p>
          <a:p>
            <a:r>
              <a:rPr lang="en-GB" dirty="0"/>
              <a:t>	</a:t>
            </a:r>
          </a:p>
          <a:p>
            <a:endParaRPr lang="en-GB" dirty="0"/>
          </a:p>
          <a:p>
            <a:r>
              <a:rPr lang="en-GB" dirty="0"/>
              <a:t>Before sprint 2- looked at other peoples HTML basic webpages and influenced by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CC1A4-3E2C-4E0A-A6D0-9D5FE652ABA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672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CC1A4-3E2C-4E0A-A6D0-9D5FE652ABA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080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Hypertext Markup Language</a:t>
            </a:r>
          </a:p>
          <a:p>
            <a:r>
              <a:rPr lang="en-GB" dirty="0"/>
              <a:t>Cascading Style Sheets</a:t>
            </a:r>
          </a:p>
          <a:p>
            <a:r>
              <a:rPr lang="en-GB" dirty="0"/>
              <a:t>Java Script</a:t>
            </a:r>
          </a:p>
          <a:p>
            <a:endParaRPr lang="en-GB" dirty="0"/>
          </a:p>
          <a:p>
            <a:r>
              <a:rPr lang="en-GB" dirty="0"/>
              <a:t>Main Body –</a:t>
            </a:r>
          </a:p>
          <a:p>
            <a:r>
              <a:rPr lang="en-GB" dirty="0"/>
              <a:t>	Basic Interface creates makes it much easier to use the website it is less cluttered</a:t>
            </a:r>
          </a:p>
          <a:p>
            <a:r>
              <a:rPr lang="en-GB" dirty="0"/>
              <a:t>	Separate areas allow for the webpage to be organised in a very intuitive way</a:t>
            </a:r>
          </a:p>
          <a:p>
            <a:r>
              <a:rPr lang="en-GB" dirty="0"/>
              <a:t>	Decided to use Images as Links -&gt; much easier to understand and intuitive like a Icon on a phone screen or on the computers ___</a:t>
            </a:r>
          </a:p>
          <a:p>
            <a:r>
              <a:rPr lang="en-GB" dirty="0"/>
              <a:t>	</a:t>
            </a:r>
            <a:br>
              <a:rPr lang="en-GB" dirty="0"/>
            </a:br>
            <a:r>
              <a:rPr lang="en-GB" dirty="0"/>
              <a:t>	These to things make it much easier to navigate the webpage compared to my first prototype</a:t>
            </a:r>
          </a:p>
          <a:p>
            <a:r>
              <a:rPr lang="en-GB" dirty="0"/>
              <a:t>	Removed drop downs as this was one of the thing I found to be complicated and cluttered</a:t>
            </a:r>
          </a:p>
          <a:p>
            <a:endParaRPr lang="en-GB" dirty="0"/>
          </a:p>
          <a:p>
            <a:r>
              <a:rPr lang="en-GB" dirty="0"/>
              <a:t>Side Bar-</a:t>
            </a:r>
          </a:p>
          <a:p>
            <a:r>
              <a:rPr lang="en-GB" dirty="0"/>
              <a:t>	Current state == Non functioning - &gt; finish designing main body</a:t>
            </a:r>
          </a:p>
          <a:p>
            <a:r>
              <a:rPr lang="en-GB" dirty="0"/>
              <a:t>	Current function-&gt; changes colour when hovering over to indicate it can be pressed. -&gt;ease of use</a:t>
            </a:r>
          </a:p>
          <a:p>
            <a:r>
              <a:rPr lang="en-GB" dirty="0"/>
              <a:t>	Intended uses-</a:t>
            </a:r>
          </a:p>
          <a:p>
            <a:r>
              <a:rPr lang="en-GB" dirty="0"/>
              <a:t>		Moves with Webpage as user scrolls </a:t>
            </a:r>
          </a:p>
          <a:p>
            <a:r>
              <a:rPr lang="en-GB" dirty="0"/>
              <a:t>		Shows all features of the webpage when clicked moves to that area of screen with that data.</a:t>
            </a:r>
          </a:p>
          <a:p>
            <a:r>
              <a:rPr lang="en-GB" dirty="0"/>
              <a:t>		Overall, this will make it easier to navigate the webpage.</a:t>
            </a:r>
          </a:p>
          <a:p>
            <a:r>
              <a:rPr lang="en-GB" dirty="0"/>
              <a:t>	Future Issue-</a:t>
            </a:r>
          </a:p>
          <a:p>
            <a:r>
              <a:rPr lang="en-GB" dirty="0"/>
              <a:t>		Mobile Users in portrait Mode</a:t>
            </a:r>
          </a:p>
          <a:p>
            <a:r>
              <a:rPr lang="en-GB" dirty="0"/>
              <a:t>		Where does it go</a:t>
            </a:r>
          </a:p>
          <a:p>
            <a:r>
              <a:rPr lang="en-GB" dirty="0"/>
              <a:t>		How will it function</a:t>
            </a:r>
          </a:p>
          <a:p>
            <a:r>
              <a:rPr lang="en-GB" dirty="0"/>
              <a:t>		</a:t>
            </a:r>
          </a:p>
          <a:p>
            <a:r>
              <a:rPr lang="en-GB" dirty="0"/>
              <a:t>		</a:t>
            </a:r>
          </a:p>
          <a:p>
            <a:r>
              <a:rPr lang="en-GB" dirty="0"/>
              <a:t>	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CC1A4-3E2C-4E0A-A6D0-9D5FE652ABA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7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672B-8AB4-4948-A3B0-509590D65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DEC75-FC3B-A216-57B3-97078C308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DD5D-0C2F-4CF5-E023-4C1802F9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76B33-7B7A-AAE9-B899-F036352E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C08F3-89A7-6619-DFEE-59C25A5D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68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A8FB-59C0-5761-4A5A-258CC730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1DD3F-6149-3562-57B9-FCCC65641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ABB64-2990-74E8-77D1-A5EEF1B7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CC5D-2C27-F950-5E86-8AD04249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3CFB-109D-C873-6887-62C36B96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61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54E9A-7CC8-7A65-276B-127A4FAFA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7FB02-EDC2-CD24-8830-CCDC8E119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211A-A978-E9A3-B1DB-D3C8BCC6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10E16-4A98-49BE-3F89-F22866EA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414FE-A702-CE32-BF31-9FD1F50B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08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64A7-00C8-06A5-305B-6418DC91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192E-35CF-A48F-39F8-15EF60AF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4EB6C-F286-A17A-0624-B3901033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3E825-DAF4-265B-4694-119205A7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9EFA1-EAE1-3FA0-433B-89703209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37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50E2-7B43-FB6D-941D-A00902FB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0118B-3EB0-B0A9-1768-C877FC13C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81CC3-684F-90EB-A333-538E8FC1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22E9-C0F6-B07D-EA3B-55281644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3871B-3E7C-A5F9-DC49-5698AB61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25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E7C4-EF03-4C18-30BB-D647F497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87C84-23D1-76AF-7F74-CC15FB69F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08CD0-4127-412F-002F-59179FCD1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6892-1AA1-DECF-E8DD-781608D7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40AA6-133E-11DF-4BA3-631F15F0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6481A-B3BE-9269-95F5-35C4BB17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29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3D5A-C329-CA82-CD3B-266439EF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79EC-2CF0-35EF-CEF9-3B3FFCA5F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0C2D8-B930-3C6A-96E0-AC3EE65D7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55839-C593-18A4-1535-D05AA71EC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8EBEC-D6BA-AA0F-EFFA-55734E9E5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74673-FD28-861A-A412-76BA54C7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52095-E5BE-7CEA-4F65-05E92FFA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F0202-F0ED-6D18-A932-71D94AB1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8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6E3C-9A01-CF4F-34CB-D205C1CF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B2111-07A2-BE30-B808-8EC1981C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53CCC-5625-E013-76E1-F48084DE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83192-2AB9-2E53-B7DF-8383662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8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D5770-0783-9A8D-EFF5-3B92C538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407F2-FD3A-F147-2F1C-116BD88D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1F120-AB06-6805-8801-2C9C34E9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0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47ED-D6E9-82B7-ABDB-9ED75166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B423-5470-51E1-FDFE-20F81CD1F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F5C82-ED12-EEBD-BFC0-0CFC7F8AB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6AA04-8D39-BD00-C48F-C90A7499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FDCE-19E0-7FF4-FFF3-7FFCA531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731E3-D6AD-06A9-6D7D-0A0B9515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12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516A-8852-BFFF-A2FF-5582365D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63EE9-D493-E8D4-778E-8E884840B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A8BDA-6E32-FEA7-5B15-FA5B690B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949C8-6342-38EC-AEE1-1415FD6C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1806-9593-4D90-81D5-0E8C4574B2ED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F3D10-9903-3620-77DB-7B98CA2E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E17A7-065F-8AFC-76B1-A5A61AA8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22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2C4E3-F1A5-9A3F-9B1D-20825CBA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A832A-D939-5BDB-E051-696FAF119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36777-43C2-E212-712B-7E2768925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11806-9593-4D90-81D5-0E8C4574B2ED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95DBB-D500-5D8F-E689-78F9853A6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CD8C5-6A1E-B6E1-00EC-3456507A4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4490E-23FB-4933-BE22-587D3EC64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35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ngimg.com/png/65310-icons-media-fb-computer-facebook-socia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ngall.com/google-png/download/42378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72000">
              <a:schemeClr val="tx1"/>
            </a:gs>
            <a:gs pos="0">
              <a:schemeClr val="accent3">
                <a:lumMod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EC442C3-F79F-7563-40E1-27F717489EC7}"/>
              </a:ext>
            </a:extLst>
          </p:cNvPr>
          <p:cNvGrpSpPr/>
          <p:nvPr/>
        </p:nvGrpSpPr>
        <p:grpSpPr>
          <a:xfrm>
            <a:off x="-1618585" y="-1817679"/>
            <a:ext cx="13602853" cy="12367631"/>
            <a:chOff x="409687" y="303654"/>
            <a:chExt cx="10367742" cy="8260482"/>
          </a:xfrm>
          <a:blipFill>
            <a:blip r:embed="rId2"/>
            <a:stretch>
              <a:fillRect/>
            </a:stretch>
          </a:blipFill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3FF1565-C496-C2B3-4541-8731422620D9}"/>
                </a:ext>
              </a:extLst>
            </p:cNvPr>
            <p:cNvGrpSpPr/>
            <p:nvPr/>
          </p:nvGrpSpPr>
          <p:grpSpPr>
            <a:xfrm rot="10800000">
              <a:off x="409687" y="350560"/>
              <a:ext cx="4200912" cy="8023283"/>
              <a:chOff x="3624312" y="-1265545"/>
              <a:chExt cx="3147005" cy="6775693"/>
            </a:xfrm>
            <a:grpFill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F036FC-E6E5-8B04-2364-31F093EA08F4}"/>
                  </a:ext>
                </a:extLst>
              </p:cNvPr>
              <p:cNvSpPr/>
              <p:nvPr/>
            </p:nvSpPr>
            <p:spPr>
              <a:xfrm rot="18346405">
                <a:off x="3434765" y="2051551"/>
                <a:ext cx="5456779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0D77416-2750-7FE8-C73F-08699B6DD717}"/>
                  </a:ext>
                </a:extLst>
              </p:cNvPr>
              <p:cNvSpPr/>
              <p:nvPr/>
            </p:nvSpPr>
            <p:spPr>
              <a:xfrm rot="18346405">
                <a:off x="844627" y="1514140"/>
                <a:ext cx="6775693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F34E51B-F483-0821-8B37-FB16FE665D17}"/>
                </a:ext>
              </a:extLst>
            </p:cNvPr>
            <p:cNvGrpSpPr/>
            <p:nvPr/>
          </p:nvGrpSpPr>
          <p:grpSpPr>
            <a:xfrm>
              <a:off x="6113789" y="303654"/>
              <a:ext cx="4663640" cy="8260482"/>
              <a:chOff x="2468284" y="219322"/>
              <a:chExt cx="3493647" cy="6976008"/>
            </a:xfrm>
            <a:grpFill/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F26B51C-9265-311B-84FA-4A61023D3231}"/>
                  </a:ext>
                </a:extLst>
              </p:cNvPr>
              <p:cNvSpPr/>
              <p:nvPr/>
            </p:nvSpPr>
            <p:spPr>
              <a:xfrm rot="18346405">
                <a:off x="3203505" y="3161296"/>
                <a:ext cx="4300527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D25040B-230C-DD15-8C04-17FA69F64558}"/>
                  </a:ext>
                </a:extLst>
              </p:cNvPr>
              <p:cNvSpPr/>
              <p:nvPr/>
            </p:nvSpPr>
            <p:spPr>
              <a:xfrm rot="18346405">
                <a:off x="-411558" y="3099164"/>
                <a:ext cx="6976008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2C84D00-982B-C988-049C-5973BEDE1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3029" y="6034687"/>
            <a:ext cx="5014823" cy="82331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By Nikodem Drabik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D3E83-11FF-AE5F-C395-E5C010033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177" y="1967076"/>
            <a:ext cx="5014823" cy="141380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White Spectra</a:t>
            </a:r>
          </a:p>
        </p:txBody>
      </p:sp>
    </p:spTree>
    <p:extLst>
      <p:ext uri="{BB962C8B-B14F-4D97-AF65-F5344CB8AC3E}">
        <p14:creationId xmlns:p14="http://schemas.microsoft.com/office/powerpoint/2010/main" val="2987676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97B2B1-BC94-4902-9DD6-F643897632A5}"/>
              </a:ext>
            </a:extLst>
          </p:cNvPr>
          <p:cNvSpPr txBox="1"/>
          <p:nvPr/>
        </p:nvSpPr>
        <p:spPr>
          <a:xfrm>
            <a:off x="1249680" y="71449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Prototype 2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360C0CD-3745-875B-32B8-33F0FFF72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426" y="1931670"/>
            <a:ext cx="5572125" cy="2994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3B3A49-FA28-9E54-6980-09D6859616E8}"/>
              </a:ext>
            </a:extLst>
          </p:cNvPr>
          <p:cNvSpPr txBox="1"/>
          <p:nvPr/>
        </p:nvSpPr>
        <p:spPr>
          <a:xfrm>
            <a:off x="1168400" y="2296160"/>
            <a:ext cx="3434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Main Body 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Basic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Separate Areas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Image = 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Easy to Navigate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No drop downs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A9320-0262-2D3D-4914-25B8290FD0B5}"/>
              </a:ext>
            </a:extLst>
          </p:cNvPr>
          <p:cNvSpPr txBox="1"/>
          <p:nvPr/>
        </p:nvSpPr>
        <p:spPr>
          <a:xfrm>
            <a:off x="1168400" y="4366736"/>
            <a:ext cx="37490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Side Bar (non-functional)–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Moves screen to designated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Shows all Areas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Easier Navigation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18CA9-A809-AF8D-0D47-C7EEC4B350A8}"/>
              </a:ext>
            </a:extLst>
          </p:cNvPr>
          <p:cNvSpPr txBox="1"/>
          <p:nvPr/>
        </p:nvSpPr>
        <p:spPr>
          <a:xfrm>
            <a:off x="1330960" y="143080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Amasis MT Pro Medium" panose="02040604050005020304" pitchFamily="18" charset="0"/>
              </a:rPr>
              <a:t>Written using HTML, CSS and JS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4903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5EB55-802B-AEB3-89D5-6FABE4C6E8DF}"/>
              </a:ext>
            </a:extLst>
          </p:cNvPr>
          <p:cNvSpPr txBox="1"/>
          <p:nvPr/>
        </p:nvSpPr>
        <p:spPr>
          <a:xfrm>
            <a:off x="1114744" y="1292421"/>
            <a:ext cx="4772974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4E15D56-72EF-ABB7-3303-C9137CF48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318" y="258593"/>
            <a:ext cx="5987775" cy="321842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0D94209-4B4A-4422-FD5A-4F1969AF6949}"/>
              </a:ext>
            </a:extLst>
          </p:cNvPr>
          <p:cNvGrpSpPr/>
          <p:nvPr/>
        </p:nvGrpSpPr>
        <p:grpSpPr>
          <a:xfrm>
            <a:off x="7700211" y="3727492"/>
            <a:ext cx="3848322" cy="2445726"/>
            <a:chOff x="1038204" y="623542"/>
            <a:chExt cx="3043759" cy="184016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104EC21-7566-56CC-AC68-3279E9C3D9C6}"/>
                </a:ext>
              </a:extLst>
            </p:cNvPr>
            <p:cNvSpPr/>
            <p:nvPr/>
          </p:nvSpPr>
          <p:spPr>
            <a:xfrm>
              <a:off x="1038204" y="623542"/>
              <a:ext cx="2915920" cy="184016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39000">
                  <a:schemeClr val="tx1">
                    <a:lumMod val="85000"/>
                    <a:lumOff val="15000"/>
                  </a:schemeClr>
                </a:gs>
                <a:gs pos="65000">
                  <a:schemeClr val="tx1">
                    <a:lumMod val="95000"/>
                    <a:lumOff val="5000"/>
                  </a:schemeClr>
                </a:gs>
              </a:gsLst>
              <a:lin ang="2700000" scaled="1"/>
              <a:tileRect/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834F79-9227-DFA9-4736-6A0F5640F2E9}"/>
                </a:ext>
              </a:extLst>
            </p:cNvPr>
            <p:cNvSpPr txBox="1"/>
            <p:nvPr/>
          </p:nvSpPr>
          <p:spPr>
            <a:xfrm>
              <a:off x="1665045" y="857620"/>
              <a:ext cx="2416918" cy="1417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9023">
                <a:spcAft>
                  <a:spcPts val="912"/>
                </a:spcAft>
              </a:pPr>
              <a:r>
                <a:rPr lang="en-GB" sz="3776" kern="120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Password Creator -Protype</a:t>
              </a:r>
              <a:endParaRPr lang="en-GB" sz="36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74F00E4-2574-BCB7-9344-E66C7DE319C9}"/>
              </a:ext>
            </a:extLst>
          </p:cNvPr>
          <p:cNvSpPr txBox="1"/>
          <p:nvPr/>
        </p:nvSpPr>
        <p:spPr>
          <a:xfrm>
            <a:off x="805098" y="663565"/>
            <a:ext cx="4361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List of Hints-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Secure 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Lowers User Related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First Time Making 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Straight forward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  <a:p>
            <a:pPr lvl="1"/>
            <a:endParaRPr lang="en-GB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  <a:p>
            <a:pPr lvl="1"/>
            <a:endParaRPr lang="en-GB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66225-CEC4-1378-EC09-849DAFE3625C}"/>
              </a:ext>
            </a:extLst>
          </p:cNvPr>
          <p:cNvSpPr txBox="1"/>
          <p:nvPr/>
        </p:nvSpPr>
        <p:spPr>
          <a:xfrm>
            <a:off x="805098" y="2389515"/>
            <a:ext cx="4541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Password UI-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Logical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After Hints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Enter Button Changes colour when hovered 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47E17-2E70-5213-AD0A-AFF6F0FBA18B}"/>
              </a:ext>
            </a:extLst>
          </p:cNvPr>
          <p:cNvSpPr txBox="1"/>
          <p:nvPr/>
        </p:nvSpPr>
        <p:spPr>
          <a:xfrm>
            <a:off x="805098" y="3883035"/>
            <a:ext cx="45419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Uses-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Data read by JavaScript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Allows to do encryption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Returns the Data to user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(Currently Only Receives data and confirms it via an Alert)</a:t>
            </a:r>
          </a:p>
        </p:txBody>
      </p:sp>
    </p:spTree>
    <p:extLst>
      <p:ext uri="{BB962C8B-B14F-4D97-AF65-F5344CB8AC3E}">
        <p14:creationId xmlns:p14="http://schemas.microsoft.com/office/powerpoint/2010/main" val="104281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68000">
              <a:schemeClr val="tx1"/>
            </a:gs>
            <a:gs pos="4000">
              <a:schemeClr val="accent3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83DA3EF-76E0-4B6B-656B-103D79113EDB}"/>
              </a:ext>
            </a:extLst>
          </p:cNvPr>
          <p:cNvGrpSpPr/>
          <p:nvPr/>
        </p:nvGrpSpPr>
        <p:grpSpPr>
          <a:xfrm>
            <a:off x="5788301" y="-4355653"/>
            <a:ext cx="14822730" cy="14258370"/>
            <a:chOff x="-520072" y="184526"/>
            <a:chExt cx="11297500" cy="9523328"/>
          </a:xfrm>
          <a:blipFill>
            <a:blip r:embed="rId3"/>
            <a:stretch>
              <a:fillRect/>
            </a:stretch>
          </a:blip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43E35A-96D7-DF42-BCFE-C4082185E1B1}"/>
                </a:ext>
              </a:extLst>
            </p:cNvPr>
            <p:cNvGrpSpPr/>
            <p:nvPr/>
          </p:nvGrpSpPr>
          <p:grpSpPr>
            <a:xfrm rot="10800000">
              <a:off x="-520072" y="223586"/>
              <a:ext cx="4681714" cy="9369311"/>
              <a:chOff x="3960637" y="-2295041"/>
              <a:chExt cx="3507186" cy="7912419"/>
            </a:xfrm>
            <a:grpFill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ECACA8-9B89-1E96-909C-837BC9791904}"/>
                  </a:ext>
                </a:extLst>
              </p:cNvPr>
              <p:cNvSpPr/>
              <p:nvPr/>
            </p:nvSpPr>
            <p:spPr>
              <a:xfrm rot="18346405">
                <a:off x="2954228" y="1096575"/>
                <a:ext cx="7810866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E2098E-34F0-D2A5-F474-52E2B09C152F}"/>
                  </a:ext>
                </a:extLst>
              </p:cNvPr>
              <p:cNvSpPr/>
              <p:nvPr/>
            </p:nvSpPr>
            <p:spPr>
              <a:xfrm rot="18346405">
                <a:off x="612589" y="1053007"/>
                <a:ext cx="7912419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AD5A32-4E48-024B-C82A-7D5EADC73ECD}"/>
                </a:ext>
              </a:extLst>
            </p:cNvPr>
            <p:cNvGrpSpPr/>
            <p:nvPr/>
          </p:nvGrpSpPr>
          <p:grpSpPr>
            <a:xfrm>
              <a:off x="5692578" y="184526"/>
              <a:ext cx="5084850" cy="9523328"/>
              <a:chOff x="2152745" y="118718"/>
              <a:chExt cx="3809186" cy="8042486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2D8B9AB-4C7D-A8EE-BE9F-2CEAFF5EDC5B}"/>
                  </a:ext>
                </a:extLst>
              </p:cNvPr>
              <p:cNvSpPr/>
              <p:nvPr/>
            </p:nvSpPr>
            <p:spPr>
              <a:xfrm rot="18346405">
                <a:off x="3203505" y="3161296"/>
                <a:ext cx="4300527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404EA2-D0A7-898A-5938-47279047B8D2}"/>
                  </a:ext>
                </a:extLst>
              </p:cNvPr>
              <p:cNvSpPr/>
              <p:nvPr/>
            </p:nvSpPr>
            <p:spPr>
              <a:xfrm rot="18346405">
                <a:off x="-1260336" y="3531799"/>
                <a:ext cx="8042486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4FFD50-C334-C961-2AB2-5429319B5916}"/>
              </a:ext>
            </a:extLst>
          </p:cNvPr>
          <p:cNvSpPr txBox="1"/>
          <p:nvPr/>
        </p:nvSpPr>
        <p:spPr>
          <a:xfrm>
            <a:off x="9301019" y="434108"/>
            <a:ext cx="2493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Project</a:t>
            </a:r>
          </a:p>
          <a:p>
            <a:r>
              <a:rPr lang="en-GB" sz="40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1099526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">
        <p159:morph option="byWord"/>
      </p:transition>
    </mc:Choice>
    <mc:Fallback xmlns="">
      <p:transition spd="slow" advClick="0" advTm="1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68000">
              <a:schemeClr val="tx1"/>
            </a:gs>
            <a:gs pos="4000">
              <a:schemeClr val="accent3">
                <a:lumMod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83DA3EF-76E0-4B6B-656B-103D79113EDB}"/>
              </a:ext>
            </a:extLst>
          </p:cNvPr>
          <p:cNvGrpSpPr/>
          <p:nvPr/>
        </p:nvGrpSpPr>
        <p:grpSpPr>
          <a:xfrm>
            <a:off x="5788301" y="-4355653"/>
            <a:ext cx="14822730" cy="14258370"/>
            <a:chOff x="-520072" y="184526"/>
            <a:chExt cx="11297500" cy="9523328"/>
          </a:xfrm>
          <a:blipFill>
            <a:blip r:embed="rId3"/>
            <a:stretch>
              <a:fillRect/>
            </a:stretch>
          </a:blip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43E35A-96D7-DF42-BCFE-C4082185E1B1}"/>
                </a:ext>
              </a:extLst>
            </p:cNvPr>
            <p:cNvGrpSpPr/>
            <p:nvPr/>
          </p:nvGrpSpPr>
          <p:grpSpPr>
            <a:xfrm rot="10800000">
              <a:off x="-520072" y="223586"/>
              <a:ext cx="4681714" cy="9369311"/>
              <a:chOff x="3960637" y="-2295041"/>
              <a:chExt cx="3507186" cy="7912419"/>
            </a:xfrm>
            <a:grpFill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ECACA8-9B89-1E96-909C-837BC9791904}"/>
                  </a:ext>
                </a:extLst>
              </p:cNvPr>
              <p:cNvSpPr/>
              <p:nvPr/>
            </p:nvSpPr>
            <p:spPr>
              <a:xfrm rot="18346405">
                <a:off x="2954228" y="1096575"/>
                <a:ext cx="7810866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E2098E-34F0-D2A5-F474-52E2B09C152F}"/>
                  </a:ext>
                </a:extLst>
              </p:cNvPr>
              <p:cNvSpPr/>
              <p:nvPr/>
            </p:nvSpPr>
            <p:spPr>
              <a:xfrm rot="18346405">
                <a:off x="612589" y="1053007"/>
                <a:ext cx="7912419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AD5A32-4E48-024B-C82A-7D5EADC73ECD}"/>
                </a:ext>
              </a:extLst>
            </p:cNvPr>
            <p:cNvGrpSpPr/>
            <p:nvPr/>
          </p:nvGrpSpPr>
          <p:grpSpPr>
            <a:xfrm>
              <a:off x="5692578" y="184526"/>
              <a:ext cx="5084850" cy="9523328"/>
              <a:chOff x="2152745" y="118718"/>
              <a:chExt cx="3809186" cy="8042486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2D8B9AB-4C7D-A8EE-BE9F-2CEAFF5EDC5B}"/>
                  </a:ext>
                </a:extLst>
              </p:cNvPr>
              <p:cNvSpPr/>
              <p:nvPr/>
            </p:nvSpPr>
            <p:spPr>
              <a:xfrm rot="18346405">
                <a:off x="3203505" y="3161296"/>
                <a:ext cx="4300527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404EA2-D0A7-898A-5938-47279047B8D2}"/>
                  </a:ext>
                </a:extLst>
              </p:cNvPr>
              <p:cNvSpPr/>
              <p:nvPr/>
            </p:nvSpPr>
            <p:spPr>
              <a:xfrm rot="18346405">
                <a:off x="-1260336" y="3531799"/>
                <a:ext cx="8042486" cy="121632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CC6821-6C54-EB41-A7C5-C81D994E0845}"/>
              </a:ext>
            </a:extLst>
          </p:cNvPr>
          <p:cNvSpPr txBox="1"/>
          <p:nvPr/>
        </p:nvSpPr>
        <p:spPr>
          <a:xfrm>
            <a:off x="397163" y="649567"/>
            <a:ext cx="4692073" cy="12003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Idea</a:t>
            </a: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Create a Single Page Application that helps with internet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FFD50-C334-C961-2AB2-5429319B5916}"/>
              </a:ext>
            </a:extLst>
          </p:cNvPr>
          <p:cNvSpPr txBox="1"/>
          <p:nvPr/>
        </p:nvSpPr>
        <p:spPr>
          <a:xfrm>
            <a:off x="9301019" y="434108"/>
            <a:ext cx="2493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Project 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3F56A-9D6F-D5E4-1AD6-51B2BC463E87}"/>
              </a:ext>
            </a:extLst>
          </p:cNvPr>
          <p:cNvSpPr txBox="1"/>
          <p:nvPr/>
        </p:nvSpPr>
        <p:spPr>
          <a:xfrm>
            <a:off x="397162" y="2422620"/>
            <a:ext cx="4692073" cy="230832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This Project Will</a:t>
            </a: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Be Designed for people who struggle with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Allow user to navigate the internet with ease and better security.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Have a Secure password creator.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Section dedicated to E-</a:t>
            </a:r>
            <a:r>
              <a:rPr lang="en-GB" dirty="0" err="1">
                <a:solidFill>
                  <a:schemeClr val="bg1"/>
                </a:solidFill>
                <a:latin typeface="Amasis MT Pro Medium" panose="02040604050005020304" pitchFamily="18" charset="0"/>
              </a:rPr>
              <a:t>Saftey</a:t>
            </a:r>
            <a:endParaRPr lang="en-GB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Have Google’s search engine API.</a:t>
            </a:r>
          </a:p>
        </p:txBody>
      </p:sp>
    </p:spTree>
    <p:extLst>
      <p:ext uri="{BB962C8B-B14F-4D97-AF65-F5344CB8AC3E}">
        <p14:creationId xmlns:p14="http://schemas.microsoft.com/office/powerpoint/2010/main" val="303023552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6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54299A-756C-DD79-2E3B-8DBEA52B8273}"/>
              </a:ext>
            </a:extLst>
          </p:cNvPr>
          <p:cNvSpPr txBox="1"/>
          <p:nvPr/>
        </p:nvSpPr>
        <p:spPr>
          <a:xfrm>
            <a:off x="789708" y="666351"/>
            <a:ext cx="10558405" cy="3044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40248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2FDC10B7-9B81-3797-B7B2-3B8A852CA67B}"/>
              </a:ext>
            </a:extLst>
          </p:cNvPr>
          <p:cNvSpPr/>
          <p:nvPr/>
        </p:nvSpPr>
        <p:spPr>
          <a:xfrm>
            <a:off x="1046480" y="178976"/>
            <a:ext cx="3076196" cy="2065485"/>
          </a:xfrm>
          <a:prstGeom prst="ellipse">
            <a:avLst/>
          </a:prstGeom>
          <a:gradFill flip="none" rotWithShape="0">
            <a:gsLst>
              <a:gs pos="0">
                <a:schemeClr val="tx1">
                  <a:lumMod val="75000"/>
                  <a:lumOff val="25000"/>
                  <a:alpha val="31000"/>
                </a:schemeClr>
              </a:gs>
              <a:gs pos="34000">
                <a:schemeClr val="tx1">
                  <a:lumMod val="65000"/>
                  <a:lumOff val="35000"/>
                  <a:alpha val="37000"/>
                </a:schemeClr>
              </a:gs>
              <a:gs pos="66000">
                <a:schemeClr val="tx1">
                  <a:lumMod val="85000"/>
                  <a:lumOff val="15000"/>
                  <a:alpha val="30000"/>
                </a:schemeClr>
              </a:gs>
              <a:gs pos="90000">
                <a:schemeClr val="tx1">
                  <a:lumMod val="95000"/>
                  <a:lumOff val="5000"/>
                  <a:alpha val="80000"/>
                </a:schemeClr>
              </a:gs>
            </a:gsLst>
            <a:lin ang="27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5FEE9-C284-A587-9BBE-AF3BC86A7BC2}"/>
              </a:ext>
            </a:extLst>
          </p:cNvPr>
          <p:cNvSpPr txBox="1"/>
          <p:nvPr/>
        </p:nvSpPr>
        <p:spPr>
          <a:xfrm>
            <a:off x="1046480" y="9227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Website hub</a:t>
            </a:r>
            <a:endParaRPr lang="en-GB" sz="3600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000694-49A3-AB37-0B86-DE36969A8450}"/>
              </a:ext>
            </a:extLst>
          </p:cNvPr>
          <p:cNvSpPr txBox="1"/>
          <p:nvPr/>
        </p:nvSpPr>
        <p:spPr>
          <a:xfrm>
            <a:off x="6654800" y="1531529"/>
            <a:ext cx="56692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Features</a:t>
            </a:r>
            <a:r>
              <a:rPr lang="en-GB">
                <a:solidFill>
                  <a:schemeClr val="bg1"/>
                </a:solidFill>
                <a:latin typeface="Amasis MT Pro Medium" panose="02040604050005020304" pitchFamily="18" charset="0"/>
              </a:rPr>
              <a:t>:</a:t>
            </a:r>
          </a:p>
          <a:p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</a:rPr>
              <a:t>Icons that Connect to websites such as:</a:t>
            </a:r>
          </a:p>
          <a:p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</a:rPr>
              <a:t>	Facebook</a:t>
            </a:r>
          </a:p>
          <a:p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</a:rPr>
              <a:t>	Emails</a:t>
            </a:r>
          </a:p>
          <a:p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</a:rPr>
              <a:t>	Bank – Quite important</a:t>
            </a:r>
          </a:p>
          <a:p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</a:rPr>
              <a:t>	Shopping</a:t>
            </a:r>
          </a:p>
          <a:p>
            <a:b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</a:rPr>
            </a:br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</a:rPr>
              <a:t>E-Safety Section:</a:t>
            </a:r>
          </a:p>
          <a:p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</a:rPr>
              <a:t>	Useful Recourses</a:t>
            </a:r>
          </a:p>
          <a:p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</a:rPr>
              <a:t>	Cyber Security Websites</a:t>
            </a:r>
          </a:p>
          <a:p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</a:rPr>
              <a:t>	Website featuring everyday tools.</a:t>
            </a:r>
            <a:endParaRPr lang="en-GB" sz="1600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DEF31-DA0F-DD7A-F18E-CEE6940F55E9}"/>
              </a:ext>
            </a:extLst>
          </p:cNvPr>
          <p:cNvSpPr txBox="1"/>
          <p:nvPr/>
        </p:nvSpPr>
        <p:spPr>
          <a:xfrm>
            <a:off x="924560" y="2357120"/>
            <a:ext cx="404368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Design Influence:</a:t>
            </a:r>
          </a:p>
          <a:p>
            <a:r>
              <a:rPr lang="en-GB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</a:t>
            </a:r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Users – 	Elderly</a:t>
            </a:r>
          </a:p>
          <a:p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	Children	</a:t>
            </a:r>
          </a:p>
          <a:p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	Tech inept</a:t>
            </a:r>
          </a:p>
          <a:p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	Neurodivergent</a:t>
            </a:r>
          </a:p>
          <a:p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</a:t>
            </a:r>
          </a:p>
          <a:p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Readability – Eyesight</a:t>
            </a:r>
          </a:p>
          <a:p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	      Ease of Use</a:t>
            </a:r>
          </a:p>
          <a:p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	      </a:t>
            </a:r>
          </a:p>
          <a:p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Eye appealing design</a:t>
            </a:r>
          </a:p>
          <a:p>
            <a:endParaRPr lang="en-GB" sz="1600">
              <a:solidFill>
                <a:schemeClr val="bg1"/>
              </a:solidFill>
              <a:latin typeface="Amasis MT Pro Medium" panose="020406040500050203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Versatility</a:t>
            </a:r>
          </a:p>
          <a:p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</a:t>
            </a:r>
          </a:p>
          <a:p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	</a:t>
            </a:r>
          </a:p>
          <a:p>
            <a:r>
              <a:rPr lang="en-GB" sz="160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	</a:t>
            </a:r>
            <a:endParaRPr lang="en-GB" sz="1600" dirty="0">
              <a:solidFill>
                <a:schemeClr val="bg1"/>
              </a:solidFill>
              <a:latin typeface="Amasis MT Pro Medium" panose="02040604050005020304" pitchFamily="18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9" name="Picture 8" descr="A logo with different colors on it&#10;&#10;Description automatically generated with medium confidence">
            <a:extLst>
              <a:ext uri="{FF2B5EF4-FFF2-40B4-BE49-F238E27FC236}">
                <a16:creationId xmlns:a16="http://schemas.microsoft.com/office/drawing/2014/main" id="{EE55787F-6410-57A5-E7F3-CDAFCE6EC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60968" y="-22111"/>
            <a:ext cx="2570480" cy="1233830"/>
          </a:xfrm>
          <a:prstGeom prst="rect">
            <a:avLst/>
          </a:prstGeom>
        </p:spPr>
      </p:pic>
      <p:pic>
        <p:nvPicPr>
          <p:cNvPr id="12" name="Picture 11" descr="A blue and white logo&#10;&#10;Description automatically generated">
            <a:extLst>
              <a:ext uri="{FF2B5EF4-FFF2-40B4-BE49-F238E27FC236}">
                <a16:creationId xmlns:a16="http://schemas.microsoft.com/office/drawing/2014/main" id="{4F7E9131-0202-9255-354C-B62B5CF2AA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179808" y="5404218"/>
            <a:ext cx="1168912" cy="11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94FCE8F-6C19-0861-08B9-5D650D7FD1C0}"/>
              </a:ext>
            </a:extLst>
          </p:cNvPr>
          <p:cNvGrpSpPr/>
          <p:nvPr/>
        </p:nvGrpSpPr>
        <p:grpSpPr>
          <a:xfrm>
            <a:off x="5462207" y="1490800"/>
            <a:ext cx="6415097" cy="1025982"/>
            <a:chOff x="3673785" y="860613"/>
            <a:chExt cx="6415097" cy="1025982"/>
          </a:xfrm>
          <a:noFill/>
        </p:grpSpPr>
        <p:pic>
          <p:nvPicPr>
            <p:cNvPr id="2" name="Picture 1" descr="A screen shot of a computer screen&#10;&#10;Description automatically generated">
              <a:extLst>
                <a:ext uri="{FF2B5EF4-FFF2-40B4-BE49-F238E27FC236}">
                  <a16:creationId xmlns:a16="http://schemas.microsoft.com/office/drawing/2014/main" id="{F9B3A72C-C442-695E-9EB4-F1BD722D2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4372" y="860613"/>
              <a:ext cx="2844510" cy="1025982"/>
            </a:xfrm>
            <a:prstGeom prst="rect">
              <a:avLst/>
            </a:prstGeom>
            <a:grp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A6F73E-7C43-FF0D-AE3F-F41CC9F4DDCA}"/>
                </a:ext>
              </a:extLst>
            </p:cNvPr>
            <p:cNvSpPr txBox="1"/>
            <p:nvPr/>
          </p:nvSpPr>
          <p:spPr>
            <a:xfrm>
              <a:off x="3673785" y="968680"/>
              <a:ext cx="3358784" cy="53309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effectLst/>
                  <a:latin typeface="Amasis MT Pro Medium" panose="020406040500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 inputted -&gt; Plymouth University 2023</a:t>
              </a:r>
              <a:r>
                <a:rPr lang="en-GB" sz="1200" dirty="0">
                  <a:solidFill>
                    <a:schemeClr val="bg1"/>
                  </a:solidFill>
                  <a:latin typeface="Amasis MT Pro Medium" panose="020406040500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No Special Encryption</a:t>
              </a:r>
              <a:endParaRPr lang="en-GB" sz="12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EB841B-669A-6FD8-5171-F1AA4B929ECC}"/>
              </a:ext>
            </a:extLst>
          </p:cNvPr>
          <p:cNvGrpSpPr/>
          <p:nvPr/>
        </p:nvGrpSpPr>
        <p:grpSpPr>
          <a:xfrm>
            <a:off x="3885981" y="2785048"/>
            <a:ext cx="7991323" cy="973068"/>
            <a:chOff x="2097558" y="2669506"/>
            <a:chExt cx="7991323" cy="973068"/>
          </a:xfrm>
        </p:grpSpPr>
        <p:pic>
          <p:nvPicPr>
            <p:cNvPr id="7" name="Picture 6" descr="A green and white rectangular box with black text&#10;&#10;Description automatically generated">
              <a:extLst>
                <a:ext uri="{FF2B5EF4-FFF2-40B4-BE49-F238E27FC236}">
                  <a16:creationId xmlns:a16="http://schemas.microsoft.com/office/drawing/2014/main" id="{10147884-2FAE-F205-E4C1-A67C3A682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4074" y="2669506"/>
              <a:ext cx="2804807" cy="97306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57BD70-1863-0240-D9DD-37C06C522476}"/>
                </a:ext>
              </a:extLst>
            </p:cNvPr>
            <p:cNvSpPr txBox="1"/>
            <p:nvPr/>
          </p:nvSpPr>
          <p:spPr>
            <a:xfrm>
              <a:off x="2097558" y="2748096"/>
              <a:ext cx="4935011" cy="6065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  <a:spcAft>
                  <a:spcPts val="800"/>
                </a:spcAft>
              </a:pPr>
              <a:r>
                <a:rPr lang="en-GB" sz="1400" dirty="0">
                  <a:solidFill>
                    <a:schemeClr val="bg1"/>
                  </a:solidFill>
                  <a:effectLst/>
                  <a:latin typeface="Amasis MT Pro Medium" panose="020406040500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Basic Generated Password -&gt; Plymouth-2023_University</a:t>
              </a:r>
              <a:r>
                <a:rPr lang="en-GB" sz="1400" dirty="0">
                  <a:solidFill>
                    <a:schemeClr val="bg1"/>
                  </a:solidFill>
                  <a:latin typeface="Amasis MT Pro Medium" panose="020406040500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First letter of each word</a:t>
              </a:r>
              <a:endParaRPr lang="en-GB" sz="1400" dirty="0">
                <a:solidFill>
                  <a:schemeClr val="bg1"/>
                </a:solidFill>
                <a:effectLst/>
                <a:latin typeface="Amasis MT Pro Medium" panose="020406040500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C12740-F72E-B4F7-1155-2477DBAC36C3}"/>
              </a:ext>
            </a:extLst>
          </p:cNvPr>
          <p:cNvGrpSpPr/>
          <p:nvPr/>
        </p:nvGrpSpPr>
        <p:grpSpPr>
          <a:xfrm>
            <a:off x="3456515" y="4026382"/>
            <a:ext cx="8420789" cy="958955"/>
            <a:chOff x="1668091" y="4422177"/>
            <a:chExt cx="8420789" cy="958955"/>
          </a:xfrm>
        </p:grpSpPr>
        <p:pic>
          <p:nvPicPr>
            <p:cNvPr id="4" name="Picture 3" descr="A screen shot of a computer">
              <a:extLst>
                <a:ext uri="{FF2B5EF4-FFF2-40B4-BE49-F238E27FC236}">
                  <a16:creationId xmlns:a16="http://schemas.microsoft.com/office/drawing/2014/main" id="{67D07DE0-DCBF-9D23-70EF-92F892F02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4073" y="4422177"/>
              <a:ext cx="2804807" cy="95895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064EE2-E403-4E5F-D115-4A1DD1841CAE}"/>
                </a:ext>
              </a:extLst>
            </p:cNvPr>
            <p:cNvSpPr txBox="1"/>
            <p:nvPr/>
          </p:nvSpPr>
          <p:spPr>
            <a:xfrm>
              <a:off x="1668091" y="4538700"/>
              <a:ext cx="53644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effectLst/>
                  <a:latin typeface="Amasis MT Pro Medium" panose="020406040500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Strongest Generated Password -&gt; PlyMouth-2023_UniVersiTy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Amasis MT Pro Medium" panose="02040604050005020304" pitchFamily="18" charset="0"/>
                  <a:cs typeface="Times New Roman" panose="02020603050405020304" pitchFamily="18" charset="0"/>
                </a:rPr>
                <a:t>Syllable Separation</a:t>
              </a:r>
              <a:endParaRPr lang="en-GB" sz="1400" dirty="0">
                <a:solidFill>
                  <a:schemeClr val="bg1"/>
                </a:solidFill>
                <a:latin typeface="Amasis MT Pro Medium" panose="0204060405000502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86807-F4C9-327E-1426-4F1EF5AA52BF}"/>
              </a:ext>
            </a:extLst>
          </p:cNvPr>
          <p:cNvGrpSpPr/>
          <p:nvPr/>
        </p:nvGrpSpPr>
        <p:grpSpPr>
          <a:xfrm>
            <a:off x="2135715" y="153662"/>
            <a:ext cx="2915920" cy="1840168"/>
            <a:chOff x="1048595" y="642770"/>
            <a:chExt cx="2915920" cy="184016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C014DDD-3C08-1743-8336-D803BBE6D803}"/>
                </a:ext>
              </a:extLst>
            </p:cNvPr>
            <p:cNvSpPr/>
            <p:nvPr/>
          </p:nvSpPr>
          <p:spPr>
            <a:xfrm>
              <a:off x="1048595" y="642770"/>
              <a:ext cx="2915920" cy="184016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39000">
                  <a:schemeClr val="tx1">
                    <a:lumMod val="85000"/>
                    <a:lumOff val="15000"/>
                  </a:schemeClr>
                </a:gs>
                <a:gs pos="65000">
                  <a:schemeClr val="tx1">
                    <a:lumMod val="95000"/>
                    <a:lumOff val="5000"/>
                  </a:schemeClr>
                </a:gs>
              </a:gsLst>
              <a:lin ang="2700000" scaled="1"/>
              <a:tileRect/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B9E842-2DFA-DE26-0879-E1DE7A1FB9D9}"/>
                </a:ext>
              </a:extLst>
            </p:cNvPr>
            <p:cNvSpPr txBox="1"/>
            <p:nvPr/>
          </p:nvSpPr>
          <p:spPr>
            <a:xfrm>
              <a:off x="1404926" y="943462"/>
              <a:ext cx="24169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Password Creator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00E5A2-8728-49AA-503C-6D3D640BAC10}"/>
              </a:ext>
            </a:extLst>
          </p:cNvPr>
          <p:cNvSpPr txBox="1"/>
          <p:nvPr/>
        </p:nvSpPr>
        <p:spPr>
          <a:xfrm>
            <a:off x="258948" y="1993830"/>
            <a:ext cx="4120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Foreseen Problems:</a:t>
            </a:r>
          </a:p>
          <a:p>
            <a:r>
              <a:rPr lang="en-GB" dirty="0">
                <a:solidFill>
                  <a:schemeClr val="bg1"/>
                </a:solidFill>
              </a:rPr>
              <a:t>English Language – Syllable Separation</a:t>
            </a:r>
          </a:p>
          <a:p>
            <a:r>
              <a:rPr lang="en-GB" dirty="0">
                <a:solidFill>
                  <a:schemeClr val="bg1"/>
                </a:solidFill>
              </a:rPr>
              <a:t>User logic  </a:t>
            </a:r>
          </a:p>
          <a:p>
            <a:r>
              <a:rPr lang="en-GB" dirty="0">
                <a:solidFill>
                  <a:schemeClr val="bg1"/>
                </a:solidFill>
              </a:rPr>
              <a:t>Security – Brute Force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DF9BF0-04C5-8011-572F-6A236A83499C}"/>
              </a:ext>
            </a:extLst>
          </p:cNvPr>
          <p:cNvSpPr txBox="1"/>
          <p:nvPr/>
        </p:nvSpPr>
        <p:spPr>
          <a:xfrm>
            <a:off x="9580880" y="765644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Encryption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E49F0-18BA-8804-7931-633AD8E238D3}"/>
              </a:ext>
            </a:extLst>
          </p:cNvPr>
          <p:cNvSpPr txBox="1"/>
          <p:nvPr/>
        </p:nvSpPr>
        <p:spPr>
          <a:xfrm>
            <a:off x="258948" y="4985337"/>
            <a:ext cx="5837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Password Management:</a:t>
            </a:r>
          </a:p>
          <a:p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	</a:t>
            </a:r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Storage</a:t>
            </a:r>
          </a:p>
          <a:p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Security</a:t>
            </a:r>
          </a:p>
          <a:p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User Preferability</a:t>
            </a:r>
          </a:p>
          <a:p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	</a:t>
            </a:r>
            <a:endParaRPr lang="en-GB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2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 descr="the object is in ">
            <a:extLst>
              <a:ext uri="{FF2B5EF4-FFF2-40B4-BE49-F238E27FC236}">
                <a16:creationId xmlns:a16="http://schemas.microsoft.com/office/drawing/2014/main" id="{8E09BCB6-F961-E9C5-115F-CD246B093448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Google Search API</a:t>
            </a:r>
          </a:p>
        </p:txBody>
      </p:sp>
      <p:graphicFrame>
        <p:nvGraphicFramePr>
          <p:cNvPr id="23" name="TextBox 2">
            <a:extLst>
              <a:ext uri="{FF2B5EF4-FFF2-40B4-BE49-F238E27FC236}">
                <a16:creationId xmlns:a16="http://schemas.microsoft.com/office/drawing/2014/main" id="{A2072906-AE1D-466E-811E-22D5CD673F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837007"/>
              </p:ext>
            </p:extLst>
          </p:nvPr>
        </p:nvGraphicFramePr>
        <p:xfrm>
          <a:off x="929693" y="157545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885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DC9CE4-DD73-5C2E-A355-B901E140C1A2}"/>
              </a:ext>
            </a:extLst>
          </p:cNvPr>
          <p:cNvSpPr txBox="1"/>
          <p:nvPr/>
        </p:nvSpPr>
        <p:spPr>
          <a:xfrm>
            <a:off x="1008685" y="301954"/>
            <a:ext cx="3126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Prototype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E9072-00C9-0690-48D1-A323FF389A9F}"/>
              </a:ext>
            </a:extLst>
          </p:cNvPr>
          <p:cNvSpPr txBox="1"/>
          <p:nvPr/>
        </p:nvSpPr>
        <p:spPr>
          <a:xfrm>
            <a:off x="1008686" y="1421300"/>
            <a:ext cx="312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Breaking Down Idea and Creating first prototype</a:t>
            </a:r>
          </a:p>
          <a:p>
            <a:endParaRPr lang="en-GB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  <a:p>
            <a:endParaRPr lang="en-GB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78B4C-1C7B-4971-6319-74F94BA0A01F}"/>
              </a:ext>
            </a:extLst>
          </p:cNvPr>
          <p:cNvSpPr txBox="1"/>
          <p:nvPr/>
        </p:nvSpPr>
        <p:spPr>
          <a:xfrm>
            <a:off x="7629469" y="3807177"/>
            <a:ext cx="3658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Improvements Requited:</a:t>
            </a:r>
          </a:p>
          <a:p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Layout</a:t>
            </a:r>
          </a:p>
          <a:p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Low information</a:t>
            </a:r>
          </a:p>
          <a:p>
            <a:r>
              <a:rPr lang="en-GB" dirty="0">
                <a:solidFill>
                  <a:schemeClr val="bg1"/>
                </a:solidFill>
                <a:latin typeface="Amasis MT Pro Medium" panose="02040604050005020304" pitchFamily="18" charset="0"/>
              </a:rPr>
              <a:t>Drop down- complicated</a:t>
            </a:r>
          </a:p>
          <a:p>
            <a:endParaRPr lang="en-GB" dirty="0">
              <a:solidFill>
                <a:schemeClr val="bg1"/>
              </a:solidFill>
              <a:latin typeface="Amasis MT Pro Medium" panose="020406040500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57B3F7-5033-0BA1-929E-E3FFF758CC22}"/>
              </a:ext>
            </a:extLst>
          </p:cNvPr>
          <p:cNvGrpSpPr/>
          <p:nvPr/>
        </p:nvGrpSpPr>
        <p:grpSpPr>
          <a:xfrm>
            <a:off x="7629469" y="344658"/>
            <a:ext cx="4145280" cy="2900401"/>
            <a:chOff x="7529462" y="520635"/>
            <a:chExt cx="4145280" cy="2900401"/>
          </a:xfrm>
        </p:grpSpPr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BCA9901-8168-27BD-2E2C-C0103EAE5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9462" y="520635"/>
              <a:ext cx="3991136" cy="25024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E7813C-017E-0C7F-76FD-6DE61BA5358A}"/>
                </a:ext>
              </a:extLst>
            </p:cNvPr>
            <p:cNvSpPr txBox="1"/>
            <p:nvPr/>
          </p:nvSpPr>
          <p:spPr>
            <a:xfrm>
              <a:off x="10444191" y="3135826"/>
              <a:ext cx="1230551" cy="285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50" dirty="0">
                  <a:solidFill>
                    <a:schemeClr val="bg1"/>
                  </a:solidFill>
                  <a:latin typeface="Amasis MT Pro Medium" panose="02040604050005020304" pitchFamily="18" charset="0"/>
                </a:rPr>
                <a:t>- Prototype 1</a:t>
              </a:r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8D20-D49B-395E-EBCA-B54CF4BDE45E}"/>
                </a:ext>
              </a:extLst>
            </p:cNvPr>
            <p:cNvSpPr/>
            <p:nvPr/>
          </p:nvSpPr>
          <p:spPr>
            <a:xfrm>
              <a:off x="7693228" y="757765"/>
              <a:ext cx="719455" cy="359410"/>
            </a:xfrm>
            <a:prstGeom prst="rect">
              <a:avLst/>
            </a:prstGeom>
            <a:solidFill>
              <a:schemeClr val="bg2"/>
            </a:solidFill>
            <a:ln w="18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57" name="Ink 8">
                <a:extLst>
                  <a:ext uri="{FF2B5EF4-FFF2-40B4-BE49-F238E27FC236}">
                    <a16:creationId xmlns:a16="http://schemas.microsoft.com/office/drawing/2014/main" id="{5290B9A6-74B6-5C30-5425-A45F3FDBAD5D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71847" y="3924510"/>
              <a:ext cx="301625" cy="314325"/>
            </p14:xfrm>
          </p:contentPart>
        </mc:Choice>
        <mc:Fallback xmlns="">
          <p:pic>
            <p:nvPicPr>
              <p:cNvPr id="2057" name="Ink 8">
                <a:extLst>
                  <a:ext uri="{FF2B5EF4-FFF2-40B4-BE49-F238E27FC236}">
                    <a16:creationId xmlns:a16="http://schemas.microsoft.com/office/drawing/2014/main" id="{5290B9A6-74B6-5C30-5425-A45F3FDBAD5D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59" name="Ink 24">
                <a:extLst>
                  <a:ext uri="{FF2B5EF4-FFF2-40B4-BE49-F238E27FC236}">
                    <a16:creationId xmlns:a16="http://schemas.microsoft.com/office/drawing/2014/main" id="{7D1EAB2D-884E-BE17-79D2-D3C9FB86E4C7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46485" y="4003885"/>
              <a:ext cx="95250" cy="211138"/>
            </p14:xfrm>
          </p:contentPart>
        </mc:Choice>
        <mc:Fallback xmlns="">
          <p:pic>
            <p:nvPicPr>
              <p:cNvPr id="2059" name="Ink 24">
                <a:extLst>
                  <a:ext uri="{FF2B5EF4-FFF2-40B4-BE49-F238E27FC236}">
                    <a16:creationId xmlns:a16="http://schemas.microsoft.com/office/drawing/2014/main" id="{7D1EAB2D-884E-BE17-79D2-D3C9FB86E4C7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 13">
            <a:extLst>
              <a:ext uri="{FF2B5EF4-FFF2-40B4-BE49-F238E27FC236}">
                <a16:creationId xmlns:a16="http://schemas.microsoft.com/office/drawing/2014/main" id="{53C99416-FE40-25E5-2FEF-B18593A18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497" y="32450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5AA7AB6A-EB38-7079-AF94-EE9FE7E8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497" y="37022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FFAB39BD-CA8A-2A9C-2BF6-FAEBA0E293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686" y="3746526"/>
            <a:ext cx="4000885" cy="250249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C95554-C1BC-2F66-0153-2DCE4E6E9125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135120" y="5007506"/>
            <a:ext cx="2167634" cy="1241510"/>
          </a:xfrm>
          <a:prstGeom prst="straightConnector1">
            <a:avLst/>
          </a:prstGeom>
          <a:ln>
            <a:solidFill>
              <a:srgbClr val="F43EC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FE3F52-D69F-9FB2-7D79-CD3F0C32A393}"/>
              </a:ext>
            </a:extLst>
          </p:cNvPr>
          <p:cNvSpPr txBox="1"/>
          <p:nvPr/>
        </p:nvSpPr>
        <p:spPr>
          <a:xfrm>
            <a:off x="6302754" y="6018183"/>
            <a:ext cx="2980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Design style in correlation with Human eye Tracking</a:t>
            </a:r>
          </a:p>
        </p:txBody>
      </p:sp>
    </p:spTree>
    <p:extLst>
      <p:ext uri="{BB962C8B-B14F-4D97-AF65-F5344CB8AC3E}">
        <p14:creationId xmlns:p14="http://schemas.microsoft.com/office/powerpoint/2010/main" val="116886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6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54299A-756C-DD79-2E3B-8DBEA52B8273}"/>
              </a:ext>
            </a:extLst>
          </p:cNvPr>
          <p:cNvSpPr txBox="1"/>
          <p:nvPr/>
        </p:nvSpPr>
        <p:spPr>
          <a:xfrm>
            <a:off x="789708" y="666351"/>
            <a:ext cx="10558405" cy="3044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174779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678</TotalTime>
  <Words>1572</Words>
  <Application>Microsoft Office PowerPoint</Application>
  <PresentationFormat>Widescreen</PresentationFormat>
  <Paragraphs>247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ADLaM Display</vt:lpstr>
      <vt:lpstr>Amasis MT Pro Medium</vt:lpstr>
      <vt:lpstr>Arial</vt:lpstr>
      <vt:lpstr>Calibri</vt:lpstr>
      <vt:lpstr>Calibri Light</vt:lpstr>
      <vt:lpstr>Segoe UI</vt:lpstr>
      <vt:lpstr>Office Theme</vt:lpstr>
      <vt:lpstr>Project White Spectra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White Spectra</dc:title>
  <dc:creator>(s) Nikodem Drabik</dc:creator>
  <cp:lastModifiedBy>(s) Nikodem Drabik</cp:lastModifiedBy>
  <cp:revision>4</cp:revision>
  <dcterms:created xsi:type="dcterms:W3CDTF">2023-12-27T21:46:05Z</dcterms:created>
  <dcterms:modified xsi:type="dcterms:W3CDTF">2024-01-01T23:09:00Z</dcterms:modified>
</cp:coreProperties>
</file>