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14"/>
  </p:handoutMasterIdLst>
  <p:sldIdLst>
    <p:sldId id="289" r:id="rId5"/>
    <p:sldId id="290" r:id="rId6"/>
    <p:sldId id="302" r:id="rId7"/>
    <p:sldId id="293" r:id="rId8"/>
    <p:sldId id="303" r:id="rId9"/>
    <p:sldId id="294" r:id="rId10"/>
    <p:sldId id="301" r:id="rId11"/>
    <p:sldId id="300"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3B3"/>
    <a:srgbClr val="A4A4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25" autoAdjust="0"/>
  </p:normalViewPr>
  <p:slideViewPr>
    <p:cSldViewPr snapToGrid="0" showGuides="1">
      <p:cViewPr varScale="1">
        <p:scale>
          <a:sx n="106" d="100"/>
          <a:sy n="106" d="100"/>
        </p:scale>
        <p:origin x="732" y="102"/>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11/19/2024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2.pn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613041" y="1209387"/>
            <a:ext cx="8965918" cy="2131884"/>
          </a:xfrm>
        </p:spPr>
        <p:txBody>
          <a:bodyPr>
            <a:normAutofit fontScale="92500" lnSpcReduction="10000"/>
          </a:bodyPr>
          <a:lstStyle/>
          <a:p>
            <a:r>
              <a:rPr lang="en-US" dirty="0"/>
              <a:t>Domestic Electric Circuits</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6520-2640-4559-BAB1-ADE3A7386530}"/>
              </a:ext>
            </a:extLst>
          </p:cNvPr>
          <p:cNvSpPr>
            <a:spLocks noGrp="1"/>
          </p:cNvSpPr>
          <p:nvPr>
            <p:ph type="title"/>
          </p:nvPr>
        </p:nvSpPr>
        <p:spPr/>
        <p:txBody>
          <a:bodyPr/>
          <a:lstStyle/>
          <a:p>
            <a:r>
              <a:rPr lang="en-US" dirty="0"/>
              <a:t>Welcome Parents!</a:t>
            </a:r>
          </a:p>
        </p:txBody>
      </p:sp>
      <p:sp>
        <p:nvSpPr>
          <p:cNvPr id="6" name="Text Placeholder 5">
            <a:extLst>
              <a:ext uri="{FF2B5EF4-FFF2-40B4-BE49-F238E27FC236}">
                <a16:creationId xmlns:a16="http://schemas.microsoft.com/office/drawing/2014/main" id="{DED39638-AED5-4483-9DDA-49E033B81173}"/>
              </a:ext>
            </a:extLst>
          </p:cNvPr>
          <p:cNvSpPr>
            <a:spLocks noGrp="1"/>
          </p:cNvSpPr>
          <p:nvPr>
            <p:ph type="body" sz="quarter" idx="11"/>
          </p:nvPr>
        </p:nvSpPr>
        <p:spPr>
          <a:xfrm>
            <a:off x="914400" y="1949061"/>
            <a:ext cx="6400800" cy="4206240"/>
          </a:xfrm>
        </p:spPr>
        <p:txBody>
          <a:bodyPr/>
          <a:lstStyle/>
          <a:p>
            <a:pPr marL="342900" indent="-342900" algn="l">
              <a:lnSpc>
                <a:spcPts val="2800"/>
              </a:lnSpc>
              <a:buFont typeface="Arial" panose="020B0604020202020204" pitchFamily="34" charset="0"/>
              <a:buChar char="•"/>
            </a:pPr>
            <a:r>
              <a:rPr lang="en-US" sz="1800" dirty="0"/>
              <a:t>Welcome parents to your classroom.</a:t>
            </a:r>
          </a:p>
          <a:p>
            <a:pPr marL="342900" indent="-342900" algn="l">
              <a:lnSpc>
                <a:spcPts val="2800"/>
              </a:lnSpc>
              <a:buFont typeface="Arial" panose="020B0604020202020204" pitchFamily="34" charset="0"/>
              <a:buChar char="•"/>
            </a:pPr>
            <a:r>
              <a:rPr lang="en-US" sz="1800" dirty="0"/>
              <a:t>List the goals for the open house:</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To help parents understand the work their child will be doing throughout the school year.</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To explain your expectations of their child.</a:t>
            </a:r>
          </a:p>
          <a:p>
            <a:pPr marL="742950" lvl="1" indent="-285750" algn="l">
              <a:lnSpc>
                <a:spcPts val="2800"/>
              </a:lnSpc>
              <a:buFont typeface="Courier New" panose="02070309020205020404" pitchFamily="49" charset="0"/>
              <a:buChar char="o"/>
            </a:pPr>
            <a:r>
              <a:rPr lang="en-US" sz="1800" dirty="0">
                <a:solidFill>
                  <a:schemeClr val="tx1">
                    <a:lumMod val="75000"/>
                    <a:lumOff val="25000"/>
                  </a:schemeClr>
                </a:solidFill>
              </a:rPr>
              <a:t>To share information about how parents can support their child’s learning.</a:t>
            </a:r>
          </a:p>
          <a:p>
            <a:endParaRPr lang="en-US" dirty="0"/>
          </a:p>
        </p:txBody>
      </p:sp>
      <p:sp>
        <p:nvSpPr>
          <p:cNvPr id="15" name="Freeform: Shape 14">
            <a:extLst>
              <a:ext uri="{FF2B5EF4-FFF2-40B4-BE49-F238E27FC236}">
                <a16:creationId xmlns:a16="http://schemas.microsoft.com/office/drawing/2014/main" id="{155DC304-4CC2-4AA6-99F0-241F19673CE7}"/>
              </a:ext>
              <a:ext uri="{C183D7F6-B498-43B3-948B-1728B52AA6E4}">
                <adec:decorative xmlns:adec="http://schemas.microsoft.com/office/drawing/2017/decorative" val="1"/>
              </a:ext>
            </a:extLst>
          </p:cNvPr>
          <p:cNvSpPr/>
          <p:nvPr/>
        </p:nvSpPr>
        <p:spPr>
          <a:xfrm>
            <a:off x="8279457" y="0"/>
            <a:ext cx="3981702" cy="6858000"/>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Graphic 9" descr="Illustration of a blue bag of school supplies character ">
            <a:extLst>
              <a:ext uri="{FF2B5EF4-FFF2-40B4-BE49-F238E27FC236}">
                <a16:creationId xmlns:a16="http://schemas.microsoft.com/office/drawing/2014/main" id="{6F5EC1ED-E527-4E5A-A0D8-3D0719060D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8159" y="2203704"/>
            <a:ext cx="3444298" cy="2422061"/>
          </a:xfrm>
          <a:prstGeom prst="rect">
            <a:avLst/>
          </a:prstGeom>
        </p:spPr>
      </p:pic>
    </p:spTree>
    <p:extLst>
      <p:ext uri="{BB962C8B-B14F-4D97-AF65-F5344CB8AC3E}">
        <p14:creationId xmlns:p14="http://schemas.microsoft.com/office/powerpoint/2010/main" val="300195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61755D0-5562-4A11-BF40-227C0B57EFCA}"/>
              </a:ext>
            </a:extLst>
          </p:cNvPr>
          <p:cNvSpPr>
            <a:spLocks noGrp="1"/>
          </p:cNvSpPr>
          <p:nvPr>
            <p:ph type="title"/>
          </p:nvPr>
        </p:nvSpPr>
        <p:spPr/>
        <p:txBody>
          <a:bodyPr/>
          <a:lstStyle/>
          <a:p>
            <a:r>
              <a:rPr lang="en-US" dirty="0"/>
              <a:t>Curriculum Goals</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p:nvPr/>
        </p:nvSpPr>
        <p:spPr>
          <a:xfrm flipH="1">
            <a:off x="-28576" y="0"/>
            <a:ext cx="3987118" cy="6867328"/>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Graphic 4" descr="Illustration of a purple book character">
            <a:extLst>
              <a:ext uri="{FF2B5EF4-FFF2-40B4-BE49-F238E27FC236}">
                <a16:creationId xmlns:a16="http://schemas.microsoft.com/office/drawing/2014/main" id="{66D65075-912A-0B45-A895-6C8FA62F34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688912" y="2074690"/>
            <a:ext cx="2240025" cy="2708619"/>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35634"/>
            <a:ext cx="6858000" cy="4233672"/>
          </a:xfrm>
        </p:spPr>
        <p:txBody>
          <a:bodyPr/>
          <a:lstStyle/>
          <a:p>
            <a:pPr marL="342900" indent="-342900">
              <a:lnSpc>
                <a:spcPts val="2800"/>
              </a:lnSpc>
              <a:buFont typeface="Arial" panose="020B0604020202020204" pitchFamily="34" charset="0"/>
              <a:buChar char="•"/>
            </a:pPr>
            <a:r>
              <a:rPr lang="en-US" dirty="0"/>
              <a:t>Describe what the students will study during the school year, including the overall curriculum plans and goals.</a:t>
            </a:r>
          </a:p>
          <a:p>
            <a:pPr marL="342900" indent="-342900">
              <a:lnSpc>
                <a:spcPts val="2800"/>
              </a:lnSpc>
              <a:buFont typeface="Arial" panose="020B0604020202020204" pitchFamily="34" charset="0"/>
              <a:buChar char="•"/>
            </a:pPr>
            <a:r>
              <a:rPr lang="en-US" dirty="0"/>
              <a:t>Include a detailed, colorful syllabus for parents to take home. </a:t>
            </a:r>
          </a:p>
          <a:p>
            <a:pPr marL="342900" indent="-342900">
              <a:lnSpc>
                <a:spcPts val="2800"/>
              </a:lnSpc>
              <a:buFont typeface="Arial" panose="020B0604020202020204" pitchFamily="34" charset="0"/>
              <a:buChar char="•"/>
            </a:pPr>
            <a:r>
              <a:rPr lang="en-US" dirty="0"/>
              <a:t>Suggest ways that parents can help their child learn, such as reading together for 20 minutes a day.</a:t>
            </a:r>
          </a:p>
          <a:p>
            <a:pPr marL="342900" indent="-342900">
              <a:lnSpc>
                <a:spcPts val="2800"/>
              </a:lnSpc>
              <a:buFont typeface="Arial" panose="020B0604020202020204" pitchFamily="34" charset="0"/>
              <a:buChar char="•"/>
            </a:pPr>
            <a:r>
              <a:rPr lang="en-US" dirty="0"/>
              <a:t>Use more than one slide to cover this information. </a:t>
            </a:r>
          </a:p>
          <a:p>
            <a:endParaRPr lang="en-US" dirty="0"/>
          </a:p>
          <a:p>
            <a:endParaRPr lang="en-US" dirty="0"/>
          </a:p>
        </p:txBody>
      </p:sp>
    </p:spTree>
    <p:extLst>
      <p:ext uri="{BB962C8B-B14F-4D97-AF65-F5344CB8AC3E}">
        <p14:creationId xmlns:p14="http://schemas.microsoft.com/office/powerpoint/2010/main" val="217473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D4A52C-1616-4DE9-8F38-FB14C873292F}"/>
              </a:ext>
            </a:extLst>
          </p:cNvPr>
          <p:cNvSpPr>
            <a:spLocks noGrp="1"/>
          </p:cNvSpPr>
          <p:nvPr>
            <p:ph type="title"/>
          </p:nvPr>
        </p:nvSpPr>
        <p:spPr/>
        <p:txBody>
          <a:bodyPr/>
          <a:lstStyle/>
          <a:p>
            <a:r>
              <a:rPr lang="en-US" dirty="0"/>
              <a:t>Class Information</a:t>
            </a:r>
          </a:p>
        </p:txBody>
      </p:sp>
      <p:sp>
        <p:nvSpPr>
          <p:cNvPr id="5" name="Text Placeholder 4">
            <a:extLst>
              <a:ext uri="{FF2B5EF4-FFF2-40B4-BE49-F238E27FC236}">
                <a16:creationId xmlns:a16="http://schemas.microsoft.com/office/drawing/2014/main" id="{FC163D03-0474-4A43-A81C-E7FC3027F22D}"/>
              </a:ext>
            </a:extLst>
          </p:cNvPr>
          <p:cNvSpPr>
            <a:spLocks noGrp="1"/>
          </p:cNvSpPr>
          <p:nvPr>
            <p:ph type="body" sz="quarter" idx="11"/>
          </p:nvPr>
        </p:nvSpPr>
        <p:spPr>
          <a:xfrm>
            <a:off x="914400" y="1913294"/>
            <a:ext cx="6400800" cy="4206240"/>
          </a:xfrm>
        </p:spPr>
        <p:txBody>
          <a:bodyPr/>
          <a:lstStyle/>
          <a:p>
            <a:pPr marL="285750" indent="-285750" algn="l">
              <a:lnSpc>
                <a:spcPts val="2800"/>
              </a:lnSpc>
              <a:buFont typeface="Arial" panose="020B0604020202020204" pitchFamily="34" charset="0"/>
              <a:buChar char="•"/>
            </a:pPr>
            <a:r>
              <a:rPr lang="en-US" sz="1800" dirty="0"/>
              <a:t>Explain how students will be evaluated and graded.</a:t>
            </a:r>
          </a:p>
          <a:p>
            <a:pPr marL="285750" indent="-285750" algn="l">
              <a:lnSpc>
                <a:spcPts val="2800"/>
              </a:lnSpc>
              <a:buFont typeface="Arial" panose="020B0604020202020204" pitchFamily="34" charset="0"/>
              <a:buChar char="•"/>
            </a:pPr>
            <a:r>
              <a:rPr lang="en-US" sz="1800" dirty="0"/>
              <a:t>Tell parents when report cards and progress reports will be sent home.</a:t>
            </a:r>
          </a:p>
          <a:p>
            <a:pPr marL="285750" indent="-285750" algn="l">
              <a:lnSpc>
                <a:spcPts val="2800"/>
              </a:lnSpc>
              <a:buFont typeface="Arial" panose="020B0604020202020204" pitchFamily="34" charset="0"/>
              <a:buChar char="•"/>
            </a:pPr>
            <a:r>
              <a:rPr lang="en-US" sz="1800" dirty="0"/>
              <a:t>Describe the amount of homework students can expect.</a:t>
            </a:r>
          </a:p>
          <a:p>
            <a:pPr marL="285750" indent="-285750" algn="l">
              <a:lnSpc>
                <a:spcPts val="2800"/>
              </a:lnSpc>
              <a:buFont typeface="Arial" panose="020B0604020202020204" pitchFamily="34" charset="0"/>
              <a:buChar char="•"/>
            </a:pPr>
            <a:r>
              <a:rPr lang="en-US" sz="1800" dirty="0"/>
              <a:t>Provide a calendar of upcoming events, such as class field trips and parent-teacher conferences</a:t>
            </a:r>
            <a:endParaRPr lang="en-US" dirty="0"/>
          </a:p>
        </p:txBody>
      </p:sp>
      <p:sp>
        <p:nvSpPr>
          <p:cNvPr id="7" name="Oval 6">
            <a:extLst>
              <a:ext uri="{FF2B5EF4-FFF2-40B4-BE49-F238E27FC236}">
                <a16:creationId xmlns:a16="http://schemas.microsoft.com/office/drawing/2014/main" id="{B4E64823-B1F6-4468-BC94-C8D367BF35A2}"/>
              </a:ext>
              <a:ext uri="{C183D7F6-B498-43B3-948B-1728B52AA6E4}">
                <adec:decorative xmlns:adec="http://schemas.microsoft.com/office/drawing/2017/decorative" val="1"/>
              </a:ext>
            </a:extLst>
          </p:cNvPr>
          <p:cNvSpPr/>
          <p:nvPr/>
        </p:nvSpPr>
        <p:spPr>
          <a:xfrm>
            <a:off x="7837692" y="1714500"/>
            <a:ext cx="3429000" cy="3429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Illustration of a globe character ">
            <a:extLst>
              <a:ext uri="{FF2B5EF4-FFF2-40B4-BE49-F238E27FC236}">
                <a16:creationId xmlns:a16="http://schemas.microsoft.com/office/drawing/2014/main" id="{ABDECD10-E1E7-4208-B869-09373BB9DB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9672" y="2491609"/>
            <a:ext cx="2645040" cy="2089582"/>
          </a:xfrm>
          <a:prstGeom prst="rect">
            <a:avLst/>
          </a:prstGeom>
        </p:spPr>
      </p:pic>
    </p:spTree>
    <p:extLst>
      <p:ext uri="{BB962C8B-B14F-4D97-AF65-F5344CB8AC3E}">
        <p14:creationId xmlns:p14="http://schemas.microsoft.com/office/powerpoint/2010/main" val="2602246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17F77-243B-4BBF-93F5-981B781895FB}"/>
              </a:ext>
            </a:extLst>
          </p:cNvPr>
          <p:cNvSpPr>
            <a:spLocks noGrp="1"/>
          </p:cNvSpPr>
          <p:nvPr>
            <p:ph type="title"/>
          </p:nvPr>
        </p:nvSpPr>
        <p:spPr/>
        <p:txBody>
          <a:bodyPr/>
          <a:lstStyle/>
          <a:p>
            <a:r>
              <a:rPr lang="en-US" dirty="0"/>
              <a:t>Main Board</a:t>
            </a:r>
          </a:p>
        </p:txBody>
      </p:sp>
      <p:sp>
        <p:nvSpPr>
          <p:cNvPr id="6" name="Freeform: Shape 14">
            <a:extLst>
              <a:ext uri="{FF2B5EF4-FFF2-40B4-BE49-F238E27FC236}">
                <a16:creationId xmlns:a16="http://schemas.microsoft.com/office/drawing/2014/main" id="{868E2822-F0BF-D949-B8E2-C5C9D5994043}"/>
              </a:ext>
              <a:ext uri="{C183D7F6-B498-43B3-948B-1728B52AA6E4}">
                <adec:decorative xmlns:adec="http://schemas.microsoft.com/office/drawing/2017/decorative" val="1"/>
              </a:ext>
            </a:extLst>
          </p:cNvPr>
          <p:cNvSpPr>
            <a:spLocks noChangeAspect="1"/>
          </p:cNvSpPr>
          <p:nvPr/>
        </p:nvSpPr>
        <p:spPr>
          <a:xfrm flipH="1">
            <a:off x="-81024" y="0"/>
            <a:ext cx="4023360" cy="6929752"/>
          </a:xfrm>
          <a:custGeom>
            <a:avLst/>
            <a:gdLst>
              <a:gd name="connsiteX0" fmla="*/ 2056998 w 4367464"/>
              <a:gd name="connsiteY0" fmla="*/ 0 h 6858000"/>
              <a:gd name="connsiteX1" fmla="*/ 4367464 w 4367464"/>
              <a:gd name="connsiteY1" fmla="*/ 0 h 6858000"/>
              <a:gd name="connsiteX2" fmla="*/ 4367464 w 4367464"/>
              <a:gd name="connsiteY2" fmla="*/ 6858000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0" fmla="*/ 2056998 w 4367464"/>
              <a:gd name="connsiteY0" fmla="*/ 0 h 6858000"/>
              <a:gd name="connsiteX1" fmla="*/ 4367464 w 4367464"/>
              <a:gd name="connsiteY1" fmla="*/ 0 h 6858000"/>
              <a:gd name="connsiteX2" fmla="*/ 3981702 w 4367464"/>
              <a:gd name="connsiteY2" fmla="*/ 6843712 h 6858000"/>
              <a:gd name="connsiteX3" fmla="*/ 2783919 w 4367464"/>
              <a:gd name="connsiteY3" fmla="*/ 6858000 h 6858000"/>
              <a:gd name="connsiteX4" fmla="*/ 2752534 w 4367464"/>
              <a:gd name="connsiteY4" fmla="*/ 6850757 h 6858000"/>
              <a:gd name="connsiteX5" fmla="*/ 0 w 4367464"/>
              <a:gd name="connsiteY5" fmla="*/ 3296654 h 6858000"/>
              <a:gd name="connsiteX6" fmla="*/ 1920467 w 4367464"/>
              <a:gd name="connsiteY6" fmla="*/ 69927 h 6858000"/>
              <a:gd name="connsiteX7" fmla="*/ 2056998 w 4367464"/>
              <a:gd name="connsiteY7" fmla="*/ 0 h 6858000"/>
              <a:gd name="connsiteX0" fmla="*/ 2056998 w 3981702"/>
              <a:gd name="connsiteY0" fmla="*/ 28575 h 6886575"/>
              <a:gd name="connsiteX1" fmla="*/ 3881689 w 3981702"/>
              <a:gd name="connsiteY1" fmla="*/ 0 h 6886575"/>
              <a:gd name="connsiteX2" fmla="*/ 3981702 w 3981702"/>
              <a:gd name="connsiteY2" fmla="*/ 6872287 h 6886575"/>
              <a:gd name="connsiteX3" fmla="*/ 2783919 w 3981702"/>
              <a:gd name="connsiteY3" fmla="*/ 6886575 h 6886575"/>
              <a:gd name="connsiteX4" fmla="*/ 2752534 w 3981702"/>
              <a:gd name="connsiteY4" fmla="*/ 6879332 h 6886575"/>
              <a:gd name="connsiteX5" fmla="*/ 0 w 3981702"/>
              <a:gd name="connsiteY5" fmla="*/ 3325229 h 6886575"/>
              <a:gd name="connsiteX6" fmla="*/ 1920467 w 3981702"/>
              <a:gd name="connsiteY6" fmla="*/ 98502 h 6886575"/>
              <a:gd name="connsiteX7" fmla="*/ 2056998 w 3981702"/>
              <a:gd name="connsiteY7" fmla="*/ 28575 h 6886575"/>
              <a:gd name="connsiteX0" fmla="*/ 2056998 w 3981702"/>
              <a:gd name="connsiteY0" fmla="*/ 14287 h 6872287"/>
              <a:gd name="connsiteX1" fmla="*/ 3967414 w 3981702"/>
              <a:gd name="connsiteY1" fmla="*/ 0 h 6872287"/>
              <a:gd name="connsiteX2" fmla="*/ 3981702 w 3981702"/>
              <a:gd name="connsiteY2" fmla="*/ 6857999 h 6872287"/>
              <a:gd name="connsiteX3" fmla="*/ 2783919 w 3981702"/>
              <a:gd name="connsiteY3" fmla="*/ 6872287 h 6872287"/>
              <a:gd name="connsiteX4" fmla="*/ 2752534 w 3981702"/>
              <a:gd name="connsiteY4" fmla="*/ 6865044 h 6872287"/>
              <a:gd name="connsiteX5" fmla="*/ 0 w 3981702"/>
              <a:gd name="connsiteY5" fmla="*/ 3310941 h 6872287"/>
              <a:gd name="connsiteX6" fmla="*/ 1920467 w 3981702"/>
              <a:gd name="connsiteY6" fmla="*/ 84214 h 6872287"/>
              <a:gd name="connsiteX7" fmla="*/ 2056998 w 3981702"/>
              <a:gd name="connsiteY7" fmla="*/ 14287 h 6872287"/>
              <a:gd name="connsiteX0" fmla="*/ 2056998 w 4039095"/>
              <a:gd name="connsiteY0" fmla="*/ 14287 h 6872287"/>
              <a:gd name="connsiteX1" fmla="*/ 4038852 w 4039095"/>
              <a:gd name="connsiteY1" fmla="*/ 0 h 6872287"/>
              <a:gd name="connsiteX2" fmla="*/ 3981702 w 4039095"/>
              <a:gd name="connsiteY2" fmla="*/ 6857999 h 6872287"/>
              <a:gd name="connsiteX3" fmla="*/ 2783919 w 4039095"/>
              <a:gd name="connsiteY3" fmla="*/ 6872287 h 6872287"/>
              <a:gd name="connsiteX4" fmla="*/ 2752534 w 4039095"/>
              <a:gd name="connsiteY4" fmla="*/ 6865044 h 6872287"/>
              <a:gd name="connsiteX5" fmla="*/ 0 w 4039095"/>
              <a:gd name="connsiteY5" fmla="*/ 3310941 h 6872287"/>
              <a:gd name="connsiteX6" fmla="*/ 1920467 w 4039095"/>
              <a:gd name="connsiteY6" fmla="*/ 84214 h 6872287"/>
              <a:gd name="connsiteX7" fmla="*/ 2056998 w 4039095"/>
              <a:gd name="connsiteY7" fmla="*/ 14287 h 6872287"/>
              <a:gd name="connsiteX0" fmla="*/ 2056998 w 3981702"/>
              <a:gd name="connsiteY0" fmla="*/ 0 h 6858000"/>
              <a:gd name="connsiteX1" fmla="*/ 3953127 w 3981702"/>
              <a:gd name="connsiteY1" fmla="*/ 0 h 6858000"/>
              <a:gd name="connsiteX2" fmla="*/ 3981702 w 3981702"/>
              <a:gd name="connsiteY2" fmla="*/ 6843712 h 6858000"/>
              <a:gd name="connsiteX3" fmla="*/ 2783919 w 3981702"/>
              <a:gd name="connsiteY3" fmla="*/ 6858000 h 6858000"/>
              <a:gd name="connsiteX4" fmla="*/ 2752534 w 3981702"/>
              <a:gd name="connsiteY4" fmla="*/ 6850757 h 6858000"/>
              <a:gd name="connsiteX5" fmla="*/ 0 w 3981702"/>
              <a:gd name="connsiteY5" fmla="*/ 3296654 h 6858000"/>
              <a:gd name="connsiteX6" fmla="*/ 1920467 w 3981702"/>
              <a:gd name="connsiteY6" fmla="*/ 69927 h 6858000"/>
              <a:gd name="connsiteX7" fmla="*/ 2056998 w 3981702"/>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81702" h="6858000">
                <a:moveTo>
                  <a:pt x="2056998" y="0"/>
                </a:moveTo>
                <a:lnTo>
                  <a:pt x="3953127" y="0"/>
                </a:lnTo>
                <a:cubicBezTo>
                  <a:pt x="3957890" y="2286000"/>
                  <a:pt x="3976939" y="4557712"/>
                  <a:pt x="3981702" y="6843712"/>
                </a:cubicBezTo>
                <a:lnTo>
                  <a:pt x="2783919" y="6858000"/>
                </a:lnTo>
                <a:lnTo>
                  <a:pt x="2752534" y="6850757"/>
                </a:lnTo>
                <a:cubicBezTo>
                  <a:pt x="1169639" y="6443496"/>
                  <a:pt x="0" y="5006667"/>
                  <a:pt x="0" y="3296654"/>
                </a:cubicBezTo>
                <a:cubicBezTo>
                  <a:pt x="0" y="1903310"/>
                  <a:pt x="776551" y="691340"/>
                  <a:pt x="1920467" y="69927"/>
                </a:cubicBezTo>
                <a:lnTo>
                  <a:pt x="2056998" y="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Illustration of a pencil character ">
            <a:extLst>
              <a:ext uri="{FF2B5EF4-FFF2-40B4-BE49-F238E27FC236}">
                <a16:creationId xmlns:a16="http://schemas.microsoft.com/office/drawing/2014/main" id="{222ABB80-F4BD-D04A-9014-C1E1AC2799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492209">
            <a:off x="715004" y="1795108"/>
            <a:ext cx="1915595" cy="3267784"/>
          </a:xfrm>
          <a:prstGeom prst="rect">
            <a:avLst/>
          </a:prstGeom>
        </p:spPr>
      </p:pic>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4389120" y="1970358"/>
            <a:ext cx="6858000" cy="4233672"/>
          </a:xfrm>
        </p:spPr>
        <p:txBody>
          <a:bodyPr>
            <a:normAutofit fontScale="85000" lnSpcReduction="10000"/>
          </a:bodyPr>
          <a:lstStyle/>
          <a:p>
            <a:pPr marL="342900" indent="-342900">
              <a:lnSpc>
                <a:spcPts val="2800"/>
              </a:lnSpc>
              <a:buFont typeface="Arial" panose="020B0604020202020204" pitchFamily="34" charset="0"/>
              <a:buChar char="•"/>
            </a:pPr>
            <a:r>
              <a:rPr lang="en-US" dirty="0"/>
              <a:t>It is provided outside the building under a covered place. It contains the energy-meter and the main switch.</a:t>
            </a:r>
          </a:p>
          <a:p>
            <a:pPr marL="342900" indent="-342900">
              <a:lnSpc>
                <a:spcPts val="2800"/>
              </a:lnSpc>
              <a:buFont typeface="Arial" panose="020B0604020202020204" pitchFamily="34" charset="0"/>
              <a:buChar char="•"/>
            </a:pPr>
            <a:r>
              <a:rPr lang="en-US" dirty="0"/>
              <a:t>From the street electrical pole. A thick rubber insulated cord reaches the main board. It contains two thick copper or aluminum wires, once covered with red and other covered with black plastic covering. They Form:</a:t>
            </a:r>
          </a:p>
          <a:p>
            <a:pPr marL="800100" lvl="1" indent="-342900">
              <a:lnSpc>
                <a:spcPts val="2800"/>
              </a:lnSpc>
              <a:buFont typeface="Courier New" panose="02070309020205020404" pitchFamily="49" charset="0"/>
              <a:buChar char="o"/>
            </a:pPr>
            <a:r>
              <a:rPr lang="en-US" sz="1800" dirty="0">
                <a:solidFill>
                  <a:schemeClr val="bg1"/>
                </a:solidFill>
              </a:rPr>
              <a:t>The line wire (L) – Potential 220 V</a:t>
            </a:r>
          </a:p>
          <a:p>
            <a:pPr marL="800100" lvl="1" indent="-342900">
              <a:lnSpc>
                <a:spcPts val="2800"/>
              </a:lnSpc>
              <a:buFont typeface="Courier New" panose="02070309020205020404" pitchFamily="49" charset="0"/>
              <a:buChar char="o"/>
            </a:pPr>
            <a:r>
              <a:rPr lang="en-US" sz="1800" dirty="0">
                <a:solidFill>
                  <a:schemeClr val="bg1"/>
                </a:solidFill>
              </a:rPr>
              <a:t>Neutral line wire (N) – Potential 0 V</a:t>
            </a:r>
          </a:p>
          <a:p>
            <a:pPr marL="342900" indent="-342900">
              <a:lnSpc>
                <a:spcPts val="2800"/>
              </a:lnSpc>
              <a:buFont typeface="Arial" panose="020B0604020202020204" pitchFamily="34" charset="0"/>
              <a:buChar char="•"/>
            </a:pPr>
            <a:r>
              <a:rPr lang="en-US"/>
              <a:t>A third </a:t>
            </a:r>
            <a:r>
              <a:rPr lang="en-US" dirty="0"/>
              <a:t>wire is a thick bare wire of copper, called earth wire E.</a:t>
            </a:r>
          </a:p>
          <a:p>
            <a:pPr marL="342900" indent="-342900">
              <a:lnSpc>
                <a:spcPts val="2800"/>
              </a:lnSpc>
              <a:buFont typeface="Arial" panose="020B0604020202020204" pitchFamily="34" charset="0"/>
              <a:buChar char="•"/>
            </a:pPr>
            <a:r>
              <a:rPr lang="en-US" dirty="0"/>
              <a:t>It is connected to an earth connection which consists of a thick copper plate P buried deep inside the moist earth.</a:t>
            </a:r>
          </a:p>
          <a:p>
            <a:endParaRPr lang="en-US" dirty="0"/>
          </a:p>
        </p:txBody>
      </p:sp>
    </p:spTree>
    <p:extLst>
      <p:ext uri="{BB962C8B-B14F-4D97-AF65-F5344CB8AC3E}">
        <p14:creationId xmlns:p14="http://schemas.microsoft.com/office/powerpoint/2010/main" val="11233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lstStyle/>
          <a:p>
            <a:r>
              <a:rPr lang="en-US" dirty="0"/>
              <a:t>Earthing</a:t>
            </a:r>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646716" y="1714500"/>
            <a:ext cx="3429000" cy="342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3562FEA6-8248-4738-93E1-2DBD6D4DB684}"/>
              </a:ext>
            </a:extLst>
          </p:cNvPr>
          <p:cNvSpPr>
            <a:spLocks noGrp="1"/>
          </p:cNvSpPr>
          <p:nvPr>
            <p:ph type="body" sz="quarter" idx="11"/>
          </p:nvPr>
        </p:nvSpPr>
        <p:spPr>
          <a:xfrm>
            <a:off x="4389120" y="1947209"/>
            <a:ext cx="6858000" cy="2787753"/>
          </a:xfrm>
        </p:spPr>
        <p:txBody>
          <a:bodyPr>
            <a:normAutofit/>
          </a:bodyPr>
          <a:lstStyle/>
          <a:p>
            <a:pPr marL="285750" indent="-285750">
              <a:buFont typeface="Arial" panose="020B0604020202020204" pitchFamily="34" charset="0"/>
              <a:buChar char="•"/>
            </a:pPr>
            <a:r>
              <a:rPr lang="en-US" dirty="0"/>
              <a:t>Connecting the metallic body of a high powered electrical appliance to the earth wire of domestic circuit.</a:t>
            </a:r>
          </a:p>
          <a:p>
            <a:pPr marL="285750" indent="-285750">
              <a:buFont typeface="Arial" panose="020B0604020202020204" pitchFamily="34" charset="0"/>
              <a:buChar char="•"/>
            </a:pPr>
            <a:r>
              <a:rPr lang="en-US" dirty="0"/>
              <a:t>Due to wear and tear with long use, live wire touches the body of application. When we operate this with our bare hands, it will cause a severe shock.</a:t>
            </a:r>
          </a:p>
          <a:p>
            <a:pPr marL="285750" indent="-285750">
              <a:buFont typeface="Arial" panose="020B0604020202020204" pitchFamily="34" charset="0"/>
              <a:buChar char="•"/>
            </a:pPr>
            <a:r>
              <a:rPr lang="en-US" dirty="0"/>
              <a:t>If a application is earthed, its body potential remains zero due to contact with the earth. Nothing is felt when such an application is operated.</a:t>
            </a:r>
          </a:p>
        </p:txBody>
      </p:sp>
      <p:pic>
        <p:nvPicPr>
          <p:cNvPr id="1026" name="Picture 2" descr="Selina Solutions Concise Physics Class 10 Chapter 9 Household Circuits  Download PDF">
            <a:extLst>
              <a:ext uri="{FF2B5EF4-FFF2-40B4-BE49-F238E27FC236}">
                <a16:creationId xmlns:a16="http://schemas.microsoft.com/office/drawing/2014/main" id="{546D9BC2-5EA7-C43B-6D24-D4D69125724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2692" l="7200" r="95200">
                        <a14:foregroundMark x1="12000" y1="35000" x2="72533" y2="43462"/>
                        <a14:foregroundMark x1="24026" y1="63979" x2="79733" y2="70769"/>
                        <a14:foregroundMark x1="36267" y1="78077" x2="60800" y2="80000"/>
                        <a14:foregroundMark x1="60800" y1="80000" x2="78933" y2="79615"/>
                        <a14:foregroundMark x1="7200" y1="35769" x2="17600" y2="35769"/>
                        <a14:foregroundMark x1="8800" y1="41923" x2="23733" y2="41923"/>
                        <a14:foregroundMark x1="77333" y1="29615" x2="88533" y2="48077"/>
                        <a14:foregroundMark x1="88533" y1="48077" x2="94392" y2="65653"/>
                        <a14:foregroundMark x1="67733" y1="90769" x2="74933" y2="92692"/>
                        <a14:backgroundMark x1="95200" y1="66154" x2="95200" y2="71538"/>
                        <a14:backgroundMark x1="94933" y1="66154" x2="94400" y2="68846"/>
                        <a14:backgroundMark x1="95200" y1="65769" x2="94933" y2="69615"/>
                        <a14:backgroundMark x1="15467" y1="63846" x2="23733" y2="64615"/>
                      </a14:backgroundRemoval>
                    </a14:imgEffect>
                  </a14:imgLayer>
                </a14:imgProps>
              </a:ext>
              <a:ext uri="{28A0092B-C50C-407E-A947-70E740481C1C}">
                <a14:useLocalDpi xmlns:a14="http://schemas.microsoft.com/office/drawing/2010/main" val="0"/>
              </a:ext>
            </a:extLst>
          </a:blip>
          <a:srcRect/>
          <a:stretch>
            <a:fillRect/>
          </a:stretch>
        </p:blipFill>
        <p:spPr bwMode="auto">
          <a:xfrm>
            <a:off x="1097902" y="2554192"/>
            <a:ext cx="2523485" cy="17496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643D724-2303-F91C-83F1-33405F9A920D}"/>
              </a:ext>
            </a:extLst>
          </p:cNvPr>
          <p:cNvPicPr>
            <a:picLocks noChangeAspect="1"/>
          </p:cNvPicPr>
          <p:nvPr/>
        </p:nvPicPr>
        <p:blipFill>
          <a:blip r:embed="rId4"/>
          <a:stretch>
            <a:fillRect/>
          </a:stretch>
        </p:blipFill>
        <p:spPr>
          <a:xfrm>
            <a:off x="8921731" y="4181162"/>
            <a:ext cx="2638793" cy="3801005"/>
          </a:xfrm>
          <a:prstGeom prst="rect">
            <a:avLst/>
          </a:prstGeom>
        </p:spPr>
      </p:pic>
      <p:pic>
        <p:nvPicPr>
          <p:cNvPr id="8" name="Picture 7">
            <a:extLst>
              <a:ext uri="{FF2B5EF4-FFF2-40B4-BE49-F238E27FC236}">
                <a16:creationId xmlns:a16="http://schemas.microsoft.com/office/drawing/2014/main" id="{C31DE0CE-9417-FE41-A2F0-7A132948405A}"/>
              </a:ext>
            </a:extLst>
          </p:cNvPr>
          <p:cNvPicPr>
            <a:picLocks noChangeAspect="1"/>
          </p:cNvPicPr>
          <p:nvPr/>
        </p:nvPicPr>
        <p:blipFill>
          <a:blip r:embed="rId5"/>
          <a:stretch>
            <a:fillRect/>
          </a:stretch>
        </p:blipFill>
        <p:spPr>
          <a:xfrm>
            <a:off x="4883528" y="4181162"/>
            <a:ext cx="3543795" cy="4953691"/>
          </a:xfrm>
          <a:prstGeom prst="rect">
            <a:avLst/>
          </a:prstGeom>
        </p:spPr>
      </p:pic>
      <p:pic>
        <p:nvPicPr>
          <p:cNvPr id="11" name="Picture 10">
            <a:extLst>
              <a:ext uri="{FF2B5EF4-FFF2-40B4-BE49-F238E27FC236}">
                <a16:creationId xmlns:a16="http://schemas.microsoft.com/office/drawing/2014/main" id="{D7E12A79-6FCB-2005-C07F-F3A772B0B785}"/>
              </a:ext>
            </a:extLst>
          </p:cNvPr>
          <p:cNvPicPr>
            <a:picLocks noChangeAspect="1"/>
          </p:cNvPicPr>
          <p:nvPr/>
        </p:nvPicPr>
        <p:blipFill>
          <a:blip r:embed="rId6"/>
          <a:stretch>
            <a:fillRect/>
          </a:stretch>
        </p:blipFill>
        <p:spPr>
          <a:xfrm>
            <a:off x="2764017" y="4181162"/>
            <a:ext cx="1714739" cy="4020111"/>
          </a:xfrm>
          <a:prstGeom prst="rect">
            <a:avLst/>
          </a:prstGeom>
        </p:spPr>
      </p:pic>
      <p:pic>
        <p:nvPicPr>
          <p:cNvPr id="13" name="Picture 12">
            <a:extLst>
              <a:ext uri="{FF2B5EF4-FFF2-40B4-BE49-F238E27FC236}">
                <a16:creationId xmlns:a16="http://schemas.microsoft.com/office/drawing/2014/main" id="{76830148-FCDC-1FBC-3A0E-B0991E1B3076}"/>
              </a:ext>
            </a:extLst>
          </p:cNvPr>
          <p:cNvPicPr>
            <a:picLocks noChangeAspect="1"/>
          </p:cNvPicPr>
          <p:nvPr/>
        </p:nvPicPr>
        <p:blipFill>
          <a:blip r:embed="rId7"/>
          <a:stretch>
            <a:fillRect/>
          </a:stretch>
        </p:blipFill>
        <p:spPr>
          <a:xfrm>
            <a:off x="4852814" y="694943"/>
            <a:ext cx="2486372" cy="5468113"/>
          </a:xfrm>
          <a:prstGeom prst="rect">
            <a:avLst/>
          </a:prstGeom>
        </p:spPr>
      </p:pic>
    </p:spTree>
    <p:extLst>
      <p:ext uri="{BB962C8B-B14F-4D97-AF65-F5344CB8AC3E}">
        <p14:creationId xmlns:p14="http://schemas.microsoft.com/office/powerpoint/2010/main" val="245869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Overloading: when high powered electric appliance like refrigerator, AC electric iron are witched on simultaneously, total current through main wire may exceed the tolerance limit causing damage and fire.</a:t>
            </a:r>
          </a:p>
          <a:p>
            <a:pPr marL="285750" indent="-285750">
              <a:buFont typeface="Arial" panose="020B0604020202020204" pitchFamily="34" charset="0"/>
              <a:buChar char="•"/>
            </a:pPr>
            <a:r>
              <a:rPr lang="en-US" dirty="0"/>
              <a:t>Short Circuiting: Due to long use wear and tear or defective insulating material, the live and the neutral wires may become bare at some points and come in direct contact. Due to zero resistance,  a large current is produced and a huge sparkling is caused at point of contact. It may cause damages and fire.</a:t>
            </a:r>
          </a:p>
        </p:txBody>
      </p:sp>
      <p:sp>
        <p:nvSpPr>
          <p:cNvPr id="4" name="Title 3">
            <a:extLst>
              <a:ext uri="{FF2B5EF4-FFF2-40B4-BE49-F238E27FC236}">
                <a16:creationId xmlns:a16="http://schemas.microsoft.com/office/drawing/2014/main" id="{9BB246F5-21DE-9E95-A963-E07758B722E2}"/>
              </a:ext>
            </a:extLst>
          </p:cNvPr>
          <p:cNvSpPr>
            <a:spLocks noGrp="1"/>
          </p:cNvSpPr>
          <p:nvPr>
            <p:ph type="title"/>
          </p:nvPr>
        </p:nvSpPr>
        <p:spPr/>
        <p:txBody>
          <a:bodyPr>
            <a:normAutofit fontScale="90000"/>
          </a:bodyPr>
          <a:lstStyle/>
          <a:p>
            <a:pPr algn="ctr"/>
            <a:r>
              <a:rPr lang="en-US" dirty="0"/>
              <a:t>Over-loading &amp; Short-circuiting</a:t>
            </a:r>
          </a:p>
        </p:txBody>
      </p:sp>
    </p:spTree>
    <p:extLst>
      <p:ext uri="{BB962C8B-B14F-4D97-AF65-F5344CB8AC3E}">
        <p14:creationId xmlns:p14="http://schemas.microsoft.com/office/powerpoint/2010/main" val="524939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Electric Fuse</a:t>
            </a:r>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a:xfrm>
            <a:off x="2331720" y="2951305"/>
            <a:ext cx="4367844" cy="3456432"/>
          </a:xfrm>
        </p:spPr>
        <p:txBody>
          <a:bodyPr/>
          <a:lstStyle/>
          <a:p>
            <a:pPr marL="285750" indent="-285750" algn="l">
              <a:lnSpc>
                <a:spcPts val="2800"/>
              </a:lnSpc>
              <a:buFont typeface="Arial" panose="020B0604020202020204" pitchFamily="34" charset="0"/>
              <a:buChar char="•"/>
            </a:pPr>
            <a:r>
              <a:rPr lang="en-US" dirty="0"/>
              <a:t>Safety device used to avoid fire due to over loading/short circuiting</a:t>
            </a:r>
          </a:p>
          <a:p>
            <a:pPr marL="285750" indent="-285750" algn="l">
              <a:lnSpc>
                <a:spcPts val="2800"/>
              </a:lnSpc>
              <a:buFont typeface="Arial" panose="020B0604020202020204" pitchFamily="34" charset="0"/>
              <a:buChar char="•"/>
            </a:pPr>
            <a:r>
              <a:rPr lang="en-US" dirty="0"/>
              <a:t>Consists of thin wire pf pure tin or alloy of copper and tin</a:t>
            </a:r>
          </a:p>
          <a:p>
            <a:pPr marL="285750" indent="-285750" algn="l">
              <a:lnSpc>
                <a:spcPts val="2800"/>
              </a:lnSpc>
              <a:buFont typeface="Arial" panose="020B0604020202020204" pitchFamily="34" charset="0"/>
              <a:buChar char="•"/>
            </a:pPr>
            <a:r>
              <a:rPr lang="en-US" dirty="0"/>
              <a:t>Fuse wire is a high resistant wire having low melting point.</a:t>
            </a:r>
          </a:p>
          <a:p>
            <a:endParaRPr lang="en-US" dirty="0"/>
          </a:p>
        </p:txBody>
      </p:sp>
      <p:grpSp>
        <p:nvGrpSpPr>
          <p:cNvPr id="14" name="Group 13">
            <a:extLst>
              <a:ext uri="{FF2B5EF4-FFF2-40B4-BE49-F238E27FC236}">
                <a16:creationId xmlns:a16="http://schemas.microsoft.com/office/drawing/2014/main" id="{A065671F-5DC1-16A7-B23E-F42AC47CAC0C}"/>
              </a:ext>
            </a:extLst>
          </p:cNvPr>
          <p:cNvGrpSpPr/>
          <p:nvPr/>
        </p:nvGrpSpPr>
        <p:grpSpPr>
          <a:xfrm>
            <a:off x="7019376" y="3663208"/>
            <a:ext cx="3084744" cy="1264304"/>
            <a:chOff x="4298810" y="5230780"/>
            <a:chExt cx="3084744" cy="1264304"/>
          </a:xfrm>
        </p:grpSpPr>
        <p:pic>
          <p:nvPicPr>
            <p:cNvPr id="6" name="Picture 5">
              <a:extLst>
                <a:ext uri="{FF2B5EF4-FFF2-40B4-BE49-F238E27FC236}">
                  <a16:creationId xmlns:a16="http://schemas.microsoft.com/office/drawing/2014/main" id="{1D939C07-8048-DE5E-A05E-5B4FE85161D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091" b="88430" l="7639" r="94444">
                          <a14:foregroundMark x1="88079" y1="47934" x2="90278" y2="47934"/>
                          <a14:foregroundMark x1="7639" y1="35537" x2="7639" y2="53719"/>
                          <a14:foregroundMark x1="94444" y1="38017" x2="93750" y2="61157"/>
                        </a14:backgroundRemoval>
                      </a14:imgEffect>
                    </a14:imgLayer>
                  </a14:imgProps>
                </a:ext>
              </a:extLst>
            </a:blip>
            <a:stretch>
              <a:fillRect/>
            </a:stretch>
          </p:blipFill>
          <p:spPr>
            <a:xfrm>
              <a:off x="4298810" y="6063077"/>
              <a:ext cx="3084744" cy="432007"/>
            </a:xfrm>
            <a:prstGeom prst="rect">
              <a:avLst/>
            </a:prstGeom>
          </p:spPr>
        </p:pic>
        <p:grpSp>
          <p:nvGrpSpPr>
            <p:cNvPr id="13" name="Group 12">
              <a:extLst>
                <a:ext uri="{FF2B5EF4-FFF2-40B4-BE49-F238E27FC236}">
                  <a16:creationId xmlns:a16="http://schemas.microsoft.com/office/drawing/2014/main" id="{451B962C-F5E1-5000-A2C6-785601E00E17}"/>
                </a:ext>
              </a:extLst>
            </p:cNvPr>
            <p:cNvGrpSpPr/>
            <p:nvPr/>
          </p:nvGrpSpPr>
          <p:grpSpPr>
            <a:xfrm>
              <a:off x="4396829" y="5230780"/>
              <a:ext cx="2888706" cy="1139860"/>
              <a:chOff x="4396829" y="5256289"/>
              <a:chExt cx="2888706" cy="1139860"/>
            </a:xfrm>
          </p:grpSpPr>
          <p:pic>
            <p:nvPicPr>
              <p:cNvPr id="8" name="Picture 7">
                <a:extLst>
                  <a:ext uri="{FF2B5EF4-FFF2-40B4-BE49-F238E27FC236}">
                    <a16:creationId xmlns:a16="http://schemas.microsoft.com/office/drawing/2014/main" id="{238E92E6-F1C3-90BB-985A-45D75D94087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75" b="89831" l="3519" r="94135">
                            <a14:foregroundMark x1="3519" y1="42373" x2="34018" y2="33898"/>
                            <a14:foregroundMark x1="34018" y1="33898" x2="75953" y2="52542"/>
                            <a14:foregroundMark x1="75953" y1="52542" x2="94135" y2="49153"/>
                            <a14:foregroundMark x1="3519" y1="42373" x2="5279" y2="61017"/>
                          </a14:backgroundRemoval>
                        </a14:imgEffect>
                      </a14:imgLayer>
                    </a14:imgProps>
                  </a:ext>
                </a:extLst>
              </a:blip>
              <a:stretch>
                <a:fillRect/>
              </a:stretch>
            </p:blipFill>
            <p:spPr>
              <a:xfrm>
                <a:off x="4396829" y="5256289"/>
                <a:ext cx="2888706" cy="499805"/>
              </a:xfrm>
              <a:prstGeom prst="rect">
                <a:avLst/>
              </a:prstGeom>
            </p:spPr>
          </p:pic>
          <p:sp>
            <p:nvSpPr>
              <p:cNvPr id="11" name="Rectangle 10">
                <a:extLst>
                  <a:ext uri="{FF2B5EF4-FFF2-40B4-BE49-F238E27FC236}">
                    <a16:creationId xmlns:a16="http://schemas.microsoft.com/office/drawing/2014/main" id="{D352DF0C-D22B-2E1C-BE8F-36E851031124}"/>
                  </a:ext>
                </a:extLst>
              </p:cNvPr>
              <p:cNvSpPr/>
              <p:nvPr/>
            </p:nvSpPr>
            <p:spPr>
              <a:xfrm>
                <a:off x="5707013" y="6213029"/>
                <a:ext cx="268338" cy="183120"/>
              </a:xfrm>
              <a:prstGeom prst="rect">
                <a:avLst/>
              </a:prstGeom>
              <a:solidFill>
                <a:srgbClr val="B3A3B3"/>
              </a:solidFill>
              <a:ln>
                <a:solidFill>
                  <a:srgbClr val="B3A3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2056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Miniature Circuit Breaker</a:t>
            </a:r>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Automatic switch that opens when excessive current flows through circuit</a:t>
            </a:r>
          </a:p>
          <a:p>
            <a:pPr marL="285750" indent="-285750">
              <a:buFont typeface="Arial" panose="020B0604020202020204" pitchFamily="34" charset="0"/>
              <a:buChar char="•"/>
            </a:pPr>
            <a:r>
              <a:rPr lang="en-US" dirty="0"/>
              <a:t>Better than a fuse for the following reasons:</a:t>
            </a:r>
          </a:p>
          <a:p>
            <a:pPr marL="742950" lvl="1" indent="-285750">
              <a:buFont typeface="Courier New" panose="02070309020205020404" pitchFamily="49" charset="0"/>
              <a:buChar char="o"/>
            </a:pPr>
            <a:r>
              <a:rPr lang="en-US" sz="1800" dirty="0">
                <a:solidFill>
                  <a:schemeClr val="tx1">
                    <a:lumMod val="75000"/>
                    <a:lumOff val="25000"/>
                  </a:schemeClr>
                </a:solidFill>
              </a:rPr>
              <a:t>Fuse must be replaced after it has been operated, but not in the case of MCB.</a:t>
            </a:r>
          </a:p>
          <a:p>
            <a:pPr marL="742950" lvl="1" indent="-285750">
              <a:buFont typeface="Courier New" panose="02070309020205020404" pitchFamily="49" charset="0"/>
              <a:buChar char="o"/>
            </a:pPr>
            <a:r>
              <a:rPr lang="en-US" sz="1800" dirty="0">
                <a:solidFill>
                  <a:schemeClr val="tx1">
                    <a:lumMod val="75000"/>
                    <a:lumOff val="25000"/>
                  </a:schemeClr>
                </a:solidFill>
              </a:rPr>
              <a:t>Whenever there is a fault in a circuit the MCB switches off immediately, this way it is faster than fuse.</a:t>
            </a:r>
          </a:p>
          <a:p>
            <a:pPr marL="742950" lvl="1" indent="-285750">
              <a:buFont typeface="Courier New" panose="02070309020205020404" pitchFamily="49" charset="0"/>
              <a:buChar char="o"/>
            </a:pPr>
            <a:r>
              <a:rPr lang="en-US" sz="1800" dirty="0">
                <a:solidFill>
                  <a:schemeClr val="tx1">
                    <a:lumMod val="75000"/>
                    <a:lumOff val="25000"/>
                  </a:schemeClr>
                </a:solidFill>
              </a:rPr>
              <a:t>Can be reset quickly compared to a fuse.</a:t>
            </a:r>
          </a:p>
          <a:p>
            <a:pPr marL="742950" lvl="1" indent="-285750">
              <a:buFont typeface="Courier New" panose="02070309020205020404" pitchFamily="49" charset="0"/>
              <a:buChar char="o"/>
            </a:pPr>
            <a:endParaRPr lang="en-US" sz="1800" dirty="0">
              <a:solidFill>
                <a:schemeClr val="tx1">
                  <a:lumMod val="75000"/>
                  <a:lumOff val="25000"/>
                </a:schemeClr>
              </a:solidFill>
            </a:endParaRPr>
          </a:p>
          <a:p>
            <a:pPr marL="742950" lvl="1" indent="-285750">
              <a:buFontTx/>
              <a:buChar char="-"/>
            </a:pPr>
            <a:endParaRPr lang="en-US" sz="1800" dirty="0">
              <a:solidFill>
                <a:schemeClr val="tx1">
                  <a:lumMod val="75000"/>
                  <a:lumOff val="25000"/>
                </a:schemeClr>
              </a:solidFill>
            </a:endParaRPr>
          </a:p>
        </p:txBody>
      </p:sp>
    </p:spTree>
    <p:extLst>
      <p:ext uri="{BB962C8B-B14F-4D97-AF65-F5344CB8AC3E}">
        <p14:creationId xmlns:p14="http://schemas.microsoft.com/office/powerpoint/2010/main" val="3669335291"/>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45</TotalTime>
  <Words>575</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Kristen ITC</vt:lpstr>
      <vt:lpstr>Quire Sans</vt:lpstr>
      <vt:lpstr>Office Theme</vt:lpstr>
      <vt:lpstr>PowerPoint Presentation</vt:lpstr>
      <vt:lpstr>Welcome Parents!</vt:lpstr>
      <vt:lpstr>Curriculum Goals</vt:lpstr>
      <vt:lpstr>Class Information</vt:lpstr>
      <vt:lpstr>Main Board</vt:lpstr>
      <vt:lpstr>Earthing</vt:lpstr>
      <vt:lpstr>Over-loading &amp; Short-circuiting</vt:lpstr>
      <vt:lpstr>Electric Fuse</vt:lpstr>
      <vt:lpstr>Miniature Circuit Breaker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MJ</dc:creator>
  <cp:lastModifiedBy>Rajesh MJ</cp:lastModifiedBy>
  <cp:revision>1</cp:revision>
  <dcterms:created xsi:type="dcterms:W3CDTF">2024-11-19T01:23:38Z</dcterms:created>
  <dcterms:modified xsi:type="dcterms:W3CDTF">2024-11-19T02:09:18Z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