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rata"/>
      <p:regular r:id="rId15"/>
    </p:embeddedFont>
    <p:embeddedFont>
      <p:font typeface="Prata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307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Algoritmos de Búsqueda y Ordenamiento en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08848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Esta presentación explora los algoritmos de búsqueda y ordenamiento, fundamentales para la gestión eficiente de datos en programación. Analizaremos sus características, eficiencia y aplicaciones prácticas en Python, destacando su impacto en el rendimiento de sistemas informáticos.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5814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El objetivo es integrar la teoría con la práctica, evaluando cómo estas técnicas optimizan el procesamiento de datos y contribuyen al desarrollo de software más rápido y confiable.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51891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52653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502003"/>
            <a:ext cx="230040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DA189"/>
                </a:solidFill>
                <a:latin typeface="Manrope Bold" pitchFamily="34" charset="0"/>
                <a:ea typeface="Manrope Bold" pitchFamily="34" charset="-122"/>
                <a:cs typeface="Manrope Bold" pitchFamily="34" charset="-120"/>
              </a:rPr>
              <a:t>por Gabriela Pais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325" y="1066086"/>
            <a:ext cx="7398425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Introducción a los Algoritmos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7325" y="2031921"/>
            <a:ext cx="469821" cy="469821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08" y="2071092"/>
            <a:ext cx="313253" cy="3914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95981" y="2103596"/>
            <a:ext cx="3031927" cy="652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Fundamentales en Programación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895981" y="2881551"/>
            <a:ext cx="3031927" cy="2338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Los algoritmos de búsqueda y ordenamiento son esenciales para la gestión eficiente de datos, optimizando el rendimiento de sistemas desde bases de datos hasta aplicaciones en tiempo real.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88893" y="2031921"/>
            <a:ext cx="469821" cy="469821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76" y="2071092"/>
            <a:ext cx="313253" cy="39147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67549" y="2103596"/>
            <a:ext cx="2666286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Aplicación en Python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0867549" y="2555200"/>
            <a:ext cx="3031927" cy="2004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Investigaremos y aplicaremos estos algoritmos en Python, analizando sus características, eficiencia y casos prácticos para comprender su impacto en el procesamiento de datos.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6217325" y="5637848"/>
            <a:ext cx="469821" cy="469821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608" y="5677019"/>
            <a:ext cx="313253" cy="39147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95981" y="5709523"/>
            <a:ext cx="3031450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Análisis de Rendimiento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895981" y="6161127"/>
            <a:ext cx="7003494" cy="1002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Compararemos el rendimiento de distintos métodos para evaluar su impacto en entornos reales y proporcionar herramientas clave para la gestión eficiente de datos.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250" y="526613"/>
            <a:ext cx="5646182" cy="597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Algoritmos de Búsqueda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69250" y="1602105"/>
            <a:ext cx="2390418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Búsqueda Lineal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69250" y="2092166"/>
            <a:ext cx="6412706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Recorre la lista elemento por elemento. Su complejidad es O(n) en el peor caso, útil para datos no ordenados o conjuntos pequeños.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669250" y="2918936"/>
            <a:ext cx="6412706" cy="2121932"/>
          </a:xfrm>
          <a:prstGeom prst="roundRect">
            <a:avLst>
              <a:gd name="adj" fmla="val 1352"/>
            </a:avLst>
          </a:prstGeom>
          <a:solidFill>
            <a:srgbClr val="391F13"/>
          </a:solidFill>
          <a:ln/>
        </p:spPr>
      </p:sp>
      <p:sp>
        <p:nvSpPr>
          <p:cNvPr id="6" name="Shape 4"/>
          <p:cNvSpPr/>
          <p:nvPr/>
        </p:nvSpPr>
        <p:spPr>
          <a:xfrm>
            <a:off x="659725" y="2918936"/>
            <a:ext cx="6431756" cy="2121932"/>
          </a:xfrm>
          <a:prstGeom prst="roundRect">
            <a:avLst>
              <a:gd name="adj" fmla="val 1352"/>
            </a:avLst>
          </a:prstGeom>
          <a:solidFill>
            <a:srgbClr val="391F13"/>
          </a:solidFill>
          <a:ln/>
        </p:spPr>
      </p:sp>
      <p:sp>
        <p:nvSpPr>
          <p:cNvPr id="7" name="Text 5"/>
          <p:cNvSpPr/>
          <p:nvPr/>
        </p:nvSpPr>
        <p:spPr>
          <a:xfrm>
            <a:off x="850940" y="3062288"/>
            <a:ext cx="6049328" cy="1835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BDA189"/>
                </a:solidFill>
                <a:highlight>
                  <a:srgbClr val="391F1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busqueda_lineal(lista, objetivo):    for i in range(len(lista)):        if lista[i] == objetivo:            return i    return -1      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556063" y="1602105"/>
            <a:ext cx="2390418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Búsqueda Binaria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56063" y="2092166"/>
            <a:ext cx="6412706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Requiere una lista ordenada y divide el espacio de búsqueda a la mitad en cada paso. Su complejidad es O(log n), siendo más eficiente para conjuntos grandes.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7556063" y="3224808"/>
            <a:ext cx="6412706" cy="4263033"/>
          </a:xfrm>
          <a:prstGeom prst="roundRect">
            <a:avLst>
              <a:gd name="adj" fmla="val 673"/>
            </a:avLst>
          </a:prstGeom>
          <a:solidFill>
            <a:srgbClr val="391F13"/>
          </a:solidFill>
          <a:ln/>
        </p:spPr>
      </p:sp>
      <p:sp>
        <p:nvSpPr>
          <p:cNvPr id="11" name="Shape 9"/>
          <p:cNvSpPr/>
          <p:nvPr/>
        </p:nvSpPr>
        <p:spPr>
          <a:xfrm>
            <a:off x="7546538" y="3224808"/>
            <a:ext cx="6431756" cy="4263033"/>
          </a:xfrm>
          <a:prstGeom prst="roundRect">
            <a:avLst>
              <a:gd name="adj" fmla="val 673"/>
            </a:avLst>
          </a:prstGeom>
          <a:solidFill>
            <a:srgbClr val="391F13"/>
          </a:solidFill>
          <a:ln/>
        </p:spPr>
      </p:sp>
      <p:sp>
        <p:nvSpPr>
          <p:cNvPr id="12" name="Text 10"/>
          <p:cNvSpPr/>
          <p:nvPr/>
        </p:nvSpPr>
        <p:spPr>
          <a:xfrm>
            <a:off x="7737753" y="3368159"/>
            <a:ext cx="6049328" cy="3976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BDA189"/>
                </a:solidFill>
                <a:highlight>
                  <a:srgbClr val="391F1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busqueda_binaria(lista, objetivo):    low = 0    high = len(lista) - 1    while low &lt;= high:        mid = (low + high) // 2        if lista[mid] == objetivo:            return mid        elif lista[mid] &lt; objetivo:            low = mid + 1        else:            high = mid - 1    return -1      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160" y="1090493"/>
            <a:ext cx="7451646" cy="666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Algoritmos de Ordenamiento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3160" y="2077403"/>
            <a:ext cx="3718560" cy="2936200"/>
          </a:xfrm>
          <a:prstGeom prst="roundRect">
            <a:avLst>
              <a:gd name="adj" fmla="val 1090"/>
            </a:avLst>
          </a:prstGeom>
          <a:solidFill>
            <a:srgbClr val="404245"/>
          </a:solidFill>
          <a:ln/>
        </p:spPr>
      </p:sp>
      <p:sp>
        <p:nvSpPr>
          <p:cNvPr id="5" name="Text 2"/>
          <p:cNvSpPr/>
          <p:nvPr/>
        </p:nvSpPr>
        <p:spPr>
          <a:xfrm>
            <a:off x="6446520" y="2290763"/>
            <a:ext cx="266735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Bubble Sort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46520" y="2752130"/>
            <a:ext cx="3291840" cy="2048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Intercambia elementos adyacentes si están en el orden incorrecto. Su complejidad es O(n²) en el peor caso, siendo ineficiente para grandes volúmenes de datos.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080" y="2077403"/>
            <a:ext cx="3718560" cy="2936200"/>
          </a:xfrm>
          <a:prstGeom prst="roundRect">
            <a:avLst>
              <a:gd name="adj" fmla="val 1090"/>
            </a:avLst>
          </a:prstGeom>
          <a:solidFill>
            <a:srgbClr val="404245"/>
          </a:solidFill>
          <a:ln/>
        </p:spPr>
      </p:sp>
      <p:sp>
        <p:nvSpPr>
          <p:cNvPr id="8" name="Text 5"/>
          <p:cNvSpPr/>
          <p:nvPr/>
        </p:nvSpPr>
        <p:spPr>
          <a:xfrm>
            <a:off x="10378440" y="2290763"/>
            <a:ext cx="266735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Quick Sort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378440" y="2752130"/>
            <a:ext cx="3291840" cy="2048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Utiliza el paradigma "divide y vencerás", eligiendo un pivote y ordenando recursivamente. Su complejidad es O(n log n) en el mejor caso, siendo más eficiente que Bubble Sort.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3160" y="5226963"/>
            <a:ext cx="7650480" cy="1912144"/>
          </a:xfrm>
          <a:prstGeom prst="roundRect">
            <a:avLst>
              <a:gd name="adj" fmla="val 1674"/>
            </a:avLst>
          </a:prstGeom>
          <a:solidFill>
            <a:srgbClr val="404245"/>
          </a:solidFill>
          <a:ln/>
        </p:spPr>
      </p:sp>
      <p:sp>
        <p:nvSpPr>
          <p:cNvPr id="11" name="Text 8"/>
          <p:cNvSpPr/>
          <p:nvPr/>
        </p:nvSpPr>
        <p:spPr>
          <a:xfrm>
            <a:off x="6446520" y="5440323"/>
            <a:ext cx="266735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Merge Sort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46520" y="5901690"/>
            <a:ext cx="7223760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Algoritmo basado en "divide y vencerás". Divide la lista en mitades, las ordena recursivamente y luego combina las partes. Es eficiente con complejidad O(n log n) y estable.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494" y="1047750"/>
            <a:ext cx="7715012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Comparación de Eficiencia y Herramientas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4494" y="2629733"/>
            <a:ext cx="7715012" cy="3015615"/>
          </a:xfrm>
          <a:prstGeom prst="roundRect">
            <a:avLst>
              <a:gd name="adj" fmla="val 101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22114" y="2637353"/>
            <a:ext cx="7699772" cy="9134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26187" y="2767370"/>
            <a:ext cx="112799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Búsqueda Lineal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469952" y="2767370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O(1)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009906" y="2767370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O(n)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549860" y="2767370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O(n)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089815" y="2767370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–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22114" y="3550801"/>
            <a:ext cx="7699772" cy="9134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26187" y="3680817"/>
            <a:ext cx="112799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Búsqueda Binaria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2469952" y="3680817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O(1)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4009906" y="3680817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O(log n)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5549860" y="3680817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O(log n)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089815" y="3680817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–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22114" y="4464248"/>
            <a:ext cx="7699772" cy="5867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26187" y="4594265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Bubble Sort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2469952" y="459426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O(n)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4009906" y="459426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O(n²)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5549860" y="459426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O(n²)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7089815" y="4594265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Sí</a:t>
            </a: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>
            <a:off x="722114" y="5050988"/>
            <a:ext cx="7699772" cy="5867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926187" y="5181005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Quick Sort</a:t>
            </a:r>
            <a:endParaRPr lang="en-US" sz="1600" dirty="0"/>
          </a:p>
        </p:txBody>
      </p:sp>
      <p:sp>
        <p:nvSpPr>
          <p:cNvPr id="25" name="Text 22"/>
          <p:cNvSpPr/>
          <p:nvPr/>
        </p:nvSpPr>
        <p:spPr>
          <a:xfrm>
            <a:off x="2469952" y="518100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 log n)</a:t>
            </a:r>
            <a:endParaRPr lang="en-US" sz="1600" dirty="0"/>
          </a:p>
        </p:txBody>
      </p:sp>
      <p:sp>
        <p:nvSpPr>
          <p:cNvPr id="26" name="Text 23"/>
          <p:cNvSpPr/>
          <p:nvPr/>
        </p:nvSpPr>
        <p:spPr>
          <a:xfrm>
            <a:off x="4009906" y="518100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 log n)</a:t>
            </a:r>
            <a:endParaRPr lang="en-US" sz="1600" dirty="0"/>
          </a:p>
        </p:txBody>
      </p:sp>
      <p:sp>
        <p:nvSpPr>
          <p:cNvPr id="27" name="Text 24"/>
          <p:cNvSpPr/>
          <p:nvPr/>
        </p:nvSpPr>
        <p:spPr>
          <a:xfrm>
            <a:off x="5549860" y="5181005"/>
            <a:ext cx="11241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O(n²)</a:t>
            </a:r>
            <a:endParaRPr lang="en-US" sz="1600" dirty="0"/>
          </a:p>
        </p:txBody>
      </p:sp>
      <p:sp>
        <p:nvSpPr>
          <p:cNvPr id="28" name="Text 25"/>
          <p:cNvSpPr/>
          <p:nvPr/>
        </p:nvSpPr>
        <p:spPr>
          <a:xfrm>
            <a:off x="7089815" y="5181005"/>
            <a:ext cx="112799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No</a:t>
            </a:r>
            <a:endParaRPr lang="en-US" sz="1600" dirty="0"/>
          </a:p>
        </p:txBody>
      </p:sp>
      <p:sp>
        <p:nvSpPr>
          <p:cNvPr id="29" name="Text 26"/>
          <p:cNvSpPr/>
          <p:nvPr/>
        </p:nvSpPr>
        <p:spPr>
          <a:xfrm>
            <a:off x="714494" y="5874901"/>
            <a:ext cx="7715012" cy="130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Para evaluar el tiempo de ejecución de los algoritmos, se utilizan herramientas como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datetime()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,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timeit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y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%timeit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(en IPython/Jupyter), así como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pytest-benchmark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. Estas herramientas permiten medir con precisión el rendimiento y comparar la eficiencia de cada algoritmo en diferentes escenarios.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1255" y="1089065"/>
            <a:ext cx="7654290" cy="133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Caso Práctico en Python: Calificaciones de Estudiantes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31255" y="2738437"/>
            <a:ext cx="159544" cy="1141095"/>
          </a:xfrm>
          <a:prstGeom prst="roundRect">
            <a:avLst>
              <a:gd name="adj" fmla="val 20010"/>
            </a:avLst>
          </a:prstGeom>
          <a:solidFill>
            <a:srgbClr val="404245"/>
          </a:solidFill>
          <a:ln/>
        </p:spPr>
      </p:sp>
      <p:sp>
        <p:nvSpPr>
          <p:cNvPr id="5" name="Text 2"/>
          <p:cNvSpPr/>
          <p:nvPr/>
        </p:nvSpPr>
        <p:spPr>
          <a:xfrm>
            <a:off x="6710005" y="2738437"/>
            <a:ext cx="2697361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Generación de Datos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710005" y="3198495"/>
            <a:ext cx="7175540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 simula un sistema de gestión de calificaciones generando 1000 calificaciones aleatorias entre 0 y 100.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550462" y="4092297"/>
            <a:ext cx="159544" cy="1481614"/>
          </a:xfrm>
          <a:prstGeom prst="roundRect">
            <a:avLst>
              <a:gd name="adj" fmla="val 20010"/>
            </a:avLst>
          </a:prstGeom>
          <a:solidFill>
            <a:srgbClr val="404245"/>
          </a:solidFill>
          <a:ln/>
        </p:spPr>
      </p:sp>
      <p:sp>
        <p:nvSpPr>
          <p:cNvPr id="8" name="Text 5"/>
          <p:cNvSpPr/>
          <p:nvPr/>
        </p:nvSpPr>
        <p:spPr>
          <a:xfrm>
            <a:off x="7029212" y="4092297"/>
            <a:ext cx="3446145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Ordenamiento y Búsqueda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029212" y="4552355"/>
            <a:ext cx="6856333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 aplican algoritmos de ordenamiento (Bubble Sort, Quick Sort, Merge Sort) para organizar las calificaciones. Luego, se usa búsqueda binaria para encontrar una calificación específica.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869668" y="5786676"/>
            <a:ext cx="159544" cy="1141095"/>
          </a:xfrm>
          <a:prstGeom prst="roundRect">
            <a:avLst>
              <a:gd name="adj" fmla="val 20010"/>
            </a:avLst>
          </a:prstGeom>
          <a:solidFill>
            <a:srgbClr val="404245"/>
          </a:solidFill>
          <a:ln/>
        </p:spPr>
      </p:sp>
      <p:sp>
        <p:nvSpPr>
          <p:cNvPr id="11" name="Text 8"/>
          <p:cNvSpPr/>
          <p:nvPr/>
        </p:nvSpPr>
        <p:spPr>
          <a:xfrm>
            <a:off x="7348418" y="5786676"/>
            <a:ext cx="27865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Medición de Tiempos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348418" y="6246733"/>
            <a:ext cx="6537127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 comparan los tiempos de ejecución de los algoritmos usando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datetime.now()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y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timeit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para evaluar su eficiencia y precisión.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9404"/>
            <a:ext cx="5951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Resultados y Desafíos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751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Aspectos Correctos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630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Implementación exitosa de algoritmos de ordenamiento y búsqueda.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614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Comparación efectiva de tiempos de ejecución.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Eficiencia comprobada de la búsqueda binaria.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Código modular y reutilizable.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79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Validación precisa de los resultados.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175159"/>
            <a:ext cx="34718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Dificultades Encontradas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7563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Bajo rendimiento de Bubble Sort en listas grandes.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Variabilidad en mediciones con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datetime.now()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Consumo de memoria en Merge Sort.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Necesidad de ordenar previamente para búsqueda binaria.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3658" y="854988"/>
            <a:ext cx="7649289" cy="619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Conclusiones y Futuras Mejoras</a:t>
            </a:r>
            <a:endParaRPr lang="en-US" sz="3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8" y="1806178"/>
            <a:ext cx="495419" cy="4954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87197" y="1889165"/>
            <a:ext cx="2477453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Aprendizajes Clave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387197" y="2317671"/>
            <a:ext cx="7063145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 consolidaron conocimientos sobre complejidad algorítmica y la importancia de elegir el método adecuado. Quick Sort fue el más rápido, mientras que Bubble Sort se mostró ineficiente para grandes volúmenes de datos.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" y="4017407"/>
            <a:ext cx="495419" cy="49541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7197" y="4100393"/>
            <a:ext cx="2681645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Aplicaciones Prácticas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387197" y="4528899"/>
            <a:ext cx="7063145" cy="951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Este trabajo tiene aplicaciones en gestión académica, bases de datos y sistemas de análisis de información, donde la rapidez y precisión en la organización de datos son esenciales.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8" y="5911453"/>
            <a:ext cx="495419" cy="49541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87197" y="5994440"/>
            <a:ext cx="3092172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Oportunidades de Mejora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387197" y="6422946"/>
            <a:ext cx="7063145" cy="951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 pueden incluir más algoritmos, analizar el consumo de memoria y probar con conjuntos de datos más grandes para evaluar la escalabilidad y optimizar la eficiencia del sistema.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2025-06-10T04:24:50Z</dcterms:created>
  <dcterms:modified xsi:type="dcterms:W3CDTF">2025-06-10T04:24:50Z</dcterms:modified>
</cp:coreProperties>
</file>