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69B5B02-BF6A-4E16-8133-2BEDF407A0C7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3760B15-42C1-4BEA-9A9E-144D000CEC8F}" styleName="Table_1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Style>
        <a:tcBdr/>
      </a:tcStyle>
    </a:band2H>
    <a:band1V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8A04FEE-3C20-4909-B384-82BA3D020C94}" styleName="Table_2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30CAC66-2170-416A-9082-7A80D92BAB3D}" styleName="Table_3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Style>
        <a:tcBdr/>
        <a:fill>
          <a:solidFill>
            <a:srgbClr val="CACA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ACAC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325ma\Desktop\&#1057;&#1084;&#1091;&#1090;&#1072;_%20&#1080;&#1089;&#1087;&#1088;&#1072;&#1074;&#1083;&#1077;&#1085;&#1080;&#1103;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325ma\Desktop\&#1057;&#1084;&#1091;&#1090;&#1072;_%20&#1080;&#1089;&#1087;&#1088;&#1072;&#1074;&#1083;&#1077;&#1085;&#1080;&#1103;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325ma\Desktop\&#1057;&#1084;&#1091;&#1090;&#1072;_%20&#1080;&#1089;&#1087;&#1088;&#1072;&#1074;&#1083;&#1077;&#1085;&#1080;&#1103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Лист1!$A$16:$A$21</c:f>
              <c:strCache>
                <c:ptCount val="6"/>
                <c:pt idx="0">
                  <c:v>Функционал </c:v>
                </c:pt>
                <c:pt idx="1">
                  <c:v>Графичекие </c:v>
                </c:pt>
                <c:pt idx="2">
                  <c:v>Достижения </c:v>
                </c:pt>
                <c:pt idx="3">
                  <c:v>Концовки </c:v>
                </c:pt>
                <c:pt idx="4">
                  <c:v>Звук и музыка </c:v>
                </c:pt>
                <c:pt idx="5">
                  <c:v>Производительность </c:v>
                </c:pt>
              </c:strCache>
            </c:strRef>
          </c:cat>
          <c:val>
            <c:numRef>
              <c:f>Лист1!$B$16:$B$21</c:f>
              <c:numCache>
                <c:formatCode>General</c:formatCode>
                <c:ptCount val="6"/>
                <c:pt idx="0">
                  <c:v>46</c:v>
                </c:pt>
                <c:pt idx="1">
                  <c:v>15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7811200"/>
        <c:axId val="337811680"/>
      </c:barChart>
      <c:catAx>
        <c:axId val="33781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337811680"/>
        <c:crosses val="autoZero"/>
        <c:auto val="1"/>
        <c:lblAlgn val="ctr"/>
        <c:lblOffset val="100"/>
        <c:noMultiLvlLbl val="0"/>
      </c:catAx>
      <c:valAx>
        <c:axId val="337811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33781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6774d25-db0e-488a-87de-b2cef4d76f47}"/>
      </c:ext>
    </c:extLst>
  </c:chart>
  <c:spPr>
    <a:noFill/>
    <a:ln>
      <a:noFill/>
    </a:ln>
    <a:effectLst/>
  </c:spPr>
  <c:txPr>
    <a:bodyPr/>
    <a:lstStyle/>
    <a:p>
      <a:pPr>
        <a:defRPr lang="ru-RU" sz="1100">
          <a:latin typeface="Times New Roman" panose="02020603050405020304" pitchFamily="18" charset="0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/>
              <a:t>Общее количество багов по критичности </a:t>
            </a:r>
            <a:endParaRPr lang="ru-RU"/>
          </a:p>
        </c:rich>
      </c:tx>
      <c:layout>
        <c:manualLayout>
          <c:xMode val="edge"/>
          <c:yMode val="edge"/>
          <c:x val="0.17709193841375"/>
          <c:y val="0.036876975120140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0430891458545"/>
          <c:y val="0.224873810088418"/>
          <c:w val="0.54176872740072"/>
          <c:h val="0.6644480794452"/>
        </c:manualLayout>
      </c:layout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ru-RU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Лист1!$B$8:$B$12</c:f>
              <c:strCache>
                <c:ptCount val="5"/>
                <c:pt idx="0">
                  <c:v>S1 - Blocker</c:v>
                </c:pt>
                <c:pt idx="1">
                  <c:v>S2 - Critical</c:v>
                </c:pt>
                <c:pt idx="2">
                  <c:v>S3 - Major</c:v>
                </c:pt>
                <c:pt idx="3">
                  <c:v>S4 - Minor</c:v>
                </c:pt>
                <c:pt idx="4">
                  <c:v>S5 - Trivial</c:v>
                </c:pt>
              </c:strCache>
            </c:strRef>
          </c:cat>
          <c:val>
            <c:numRef>
              <c:f>Лист1!$C$8:$C$12</c:f>
              <c:numCache>
                <c:formatCode>General</c:formatCode>
                <c:ptCount val="5"/>
                <c:pt idx="0">
                  <c:v>4</c:v>
                </c:pt>
                <c:pt idx="1">
                  <c:v>25</c:v>
                </c:pt>
                <c:pt idx="2">
                  <c:v>27</c:v>
                </c:pt>
                <c:pt idx="3">
                  <c:v>10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lang="ru-RU"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de6013a-e0e6-4dbd-9bde-d689ca4713bb}"/>
      </c:ext>
    </c:extLst>
  </c:chart>
  <c:spPr>
    <a:noFill/>
    <a:ln>
      <a:noFill/>
    </a:ln>
    <a:effectLst/>
  </c:spPr>
  <c:txPr>
    <a:bodyPr/>
    <a:lstStyle/>
    <a:p>
      <a:pPr>
        <a:defRPr lang="ru-RU" sz="1600">
          <a:latin typeface="Times New Roman" panose="02020603050405020304" pitchFamily="18" charset="0"/>
          <a:cs typeface="Times New Roman" panose="02020603050405020304" pitchFamily="18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213079968764712"/>
                  <c:y val="0.0091914625032600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en-US" sz="2000" b="0" i="0" u="none" strike="noStrike" kern="1200" baseline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6332026742031"/>
                      <c:h val="0.116302150466602"/>
                    </c:manualLayout>
                  </c15:layout>
                </c:ext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ru-RU"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959133764533"/>
                      <c:h val="0.164015853222131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ru-RU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Лист1!$A$1:$A$2</c:f>
              <c:strCache>
                <c:ptCount val="2"/>
                <c:pt idx="0">
                  <c:v>Pass</c:v>
                </c:pt>
                <c:pt idx="1">
                  <c:v>fail </c:v>
                </c:pt>
              </c:strCache>
            </c:strRef>
          </c:cat>
          <c:val>
            <c:numRef>
              <c:f>Лист1!$B$1:$B$2</c:f>
              <c:numCache>
                <c:formatCode>General</c:formatCode>
                <c:ptCount val="2"/>
                <c:pt idx="0">
                  <c:v>52</c:v>
                </c:pt>
                <c:pt idx="1">
                  <c:v>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8eadaa4-6720-40b1-b96a-5fe5ccbe1e5c}"/>
      </c:ext>
    </c:extLst>
  </c:chart>
  <c:spPr>
    <a:noFill/>
    <a:ln>
      <a:noFill/>
    </a:ln>
    <a:effectLst/>
  </c:spPr>
  <c:txPr>
    <a:bodyPr/>
    <a:lstStyle/>
    <a:p>
      <a:pPr>
        <a:defRPr lang="ru-R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15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15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Пустой слайд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225550" y="438150"/>
            <a:ext cx="9734550" cy="59690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0" sx="100000" sy="100000" flip="none" algn="tl"/>
          </a:blip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4336318" y="3136232"/>
            <a:ext cx="4762500" cy="147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ru-RU"/>
              <a:t>тчет о </a:t>
            </a:r>
            <a:br>
              <a:rPr lang="ru-RU"/>
            </a:br>
            <a:r>
              <a:rPr lang="ru-RU"/>
              <a:t>результатах</a:t>
            </a:r>
            <a:br>
              <a:rPr lang="ru-RU"/>
            </a:br>
            <a:r>
              <a:rPr lang="ru-RU"/>
              <a:t>тестирования</a:t>
            </a:r>
            <a:endParaRPr lang="ru-RU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89743" y="1315036"/>
            <a:ext cx="1646575" cy="373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801836" y="617408"/>
            <a:ext cx="1967764" cy="15331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"/>
          <p:cNvGraphicFramePr/>
          <p:nvPr/>
        </p:nvGraphicFramePr>
        <p:xfrm>
          <a:off x="6788886" y="4929890"/>
          <a:ext cx="4025900" cy="3000000"/>
        </p:xfrm>
        <a:graphic>
          <a:graphicData uri="http://schemas.openxmlformats.org/drawingml/2006/table">
            <a:tbl>
              <a:tblPr firstRow="1" bandRow="1">
                <a:noFill/>
                <a:tableStyleId>{E69B5B02-BF6A-4E16-8133-2BEDF407A0C7}</a:tableStyleId>
              </a:tblPr>
              <a:tblGrid>
                <a:gridCol w="1771650"/>
                <a:gridCol w="22542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Версия</a:t>
                      </a:r>
                      <a:endParaRPr lang="ru-RU" sz="1200" b="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2.0.0</a:t>
                      </a:r>
                      <a:endParaRPr lang="ru-RU" sz="1200" b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Дата составления</a:t>
                      </a:r>
                      <a:endParaRPr lang="ru-RU" sz="1200" b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09.11.2024</a:t>
                      </a:r>
                      <a:endParaRPr lang="ru-RU" sz="1200" b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50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Команда тестирования </a:t>
                      </a:r>
                      <a:endParaRPr lang="ru-RU" sz="1200" b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Зубайров Николай; </a:t>
                      </a:r>
                      <a:endParaRPr lang="ru-RU" sz="1200" b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Бородина Анастасия; </a:t>
                      </a:r>
                      <a:endParaRPr lang="ru-RU" sz="1200" b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Павлинин Анатолий.</a:t>
                      </a:r>
                      <a:endParaRPr lang="ru-RU" sz="1200" b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"/>
          <p:cNvGraphicFramePr/>
          <p:nvPr/>
        </p:nvGraphicFramePr>
        <p:xfrm>
          <a:off x="3128962" y="1932278"/>
          <a:ext cx="5934075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{A3760B15-42C1-4BEA-9A9E-144D000CEC8F}</a:tableStyleId>
              </a:tblPr>
              <a:tblGrid>
                <a:gridCol w="2966725"/>
                <a:gridCol w="296735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Этап тестирования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Временные рамки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Исследовательское тестирование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04.04.2024 по 04.05.2024 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Разработка тестовой документации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05.05.2024 по 10.07.2024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Проведение второго цикла тестирования: прохождение чек-листов и тест-кейсов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11.07.2024 по 01.09.2024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Проведение ретестов / регресса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02.09.2024 – 04.11.2024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Завершение цикла тестирования: написание отчета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05.11.2024 – 09.11.2024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3012123" y="1140480"/>
            <a:ext cx="66611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Тестирование было проведено в соответствии с установленным графиком: </a:t>
            </a:r>
            <a:endParaRPr lang="ru-RU" sz="1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33059" y="5638800"/>
            <a:ext cx="1196975" cy="93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3116264" y="3591585"/>
            <a:ext cx="4876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С использованием тестового окружения: </a:t>
            </a:r>
            <a:endParaRPr lang="ru-RU"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9364661" y="3131820"/>
            <a:ext cx="457200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-1820861" y="2853104"/>
            <a:ext cx="4572000" cy="5943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5" name="Google Shape;105;p2"/>
          <p:cNvGraphicFramePr/>
          <p:nvPr/>
        </p:nvGraphicFramePr>
        <p:xfrm>
          <a:off x="3116264" y="4168802"/>
          <a:ext cx="5932175" cy="3000000"/>
        </p:xfrm>
        <a:graphic>
          <a:graphicData uri="http://schemas.openxmlformats.org/drawingml/2006/table">
            <a:tbl>
              <a:tblPr firstRow="1" firstCol="1" bandRow="1">
                <a:noFill/>
                <a:tableStyleId>{78A04FEE-3C20-4909-B384-82BA3D020C94}</a:tableStyleId>
              </a:tblPr>
              <a:tblGrid>
                <a:gridCol w="1617350"/>
                <a:gridCol w="3238500"/>
                <a:gridCol w="1076325"/>
              </a:tblGrid>
              <a:tr h="15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Тестовое окружение 1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 i7-13700K, RTX 4070TI, 2560х1440, 32 Gb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Windows 11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Тестовое окружение 2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AMD Ryzen 2700, RTX 2060 super, 1920x1080, 16 Gb RAM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Windows 10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Тестовое окружение 3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AMD  Ryzen 5 5600, RTX 4060,</a:t>
                      </a:r>
                      <a:endParaRPr sz="1100"/>
                    </a:p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1920x1080, 16 Gb RAM 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Windows 10</a:t>
                      </a:r>
                      <a:endParaRPr sz="1100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33059" y="5638800"/>
            <a:ext cx="1196975" cy="93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400000">
            <a:off x="9364661" y="3131820"/>
            <a:ext cx="457200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400000">
            <a:off x="-1820861" y="2853104"/>
            <a:ext cx="457200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312785" y="2217618"/>
            <a:ext cx="4520164" cy="266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Общий анализ качества компьютерной игры можно оценить как удовлетворительное. Командой тестирования всего обнаружено 73 дефекта. Преобладающее число багов приходится на модуль основного функционала игры, из которых: 21 имеют высокую степень критичности (S2), а также 4 блокирующих (S1). </a:t>
            </a:r>
            <a:endParaRPr lang="ru-RU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312785" y="864284"/>
            <a:ext cx="404495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Общий анализ </a:t>
            </a:r>
            <a:endParaRPr lang="ru-RU" sz="32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Версия игры: 1.0.0</a:t>
            </a:r>
            <a:endParaRPr lang="ru-RU" sz="32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15" name="Google Shape;115;p3"/>
          <p:cNvGraphicFramePr/>
          <p:nvPr/>
        </p:nvGraphicFramePr>
        <p:xfrm>
          <a:off x="6307215" y="21386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33059" y="5638800"/>
            <a:ext cx="1196975" cy="93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400000">
            <a:off x="9356721" y="3131819"/>
            <a:ext cx="457200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400000">
            <a:off x="-1865629" y="3131820"/>
            <a:ext cx="457200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871855" y="921524"/>
            <a:ext cx="934251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Подробный анализ. </a:t>
            </a:r>
            <a:endParaRPr lang="ru-RU" sz="28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Версия игры: 1.0.0</a:t>
            </a:r>
            <a:endParaRPr lang="ru-RU" sz="28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871855" y="1947867"/>
            <a:ext cx="4854574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Всего в процессе тестирования было выявлено 73 дефекта, из которых: </a:t>
            </a:r>
            <a:endParaRPr lang="ru-RU"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S1 - Блокирующий (Blocker) – 4 </a:t>
            </a:r>
            <a:endParaRPr lang="ru-RU"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S2 - Критический (Critical) – 25 </a:t>
            </a:r>
            <a:endParaRPr lang="ru-RU"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S3 - Высокий (Major) – 27</a:t>
            </a: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S4 - Средний (Minor) – 10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S5 - Низкий (Trivial) – 7 </a:t>
            </a:r>
            <a:endParaRPr lang="ru-RU"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Данные диаграммы демонстрируют соотношение дефектов в разрезе критичности. Как видно, наиболее критичные баги (S1, S2, S3) составляют 77% от совокупности найденных дефектов. </a:t>
            </a: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25" name="Google Shape;125;p4"/>
          <p:cNvGraphicFramePr/>
          <p:nvPr/>
        </p:nvGraphicFramePr>
        <p:xfrm>
          <a:off x="5726429" y="1506140"/>
          <a:ext cx="5068469" cy="413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33059" y="5638800"/>
            <a:ext cx="1196975" cy="93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400000">
            <a:off x="9356721" y="3131819"/>
            <a:ext cx="457200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5400000">
            <a:off x="-1865629" y="3131820"/>
            <a:ext cx="457200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851535" y="1142999"/>
            <a:ext cx="9342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Прохождение тест-кейсов  </a:t>
            </a:r>
            <a:endParaRPr lang="ru-RU" sz="28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527479" y="2397687"/>
            <a:ext cx="393264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Всего командой тестирования было подготовлено 92 тест-кейса.</a:t>
            </a:r>
            <a:endParaRPr lang="ru-RU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 результатам тестирования: </a:t>
            </a:r>
            <a:endParaRPr lang="ru-RU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52</a:t>
            </a: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тест-кейса пройдены успешно.</a:t>
            </a:r>
            <a:endParaRPr lang="ru-RU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40</a:t>
            </a: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тест-кейсов провалились.</a:t>
            </a:r>
            <a:endParaRPr lang="ru-RU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35" name="Google Shape;135;p5"/>
          <p:cNvGraphicFramePr/>
          <p:nvPr/>
        </p:nvGraphicFramePr>
        <p:xfrm>
          <a:off x="1282381" y="1924045"/>
          <a:ext cx="4946969" cy="3194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33059" y="5638800"/>
            <a:ext cx="1196975" cy="93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9356721" y="3131819"/>
            <a:ext cx="457200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-1865629" y="3131820"/>
            <a:ext cx="457200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793752" y="1142999"/>
            <a:ext cx="934251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Оценка тестируемых компонентов</a:t>
            </a:r>
            <a:b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Версия игры: 1.0.0</a:t>
            </a:r>
            <a:endParaRPr lang="ru-RU" sz="28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44" name="Google Shape;144;p6"/>
          <p:cNvGraphicFramePr/>
          <p:nvPr/>
        </p:nvGraphicFramePr>
        <p:xfrm>
          <a:off x="793752" y="2237943"/>
          <a:ext cx="10420350" cy="3259950"/>
        </p:xfrm>
        <a:graphic>
          <a:graphicData uri="http://schemas.openxmlformats.org/drawingml/2006/table">
            <a:tbl>
              <a:tblPr firstRow="1" firstCol="1" bandRow="1">
                <a:noFill/>
                <a:tableStyleId>{230CAC66-2170-416A-9082-7A80D92BAB3D}</a:tableStyleId>
              </a:tblPr>
              <a:tblGrid>
                <a:gridCol w="2152250"/>
                <a:gridCol w="5556650"/>
                <a:gridCol w="2711450"/>
              </a:tblGrid>
              <a:tr h="1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Компонент тестирования </a:t>
                      </a:r>
                      <a:endParaRPr lang="ru-RU"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Описание тестируемой части </a:t>
                      </a:r>
                      <a:endParaRPr lang="ru-RU"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Качество </a:t>
                      </a:r>
                      <a:endParaRPr lang="ru-RU"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55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Установка/Обновление/Удаление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Установка, обновление и удаление игры.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69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Соответствие системным требованиям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запуска игры на разных конфигурациях, соответствующих заявленным системным требованиям.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Присутствуют проблемы с оптимизацией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70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Запуск игры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корректного запуска игры, отсутствие ошибок при старте.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77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Кликабельность кнопок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реакции на нажатие всех кнопок в интерфейсе игры.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20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UI/UX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удобства использования интерфейса, юзабилити, интуитивности навигации, читаемости текста и иконок.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65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Графика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Визуальная оценка качества отрисовки изображения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Присутствуют проблемы с отрисовкой текстур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609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Оценка звука и музыки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качества музыки и звуковых эффектов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Удовлетворительное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11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Воспроизведение кат-сцен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корректности воспроизведения всех катсцен, отсутствие ошибок в анимации и звуке.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Низкое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55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Озвучка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качества озвучки диалогов.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Низкое. Отсутствие актерской игры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86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Функциональные тесты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правильности работы всех игровых механик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Низкое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55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Оценка содержания сюжета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логичности сюжета игры.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Хорошо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1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Оценка привлекательности игры для пользователей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Оценить интерес к игре со стороны пользователя.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Низкое. Средняя оценка пользователей 6.1 из 10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55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Концовки игры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получения всех концовок игры и их соответствие описанию.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Хорошо, присутствуют баги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11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Получение достижений 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получения всех достижений при соблюдении условий их получения и их соответствие описанию.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 New Roman" panose="02020603050405020304"/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Хорошо, присутствуют баги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33059" y="5638800"/>
            <a:ext cx="1196975" cy="93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9356721" y="3131819"/>
            <a:ext cx="457200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-1865629" y="3131820"/>
            <a:ext cx="457200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947025" y="1142999"/>
            <a:ext cx="404495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Общий анализ </a:t>
            </a:r>
            <a:endParaRPr lang="ru-RU" sz="32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Версия игры: 2.0.0</a:t>
            </a:r>
            <a:endParaRPr lang="ru-RU" sz="32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947024" y="2330449"/>
            <a:ext cx="5683009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Разработчиками игры был предоставлен перечень исправлений, вносимых в новую версию игры. По результатам проведения ретестов: </a:t>
            </a:r>
            <a:endParaRPr lang="ru-RU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Закрыто баг-репортов: 49 </a:t>
            </a:r>
            <a:endParaRPr lang="ru-RU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Переоткрыты: 4 </a:t>
            </a:r>
            <a:endParaRPr lang="ru-RU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Без исправлений 24</a:t>
            </a:r>
            <a:endParaRPr lang="ru-RU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 результатам регресса найдено 13 багов</a:t>
            </a:r>
            <a:endParaRPr sz="2000">
              <a:solidFill>
                <a:schemeClr val="dk1"/>
              </a:solidFill>
              <a:highlight>
                <a:srgbClr val="FFFF00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33059" y="5638800"/>
            <a:ext cx="1196975" cy="93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9356721" y="3131819"/>
            <a:ext cx="457200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rot="-5400000">
            <a:off x="-1865629" y="3131820"/>
            <a:ext cx="4572000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793752" y="1142999"/>
            <a:ext cx="934251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Оценка тестируемых компонентов</a:t>
            </a:r>
            <a:b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2800" b="1">
                <a:solidFill>
                  <a:srgbClr val="CFBF8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Версия игры: 2.0.0</a:t>
            </a:r>
            <a:endParaRPr lang="ru-RU" sz="2800" b="1">
              <a:solidFill>
                <a:srgbClr val="CFBF8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62" name="Google Shape;162;p8"/>
          <p:cNvGraphicFramePr/>
          <p:nvPr/>
        </p:nvGraphicFramePr>
        <p:xfrm>
          <a:off x="793752" y="2237943"/>
          <a:ext cx="10420350" cy="3259950"/>
        </p:xfrm>
        <a:graphic>
          <a:graphicData uri="http://schemas.openxmlformats.org/drawingml/2006/table">
            <a:tbl>
              <a:tblPr firstRow="1" firstCol="1" bandRow="1">
                <a:noFill/>
                <a:tableStyleId>{230CAC66-2170-416A-9082-7A80D92BAB3D}</a:tableStyleId>
              </a:tblPr>
              <a:tblGrid>
                <a:gridCol w="2152250"/>
                <a:gridCol w="5556650"/>
                <a:gridCol w="2711450"/>
              </a:tblGrid>
              <a:tr h="144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Компонент тестирования </a:t>
                      </a:r>
                      <a:endParaRPr lang="ru-RU"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Описание тестируемой части </a:t>
                      </a:r>
                      <a:endParaRPr lang="ru-RU"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Качество </a:t>
                      </a:r>
                      <a:endParaRPr lang="ru-RU"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55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Установка/Обновление/Удаление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Установка, обновление и удаление игры.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69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Соответствие системным требованиям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запуска игры на разных конфигурациях, соответствующих заявленным системным требованиям.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Сохраняются проблемы с оптимизацией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700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Запуск игры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корректного запуска игры, отсутствие ошибок при старте.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77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Кликабельность кнопок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реакции на нажатие всех кнопок в интерфейсе игры.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20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UI/UX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удобства использования интерфейса, юзабилити, интуитивности навигации, читаемости текста и иконок.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651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Графика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Визуальная оценка качества отрисовки изображения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Сохраняются проблемы с отрисовкой текстур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609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Оценка звука и музыки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качества музыки и звуковых эффектов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Удовлетворительное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11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Воспроизведение кат-сцен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корректности воспроизведения всех катсцен, отсутствие ошибок в анимации и звуке.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Хорошо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55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Озвучка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качества озвучки диалогов.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Низкое. Отсутствие актерской игры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869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Функциональные тесты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правильности работы всех игровых механик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Удовлетворительное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55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Оценка содержания сюжета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логичности сюжета игры.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Удовлетворительное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19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Оценка привлекательности игры для пользователей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Оценить интерес к игре со стороны пользователя.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Низкое. Средняя оценка пользователей 6.1 из 10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155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Концовки игры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получения всех концовок игры и их соответствие описанию.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  <a:tr h="311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Получение достижений 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>
                    <a:solidFill>
                      <a:srgbClr val="AF1C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Проверка получения всех достижений при соблюдении условий их получения и их соответствие описанию.</a:t>
                      </a:r>
                      <a:endParaRPr sz="9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Высокое </a:t>
                      </a:r>
                      <a:endParaRPr lang="ru-RU" sz="900" b="1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2025" marR="5202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9"/>
          <p:cNvSpPr/>
          <p:nvPr/>
        </p:nvSpPr>
        <p:spPr>
          <a:xfrm>
            <a:off x="1225550" y="438150"/>
            <a:ext cx="9734550" cy="59690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0" sx="100000" sy="100000" flip="none" algn="tl"/>
          </a:blip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01836" y="617408"/>
            <a:ext cx="1967764" cy="153316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>
            <p:ph type="ctrTitle"/>
          </p:nvPr>
        </p:nvSpPr>
        <p:spPr>
          <a:xfrm>
            <a:off x="3114337" y="1227941"/>
            <a:ext cx="6462409" cy="109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</a:pPr>
            <a:r>
              <a:rPr lang="ru-RU" sz="4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тоговые выводы</a:t>
            </a:r>
            <a:endParaRPr lang="ru-RU" sz="4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2232138" y="2653297"/>
            <a:ext cx="8125206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момент выхода патча 2.0.0 в игре были исправлены многие дефекты, затрагивающие функционал игры, однако рейтинг игры по-прежнему остается низким ввиду: </a:t>
            </a:r>
            <a:endParaRPr lang="ru-RU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Отсутствия раскрытия персонажей; </a:t>
            </a: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Скучной подачи сюжета и однотипных квестов (подай-принеси); </a:t>
            </a: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Отсутствия хорошей озвучки и интересных диалогов; </a:t>
            </a: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Смутной работы стелс-режима и боевой системы;   </a:t>
            </a: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Пародии на открытый мира (мир пустой и изучать его неинтересно); </a:t>
            </a: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6. Слабой оптимизации; </a:t>
            </a: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7. Слабого музыкального сопровождения;  </a:t>
            </a: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8. Ввиду слабого отслеживания багов до выпуска в релиз. </a:t>
            </a: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Разработчикам необходимо продолжить работу над проработкой слабых мест. Однако без переработки сюжета и персонажей –  игре не поднять интерес. </a:t>
            </a:r>
            <a:endParaRPr lang="ru-RU"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90165" y="617408"/>
            <a:ext cx="1037002" cy="203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5804</Words>
  <Application>WPS Presentation</Application>
  <PresentationFormat/>
  <Paragraphs>289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Times New Roman</vt:lpstr>
      <vt:lpstr>Trebuchet MS</vt:lpstr>
      <vt:lpstr>Times New Roman</vt:lpstr>
      <vt:lpstr>Microsoft YaHei</vt:lpstr>
      <vt:lpstr>Arial Unicode MS</vt:lpstr>
      <vt:lpstr>Тема Office</vt:lpstr>
      <vt:lpstr>тчет о  результатах тестирования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тоговые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тчет о  результатах тестирования</dc:title>
  <dc:creator>Work/Game PC</dc:creator>
  <cp:lastModifiedBy>Николай Зубайров</cp:lastModifiedBy>
  <cp:revision>1</cp:revision>
  <dcterms:created xsi:type="dcterms:W3CDTF">2025-01-12T16:05:45Z</dcterms:created>
  <dcterms:modified xsi:type="dcterms:W3CDTF">2025-01-12T16:05:45Z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F570F9ECF9034BDF8EFF7208E7821386_12</vt:lpwstr>
  </property>
  <property fmtid="{D5CDD505-2E9C-101B-9397-08002B2CF9AE}" pid="3" name="KSOProductBuildVer">
    <vt:lpwstr>1049-12.2.0.19307</vt:lpwstr>
  </property>
</Properties>
</file>