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 id="2147483655" r:id="rId5"/>
    <p:sldMasterId id="214748365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Lst>
  <p:sldSz cy="6858000" cx="12192000"/>
  <p:notesSz cx="6858000" cy="9144000"/>
  <p:embeddedFontLst>
    <p:embeddedFont>
      <p:font typeface="Nunito"/>
      <p:regular r:id="rId53"/>
      <p:bold r:id="rId54"/>
      <p:italic r:id="rId55"/>
      <p:boldItalic r:id="rId56"/>
    </p:embeddedFont>
    <p:embeddedFont>
      <p:font typeface="Maven Pro"/>
      <p:regular r:id="rId57"/>
      <p:bold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647FA8-B12F-482C-9670-CD965D134E0E}">
  <a:tblStyle styleId="{7D647FA8-B12F-482C-9670-CD965D134E0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font" Target="fonts/Nunito-regular.fntdata"/><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font" Target="fonts/Nunito-italic.fntdata"/><Relationship Id="rId10" Type="http://schemas.openxmlformats.org/officeDocument/2006/relationships/slide" Target="slides/slide3.xml"/><Relationship Id="rId54" Type="http://schemas.openxmlformats.org/officeDocument/2006/relationships/font" Target="fonts/Nunito-bold.fntdata"/><Relationship Id="rId13" Type="http://schemas.openxmlformats.org/officeDocument/2006/relationships/slide" Target="slides/slide6.xml"/><Relationship Id="rId57" Type="http://schemas.openxmlformats.org/officeDocument/2006/relationships/font" Target="fonts/MavenPro-regular.fntdata"/><Relationship Id="rId12" Type="http://schemas.openxmlformats.org/officeDocument/2006/relationships/slide" Target="slides/slide5.xml"/><Relationship Id="rId56" Type="http://schemas.openxmlformats.org/officeDocument/2006/relationships/font" Target="fonts/Nunito-boldItalic.fntdata"/><Relationship Id="rId15" Type="http://schemas.openxmlformats.org/officeDocument/2006/relationships/slide" Target="slides/slide8.xml"/><Relationship Id="rId14" Type="http://schemas.openxmlformats.org/officeDocument/2006/relationships/slide" Target="slides/slide7.xml"/><Relationship Id="rId58" Type="http://schemas.openxmlformats.org/officeDocument/2006/relationships/font" Target="fonts/MavenPro-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65397e96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a65397e967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f98160a1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9f98160a16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f98160a1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9f98160a16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65397e96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a65397e967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65397e96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a65397e967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65397e96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a65397e967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65397e96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a65397e967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f98160a1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9f98160a16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f98160a1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9f98160a16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65397e96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a65397e967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f29bc85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9f29bc85c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9f29bc85c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9f29bc85c7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f98160a1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9f98160a16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9f29bc85c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9f29bc85c7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f29bc85c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9f29bc85c7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9f29bc85c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9f29bc85c7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9f29bc85c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9f29bc85c7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9f29bc85c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9f29bc85c7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9f29bc85c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9f29bc85c7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9f29bc85c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9f29bc85c7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3f1487932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ga3f1487932_2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9fc203a8f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9fc203a8fc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9fc203a8f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9fc203a8fc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9fc203a8f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9fc203a8fc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9fc203a8f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9fc203a8fc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9fc203a8f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9fc203a8fc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9fc203a8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9fc203a8f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9fc203a8f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9fc203a8fc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9fc203a8f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g9fc203a8fc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9fc203a8f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g9fc203a8fc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9fc203a8f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g9fc203a8fc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3f1487932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a3f1487932_2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9fc203a8f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g9fc203a8fc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9fc203a8f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g9fc203a8fc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9fc203a8f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g9fc203a8fc_0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9fc203a8f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g9fc203a8fc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9fc203a8fc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g9fc203a8fc_0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a3f1487932_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ga3f1487932_2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f98160a1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9f98160a16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f98160a1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9f98160a1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f98160a1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9f98160a1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f98160a1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9f98160a16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f98160a1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9f98160a16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sp>
        <p:nvSpPr>
          <p:cNvPr id="13" name="Google Shape;13;p2"/>
          <p:cNvSpPr txBox="1"/>
          <p:nvPr>
            <p:ph type="ctrTitle"/>
          </p:nvPr>
        </p:nvSpPr>
        <p:spPr>
          <a:xfrm>
            <a:off x="1524000" y="2518902"/>
            <a:ext cx="9144000" cy="2387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6" name="Google Shape;16;p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sfafafa">
  <p:cSld name="Slidesfafafa">
    <p:spTree>
      <p:nvGrpSpPr>
        <p:cNvPr id="17" name="Shape 17"/>
        <p:cNvGrpSpPr/>
        <p:nvPr/>
      </p:nvGrpSpPr>
      <p:grpSpPr>
        <a:xfrm>
          <a:off x="0" y="0"/>
          <a:ext cx="0" cy="0"/>
          <a:chOff x="0" y="0"/>
          <a:chExt cx="0" cy="0"/>
        </a:xfrm>
      </p:grpSpPr>
      <p:sp>
        <p:nvSpPr>
          <p:cNvPr id="18" name="Google Shape;18;p3"/>
          <p:cNvSpPr txBox="1"/>
          <p:nvPr/>
        </p:nvSpPr>
        <p:spPr>
          <a:xfrm flipH="1" rot="10800000">
            <a:off x="0" y="-97566"/>
            <a:ext cx="12192000" cy="6261199"/>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rPr b="0" i="0" lang="en-US" sz="1867" u="none" cap="none" strike="noStrike">
                <a:solidFill>
                  <a:srgbClr val="000000"/>
                </a:solidFill>
                <a:latin typeface="Arial"/>
                <a:ea typeface="Arial"/>
                <a:cs typeface="Arial"/>
                <a:sym typeface="Arial"/>
              </a:rPr>
              <a:t>``</a:t>
            </a:r>
            <a:endParaRPr b="0" i="0" sz="1867" u="none" cap="none" strike="noStrike">
              <a:solidFill>
                <a:srgbClr val="000000"/>
              </a:solidFill>
              <a:latin typeface="Arial"/>
              <a:ea typeface="Arial"/>
              <a:cs typeface="Arial"/>
              <a:sym typeface="Arial"/>
            </a:endParaRPr>
          </a:p>
        </p:txBody>
      </p:sp>
      <p:sp>
        <p:nvSpPr>
          <p:cNvPr id="19" name="Google Shape;19;p3"/>
          <p:cNvSpPr/>
          <p:nvPr/>
        </p:nvSpPr>
        <p:spPr>
          <a:xfrm flipH="1" rot="10800000">
            <a:off x="0" y="6163632"/>
            <a:ext cx="12192000" cy="9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20" name="Google Shape;20;p3"/>
          <p:cNvSpPr txBox="1"/>
          <p:nvPr>
            <p:ph idx="12" type="sldNum"/>
          </p:nvPr>
        </p:nvSpPr>
        <p:spPr>
          <a:xfrm>
            <a:off x="11364721" y="6260831"/>
            <a:ext cx="731599" cy="524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21" name="Google Shape;21;p3"/>
          <p:cNvPicPr preferRelativeResize="0"/>
          <p:nvPr/>
        </p:nvPicPr>
        <p:blipFill rotWithShape="1">
          <a:blip r:embed="rId2">
            <a:alphaModFix/>
          </a:blip>
          <a:srcRect b="0" l="0" r="0" t="0"/>
          <a:stretch/>
        </p:blipFill>
        <p:spPr>
          <a:xfrm>
            <a:off x="215733" y="6347933"/>
            <a:ext cx="976000" cy="424800"/>
          </a:xfrm>
          <a:prstGeom prst="rect">
            <a:avLst/>
          </a:prstGeom>
          <a:noFill/>
          <a:ln>
            <a:noFill/>
          </a:ln>
        </p:spPr>
      </p:pic>
      <p:sp>
        <p:nvSpPr>
          <p:cNvPr id="22" name="Google Shape;22;p3"/>
          <p:cNvSpPr txBox="1"/>
          <p:nvPr>
            <p:ph type="title"/>
          </p:nvPr>
        </p:nvSpPr>
        <p:spPr>
          <a:xfrm>
            <a:off x="703733" y="-1232"/>
            <a:ext cx="10515600" cy="826256"/>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212121"/>
              </a:buClr>
              <a:buSzPts val="3467"/>
              <a:buFont typeface="Calibri"/>
              <a:buNone/>
              <a:defRPr sz="3466">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23" name="Shape 23"/>
        <p:cNvGrpSpPr/>
        <p:nvPr/>
      </p:nvGrpSpPr>
      <p:grpSpPr>
        <a:xfrm>
          <a:off x="0" y="0"/>
          <a:ext cx="0" cy="0"/>
          <a:chOff x="0" y="0"/>
          <a:chExt cx="0" cy="0"/>
        </a:xfrm>
      </p:grpSpPr>
      <p:sp>
        <p:nvSpPr>
          <p:cNvPr id="24" name="Google Shape;24;p4"/>
          <p:cNvSpPr txBox="1"/>
          <p:nvPr>
            <p:ph type="title"/>
          </p:nvPr>
        </p:nvSpPr>
        <p:spPr>
          <a:xfrm>
            <a:off x="544859" y="2566201"/>
            <a:ext cx="10515600" cy="132503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5333"/>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With Title">
  <p:cSld name="Section With Title">
    <p:spTree>
      <p:nvGrpSpPr>
        <p:cNvPr id="31" name="Shape 31"/>
        <p:cNvGrpSpPr/>
        <p:nvPr/>
      </p:nvGrpSpPr>
      <p:grpSpPr>
        <a:xfrm>
          <a:off x="0" y="0"/>
          <a:ext cx="0" cy="0"/>
          <a:chOff x="0" y="0"/>
          <a:chExt cx="0" cy="0"/>
        </a:xfrm>
      </p:grpSpPr>
      <p:sp>
        <p:nvSpPr>
          <p:cNvPr id="32" name="Google Shape;32;p6"/>
          <p:cNvSpPr txBox="1"/>
          <p:nvPr>
            <p:ph type="title"/>
          </p:nvPr>
        </p:nvSpPr>
        <p:spPr>
          <a:xfrm>
            <a:off x="544859" y="2566201"/>
            <a:ext cx="10515600" cy="132503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5333"/>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Content">
  <p:cSld name="Slide with Content">
    <p:spTree>
      <p:nvGrpSpPr>
        <p:cNvPr id="38" name="Shape 38"/>
        <p:cNvGrpSpPr/>
        <p:nvPr/>
      </p:nvGrpSpPr>
      <p:grpSpPr>
        <a:xfrm>
          <a:off x="0" y="0"/>
          <a:ext cx="0" cy="0"/>
          <a:chOff x="0" y="0"/>
          <a:chExt cx="0" cy="0"/>
        </a:xfrm>
      </p:grpSpPr>
      <p:sp>
        <p:nvSpPr>
          <p:cNvPr id="39" name="Google Shape;39;p8"/>
          <p:cNvSpPr txBox="1"/>
          <p:nvPr>
            <p:ph type="title"/>
          </p:nvPr>
        </p:nvSpPr>
        <p:spPr>
          <a:xfrm>
            <a:off x="0" y="1"/>
            <a:ext cx="12192000" cy="7150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8"/>
          <p:cNvSpPr txBox="1"/>
          <p:nvPr>
            <p:ph idx="1" type="body"/>
          </p:nvPr>
        </p:nvSpPr>
        <p:spPr>
          <a:xfrm>
            <a:off x="63501" y="806451"/>
            <a:ext cx="12054417" cy="5463116"/>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1pPr>
            <a:lvl2pPr indent="-431800" lvl="1" marL="914400" marR="0" rtl="0" algn="l">
              <a:lnSpc>
                <a:spcPct val="100000"/>
              </a:lnSpc>
              <a:spcBef>
                <a:spcPts val="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2pPr>
            <a:lvl3pPr indent="-431800" lvl="2" marL="1371600" marR="0" rtl="0" algn="l">
              <a:lnSpc>
                <a:spcPct val="100000"/>
              </a:lnSpc>
              <a:spcBef>
                <a:spcPts val="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3pPr>
            <a:lvl4pPr indent="-431800" lvl="3" marL="1828800" marR="0" rtl="0" algn="l">
              <a:lnSpc>
                <a:spcPct val="100000"/>
              </a:lnSpc>
              <a:spcBef>
                <a:spcPts val="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4pPr>
            <a:lvl5pPr indent="-431800" lvl="4" marL="2286000" marR="0" rtl="0" algn="l">
              <a:lnSpc>
                <a:spcPct val="100000"/>
              </a:lnSpc>
              <a:spcBef>
                <a:spcPts val="0"/>
              </a:spcBef>
              <a:spcAft>
                <a:spcPts val="0"/>
              </a:spcAft>
              <a:buClr>
                <a:srgbClr val="000000"/>
              </a:buClr>
              <a:buSzPts val="3200"/>
              <a:buFont typeface="Arial"/>
              <a:buChar char="•"/>
              <a:defRPr b="0" i="0" sz="32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1" name="Shape 41"/>
        <p:cNvGrpSpPr/>
        <p:nvPr/>
      </p:nvGrpSpPr>
      <p:grpSpPr>
        <a:xfrm>
          <a:off x="0" y="0"/>
          <a:ext cx="0" cy="0"/>
          <a:chOff x="0" y="0"/>
          <a:chExt cx="0" cy="0"/>
        </a:xfrm>
      </p:grpSpPr>
      <p:sp>
        <p:nvSpPr>
          <p:cNvPr id="42" name="Google Shape;42;p9"/>
          <p:cNvSpPr txBox="1"/>
          <p:nvPr>
            <p:ph type="title"/>
          </p:nvPr>
        </p:nvSpPr>
        <p:spPr>
          <a:xfrm>
            <a:off x="0" y="1"/>
            <a:ext cx="12192000" cy="71502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3467"/>
              <a:buFont typeface="Calibri"/>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Relationship Id="rId3"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030A0"/>
        </a:solidFill>
      </p:bgPr>
    </p:bg>
    <p:spTree>
      <p:nvGrpSpPr>
        <p:cNvPr id="5" name="Shape 5"/>
        <p:cNvGrpSpPr/>
        <p:nvPr/>
      </p:nvGrpSpPr>
      <p:grpSpPr>
        <a:xfrm>
          <a:off x="0" y="0"/>
          <a:ext cx="0" cy="0"/>
          <a:chOff x="0" y="0"/>
          <a:chExt cx="0" cy="0"/>
        </a:xfrm>
      </p:grpSpPr>
      <p:sp>
        <p:nvSpPr>
          <p:cNvPr id="6" name="Google Shape;6;p1"/>
          <p:cNvSpPr/>
          <p:nvPr/>
        </p:nvSpPr>
        <p:spPr>
          <a:xfrm>
            <a:off x="0" y="0"/>
            <a:ext cx="12192000" cy="5132400"/>
          </a:xfrm>
          <a:prstGeom prst="rect">
            <a:avLst/>
          </a:prstGeom>
          <a:solidFill>
            <a:srgbClr val="F6922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7" name="Google Shape;7;p1"/>
          <p:cNvSpPr txBox="1"/>
          <p:nvPr/>
        </p:nvSpPr>
        <p:spPr>
          <a:xfrm flipH="1" rot="10800000">
            <a:off x="0" y="1"/>
            <a:ext cx="12192000" cy="6261199"/>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pic>
        <p:nvPicPr>
          <p:cNvPr id="8" name="Google Shape;8;p1"/>
          <p:cNvPicPr preferRelativeResize="0"/>
          <p:nvPr/>
        </p:nvPicPr>
        <p:blipFill rotWithShape="1">
          <a:blip r:embed="rId1">
            <a:alphaModFix/>
          </a:blip>
          <a:srcRect b="0" l="0" r="0" t="0"/>
          <a:stretch/>
        </p:blipFill>
        <p:spPr>
          <a:xfrm>
            <a:off x="215733" y="6347933"/>
            <a:ext cx="976000" cy="424800"/>
          </a:xfrm>
          <a:prstGeom prst="rect">
            <a:avLst/>
          </a:prstGeom>
          <a:noFill/>
          <a:ln>
            <a:noFill/>
          </a:ln>
        </p:spPr>
      </p:pic>
      <p:sp>
        <p:nvSpPr>
          <p:cNvPr id="9" name="Google Shape;9;p1"/>
          <p:cNvSpPr/>
          <p:nvPr/>
        </p:nvSpPr>
        <p:spPr>
          <a:xfrm>
            <a:off x="0" y="-69289"/>
            <a:ext cx="12192000" cy="5270977"/>
          </a:xfrm>
          <a:prstGeom prst="rect">
            <a:avLst/>
          </a:prstGeom>
          <a:solidFill>
            <a:srgbClr val="F6922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pic>
        <p:nvPicPr>
          <p:cNvPr id="10" name="Google Shape;10;p1"/>
          <p:cNvPicPr preferRelativeResize="0"/>
          <p:nvPr/>
        </p:nvPicPr>
        <p:blipFill rotWithShape="1">
          <a:blip r:embed="rId2">
            <a:alphaModFix/>
          </a:blip>
          <a:srcRect b="0" l="0" r="0" t="0"/>
          <a:stretch/>
        </p:blipFill>
        <p:spPr>
          <a:xfrm>
            <a:off x="4931652" y="1140667"/>
            <a:ext cx="2328800" cy="1012800"/>
          </a:xfrm>
          <a:prstGeom prst="rect">
            <a:avLst/>
          </a:prstGeom>
          <a:noFill/>
          <a:ln>
            <a:noFill/>
          </a:ln>
        </p:spPr>
      </p:pic>
      <p:sp>
        <p:nvSpPr>
          <p:cNvPr id="11" name="Google Shape;11;p1"/>
          <p:cNvSpPr txBox="1"/>
          <p:nvPr>
            <p:ph type="title"/>
          </p:nvPr>
        </p:nvSpPr>
        <p:spPr>
          <a:xfrm>
            <a:off x="544859" y="2566201"/>
            <a:ext cx="10515600" cy="1325033"/>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212121"/>
              </a:buClr>
              <a:buSzPts val="5333"/>
              <a:buFont typeface="Calibri"/>
              <a:buNone/>
              <a:defRPr b="0" i="0" sz="5333" u="none" cap="none" strike="noStrike">
                <a:solidFill>
                  <a:srgbClr val="21212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030A0"/>
        </a:solidFill>
      </p:bgPr>
    </p:bg>
    <p:spTree>
      <p:nvGrpSpPr>
        <p:cNvPr id="25" name="Shape 25"/>
        <p:cNvGrpSpPr/>
        <p:nvPr/>
      </p:nvGrpSpPr>
      <p:grpSpPr>
        <a:xfrm>
          <a:off x="0" y="0"/>
          <a:ext cx="0" cy="0"/>
          <a:chOff x="0" y="0"/>
          <a:chExt cx="0" cy="0"/>
        </a:xfrm>
      </p:grpSpPr>
      <p:sp>
        <p:nvSpPr>
          <p:cNvPr id="26" name="Google Shape;26;p5"/>
          <p:cNvSpPr/>
          <p:nvPr/>
        </p:nvSpPr>
        <p:spPr>
          <a:xfrm>
            <a:off x="0" y="0"/>
            <a:ext cx="12192000" cy="5132400"/>
          </a:xfrm>
          <a:prstGeom prst="rect">
            <a:avLst/>
          </a:prstGeom>
          <a:solidFill>
            <a:srgbClr val="F6922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27" name="Google Shape;27;p5"/>
          <p:cNvSpPr txBox="1"/>
          <p:nvPr/>
        </p:nvSpPr>
        <p:spPr>
          <a:xfrm flipH="1" rot="10800000">
            <a:off x="0" y="1"/>
            <a:ext cx="12192000" cy="6261199"/>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pic>
        <p:nvPicPr>
          <p:cNvPr id="28" name="Google Shape;28;p5"/>
          <p:cNvPicPr preferRelativeResize="0"/>
          <p:nvPr/>
        </p:nvPicPr>
        <p:blipFill rotWithShape="1">
          <a:blip r:embed="rId1">
            <a:alphaModFix/>
          </a:blip>
          <a:srcRect b="0" l="0" r="0" t="0"/>
          <a:stretch/>
        </p:blipFill>
        <p:spPr>
          <a:xfrm>
            <a:off x="215733" y="6347933"/>
            <a:ext cx="976000" cy="424800"/>
          </a:xfrm>
          <a:prstGeom prst="rect">
            <a:avLst/>
          </a:prstGeom>
          <a:noFill/>
          <a:ln>
            <a:noFill/>
          </a:ln>
        </p:spPr>
      </p:pic>
      <p:sp>
        <p:nvSpPr>
          <p:cNvPr id="29" name="Google Shape;29;p5"/>
          <p:cNvSpPr txBox="1"/>
          <p:nvPr>
            <p:ph type="title"/>
          </p:nvPr>
        </p:nvSpPr>
        <p:spPr>
          <a:xfrm>
            <a:off x="544859" y="2566201"/>
            <a:ext cx="10515600" cy="1325033"/>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212121"/>
              </a:buClr>
              <a:buSzPts val="5333"/>
              <a:buFont typeface="Calibri"/>
              <a:buNone/>
              <a:defRPr b="0" i="0" sz="5333" u="none" cap="none" strike="noStrike">
                <a:solidFill>
                  <a:srgbClr val="21212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5"/>
          <p:cNvSpPr/>
          <p:nvPr/>
        </p:nvSpPr>
        <p:spPr>
          <a:xfrm>
            <a:off x="0" y="-100836"/>
            <a:ext cx="12192000" cy="5132400"/>
          </a:xfrm>
          <a:prstGeom prst="rect">
            <a:avLst/>
          </a:prstGeom>
          <a:solidFill>
            <a:srgbClr val="642C8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030A0"/>
        </a:solidFill>
      </p:bgPr>
    </p:bg>
    <p:spTree>
      <p:nvGrpSpPr>
        <p:cNvPr id="33" name="Shape 33"/>
        <p:cNvGrpSpPr/>
        <p:nvPr/>
      </p:nvGrpSpPr>
      <p:grpSpPr>
        <a:xfrm>
          <a:off x="0" y="0"/>
          <a:ext cx="0" cy="0"/>
          <a:chOff x="0" y="0"/>
          <a:chExt cx="0" cy="0"/>
        </a:xfrm>
      </p:grpSpPr>
      <p:sp>
        <p:nvSpPr>
          <p:cNvPr id="34" name="Google Shape;34;p7"/>
          <p:cNvSpPr/>
          <p:nvPr/>
        </p:nvSpPr>
        <p:spPr>
          <a:xfrm>
            <a:off x="0" y="0"/>
            <a:ext cx="12192000" cy="5132400"/>
          </a:xfrm>
          <a:prstGeom prst="rect">
            <a:avLst/>
          </a:prstGeom>
          <a:solidFill>
            <a:srgbClr val="F6922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sp>
        <p:nvSpPr>
          <p:cNvPr id="35" name="Google Shape;35;p7"/>
          <p:cNvSpPr txBox="1"/>
          <p:nvPr/>
        </p:nvSpPr>
        <p:spPr>
          <a:xfrm flipH="1" rot="10800000">
            <a:off x="0" y="1"/>
            <a:ext cx="12192000" cy="6261199"/>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867"/>
              <a:buFont typeface="Arial"/>
              <a:buNone/>
            </a:pPr>
            <a:r>
              <a:t/>
            </a:r>
            <a:endParaRPr b="0" i="0" sz="1867" u="none" cap="none" strike="noStrike">
              <a:solidFill>
                <a:srgbClr val="000000"/>
              </a:solidFill>
              <a:latin typeface="Arial"/>
              <a:ea typeface="Arial"/>
              <a:cs typeface="Arial"/>
              <a:sym typeface="Arial"/>
            </a:endParaRPr>
          </a:p>
        </p:txBody>
      </p:sp>
      <p:pic>
        <p:nvPicPr>
          <p:cNvPr id="36" name="Google Shape;36;p7"/>
          <p:cNvPicPr preferRelativeResize="0"/>
          <p:nvPr/>
        </p:nvPicPr>
        <p:blipFill rotWithShape="1">
          <a:blip r:embed="rId1">
            <a:alphaModFix/>
          </a:blip>
          <a:srcRect b="0" l="0" r="0" t="0"/>
          <a:stretch/>
        </p:blipFill>
        <p:spPr>
          <a:xfrm>
            <a:off x="215733" y="6347933"/>
            <a:ext cx="976000" cy="424800"/>
          </a:xfrm>
          <a:prstGeom prst="rect">
            <a:avLst/>
          </a:prstGeom>
          <a:noFill/>
          <a:ln>
            <a:noFill/>
          </a:ln>
        </p:spPr>
      </p:pic>
      <p:sp>
        <p:nvSpPr>
          <p:cNvPr id="37" name="Google Shape;37;p7"/>
          <p:cNvSpPr txBox="1"/>
          <p:nvPr>
            <p:ph type="title"/>
          </p:nvPr>
        </p:nvSpPr>
        <p:spPr>
          <a:xfrm>
            <a:off x="0" y="1"/>
            <a:ext cx="12192000" cy="71502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2"/>
              </a:buClr>
              <a:buSzPts val="3467"/>
              <a:buFont typeface="Calibri"/>
              <a:buNone/>
              <a:defRPr b="0" i="0" sz="3466"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52" r:id="rId2"/>
    <p:sldLayoutId id="214748365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39.png"/><Relationship Id="rId7"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9.gif"/><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16.png"/><Relationship Id="rId5"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22.png"/><Relationship Id="rId6"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7.png"/><Relationship Id="rId5"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1.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5.png"/><Relationship Id="rId4" Type="http://schemas.openxmlformats.org/officeDocument/2006/relationships/image" Target="../media/image37.png"/><Relationship Id="rId5" Type="http://schemas.openxmlformats.org/officeDocument/2006/relationships/image" Target="../media/image27.png"/><Relationship Id="rId6"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36.png"/><Relationship Id="rId4" Type="http://schemas.openxmlformats.org/officeDocument/2006/relationships/image" Target="../media/image40.png"/><Relationship Id="rId5"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28.png"/><Relationship Id="rId4" Type="http://schemas.openxmlformats.org/officeDocument/2006/relationships/image" Target="../media/image34.png"/><Relationship Id="rId5" Type="http://schemas.openxmlformats.org/officeDocument/2006/relationships/image" Target="../media/image29.png"/><Relationship Id="rId6" Type="http://schemas.openxmlformats.org/officeDocument/2006/relationships/image" Target="../media/image26.png"/><Relationship Id="rId7"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30.png"/><Relationship Id="rId4" Type="http://schemas.openxmlformats.org/officeDocument/2006/relationships/image" Target="../media/image35.png"/><Relationship Id="rId11" Type="http://schemas.openxmlformats.org/officeDocument/2006/relationships/image" Target="../media/image4.png"/><Relationship Id="rId10" Type="http://schemas.openxmlformats.org/officeDocument/2006/relationships/image" Target="../media/image41.png"/><Relationship Id="rId9" Type="http://schemas.openxmlformats.org/officeDocument/2006/relationships/image" Target="../media/image32.png"/><Relationship Id="rId5" Type="http://schemas.openxmlformats.org/officeDocument/2006/relationships/image" Target="../media/image31.png"/><Relationship Id="rId6" Type="http://schemas.openxmlformats.org/officeDocument/2006/relationships/image" Target="../media/image33.png"/><Relationship Id="rId7" Type="http://schemas.openxmlformats.org/officeDocument/2006/relationships/image" Target="../media/image38.png"/><Relationship Id="rId8" Type="http://schemas.openxmlformats.org/officeDocument/2006/relationships/image" Target="../media/image4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48.png"/><Relationship Id="rId4" Type="http://schemas.openxmlformats.org/officeDocument/2006/relationships/image" Target="../media/image43.png"/><Relationship Id="rId5" Type="http://schemas.openxmlformats.org/officeDocument/2006/relationships/image" Target="../media/image46.png"/><Relationship Id="rId6"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42.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50.png"/><Relationship Id="rId4" Type="http://schemas.openxmlformats.org/officeDocument/2006/relationships/image" Target="../media/image49.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47.pn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51.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44.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0"/>
          <p:cNvSpPr txBox="1"/>
          <p:nvPr>
            <p:ph type="ctrTitle"/>
          </p:nvPr>
        </p:nvSpPr>
        <p:spPr>
          <a:xfrm>
            <a:off x="75" y="2518900"/>
            <a:ext cx="12192000" cy="238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1"/>
              </a:buClr>
              <a:buSzPts val="6000"/>
              <a:buFont typeface="Calibri"/>
              <a:buNone/>
            </a:pPr>
            <a:r>
              <a:rPr b="1" lang="en-US">
                <a:latin typeface="Maven Pro"/>
                <a:ea typeface="Maven Pro"/>
                <a:cs typeface="Maven Pro"/>
                <a:sym typeface="Maven Pro"/>
              </a:rPr>
              <a:t>Python Development</a:t>
            </a:r>
            <a:endParaRPr b="1">
              <a:latin typeface="Maven Pro"/>
              <a:ea typeface="Maven Pro"/>
              <a:cs typeface="Maven Pro"/>
              <a:sym typeface="Maven Pro"/>
            </a:endParaRPr>
          </a:p>
        </p:txBody>
      </p:sp>
      <p:sp>
        <p:nvSpPr>
          <p:cNvPr id="48" name="Google Shape;48;p10"/>
          <p:cNvSpPr txBox="1"/>
          <p:nvPr/>
        </p:nvSpPr>
        <p:spPr>
          <a:xfrm>
            <a:off x="75" y="5202250"/>
            <a:ext cx="12192000" cy="103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600">
                <a:solidFill>
                  <a:srgbClr val="424242"/>
                </a:solidFill>
                <a:latin typeface="Maven Pro"/>
                <a:ea typeface="Maven Pro"/>
                <a:cs typeface="Maven Pro"/>
                <a:sym typeface="Maven Pro"/>
              </a:rPr>
              <a:t>Week 2. Pythonic “Hello, World!”</a:t>
            </a:r>
            <a:endParaRPr sz="3600">
              <a:solidFill>
                <a:srgbClr val="424242"/>
              </a:solidFill>
              <a:latin typeface="Maven Pro"/>
              <a:ea typeface="Maven Pro"/>
              <a:cs typeface="Maven Pro"/>
              <a:sym typeface="Maven Pro"/>
            </a:endParaRPr>
          </a:p>
        </p:txBody>
      </p:sp>
      <p:pic>
        <p:nvPicPr>
          <p:cNvPr id="49" name="Google Shape;49;p10"/>
          <p:cNvPicPr preferRelativeResize="0"/>
          <p:nvPr/>
        </p:nvPicPr>
        <p:blipFill>
          <a:blip r:embed="rId3">
            <a:alphaModFix/>
          </a:blip>
          <a:stretch>
            <a:fillRect/>
          </a:stretch>
        </p:blipFill>
        <p:spPr>
          <a:xfrm>
            <a:off x="3967450" y="2179400"/>
            <a:ext cx="4257100" cy="1434450"/>
          </a:xfrm>
          <a:prstGeom prst="rect">
            <a:avLst/>
          </a:prstGeom>
          <a:noFill/>
          <a:ln>
            <a:noFill/>
          </a:ln>
        </p:spPr>
      </p:pic>
      <p:pic>
        <p:nvPicPr>
          <p:cNvPr id="50" name="Google Shape;50;p10"/>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0" y="2566200"/>
            <a:ext cx="12192000" cy="132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None/>
            </a:pPr>
            <a:r>
              <a:rPr b="1" lang="en-US" sz="6000">
                <a:solidFill>
                  <a:srgbClr val="FFFFFF"/>
                </a:solidFill>
                <a:latin typeface="Maven Pro"/>
                <a:ea typeface="Maven Pro"/>
                <a:cs typeface="Maven Pro"/>
                <a:sym typeface="Maven Pro"/>
              </a:rPr>
              <a:t>Operatori</a:t>
            </a:r>
            <a:endParaRPr b="1" sz="6000">
              <a:solidFill>
                <a:srgbClr val="FFFFFF"/>
              </a:solidFill>
              <a:latin typeface="Maven Pro"/>
              <a:ea typeface="Maven Pro"/>
              <a:cs typeface="Maven Pro"/>
              <a:sym typeface="Maven Pro"/>
            </a:endParaRPr>
          </a:p>
        </p:txBody>
      </p:sp>
      <p:sp>
        <p:nvSpPr>
          <p:cNvPr id="121" name="Google Shape;121;p19"/>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a:solidFill>
                  <a:srgbClr val="FFFFFF"/>
                </a:solidFill>
                <a:latin typeface="Maven Pro"/>
                <a:ea typeface="Maven Pro"/>
                <a:cs typeface="Maven Pro"/>
                <a:sym typeface="Maven Pro"/>
              </a:rPr>
              <a:t>4</a:t>
            </a:r>
            <a:r>
              <a:rPr lang="en-US">
                <a:solidFill>
                  <a:srgbClr val="FFFFFF"/>
                </a:solidFill>
                <a:latin typeface="Maven Pro"/>
                <a:ea typeface="Maven Pro"/>
                <a:cs typeface="Maven Pro"/>
                <a:sym typeface="Maven Pro"/>
              </a:rPr>
              <a:t> din 10</a:t>
            </a:r>
            <a:endParaRPr>
              <a:solidFill>
                <a:srgbClr val="FFFFFF"/>
              </a:solidFill>
              <a:latin typeface="Maven Pro"/>
              <a:ea typeface="Maven Pro"/>
              <a:cs typeface="Maven Pro"/>
              <a:sym typeface="Maven Pro"/>
            </a:endParaRPr>
          </a:p>
        </p:txBody>
      </p:sp>
      <p:sp>
        <p:nvSpPr>
          <p:cNvPr id="122" name="Google Shape;122;p19"/>
          <p:cNvSpPr txBox="1"/>
          <p:nvPr/>
        </p:nvSpPr>
        <p:spPr>
          <a:xfrm>
            <a:off x="0" y="5020650"/>
            <a:ext cx="12192000" cy="123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Maven Pro"/>
                <a:ea typeface="Maven Pro"/>
                <a:cs typeface="Maven Pro"/>
                <a:sym typeface="Maven Pro"/>
              </a:rPr>
              <a:t>Week 2. Pythonic “Hello, World!”</a:t>
            </a:r>
            <a:endParaRPr sz="2400">
              <a:latin typeface="Maven Pro"/>
              <a:ea typeface="Maven Pro"/>
              <a:cs typeface="Maven Pro"/>
              <a:sym typeface="Maven Pro"/>
            </a:endParaRPr>
          </a:p>
        </p:txBody>
      </p:sp>
      <p:pic>
        <p:nvPicPr>
          <p:cNvPr id="123" name="Google Shape;123;p19"/>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Operatori </a:t>
            </a:r>
            <a:r>
              <a:rPr b="1" lang="en-US" sz="3000">
                <a:solidFill>
                  <a:srgbClr val="7030A0"/>
                </a:solidFill>
                <a:latin typeface="Maven Pro"/>
                <a:ea typeface="Maven Pro"/>
                <a:cs typeface="Maven Pro"/>
                <a:sym typeface="Maven Pro"/>
              </a:rPr>
              <a:t>aritmetici</a:t>
            </a:r>
            <a:endParaRPr b="1" sz="3000">
              <a:solidFill>
                <a:srgbClr val="7030A0"/>
              </a:solidFill>
              <a:latin typeface="Maven Pro"/>
              <a:ea typeface="Maven Pro"/>
              <a:cs typeface="Maven Pro"/>
              <a:sym typeface="Maven Pro"/>
            </a:endParaRPr>
          </a:p>
        </p:txBody>
      </p:sp>
      <p:sp>
        <p:nvSpPr>
          <p:cNvPr id="129" name="Google Shape;129;p20"/>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graphicFrame>
        <p:nvGraphicFramePr>
          <p:cNvPr id="130" name="Google Shape;130;p20"/>
          <p:cNvGraphicFramePr/>
          <p:nvPr/>
        </p:nvGraphicFramePr>
        <p:xfrm>
          <a:off x="277800" y="730335"/>
          <a:ext cx="3000000" cy="3000000"/>
        </p:xfrm>
        <a:graphic>
          <a:graphicData uri="http://schemas.openxmlformats.org/drawingml/2006/table">
            <a:tbl>
              <a:tblPr>
                <a:noFill/>
                <a:tableStyleId>{7D647FA8-B12F-482C-9670-CD965D134E0E}</a:tableStyleId>
              </a:tblPr>
              <a:tblGrid>
                <a:gridCol w="1137925"/>
                <a:gridCol w="2101500"/>
                <a:gridCol w="6068725"/>
                <a:gridCol w="1178925"/>
                <a:gridCol w="1199425"/>
              </a:tblGrid>
              <a:tr h="690500">
                <a:tc>
                  <a:txBody>
                    <a:bodyPr/>
                    <a:lstStyle/>
                    <a:p>
                      <a:pPr indent="0" lvl="0" marL="0" rtl="0" algn="ctr">
                        <a:spcBef>
                          <a:spcPts val="0"/>
                        </a:spcBef>
                        <a:spcAft>
                          <a:spcPts val="0"/>
                        </a:spcAft>
                        <a:buNone/>
                      </a:pPr>
                      <a:r>
                        <a:rPr b="1" lang="en-US" sz="1600">
                          <a:solidFill>
                            <a:srgbClr val="424242"/>
                          </a:solidFill>
                          <a:latin typeface="Nunito"/>
                          <a:ea typeface="Nunito"/>
                          <a:cs typeface="Nunito"/>
                          <a:sym typeface="Nunito"/>
                        </a:rPr>
                        <a:t>Operator</a:t>
                      </a:r>
                      <a:endParaRPr b="1" sz="16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b="1" lang="en-US" sz="1600">
                          <a:solidFill>
                            <a:srgbClr val="424242"/>
                          </a:solidFill>
                          <a:latin typeface="Nunito"/>
                          <a:ea typeface="Nunito"/>
                          <a:cs typeface="Nunito"/>
                          <a:sym typeface="Nunito"/>
                        </a:rPr>
                        <a:t>Nume</a:t>
                      </a:r>
                      <a:endParaRPr b="1" sz="16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b="1" lang="en-US" sz="1600">
                          <a:solidFill>
                            <a:srgbClr val="424242"/>
                          </a:solidFill>
                          <a:latin typeface="Nunito"/>
                          <a:ea typeface="Nunito"/>
                          <a:cs typeface="Nunito"/>
                          <a:sym typeface="Nunito"/>
                        </a:rPr>
                        <a:t>Detalii</a:t>
                      </a:r>
                      <a:endParaRPr b="1" sz="16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b="1" lang="en-US" sz="1600">
                          <a:solidFill>
                            <a:srgbClr val="424242"/>
                          </a:solidFill>
                          <a:latin typeface="Nunito"/>
                          <a:ea typeface="Nunito"/>
                          <a:cs typeface="Nunito"/>
                          <a:sym typeface="Nunito"/>
                        </a:rPr>
                        <a:t>Exemplu</a:t>
                      </a:r>
                      <a:endParaRPr b="1" sz="16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b="1" lang="en-US" sz="1600">
                          <a:solidFill>
                            <a:srgbClr val="424242"/>
                          </a:solidFill>
                          <a:latin typeface="Nunito"/>
                          <a:ea typeface="Nunito"/>
                          <a:cs typeface="Nunito"/>
                          <a:sym typeface="Nunito"/>
                        </a:rPr>
                        <a:t>Rezultat</a:t>
                      </a:r>
                      <a:endParaRPr b="1" sz="1600">
                        <a:solidFill>
                          <a:srgbClr val="424242"/>
                        </a:solidFill>
                        <a:latin typeface="Nunito"/>
                        <a:ea typeface="Nunito"/>
                        <a:cs typeface="Nunito"/>
                        <a:sym typeface="Nunito"/>
                      </a:endParaRPr>
                    </a:p>
                  </a:txBody>
                  <a:tcPr marT="91425" marB="91425" marR="91425" marL="91425" anchor="ctr"/>
                </a:tc>
              </a:tr>
              <a:tr h="663975">
                <a:tc>
                  <a:txBody>
                    <a:bodyPr/>
                    <a:lstStyle/>
                    <a:p>
                      <a:pPr indent="0" lvl="0" marL="0" rtl="0" algn="ctr">
                        <a:spcBef>
                          <a:spcPts val="0"/>
                        </a:spcBef>
                        <a:spcAft>
                          <a:spcPts val="0"/>
                        </a:spcAft>
                        <a:buNone/>
                      </a:pPr>
                      <a:r>
                        <a:rPr lang="en-US" sz="1600">
                          <a:solidFill>
                            <a:srgbClr val="424242"/>
                          </a:solidFill>
                          <a:latin typeface="Nunito"/>
                          <a:ea typeface="Nunito"/>
                          <a:cs typeface="Nunito"/>
                          <a:sym typeface="Nunito"/>
                        </a:rPr>
                        <a:t>+</a:t>
                      </a:r>
                      <a:endParaRPr sz="16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600">
                          <a:solidFill>
                            <a:srgbClr val="424242"/>
                          </a:solidFill>
                          <a:latin typeface="Nunito"/>
                          <a:ea typeface="Nunito"/>
                          <a:cs typeface="Nunito"/>
                          <a:sym typeface="Nunito"/>
                        </a:rPr>
                        <a:t>adunare</a:t>
                      </a:r>
                      <a:endParaRPr sz="16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600">
                          <a:solidFill>
                            <a:srgbClr val="424242"/>
                          </a:solidFill>
                          <a:latin typeface="Nunito"/>
                          <a:ea typeface="Nunito"/>
                          <a:cs typeface="Nunito"/>
                          <a:sym typeface="Nunito"/>
                        </a:rPr>
                        <a:t>Adunarea matematic</a:t>
                      </a:r>
                      <a:r>
                        <a:rPr lang="en-US" sz="1600">
                          <a:solidFill>
                            <a:srgbClr val="424242"/>
                          </a:solidFill>
                          <a:latin typeface="Nunito"/>
                          <a:ea typeface="Nunito"/>
                          <a:cs typeface="Nunito"/>
                          <a:sym typeface="Nunito"/>
                        </a:rPr>
                        <a:t>ă</a:t>
                      </a:r>
                      <a:r>
                        <a:rPr lang="en-US" sz="1600">
                          <a:solidFill>
                            <a:srgbClr val="424242"/>
                          </a:solidFill>
                          <a:latin typeface="Nunito"/>
                          <a:ea typeface="Nunito"/>
                          <a:cs typeface="Nunito"/>
                          <a:sym typeface="Nunito"/>
                        </a:rPr>
                        <a:t> a dou</a:t>
                      </a:r>
                      <a:r>
                        <a:rPr lang="en-US" sz="1600">
                          <a:solidFill>
                            <a:srgbClr val="424242"/>
                          </a:solidFill>
                          <a:latin typeface="Nunito"/>
                          <a:ea typeface="Nunito"/>
                          <a:cs typeface="Nunito"/>
                          <a:sym typeface="Nunito"/>
                        </a:rPr>
                        <a:t>ă sau mai multe valori.</a:t>
                      </a:r>
                      <a:endParaRPr sz="16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600">
                          <a:solidFill>
                            <a:srgbClr val="424242"/>
                          </a:solidFill>
                          <a:latin typeface="Nunito"/>
                          <a:ea typeface="Nunito"/>
                          <a:cs typeface="Nunito"/>
                          <a:sym typeface="Nunito"/>
                        </a:rPr>
                        <a:t>5 + 2</a:t>
                      </a:r>
                      <a:endParaRPr sz="16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600">
                          <a:solidFill>
                            <a:srgbClr val="424242"/>
                          </a:solidFill>
                          <a:latin typeface="Nunito"/>
                          <a:ea typeface="Nunito"/>
                          <a:cs typeface="Nunito"/>
                          <a:sym typeface="Nunito"/>
                        </a:rPr>
                        <a:t>7</a:t>
                      </a:r>
                      <a:endParaRPr sz="1600">
                        <a:solidFill>
                          <a:srgbClr val="424242"/>
                        </a:solidFill>
                        <a:latin typeface="Nunito"/>
                        <a:ea typeface="Nunito"/>
                        <a:cs typeface="Nunito"/>
                        <a:sym typeface="Nunito"/>
                      </a:endParaRPr>
                    </a:p>
                  </a:txBody>
                  <a:tcPr marT="91425" marB="91425" marR="91425" marL="91425" anchor="ctr"/>
                </a:tc>
              </a:tr>
              <a:tr h="663975">
                <a:tc>
                  <a:txBody>
                    <a:bodyPr/>
                    <a:lstStyle/>
                    <a:p>
                      <a:pPr indent="0" lvl="0" marL="0" rtl="0" algn="ctr">
                        <a:spcBef>
                          <a:spcPts val="0"/>
                        </a:spcBef>
                        <a:spcAft>
                          <a:spcPts val="0"/>
                        </a:spcAft>
                        <a:buNone/>
                      </a:pPr>
                      <a:r>
                        <a:rPr lang="en-US" sz="1600">
                          <a:solidFill>
                            <a:srgbClr val="424242"/>
                          </a:solidFill>
                          <a:latin typeface="Nunito"/>
                          <a:ea typeface="Nunito"/>
                          <a:cs typeface="Nunito"/>
                          <a:sym typeface="Nunito"/>
                        </a:rPr>
                        <a:t>-</a:t>
                      </a:r>
                      <a:endParaRPr sz="16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600">
                          <a:solidFill>
                            <a:srgbClr val="424242"/>
                          </a:solidFill>
                          <a:latin typeface="Nunito"/>
                          <a:ea typeface="Nunito"/>
                          <a:cs typeface="Nunito"/>
                          <a:sym typeface="Nunito"/>
                        </a:rPr>
                        <a:t>sc</a:t>
                      </a:r>
                      <a:r>
                        <a:rPr lang="en-US" sz="1600">
                          <a:solidFill>
                            <a:srgbClr val="424242"/>
                          </a:solidFill>
                          <a:latin typeface="Nunito"/>
                          <a:ea typeface="Nunito"/>
                          <a:cs typeface="Nunito"/>
                          <a:sym typeface="Nunito"/>
                        </a:rPr>
                        <a:t>ădere</a:t>
                      </a:r>
                      <a:endParaRPr sz="16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600">
                          <a:solidFill>
                            <a:srgbClr val="424242"/>
                          </a:solidFill>
                          <a:latin typeface="Nunito"/>
                          <a:ea typeface="Nunito"/>
                          <a:cs typeface="Nunito"/>
                          <a:sym typeface="Nunito"/>
                        </a:rPr>
                        <a:t>Sc</a:t>
                      </a:r>
                      <a:r>
                        <a:rPr lang="en-US" sz="1600">
                          <a:solidFill>
                            <a:srgbClr val="424242"/>
                          </a:solidFill>
                          <a:latin typeface="Nunito"/>
                          <a:ea typeface="Nunito"/>
                          <a:cs typeface="Nunito"/>
                          <a:sym typeface="Nunito"/>
                        </a:rPr>
                        <a:t>ăderea matematică a două sau mai multe valori.</a:t>
                      </a:r>
                      <a:endParaRPr sz="16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600">
                          <a:solidFill>
                            <a:srgbClr val="424242"/>
                          </a:solidFill>
                          <a:latin typeface="Nunito"/>
                          <a:ea typeface="Nunito"/>
                          <a:cs typeface="Nunito"/>
                          <a:sym typeface="Nunito"/>
                        </a:rPr>
                        <a:t>5 - 7</a:t>
                      </a:r>
                      <a:endParaRPr sz="16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600">
                          <a:solidFill>
                            <a:srgbClr val="424242"/>
                          </a:solidFill>
                          <a:latin typeface="Nunito"/>
                          <a:ea typeface="Nunito"/>
                          <a:cs typeface="Nunito"/>
                          <a:sym typeface="Nunito"/>
                        </a:rPr>
                        <a:t>-2</a:t>
                      </a:r>
                      <a:endParaRPr sz="1600">
                        <a:solidFill>
                          <a:srgbClr val="424242"/>
                        </a:solidFill>
                        <a:latin typeface="Nunito"/>
                        <a:ea typeface="Nunito"/>
                        <a:cs typeface="Nunito"/>
                        <a:sym typeface="Nunito"/>
                      </a:endParaRPr>
                    </a:p>
                  </a:txBody>
                  <a:tcPr marT="91425" marB="91425" marR="91425" marL="91425" anchor="ctr"/>
                </a:tc>
              </a:tr>
              <a:tr h="663975">
                <a:tc>
                  <a:txBody>
                    <a:bodyPr/>
                    <a:lstStyle/>
                    <a:p>
                      <a:pPr indent="0" lvl="0" marL="0" rtl="0" algn="ctr">
                        <a:spcBef>
                          <a:spcPts val="0"/>
                        </a:spcBef>
                        <a:spcAft>
                          <a:spcPts val="0"/>
                        </a:spcAft>
                        <a:buNone/>
                      </a:pPr>
                      <a:r>
                        <a:rPr lang="en-US" sz="1600">
                          <a:solidFill>
                            <a:srgbClr val="424242"/>
                          </a:solidFill>
                          <a:latin typeface="Nunito"/>
                          <a:ea typeface="Nunito"/>
                          <a:cs typeface="Nunito"/>
                          <a:sym typeface="Nunito"/>
                        </a:rPr>
                        <a:t>*</a:t>
                      </a:r>
                      <a:endParaRPr sz="1600">
                        <a:solidFill>
                          <a:srgbClr val="424242"/>
                        </a:solidFill>
                        <a:latin typeface="Nunito"/>
                        <a:ea typeface="Nunito"/>
                        <a:cs typeface="Nunito"/>
                        <a:sym typeface="Nunito"/>
                      </a:endParaRPr>
                    </a:p>
                  </a:txBody>
                  <a:tcPr marT="91425" marB="91425" marR="91425" marL="91425" anchor="ctr"/>
                </a:tc>
                <a:tc>
                  <a:txBody>
                    <a:bodyPr/>
                    <a:lstStyle/>
                    <a:p>
                      <a:pPr indent="0" lvl="0" marL="0" rtl="0" algn="ctr">
                        <a:lnSpc>
                          <a:spcPct val="150000"/>
                        </a:lnSpc>
                        <a:spcBef>
                          <a:spcPts val="800"/>
                        </a:spcBef>
                        <a:spcAft>
                          <a:spcPts val="0"/>
                        </a:spcAft>
                        <a:buNone/>
                      </a:pPr>
                      <a:r>
                        <a:rPr lang="en-US" sz="1600">
                          <a:solidFill>
                            <a:srgbClr val="424242"/>
                          </a:solidFill>
                          <a:latin typeface="Nunito"/>
                          <a:ea typeface="Nunito"/>
                          <a:cs typeface="Nunito"/>
                          <a:sym typeface="Nunito"/>
                        </a:rPr>
                        <a:t>înmulțire</a:t>
                      </a:r>
                      <a:endParaRPr sz="1600">
                        <a:solidFill>
                          <a:srgbClr val="424242"/>
                        </a:solidFill>
                        <a:latin typeface="Nunito"/>
                        <a:ea typeface="Nunito"/>
                        <a:cs typeface="Nunito"/>
                        <a:sym typeface="Nunito"/>
                      </a:endParaRPr>
                    </a:p>
                  </a:txBody>
                  <a:tcPr marT="91425" marB="91425" marR="91425" marL="91425" anchor="ctr"/>
                </a:tc>
                <a:tc>
                  <a:txBody>
                    <a:bodyPr/>
                    <a:lstStyle/>
                    <a:p>
                      <a:pPr indent="0" lvl="0" marL="0" rtl="0" algn="ctr">
                        <a:lnSpc>
                          <a:spcPct val="150000"/>
                        </a:lnSpc>
                        <a:spcBef>
                          <a:spcPts val="800"/>
                        </a:spcBef>
                        <a:spcAft>
                          <a:spcPts val="0"/>
                        </a:spcAft>
                        <a:buNone/>
                      </a:pPr>
                      <a:r>
                        <a:rPr lang="en-US" sz="1600">
                          <a:solidFill>
                            <a:srgbClr val="424242"/>
                          </a:solidFill>
                          <a:latin typeface="Nunito"/>
                          <a:ea typeface="Nunito"/>
                          <a:cs typeface="Nunito"/>
                          <a:sym typeface="Nunito"/>
                        </a:rPr>
                        <a:t>Înmulțirea matematică a două sau mai multe valori.</a:t>
                      </a:r>
                      <a:endParaRPr sz="16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600">
                          <a:solidFill>
                            <a:srgbClr val="424242"/>
                          </a:solidFill>
                          <a:latin typeface="Nunito"/>
                          <a:ea typeface="Nunito"/>
                          <a:cs typeface="Nunito"/>
                          <a:sym typeface="Nunito"/>
                        </a:rPr>
                        <a:t>3 * 4</a:t>
                      </a:r>
                      <a:endParaRPr sz="16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600">
                          <a:solidFill>
                            <a:srgbClr val="424242"/>
                          </a:solidFill>
                          <a:latin typeface="Nunito"/>
                          <a:ea typeface="Nunito"/>
                          <a:cs typeface="Nunito"/>
                          <a:sym typeface="Nunito"/>
                        </a:rPr>
                        <a:t>12</a:t>
                      </a:r>
                      <a:endParaRPr sz="1600">
                        <a:solidFill>
                          <a:srgbClr val="424242"/>
                        </a:solidFill>
                        <a:latin typeface="Nunito"/>
                        <a:ea typeface="Nunito"/>
                        <a:cs typeface="Nunito"/>
                        <a:sym typeface="Nunito"/>
                      </a:endParaRPr>
                    </a:p>
                  </a:txBody>
                  <a:tcPr marT="91425" marB="91425" marR="91425" marL="91425" anchor="ctr"/>
                </a:tc>
              </a:tr>
              <a:tr h="663975">
                <a:tc>
                  <a:txBody>
                    <a:bodyPr/>
                    <a:lstStyle/>
                    <a:p>
                      <a:pPr indent="0" lvl="0" marL="0" rtl="0" algn="ctr">
                        <a:spcBef>
                          <a:spcPts val="0"/>
                        </a:spcBef>
                        <a:spcAft>
                          <a:spcPts val="0"/>
                        </a:spcAft>
                        <a:buNone/>
                      </a:pPr>
                      <a:r>
                        <a:rPr lang="en-US" sz="1600">
                          <a:solidFill>
                            <a:srgbClr val="424242"/>
                          </a:solidFill>
                          <a:latin typeface="Nunito"/>
                          <a:ea typeface="Nunito"/>
                          <a:cs typeface="Nunito"/>
                          <a:sym typeface="Nunito"/>
                        </a:rPr>
                        <a:t>/</a:t>
                      </a:r>
                      <a:endParaRPr sz="1600">
                        <a:solidFill>
                          <a:srgbClr val="424242"/>
                        </a:solidFill>
                        <a:latin typeface="Nunito"/>
                        <a:ea typeface="Nunito"/>
                        <a:cs typeface="Nunito"/>
                        <a:sym typeface="Nunito"/>
                      </a:endParaRPr>
                    </a:p>
                  </a:txBody>
                  <a:tcPr marT="91425" marB="91425" marR="91425" marL="91425" anchor="ctr"/>
                </a:tc>
                <a:tc>
                  <a:txBody>
                    <a:bodyPr/>
                    <a:lstStyle/>
                    <a:p>
                      <a:pPr indent="0" lvl="0" marL="0" rtl="0" algn="ctr">
                        <a:lnSpc>
                          <a:spcPct val="150000"/>
                        </a:lnSpc>
                        <a:spcBef>
                          <a:spcPts val="800"/>
                        </a:spcBef>
                        <a:spcAft>
                          <a:spcPts val="0"/>
                        </a:spcAft>
                        <a:buNone/>
                      </a:pPr>
                      <a:r>
                        <a:rPr lang="en-US" sz="1600">
                          <a:solidFill>
                            <a:srgbClr val="424242"/>
                          </a:solidFill>
                          <a:latin typeface="Nunito"/>
                          <a:ea typeface="Nunito"/>
                          <a:cs typeface="Nunito"/>
                          <a:sym typeface="Nunito"/>
                        </a:rPr>
                        <a:t>împărțire</a:t>
                      </a:r>
                      <a:endParaRPr sz="1600">
                        <a:solidFill>
                          <a:srgbClr val="424242"/>
                        </a:solidFill>
                        <a:latin typeface="Nunito"/>
                        <a:ea typeface="Nunito"/>
                        <a:cs typeface="Nunito"/>
                        <a:sym typeface="Nunito"/>
                      </a:endParaRPr>
                    </a:p>
                  </a:txBody>
                  <a:tcPr marT="91425" marB="91425" marR="91425" marL="91425" anchor="ctr"/>
                </a:tc>
                <a:tc>
                  <a:txBody>
                    <a:bodyPr/>
                    <a:lstStyle/>
                    <a:p>
                      <a:pPr indent="0" lvl="0" marL="0" rtl="0" algn="ctr">
                        <a:lnSpc>
                          <a:spcPct val="150000"/>
                        </a:lnSpc>
                        <a:spcBef>
                          <a:spcPts val="800"/>
                        </a:spcBef>
                        <a:spcAft>
                          <a:spcPts val="0"/>
                        </a:spcAft>
                        <a:buNone/>
                      </a:pPr>
                      <a:r>
                        <a:rPr lang="en-US" sz="1600">
                          <a:solidFill>
                            <a:srgbClr val="424242"/>
                          </a:solidFill>
                          <a:latin typeface="Nunito"/>
                          <a:ea typeface="Nunito"/>
                          <a:cs typeface="Nunito"/>
                          <a:sym typeface="Nunito"/>
                        </a:rPr>
                        <a:t>Împărțirea matematică a două sau mai multe valori.</a:t>
                      </a:r>
                      <a:endParaRPr sz="16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600">
                          <a:solidFill>
                            <a:srgbClr val="424242"/>
                          </a:solidFill>
                          <a:latin typeface="Nunito"/>
                          <a:ea typeface="Nunito"/>
                          <a:cs typeface="Nunito"/>
                          <a:sym typeface="Nunito"/>
                        </a:rPr>
                        <a:t>5 / 2</a:t>
                      </a:r>
                      <a:endParaRPr sz="16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600">
                          <a:solidFill>
                            <a:srgbClr val="424242"/>
                          </a:solidFill>
                          <a:latin typeface="Nunito"/>
                          <a:ea typeface="Nunito"/>
                          <a:cs typeface="Nunito"/>
                          <a:sym typeface="Nunito"/>
                        </a:rPr>
                        <a:t>2.5</a:t>
                      </a:r>
                      <a:endParaRPr sz="1600">
                        <a:solidFill>
                          <a:srgbClr val="424242"/>
                        </a:solidFill>
                        <a:latin typeface="Nunito"/>
                        <a:ea typeface="Nunito"/>
                        <a:cs typeface="Nunito"/>
                        <a:sym typeface="Nunito"/>
                      </a:endParaRPr>
                    </a:p>
                  </a:txBody>
                  <a:tcPr marT="91425" marB="91425" marR="91425" marL="91425" anchor="ctr"/>
                </a:tc>
              </a:tr>
              <a:tr h="663975">
                <a:tc>
                  <a:txBody>
                    <a:bodyPr/>
                    <a:lstStyle/>
                    <a:p>
                      <a:pPr indent="0" lvl="0" marL="0" rtl="0" algn="ctr">
                        <a:spcBef>
                          <a:spcPts val="0"/>
                        </a:spcBef>
                        <a:spcAft>
                          <a:spcPts val="0"/>
                        </a:spcAft>
                        <a:buNone/>
                      </a:pPr>
                      <a:r>
                        <a:rPr lang="en-US" sz="1600">
                          <a:solidFill>
                            <a:srgbClr val="424242"/>
                          </a:solidFill>
                          <a:latin typeface="Nunito"/>
                          <a:ea typeface="Nunito"/>
                          <a:cs typeface="Nunito"/>
                          <a:sym typeface="Nunito"/>
                        </a:rPr>
                        <a:t>%</a:t>
                      </a:r>
                      <a:endParaRPr sz="16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600">
                          <a:solidFill>
                            <a:srgbClr val="424242"/>
                          </a:solidFill>
                          <a:latin typeface="Nunito"/>
                          <a:ea typeface="Nunito"/>
                          <a:cs typeface="Nunito"/>
                          <a:sym typeface="Nunito"/>
                        </a:rPr>
                        <a:t>modulo</a:t>
                      </a:r>
                      <a:endParaRPr sz="16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600">
                          <a:solidFill>
                            <a:srgbClr val="424242"/>
                          </a:solidFill>
                          <a:latin typeface="Nunito"/>
                          <a:ea typeface="Nunito"/>
                          <a:cs typeface="Nunito"/>
                          <a:sym typeface="Nunito"/>
                        </a:rPr>
                        <a:t>Restul împărțirii unei valori la o altă valoare</a:t>
                      </a:r>
                      <a:endParaRPr sz="16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600">
                          <a:solidFill>
                            <a:srgbClr val="424242"/>
                          </a:solidFill>
                          <a:latin typeface="Nunito"/>
                          <a:ea typeface="Nunito"/>
                          <a:cs typeface="Nunito"/>
                          <a:sym typeface="Nunito"/>
                        </a:rPr>
                        <a:t>7 % 4</a:t>
                      </a:r>
                      <a:endParaRPr sz="16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600">
                          <a:solidFill>
                            <a:srgbClr val="424242"/>
                          </a:solidFill>
                          <a:latin typeface="Nunito"/>
                          <a:ea typeface="Nunito"/>
                          <a:cs typeface="Nunito"/>
                          <a:sym typeface="Nunito"/>
                        </a:rPr>
                        <a:t>3</a:t>
                      </a:r>
                      <a:endParaRPr sz="1600">
                        <a:solidFill>
                          <a:srgbClr val="424242"/>
                        </a:solidFill>
                        <a:latin typeface="Nunito"/>
                        <a:ea typeface="Nunito"/>
                        <a:cs typeface="Nunito"/>
                        <a:sym typeface="Nunito"/>
                      </a:endParaRPr>
                    </a:p>
                  </a:txBody>
                  <a:tcPr marT="91425" marB="91425" marR="91425" marL="91425" anchor="ctr"/>
                </a:tc>
              </a:tr>
              <a:tr h="663975">
                <a:tc>
                  <a:txBody>
                    <a:bodyPr/>
                    <a:lstStyle/>
                    <a:p>
                      <a:pPr indent="0" lvl="0" marL="0" rtl="0" algn="ctr">
                        <a:spcBef>
                          <a:spcPts val="0"/>
                        </a:spcBef>
                        <a:spcAft>
                          <a:spcPts val="0"/>
                        </a:spcAft>
                        <a:buNone/>
                      </a:pPr>
                      <a:r>
                        <a:rPr lang="en-US" sz="1600">
                          <a:solidFill>
                            <a:srgbClr val="424242"/>
                          </a:solidFill>
                          <a:latin typeface="Nunito"/>
                          <a:ea typeface="Nunito"/>
                          <a:cs typeface="Nunito"/>
                          <a:sym typeface="Nunito"/>
                        </a:rPr>
                        <a:t>**</a:t>
                      </a:r>
                      <a:endParaRPr sz="16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600">
                          <a:solidFill>
                            <a:srgbClr val="424242"/>
                          </a:solidFill>
                          <a:latin typeface="Nunito"/>
                          <a:ea typeface="Nunito"/>
                          <a:cs typeface="Nunito"/>
                          <a:sym typeface="Nunito"/>
                        </a:rPr>
                        <a:t>ridicare la putere</a:t>
                      </a:r>
                      <a:endParaRPr sz="16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600">
                          <a:solidFill>
                            <a:srgbClr val="424242"/>
                          </a:solidFill>
                          <a:latin typeface="Nunito"/>
                          <a:ea typeface="Nunito"/>
                          <a:cs typeface="Nunito"/>
                          <a:sym typeface="Nunito"/>
                        </a:rPr>
                        <a:t>Ridicarea unei valori la o anumită putere.</a:t>
                      </a:r>
                      <a:endParaRPr sz="16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600">
                          <a:solidFill>
                            <a:srgbClr val="424242"/>
                          </a:solidFill>
                          <a:latin typeface="Nunito"/>
                          <a:ea typeface="Nunito"/>
                          <a:cs typeface="Nunito"/>
                          <a:sym typeface="Nunito"/>
                        </a:rPr>
                        <a:t>2 ** 4</a:t>
                      </a:r>
                      <a:endParaRPr sz="16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600">
                          <a:solidFill>
                            <a:srgbClr val="424242"/>
                          </a:solidFill>
                          <a:latin typeface="Nunito"/>
                          <a:ea typeface="Nunito"/>
                          <a:cs typeface="Nunito"/>
                          <a:sym typeface="Nunito"/>
                        </a:rPr>
                        <a:t>16</a:t>
                      </a:r>
                      <a:endParaRPr sz="1600">
                        <a:solidFill>
                          <a:srgbClr val="424242"/>
                        </a:solidFill>
                        <a:latin typeface="Nunito"/>
                        <a:ea typeface="Nunito"/>
                        <a:cs typeface="Nunito"/>
                        <a:sym typeface="Nunito"/>
                      </a:endParaRPr>
                    </a:p>
                  </a:txBody>
                  <a:tcPr marT="91425" marB="91425" marR="91425" marL="91425" anchor="ctr"/>
                </a:tc>
              </a:tr>
              <a:tr h="663975">
                <a:tc>
                  <a:txBody>
                    <a:bodyPr/>
                    <a:lstStyle/>
                    <a:p>
                      <a:pPr indent="0" lvl="0" marL="0" rtl="0" algn="ctr">
                        <a:spcBef>
                          <a:spcPts val="0"/>
                        </a:spcBef>
                        <a:spcAft>
                          <a:spcPts val="0"/>
                        </a:spcAft>
                        <a:buNone/>
                      </a:pPr>
                      <a:r>
                        <a:rPr lang="en-US" sz="1600">
                          <a:solidFill>
                            <a:srgbClr val="424242"/>
                          </a:solidFill>
                          <a:latin typeface="Nunito"/>
                          <a:ea typeface="Nunito"/>
                          <a:cs typeface="Nunito"/>
                          <a:sym typeface="Nunito"/>
                        </a:rPr>
                        <a:t>//</a:t>
                      </a:r>
                      <a:endParaRPr sz="1600">
                        <a:solidFill>
                          <a:srgbClr val="424242"/>
                        </a:solidFill>
                        <a:latin typeface="Nunito"/>
                        <a:ea typeface="Nunito"/>
                        <a:cs typeface="Nunito"/>
                        <a:sym typeface="Nunito"/>
                      </a:endParaRPr>
                    </a:p>
                  </a:txBody>
                  <a:tcPr marT="91425" marB="91425" marR="91425" marL="91425" anchor="ctr"/>
                </a:tc>
                <a:tc>
                  <a:txBody>
                    <a:bodyPr/>
                    <a:lstStyle/>
                    <a:p>
                      <a:pPr indent="0" lvl="0" marL="0" rtl="0" algn="ctr">
                        <a:lnSpc>
                          <a:spcPct val="150000"/>
                        </a:lnSpc>
                        <a:spcBef>
                          <a:spcPts val="800"/>
                        </a:spcBef>
                        <a:spcAft>
                          <a:spcPts val="0"/>
                        </a:spcAft>
                        <a:buNone/>
                      </a:pPr>
                      <a:r>
                        <a:rPr lang="en-US" sz="1600">
                          <a:solidFill>
                            <a:srgbClr val="424242"/>
                          </a:solidFill>
                          <a:latin typeface="Nunito"/>
                          <a:ea typeface="Nunito"/>
                          <a:cs typeface="Nunito"/>
                          <a:sym typeface="Nunito"/>
                        </a:rPr>
                        <a:t>împărțire exactă</a:t>
                      </a:r>
                      <a:endParaRPr sz="16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600">
                          <a:solidFill>
                            <a:srgbClr val="424242"/>
                          </a:solidFill>
                          <a:latin typeface="Nunito"/>
                          <a:ea typeface="Nunito"/>
                          <a:cs typeface="Nunito"/>
                          <a:sym typeface="Nunito"/>
                        </a:rPr>
                        <a:t>Câtul împărțirii a două valori.</a:t>
                      </a:r>
                      <a:endParaRPr sz="16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600">
                          <a:solidFill>
                            <a:srgbClr val="424242"/>
                          </a:solidFill>
                          <a:latin typeface="Nunito"/>
                          <a:ea typeface="Nunito"/>
                          <a:cs typeface="Nunito"/>
                          <a:sym typeface="Nunito"/>
                        </a:rPr>
                        <a:t>7 // 4</a:t>
                      </a:r>
                      <a:endParaRPr sz="16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600">
                          <a:solidFill>
                            <a:srgbClr val="424242"/>
                          </a:solidFill>
                          <a:latin typeface="Nunito"/>
                          <a:ea typeface="Nunito"/>
                          <a:cs typeface="Nunito"/>
                          <a:sym typeface="Nunito"/>
                        </a:rPr>
                        <a:t>1</a:t>
                      </a:r>
                      <a:endParaRPr sz="1600">
                        <a:solidFill>
                          <a:srgbClr val="424242"/>
                        </a:solidFill>
                        <a:latin typeface="Nunito"/>
                        <a:ea typeface="Nunito"/>
                        <a:cs typeface="Nunito"/>
                        <a:sym typeface="Nunito"/>
                      </a:endParaRPr>
                    </a:p>
                  </a:txBody>
                  <a:tcPr marT="91425" marB="91425" marR="91425" marL="91425" anchor="ctr"/>
                </a:tc>
              </a:tr>
            </a:tbl>
          </a:graphicData>
        </a:graphic>
      </p:graphicFrame>
      <p:pic>
        <p:nvPicPr>
          <p:cNvPr id="131" name="Google Shape;131;p20"/>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Operatori de comparare</a:t>
            </a:r>
            <a:endParaRPr b="1" sz="3000">
              <a:solidFill>
                <a:srgbClr val="7030A0"/>
              </a:solidFill>
              <a:latin typeface="Maven Pro"/>
              <a:ea typeface="Maven Pro"/>
              <a:cs typeface="Maven Pro"/>
              <a:sym typeface="Maven Pro"/>
            </a:endParaRPr>
          </a:p>
        </p:txBody>
      </p:sp>
      <p:sp>
        <p:nvSpPr>
          <p:cNvPr id="137" name="Google Shape;137;p21"/>
          <p:cNvSpPr txBox="1"/>
          <p:nvPr>
            <p:ph idx="1" type="body"/>
          </p:nvPr>
        </p:nvSpPr>
        <p:spPr>
          <a:xfrm>
            <a:off x="277750" y="806450"/>
            <a:ext cx="11686500" cy="53223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Orice comparație făcută va avea ca rezultat o dată de tip </a:t>
            </a:r>
            <a:r>
              <a:rPr b="1" lang="en-US" sz="1800">
                <a:solidFill>
                  <a:schemeClr val="dk2"/>
                </a:solidFill>
                <a:latin typeface="Nunito"/>
                <a:ea typeface="Nunito"/>
                <a:cs typeface="Nunito"/>
                <a:sym typeface="Nunito"/>
              </a:rPr>
              <a:t>Boolean</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a:p>
            <a:pPr indent="-342900" lvl="1" marL="914400" rtl="0" algn="l">
              <a:lnSpc>
                <a:spcPct val="150000"/>
              </a:lnSpc>
              <a:spcBef>
                <a:spcPts val="0"/>
              </a:spcBef>
              <a:spcAft>
                <a:spcPts val="0"/>
              </a:spcAft>
              <a:buClr>
                <a:schemeClr val="dk2"/>
              </a:buClr>
              <a:buSzPts val="1800"/>
              <a:buFont typeface="Nunito"/>
              <a:buChar char="○"/>
            </a:pPr>
            <a:r>
              <a:rPr b="1" lang="en-US" sz="1800">
                <a:solidFill>
                  <a:schemeClr val="dk2"/>
                </a:solidFill>
                <a:latin typeface="Nunito"/>
                <a:ea typeface="Nunito"/>
                <a:cs typeface="Nunito"/>
                <a:sym typeface="Nunito"/>
              </a:rPr>
              <a:t>True</a:t>
            </a:r>
            <a:r>
              <a:rPr lang="en-US" sz="1800">
                <a:solidFill>
                  <a:schemeClr val="dk2"/>
                </a:solidFill>
                <a:latin typeface="Nunito"/>
                <a:ea typeface="Nunito"/>
                <a:cs typeface="Nunito"/>
                <a:sym typeface="Nunito"/>
              </a:rPr>
              <a:t> - dacă rezultatul comparației are valoare de adevăr.</a:t>
            </a:r>
            <a:endParaRPr sz="1800">
              <a:solidFill>
                <a:schemeClr val="dk2"/>
              </a:solidFill>
              <a:latin typeface="Nunito"/>
              <a:ea typeface="Nunito"/>
              <a:cs typeface="Nunito"/>
              <a:sym typeface="Nunito"/>
            </a:endParaRPr>
          </a:p>
          <a:p>
            <a:pPr indent="-342900" lvl="1" marL="914400" rtl="0" algn="l">
              <a:lnSpc>
                <a:spcPct val="150000"/>
              </a:lnSpc>
              <a:spcBef>
                <a:spcPts val="0"/>
              </a:spcBef>
              <a:spcAft>
                <a:spcPts val="0"/>
              </a:spcAft>
              <a:buClr>
                <a:schemeClr val="dk2"/>
              </a:buClr>
              <a:buSzPts val="1800"/>
              <a:buFont typeface="Nunito"/>
              <a:buChar char="○"/>
            </a:pPr>
            <a:r>
              <a:rPr b="1" lang="en-US" sz="1800">
                <a:solidFill>
                  <a:schemeClr val="dk2"/>
                </a:solidFill>
                <a:latin typeface="Nunito"/>
                <a:ea typeface="Nunito"/>
                <a:cs typeface="Nunito"/>
                <a:sym typeface="Nunito"/>
              </a:rPr>
              <a:t>False</a:t>
            </a:r>
            <a:r>
              <a:rPr lang="en-US" sz="1800">
                <a:solidFill>
                  <a:schemeClr val="dk2"/>
                </a:solidFill>
                <a:latin typeface="Nunito"/>
                <a:ea typeface="Nunito"/>
                <a:cs typeface="Nunito"/>
                <a:sym typeface="Nunito"/>
              </a:rPr>
              <a:t> - dacă rezultatul comparației nu are valoare de adevăr.</a:t>
            </a:r>
            <a:endParaRPr sz="1800">
              <a:solidFill>
                <a:schemeClr val="dk2"/>
              </a:solidFill>
              <a:latin typeface="Nunito"/>
              <a:ea typeface="Nunito"/>
              <a:cs typeface="Nunito"/>
              <a:sym typeface="Nunito"/>
            </a:endParaRPr>
          </a:p>
        </p:txBody>
      </p:sp>
      <p:sp>
        <p:nvSpPr>
          <p:cNvPr id="138" name="Google Shape;138;p21"/>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graphicFrame>
        <p:nvGraphicFramePr>
          <p:cNvPr id="139" name="Google Shape;139;p21"/>
          <p:cNvGraphicFramePr/>
          <p:nvPr/>
        </p:nvGraphicFramePr>
        <p:xfrm>
          <a:off x="277750" y="2280025"/>
          <a:ext cx="3000000" cy="3000000"/>
        </p:xfrm>
        <a:graphic>
          <a:graphicData uri="http://schemas.openxmlformats.org/drawingml/2006/table">
            <a:tbl>
              <a:tblPr>
                <a:noFill/>
                <a:tableStyleId>{7D647FA8-B12F-482C-9670-CD965D134E0E}</a:tableStyleId>
              </a:tblPr>
              <a:tblGrid>
                <a:gridCol w="840650"/>
                <a:gridCol w="1435225"/>
                <a:gridCol w="8600725"/>
                <a:gridCol w="809900"/>
              </a:tblGrid>
              <a:tr h="549825">
                <a:tc>
                  <a:txBody>
                    <a:bodyPr/>
                    <a:lstStyle/>
                    <a:p>
                      <a:pPr indent="0" lvl="0" marL="0" rtl="0" algn="ctr">
                        <a:spcBef>
                          <a:spcPts val="0"/>
                        </a:spcBef>
                        <a:spcAft>
                          <a:spcPts val="0"/>
                        </a:spcAft>
                        <a:buNone/>
                      </a:pPr>
                      <a:r>
                        <a:rPr b="1" lang="en-US" sz="1200">
                          <a:solidFill>
                            <a:srgbClr val="424242"/>
                          </a:solidFill>
                          <a:latin typeface="Nunito"/>
                          <a:ea typeface="Nunito"/>
                          <a:cs typeface="Nunito"/>
                          <a:sym typeface="Nunito"/>
                        </a:rPr>
                        <a:t>Operator</a:t>
                      </a:r>
                      <a:endParaRPr b="1" sz="12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b="1" lang="en-US" sz="1200">
                          <a:solidFill>
                            <a:srgbClr val="424242"/>
                          </a:solidFill>
                          <a:latin typeface="Nunito"/>
                          <a:ea typeface="Nunito"/>
                          <a:cs typeface="Nunito"/>
                          <a:sym typeface="Nunito"/>
                        </a:rPr>
                        <a:t>Nume</a:t>
                      </a:r>
                      <a:endParaRPr b="1" sz="12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b="1" lang="en-US" sz="1200">
                          <a:solidFill>
                            <a:srgbClr val="424242"/>
                          </a:solidFill>
                          <a:latin typeface="Nunito"/>
                          <a:ea typeface="Nunito"/>
                          <a:cs typeface="Nunito"/>
                          <a:sym typeface="Nunito"/>
                        </a:rPr>
                        <a:t>Descriere</a:t>
                      </a:r>
                      <a:endParaRPr b="1" sz="12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b="1" lang="en-US" sz="1200">
                          <a:solidFill>
                            <a:srgbClr val="424242"/>
                          </a:solidFill>
                          <a:latin typeface="Nunito"/>
                          <a:ea typeface="Nunito"/>
                          <a:cs typeface="Nunito"/>
                          <a:sym typeface="Nunito"/>
                        </a:rPr>
                        <a:t>Exemplu</a:t>
                      </a:r>
                      <a:endParaRPr b="1" sz="1200">
                        <a:solidFill>
                          <a:srgbClr val="424242"/>
                        </a:solidFill>
                        <a:latin typeface="Nunito"/>
                        <a:ea typeface="Nunito"/>
                        <a:cs typeface="Nunito"/>
                        <a:sym typeface="Nunito"/>
                      </a:endParaRPr>
                    </a:p>
                  </a:txBody>
                  <a:tcPr marT="91425" marB="91425" marR="91425" marL="91425" anchor="ctr"/>
                </a:tc>
              </a:tr>
              <a:tr h="549825">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egalitate</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lang="en-US" sz="1200">
                          <a:solidFill>
                            <a:srgbClr val="424242"/>
                          </a:solidFill>
                          <a:latin typeface="Nunito"/>
                          <a:ea typeface="Nunito"/>
                          <a:cs typeface="Nunito"/>
                          <a:sym typeface="Nunito"/>
                        </a:rPr>
                        <a:t>Este evaluat</a:t>
                      </a:r>
                      <a:r>
                        <a:rPr lang="en-US" sz="1200">
                          <a:solidFill>
                            <a:srgbClr val="424242"/>
                          </a:solidFill>
                          <a:latin typeface="Nunito"/>
                          <a:ea typeface="Nunito"/>
                          <a:cs typeface="Nunito"/>
                          <a:sym typeface="Nunito"/>
                        </a:rPr>
                        <a:t>ă ca True dacă valoarea din stânga este egală cu valoarea din dreapta, altfel este evaluată ca False.</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5 == 5</a:t>
                      </a:r>
                      <a:endParaRPr sz="1200">
                        <a:solidFill>
                          <a:srgbClr val="424242"/>
                        </a:solidFill>
                        <a:latin typeface="Nunito"/>
                        <a:ea typeface="Nunito"/>
                        <a:cs typeface="Nunito"/>
                        <a:sym typeface="Nunito"/>
                      </a:endParaRPr>
                    </a:p>
                  </a:txBody>
                  <a:tcPr marT="91425" marB="91425" marR="91425" marL="91425" anchor="ctr"/>
                </a:tc>
              </a:tr>
              <a:tr h="549825">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inegalitate</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lang="en-US" sz="1200">
                          <a:solidFill>
                            <a:srgbClr val="424242"/>
                          </a:solidFill>
                          <a:latin typeface="Nunito"/>
                          <a:ea typeface="Nunito"/>
                          <a:cs typeface="Nunito"/>
                          <a:sym typeface="Nunito"/>
                        </a:rPr>
                        <a:t>Este evaluat</a:t>
                      </a:r>
                      <a:r>
                        <a:rPr lang="en-US" sz="1200">
                          <a:solidFill>
                            <a:srgbClr val="424242"/>
                          </a:solidFill>
                          <a:latin typeface="Nunito"/>
                          <a:ea typeface="Nunito"/>
                          <a:cs typeface="Nunito"/>
                          <a:sym typeface="Nunito"/>
                        </a:rPr>
                        <a:t>ă ca True dacă valoarea din stânga este diferită față de valoarea din dreapta, altfel este evaluată ca False.</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7 != 5</a:t>
                      </a:r>
                      <a:endParaRPr sz="1200">
                        <a:solidFill>
                          <a:srgbClr val="424242"/>
                        </a:solidFill>
                        <a:latin typeface="Nunito"/>
                        <a:ea typeface="Nunito"/>
                        <a:cs typeface="Nunito"/>
                        <a:sym typeface="Nunito"/>
                      </a:endParaRPr>
                    </a:p>
                  </a:txBody>
                  <a:tcPr marT="91425" marB="91425" marR="91425" marL="91425" anchor="ctr"/>
                </a:tc>
              </a:tr>
              <a:tr h="549825">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&gt;</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mai mare</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lang="en-US" sz="1200">
                          <a:solidFill>
                            <a:srgbClr val="424242"/>
                          </a:solidFill>
                          <a:latin typeface="Nunito"/>
                          <a:ea typeface="Nunito"/>
                          <a:cs typeface="Nunito"/>
                          <a:sym typeface="Nunito"/>
                        </a:rPr>
                        <a:t>Este evaluat</a:t>
                      </a:r>
                      <a:r>
                        <a:rPr lang="en-US" sz="1200">
                          <a:solidFill>
                            <a:schemeClr val="dk2"/>
                          </a:solidFill>
                          <a:latin typeface="Nunito"/>
                          <a:ea typeface="Nunito"/>
                          <a:cs typeface="Nunito"/>
                          <a:sym typeface="Nunito"/>
                        </a:rPr>
                        <a:t>ă ca True dacă valoarea din stânga este mai mare decât valoarea din dreapta, altfel este evaluată ca False.</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5 &gt; 3</a:t>
                      </a:r>
                      <a:endParaRPr sz="1200">
                        <a:solidFill>
                          <a:srgbClr val="424242"/>
                        </a:solidFill>
                        <a:latin typeface="Nunito"/>
                        <a:ea typeface="Nunito"/>
                        <a:cs typeface="Nunito"/>
                        <a:sym typeface="Nunito"/>
                      </a:endParaRPr>
                    </a:p>
                  </a:txBody>
                  <a:tcPr marT="91425" marB="91425" marR="91425" marL="91425" anchor="ctr"/>
                </a:tc>
              </a:tr>
              <a:tr h="549825">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&lt;</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mai mic</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lang="en-US" sz="1200">
                          <a:solidFill>
                            <a:srgbClr val="424242"/>
                          </a:solidFill>
                          <a:latin typeface="Nunito"/>
                          <a:ea typeface="Nunito"/>
                          <a:cs typeface="Nunito"/>
                          <a:sym typeface="Nunito"/>
                        </a:rPr>
                        <a:t>Este evaluat</a:t>
                      </a:r>
                      <a:r>
                        <a:rPr lang="en-US" sz="1200">
                          <a:solidFill>
                            <a:schemeClr val="dk2"/>
                          </a:solidFill>
                          <a:latin typeface="Nunito"/>
                          <a:ea typeface="Nunito"/>
                          <a:cs typeface="Nunito"/>
                          <a:sym typeface="Nunito"/>
                        </a:rPr>
                        <a:t>ă ca True dac</a:t>
                      </a:r>
                      <a:r>
                        <a:rPr lang="en-US" sz="1200">
                          <a:solidFill>
                            <a:schemeClr val="dk2"/>
                          </a:solidFill>
                          <a:latin typeface="Nunito"/>
                          <a:ea typeface="Nunito"/>
                          <a:cs typeface="Nunito"/>
                          <a:sym typeface="Nunito"/>
                        </a:rPr>
                        <a:t>ă valoarea din stânga este mai mică decât valoarea din dreapta, altfel este evaluată ca False.</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6 &lt; 8</a:t>
                      </a:r>
                      <a:endParaRPr sz="1200">
                        <a:solidFill>
                          <a:srgbClr val="424242"/>
                        </a:solidFill>
                        <a:latin typeface="Nunito"/>
                        <a:ea typeface="Nunito"/>
                        <a:cs typeface="Nunito"/>
                        <a:sym typeface="Nunito"/>
                      </a:endParaRPr>
                    </a:p>
                  </a:txBody>
                  <a:tcPr marT="91425" marB="91425" marR="91425" marL="91425" anchor="ctr"/>
                </a:tc>
              </a:tr>
              <a:tr h="549825">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&gt;=</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mai mare sau egal</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lang="en-US" sz="1200">
                          <a:solidFill>
                            <a:srgbClr val="424242"/>
                          </a:solidFill>
                          <a:latin typeface="Nunito"/>
                          <a:ea typeface="Nunito"/>
                          <a:cs typeface="Nunito"/>
                          <a:sym typeface="Nunito"/>
                        </a:rPr>
                        <a:t>Este evaluat</a:t>
                      </a:r>
                      <a:r>
                        <a:rPr lang="en-US" sz="1200">
                          <a:solidFill>
                            <a:schemeClr val="dk2"/>
                          </a:solidFill>
                          <a:latin typeface="Nunito"/>
                          <a:ea typeface="Nunito"/>
                          <a:cs typeface="Nunito"/>
                          <a:sym typeface="Nunito"/>
                        </a:rPr>
                        <a:t>ă ca True dacă valoarea din stânga este mai mare sau egală cu valoarea din dreapta, altfel este evaluată ca False.</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7 &gt;= 7</a:t>
                      </a:r>
                      <a:endParaRPr sz="1200">
                        <a:solidFill>
                          <a:srgbClr val="424242"/>
                        </a:solidFill>
                        <a:latin typeface="Nunito"/>
                        <a:ea typeface="Nunito"/>
                        <a:cs typeface="Nunito"/>
                        <a:sym typeface="Nunito"/>
                      </a:endParaRPr>
                    </a:p>
                  </a:txBody>
                  <a:tcPr marT="91425" marB="91425" marR="91425" marL="91425" anchor="ctr"/>
                </a:tc>
              </a:tr>
              <a:tr h="549825">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&lt;=</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mai mic sau egal</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lang="en-US" sz="1200">
                          <a:solidFill>
                            <a:srgbClr val="424242"/>
                          </a:solidFill>
                          <a:latin typeface="Nunito"/>
                          <a:ea typeface="Nunito"/>
                          <a:cs typeface="Nunito"/>
                          <a:sym typeface="Nunito"/>
                        </a:rPr>
                        <a:t>Este evaluat</a:t>
                      </a:r>
                      <a:r>
                        <a:rPr lang="en-US" sz="1200">
                          <a:solidFill>
                            <a:schemeClr val="dk2"/>
                          </a:solidFill>
                          <a:latin typeface="Nunito"/>
                          <a:ea typeface="Nunito"/>
                          <a:cs typeface="Nunito"/>
                          <a:sym typeface="Nunito"/>
                        </a:rPr>
                        <a:t>ă ca True dacă valoarea din stânga este mai mică sau egală decât valoarea din dreapta, altfel este evaluată ca True.</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4 &lt;= 6</a:t>
                      </a:r>
                      <a:endParaRPr sz="1200">
                        <a:solidFill>
                          <a:srgbClr val="424242"/>
                        </a:solidFill>
                        <a:latin typeface="Nunito"/>
                        <a:ea typeface="Nunito"/>
                        <a:cs typeface="Nunito"/>
                        <a:sym typeface="Nunito"/>
                      </a:endParaRPr>
                    </a:p>
                  </a:txBody>
                  <a:tcPr marT="91425" marB="91425" marR="91425" marL="91425" anchor="ctr"/>
                </a:tc>
              </a:tr>
            </a:tbl>
          </a:graphicData>
        </a:graphic>
      </p:graphicFrame>
      <p:pic>
        <p:nvPicPr>
          <p:cNvPr id="140" name="Google Shape;140;p21"/>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Operatori logici</a:t>
            </a:r>
            <a:endParaRPr b="1" sz="3000">
              <a:solidFill>
                <a:srgbClr val="7030A0"/>
              </a:solidFill>
              <a:latin typeface="Maven Pro"/>
              <a:ea typeface="Maven Pro"/>
              <a:cs typeface="Maven Pro"/>
              <a:sym typeface="Maven Pro"/>
            </a:endParaRPr>
          </a:p>
        </p:txBody>
      </p:sp>
      <p:sp>
        <p:nvSpPr>
          <p:cNvPr id="146" name="Google Shape;146;p22"/>
          <p:cNvSpPr txBox="1"/>
          <p:nvPr>
            <p:ph idx="1" type="body"/>
          </p:nvPr>
        </p:nvSpPr>
        <p:spPr>
          <a:xfrm>
            <a:off x="277750" y="806450"/>
            <a:ext cx="11686500" cy="53223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800"/>
              </a:spcBef>
              <a:spcAft>
                <a:spcPts val="0"/>
              </a:spcAft>
              <a:buClr>
                <a:srgbClr val="424242"/>
              </a:buClr>
              <a:buSzPts val="1800"/>
              <a:buFont typeface="Nunito"/>
              <a:buChar char="•"/>
            </a:pPr>
            <a:r>
              <a:rPr lang="en-US" sz="1800">
                <a:solidFill>
                  <a:srgbClr val="424242"/>
                </a:solidFill>
                <a:latin typeface="Nunito"/>
                <a:ea typeface="Nunito"/>
                <a:cs typeface="Nunito"/>
                <a:sym typeface="Nunito"/>
              </a:rPr>
              <a:t>Operatorii logici sunt folosiți pentru combinarea rezultatelor obținute în urma condițiilor.</a:t>
            </a:r>
            <a:endParaRPr sz="1800">
              <a:solidFill>
                <a:srgbClr val="424242"/>
              </a:solidFill>
              <a:latin typeface="Nunito"/>
              <a:ea typeface="Nunito"/>
              <a:cs typeface="Nunito"/>
              <a:sym typeface="Nunito"/>
            </a:endParaRPr>
          </a:p>
        </p:txBody>
      </p:sp>
      <p:sp>
        <p:nvSpPr>
          <p:cNvPr id="147" name="Google Shape;147;p22"/>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graphicFrame>
        <p:nvGraphicFramePr>
          <p:cNvPr id="148" name="Google Shape;148;p22"/>
          <p:cNvGraphicFramePr/>
          <p:nvPr/>
        </p:nvGraphicFramePr>
        <p:xfrm>
          <a:off x="277750" y="1518025"/>
          <a:ext cx="3000000" cy="3000000"/>
        </p:xfrm>
        <a:graphic>
          <a:graphicData uri="http://schemas.openxmlformats.org/drawingml/2006/table">
            <a:tbl>
              <a:tblPr>
                <a:noFill/>
                <a:tableStyleId>{7D647FA8-B12F-482C-9670-CD965D134E0E}</a:tableStyleId>
              </a:tblPr>
              <a:tblGrid>
                <a:gridCol w="840650"/>
                <a:gridCol w="997200"/>
                <a:gridCol w="8152150"/>
                <a:gridCol w="1696500"/>
              </a:tblGrid>
              <a:tr h="549825">
                <a:tc>
                  <a:txBody>
                    <a:bodyPr/>
                    <a:lstStyle/>
                    <a:p>
                      <a:pPr indent="0" lvl="0" marL="0" rtl="0" algn="ctr">
                        <a:spcBef>
                          <a:spcPts val="0"/>
                        </a:spcBef>
                        <a:spcAft>
                          <a:spcPts val="0"/>
                        </a:spcAft>
                        <a:buNone/>
                      </a:pPr>
                      <a:r>
                        <a:rPr b="1" lang="en-US" sz="1200">
                          <a:solidFill>
                            <a:srgbClr val="424242"/>
                          </a:solidFill>
                          <a:latin typeface="Nunito"/>
                          <a:ea typeface="Nunito"/>
                          <a:cs typeface="Nunito"/>
                          <a:sym typeface="Nunito"/>
                        </a:rPr>
                        <a:t>Operator</a:t>
                      </a:r>
                      <a:endParaRPr b="1" sz="12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b="1" lang="en-US" sz="1200">
                          <a:solidFill>
                            <a:srgbClr val="424242"/>
                          </a:solidFill>
                          <a:latin typeface="Nunito"/>
                          <a:ea typeface="Nunito"/>
                          <a:cs typeface="Nunito"/>
                          <a:sym typeface="Nunito"/>
                        </a:rPr>
                        <a:t>Nume</a:t>
                      </a:r>
                      <a:endParaRPr b="1" sz="12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b="1" lang="en-US" sz="1200">
                          <a:solidFill>
                            <a:srgbClr val="424242"/>
                          </a:solidFill>
                          <a:latin typeface="Nunito"/>
                          <a:ea typeface="Nunito"/>
                          <a:cs typeface="Nunito"/>
                          <a:sym typeface="Nunito"/>
                        </a:rPr>
                        <a:t>Descriere</a:t>
                      </a:r>
                      <a:endParaRPr b="1" sz="12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b="1" lang="en-US" sz="1200">
                          <a:solidFill>
                            <a:srgbClr val="424242"/>
                          </a:solidFill>
                          <a:latin typeface="Nunito"/>
                          <a:ea typeface="Nunito"/>
                          <a:cs typeface="Nunito"/>
                          <a:sym typeface="Nunito"/>
                        </a:rPr>
                        <a:t>Exemplu</a:t>
                      </a:r>
                      <a:endParaRPr b="1" sz="1200">
                        <a:solidFill>
                          <a:srgbClr val="424242"/>
                        </a:solidFill>
                        <a:latin typeface="Nunito"/>
                        <a:ea typeface="Nunito"/>
                        <a:cs typeface="Nunito"/>
                        <a:sym typeface="Nunito"/>
                      </a:endParaRPr>
                    </a:p>
                  </a:txBody>
                  <a:tcPr marT="91425" marB="91425" marR="91425" marL="91425" anchor="ctr"/>
                </a:tc>
              </a:tr>
              <a:tr h="549825">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and</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ctr">
                        <a:lnSpc>
                          <a:spcPct val="150000"/>
                        </a:lnSpc>
                        <a:spcBef>
                          <a:spcPts val="800"/>
                        </a:spcBef>
                        <a:spcAft>
                          <a:spcPts val="0"/>
                        </a:spcAft>
                        <a:buNone/>
                      </a:pPr>
                      <a:r>
                        <a:rPr lang="en-US" sz="1200">
                          <a:solidFill>
                            <a:schemeClr val="dk2"/>
                          </a:solidFill>
                          <a:latin typeface="Nunito"/>
                          <a:ea typeface="Nunito"/>
                          <a:cs typeface="Nunito"/>
                          <a:sym typeface="Nunito"/>
                        </a:rPr>
                        <a:t>ȘI LOGIC</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lang="en-US" sz="1200">
                          <a:solidFill>
                            <a:srgbClr val="424242"/>
                          </a:solidFill>
                          <a:latin typeface="Nunito"/>
                          <a:ea typeface="Nunito"/>
                          <a:cs typeface="Nunito"/>
                          <a:sym typeface="Nunito"/>
                        </a:rPr>
                        <a:t>Este evaluat</a:t>
                      </a:r>
                      <a:r>
                        <a:rPr lang="en-US" sz="1200">
                          <a:solidFill>
                            <a:schemeClr val="dk2"/>
                          </a:solidFill>
                          <a:latin typeface="Nunito"/>
                          <a:ea typeface="Nunito"/>
                          <a:cs typeface="Nunito"/>
                          <a:sym typeface="Nunito"/>
                        </a:rPr>
                        <a:t>ă ca True dacă ambele condiții sunt îndeplinite, altfel este evaluată ca False.</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4 &lt; 5 and 4 &gt; 2</a:t>
                      </a:r>
                      <a:endParaRPr sz="1200">
                        <a:solidFill>
                          <a:srgbClr val="424242"/>
                        </a:solidFill>
                        <a:latin typeface="Nunito"/>
                        <a:ea typeface="Nunito"/>
                        <a:cs typeface="Nunito"/>
                        <a:sym typeface="Nunito"/>
                      </a:endParaRPr>
                    </a:p>
                  </a:txBody>
                  <a:tcPr marT="91425" marB="91425" marR="91425" marL="91425" anchor="ctr"/>
                </a:tc>
              </a:tr>
              <a:tr h="549825">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or</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SAU LOGIC</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lang="en-US" sz="1200">
                          <a:solidFill>
                            <a:srgbClr val="424242"/>
                          </a:solidFill>
                          <a:latin typeface="Nunito"/>
                          <a:ea typeface="Nunito"/>
                          <a:cs typeface="Nunito"/>
                          <a:sym typeface="Nunito"/>
                        </a:rPr>
                        <a:t>Este evaluat</a:t>
                      </a:r>
                      <a:r>
                        <a:rPr lang="en-US" sz="1200">
                          <a:solidFill>
                            <a:schemeClr val="dk2"/>
                          </a:solidFill>
                          <a:latin typeface="Nunito"/>
                          <a:ea typeface="Nunito"/>
                          <a:cs typeface="Nunito"/>
                          <a:sym typeface="Nunito"/>
                        </a:rPr>
                        <a:t>ă ca True dacă cel puțin o condiție este adevarată, altfel este evaluată ca False.</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4 &lt; 6 or 8 &lt; 5</a:t>
                      </a:r>
                      <a:endParaRPr sz="1200">
                        <a:solidFill>
                          <a:srgbClr val="424242"/>
                        </a:solidFill>
                        <a:latin typeface="Nunito"/>
                        <a:ea typeface="Nunito"/>
                        <a:cs typeface="Nunito"/>
                        <a:sym typeface="Nunito"/>
                      </a:endParaRPr>
                    </a:p>
                  </a:txBody>
                  <a:tcPr marT="91425" marB="91425" marR="91425" marL="91425" anchor="ctr"/>
                </a:tc>
              </a:tr>
              <a:tr h="549825">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not</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NEGARE</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lang="en-US" sz="1200">
                          <a:solidFill>
                            <a:srgbClr val="424242"/>
                          </a:solidFill>
                          <a:latin typeface="Nunito"/>
                          <a:ea typeface="Nunito"/>
                          <a:cs typeface="Nunito"/>
                          <a:sym typeface="Nunito"/>
                        </a:rPr>
                        <a:t>Este evaluat</a:t>
                      </a:r>
                      <a:r>
                        <a:rPr lang="en-US" sz="1200">
                          <a:solidFill>
                            <a:schemeClr val="dk2"/>
                          </a:solidFill>
                          <a:latin typeface="Nunito"/>
                          <a:ea typeface="Nunito"/>
                          <a:cs typeface="Nunito"/>
                          <a:sym typeface="Nunito"/>
                        </a:rPr>
                        <a:t>ă ca True dacă valoarea din stânga este mai mare decât valoarea din dreapta, altfel este evaluată ca False.</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not(4 &lt; 5 and 4 &gt; 2)</a:t>
                      </a:r>
                      <a:endParaRPr sz="1200">
                        <a:solidFill>
                          <a:srgbClr val="424242"/>
                        </a:solidFill>
                        <a:latin typeface="Nunito"/>
                        <a:ea typeface="Nunito"/>
                        <a:cs typeface="Nunito"/>
                        <a:sym typeface="Nunito"/>
                      </a:endParaRPr>
                    </a:p>
                  </a:txBody>
                  <a:tcPr marT="91425" marB="91425" marR="91425" marL="91425" anchor="ctr"/>
                </a:tc>
              </a:tr>
            </a:tbl>
          </a:graphicData>
        </a:graphic>
      </p:graphicFrame>
      <p:pic>
        <p:nvPicPr>
          <p:cNvPr id="149" name="Google Shape;149;p22"/>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Operatori de identitate</a:t>
            </a:r>
            <a:endParaRPr b="1" sz="3000">
              <a:solidFill>
                <a:srgbClr val="7030A0"/>
              </a:solidFill>
              <a:latin typeface="Maven Pro"/>
              <a:ea typeface="Maven Pro"/>
              <a:cs typeface="Maven Pro"/>
              <a:sym typeface="Maven Pro"/>
            </a:endParaRPr>
          </a:p>
        </p:txBody>
      </p:sp>
      <p:sp>
        <p:nvSpPr>
          <p:cNvPr id="155" name="Google Shape;155;p23"/>
          <p:cNvSpPr txBox="1"/>
          <p:nvPr>
            <p:ph idx="1" type="body"/>
          </p:nvPr>
        </p:nvSpPr>
        <p:spPr>
          <a:xfrm>
            <a:off x="277750" y="806450"/>
            <a:ext cx="11686500" cy="53223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800"/>
              </a:spcBef>
              <a:spcAft>
                <a:spcPts val="0"/>
              </a:spcAft>
              <a:buClr>
                <a:srgbClr val="424242"/>
              </a:buClr>
              <a:buSzPts val="1800"/>
              <a:buFont typeface="Nunito"/>
              <a:buChar char="•"/>
            </a:pPr>
            <a:r>
              <a:rPr lang="en-US" sz="1800">
                <a:solidFill>
                  <a:srgbClr val="424242"/>
                </a:solidFill>
                <a:latin typeface="Nunito"/>
                <a:ea typeface="Nunito"/>
                <a:cs typeface="Nunito"/>
                <a:sym typeface="Nunito"/>
              </a:rPr>
              <a:t>Operatorii de identitate sunt folosi</a:t>
            </a:r>
            <a:r>
              <a:rPr lang="en-US" sz="1800">
                <a:solidFill>
                  <a:schemeClr val="dk2"/>
                </a:solidFill>
                <a:latin typeface="Nunito"/>
                <a:ea typeface="Nunito"/>
                <a:cs typeface="Nunito"/>
                <a:sym typeface="Nunito"/>
              </a:rPr>
              <a:t>ți pentru compararea obiectelor.</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Nu se compară dacă obiectele sunt identice ci dacă sunt aceleași obiecte, adică dacă ocupă aceeași locație de memorie.</a:t>
            </a:r>
            <a:endParaRPr sz="1800">
              <a:solidFill>
                <a:schemeClr val="dk2"/>
              </a:solidFill>
              <a:latin typeface="Nunito"/>
              <a:ea typeface="Nunito"/>
              <a:cs typeface="Nunito"/>
              <a:sym typeface="Nunito"/>
            </a:endParaRPr>
          </a:p>
        </p:txBody>
      </p:sp>
      <p:sp>
        <p:nvSpPr>
          <p:cNvPr id="156" name="Google Shape;156;p23"/>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graphicFrame>
        <p:nvGraphicFramePr>
          <p:cNvPr id="157" name="Google Shape;157;p23"/>
          <p:cNvGraphicFramePr/>
          <p:nvPr/>
        </p:nvGraphicFramePr>
        <p:xfrm>
          <a:off x="277750" y="2356225"/>
          <a:ext cx="3000000" cy="3000000"/>
        </p:xfrm>
        <a:graphic>
          <a:graphicData uri="http://schemas.openxmlformats.org/drawingml/2006/table">
            <a:tbl>
              <a:tblPr>
                <a:noFill/>
                <a:tableStyleId>{7D647FA8-B12F-482C-9670-CD965D134E0E}</a:tableStyleId>
              </a:tblPr>
              <a:tblGrid>
                <a:gridCol w="919075"/>
                <a:gridCol w="8912650"/>
                <a:gridCol w="1854775"/>
              </a:tblGrid>
              <a:tr h="549825">
                <a:tc>
                  <a:txBody>
                    <a:bodyPr/>
                    <a:lstStyle/>
                    <a:p>
                      <a:pPr indent="0" lvl="0" marL="0" rtl="0" algn="ctr">
                        <a:spcBef>
                          <a:spcPts val="0"/>
                        </a:spcBef>
                        <a:spcAft>
                          <a:spcPts val="0"/>
                        </a:spcAft>
                        <a:buNone/>
                      </a:pPr>
                      <a:r>
                        <a:rPr b="1" lang="en-US" sz="1200">
                          <a:solidFill>
                            <a:srgbClr val="424242"/>
                          </a:solidFill>
                          <a:latin typeface="Nunito"/>
                          <a:ea typeface="Nunito"/>
                          <a:cs typeface="Nunito"/>
                          <a:sym typeface="Nunito"/>
                        </a:rPr>
                        <a:t>Operator</a:t>
                      </a:r>
                      <a:endParaRPr b="1" sz="12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b="1" lang="en-US" sz="1200">
                          <a:solidFill>
                            <a:srgbClr val="424242"/>
                          </a:solidFill>
                          <a:latin typeface="Nunito"/>
                          <a:ea typeface="Nunito"/>
                          <a:cs typeface="Nunito"/>
                          <a:sym typeface="Nunito"/>
                        </a:rPr>
                        <a:t>Descriere</a:t>
                      </a:r>
                      <a:endParaRPr b="1" sz="12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b="1" lang="en-US" sz="1200">
                          <a:solidFill>
                            <a:srgbClr val="424242"/>
                          </a:solidFill>
                          <a:latin typeface="Nunito"/>
                          <a:ea typeface="Nunito"/>
                          <a:cs typeface="Nunito"/>
                          <a:sym typeface="Nunito"/>
                        </a:rPr>
                        <a:t>Exemplu</a:t>
                      </a:r>
                      <a:endParaRPr b="1" sz="1200">
                        <a:solidFill>
                          <a:srgbClr val="424242"/>
                        </a:solidFill>
                        <a:latin typeface="Nunito"/>
                        <a:ea typeface="Nunito"/>
                        <a:cs typeface="Nunito"/>
                        <a:sym typeface="Nunito"/>
                      </a:endParaRPr>
                    </a:p>
                  </a:txBody>
                  <a:tcPr marT="91425" marB="91425" marR="91425" marL="91425" anchor="ctr"/>
                </a:tc>
              </a:tr>
              <a:tr h="549825">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is</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lang="en-US" sz="1200">
                          <a:solidFill>
                            <a:srgbClr val="424242"/>
                          </a:solidFill>
                          <a:latin typeface="Nunito"/>
                          <a:ea typeface="Nunito"/>
                          <a:cs typeface="Nunito"/>
                          <a:sym typeface="Nunito"/>
                        </a:rPr>
                        <a:t>Este evaluat</a:t>
                      </a:r>
                      <a:r>
                        <a:rPr lang="en-US" sz="1200">
                          <a:solidFill>
                            <a:schemeClr val="dk2"/>
                          </a:solidFill>
                          <a:latin typeface="Nunito"/>
                          <a:ea typeface="Nunito"/>
                          <a:cs typeface="Nunito"/>
                          <a:sym typeface="Nunito"/>
                        </a:rPr>
                        <a:t>ă ca True dacă ambele valori reprezint</a:t>
                      </a:r>
                      <a:r>
                        <a:rPr lang="en-US" sz="1200">
                          <a:solidFill>
                            <a:schemeClr val="dk2"/>
                          </a:solidFill>
                          <a:latin typeface="Nunito"/>
                          <a:ea typeface="Nunito"/>
                          <a:cs typeface="Nunito"/>
                          <a:sym typeface="Nunito"/>
                        </a:rPr>
                        <a:t>ă aceeași locație de memorie, altfel este evaluată ca False.</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7 is 7</a:t>
                      </a:r>
                      <a:endParaRPr sz="1200">
                        <a:solidFill>
                          <a:srgbClr val="424242"/>
                        </a:solidFill>
                        <a:latin typeface="Nunito"/>
                        <a:ea typeface="Nunito"/>
                        <a:cs typeface="Nunito"/>
                        <a:sym typeface="Nunito"/>
                      </a:endParaRPr>
                    </a:p>
                  </a:txBody>
                  <a:tcPr marT="91425" marB="91425" marR="91425" marL="91425" anchor="ctr"/>
                </a:tc>
              </a:tr>
              <a:tr h="549825">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is not</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lang="en-US" sz="1200">
                          <a:solidFill>
                            <a:srgbClr val="424242"/>
                          </a:solidFill>
                          <a:latin typeface="Nunito"/>
                          <a:ea typeface="Nunito"/>
                          <a:cs typeface="Nunito"/>
                          <a:sym typeface="Nunito"/>
                        </a:rPr>
                        <a:t>Este evaluat</a:t>
                      </a:r>
                      <a:r>
                        <a:rPr lang="en-US" sz="1200">
                          <a:solidFill>
                            <a:schemeClr val="dk2"/>
                          </a:solidFill>
                          <a:latin typeface="Nunito"/>
                          <a:ea typeface="Nunito"/>
                          <a:cs typeface="Nunito"/>
                          <a:sym typeface="Nunito"/>
                        </a:rPr>
                        <a:t>ă ca True dacă cele dou</a:t>
                      </a:r>
                      <a:r>
                        <a:rPr lang="en-US" sz="1200">
                          <a:solidFill>
                            <a:schemeClr val="dk2"/>
                          </a:solidFill>
                          <a:latin typeface="Nunito"/>
                          <a:ea typeface="Nunito"/>
                          <a:cs typeface="Nunito"/>
                          <a:sym typeface="Nunito"/>
                        </a:rPr>
                        <a:t>ă valori reprezintă locații de memorie diferite, altfel este evaluată ca False.</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7 is not 9</a:t>
                      </a:r>
                      <a:endParaRPr sz="1200">
                        <a:solidFill>
                          <a:srgbClr val="424242"/>
                        </a:solidFill>
                        <a:latin typeface="Nunito"/>
                        <a:ea typeface="Nunito"/>
                        <a:cs typeface="Nunito"/>
                        <a:sym typeface="Nunito"/>
                      </a:endParaRPr>
                    </a:p>
                  </a:txBody>
                  <a:tcPr marT="91425" marB="91425" marR="91425" marL="91425" anchor="ctr"/>
                </a:tc>
              </a:tr>
            </a:tbl>
          </a:graphicData>
        </a:graphic>
      </p:graphicFrame>
      <p:pic>
        <p:nvPicPr>
          <p:cNvPr id="158" name="Google Shape;158;p23"/>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Operatori de apartenen</a:t>
            </a:r>
            <a:r>
              <a:rPr b="1" lang="en-US" sz="3000">
                <a:solidFill>
                  <a:srgbClr val="7030A0"/>
                </a:solidFill>
                <a:latin typeface="Maven Pro"/>
                <a:ea typeface="Maven Pro"/>
                <a:cs typeface="Maven Pro"/>
                <a:sym typeface="Maven Pro"/>
              </a:rPr>
              <a:t>ță</a:t>
            </a:r>
            <a:endParaRPr b="1" sz="3000">
              <a:solidFill>
                <a:srgbClr val="7030A0"/>
              </a:solidFill>
              <a:latin typeface="Maven Pro"/>
              <a:ea typeface="Maven Pro"/>
              <a:cs typeface="Maven Pro"/>
              <a:sym typeface="Maven Pro"/>
            </a:endParaRPr>
          </a:p>
        </p:txBody>
      </p:sp>
      <p:sp>
        <p:nvSpPr>
          <p:cNvPr id="164" name="Google Shape;164;p24"/>
          <p:cNvSpPr txBox="1"/>
          <p:nvPr>
            <p:ph idx="1" type="body"/>
          </p:nvPr>
        </p:nvSpPr>
        <p:spPr>
          <a:xfrm>
            <a:off x="373900" y="826200"/>
            <a:ext cx="11686500" cy="53223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800"/>
              </a:spcBef>
              <a:spcAft>
                <a:spcPts val="0"/>
              </a:spcAft>
              <a:buClr>
                <a:srgbClr val="424242"/>
              </a:buClr>
              <a:buSzPts val="1800"/>
              <a:buFont typeface="Nunito"/>
              <a:buChar char="•"/>
            </a:pPr>
            <a:r>
              <a:rPr lang="en-US" sz="1800">
                <a:solidFill>
                  <a:srgbClr val="424242"/>
                </a:solidFill>
                <a:latin typeface="Nunito"/>
                <a:ea typeface="Nunito"/>
                <a:cs typeface="Nunito"/>
                <a:sym typeface="Nunito"/>
              </a:rPr>
              <a:t>Operatorii de apartenen</a:t>
            </a:r>
            <a:r>
              <a:rPr lang="en-US" sz="1800">
                <a:solidFill>
                  <a:schemeClr val="dk2"/>
                </a:solidFill>
                <a:latin typeface="Nunito"/>
                <a:ea typeface="Nunito"/>
                <a:cs typeface="Nunito"/>
                <a:sym typeface="Nunito"/>
              </a:rPr>
              <a:t>ță sunt folosiți pentru verificarea existenței unei secvențe în cadrul unui obiect.</a:t>
            </a:r>
            <a:endParaRPr sz="1800">
              <a:solidFill>
                <a:schemeClr val="dk2"/>
              </a:solidFill>
              <a:latin typeface="Nunito"/>
              <a:ea typeface="Nunito"/>
              <a:cs typeface="Nunito"/>
              <a:sym typeface="Nunito"/>
            </a:endParaRPr>
          </a:p>
        </p:txBody>
      </p:sp>
      <p:sp>
        <p:nvSpPr>
          <p:cNvPr id="165" name="Google Shape;165;p24"/>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graphicFrame>
        <p:nvGraphicFramePr>
          <p:cNvPr id="166" name="Google Shape;166;p24"/>
          <p:cNvGraphicFramePr/>
          <p:nvPr/>
        </p:nvGraphicFramePr>
        <p:xfrm>
          <a:off x="277750" y="1594225"/>
          <a:ext cx="3000000" cy="3000000"/>
        </p:xfrm>
        <a:graphic>
          <a:graphicData uri="http://schemas.openxmlformats.org/drawingml/2006/table">
            <a:tbl>
              <a:tblPr>
                <a:noFill/>
                <a:tableStyleId>{7D647FA8-B12F-482C-9670-CD965D134E0E}</a:tableStyleId>
              </a:tblPr>
              <a:tblGrid>
                <a:gridCol w="919075"/>
                <a:gridCol w="8912650"/>
                <a:gridCol w="1854775"/>
              </a:tblGrid>
              <a:tr h="549825">
                <a:tc>
                  <a:txBody>
                    <a:bodyPr/>
                    <a:lstStyle/>
                    <a:p>
                      <a:pPr indent="0" lvl="0" marL="0" rtl="0" algn="ctr">
                        <a:spcBef>
                          <a:spcPts val="0"/>
                        </a:spcBef>
                        <a:spcAft>
                          <a:spcPts val="0"/>
                        </a:spcAft>
                        <a:buNone/>
                      </a:pPr>
                      <a:r>
                        <a:rPr b="1" lang="en-US" sz="1200">
                          <a:solidFill>
                            <a:srgbClr val="424242"/>
                          </a:solidFill>
                          <a:latin typeface="Nunito"/>
                          <a:ea typeface="Nunito"/>
                          <a:cs typeface="Nunito"/>
                          <a:sym typeface="Nunito"/>
                        </a:rPr>
                        <a:t>Operator</a:t>
                      </a:r>
                      <a:endParaRPr b="1" sz="12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b="1" lang="en-US" sz="1200">
                          <a:solidFill>
                            <a:srgbClr val="424242"/>
                          </a:solidFill>
                          <a:latin typeface="Nunito"/>
                          <a:ea typeface="Nunito"/>
                          <a:cs typeface="Nunito"/>
                          <a:sym typeface="Nunito"/>
                        </a:rPr>
                        <a:t>Descriere</a:t>
                      </a:r>
                      <a:endParaRPr b="1" sz="12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b="1" lang="en-US" sz="1200">
                          <a:solidFill>
                            <a:srgbClr val="424242"/>
                          </a:solidFill>
                          <a:latin typeface="Nunito"/>
                          <a:ea typeface="Nunito"/>
                          <a:cs typeface="Nunito"/>
                          <a:sym typeface="Nunito"/>
                        </a:rPr>
                        <a:t>Exemplu</a:t>
                      </a:r>
                      <a:endParaRPr b="1" sz="1200">
                        <a:solidFill>
                          <a:srgbClr val="424242"/>
                        </a:solidFill>
                        <a:latin typeface="Nunito"/>
                        <a:ea typeface="Nunito"/>
                        <a:cs typeface="Nunito"/>
                        <a:sym typeface="Nunito"/>
                      </a:endParaRPr>
                    </a:p>
                  </a:txBody>
                  <a:tcPr marT="91425" marB="91425" marR="91425" marL="91425" anchor="ctr"/>
                </a:tc>
              </a:tr>
              <a:tr h="549825">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in</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lang="en-US" sz="1200">
                          <a:solidFill>
                            <a:srgbClr val="424242"/>
                          </a:solidFill>
                          <a:latin typeface="Nunito"/>
                          <a:ea typeface="Nunito"/>
                          <a:cs typeface="Nunito"/>
                          <a:sym typeface="Nunito"/>
                        </a:rPr>
                        <a:t>Este evaluat</a:t>
                      </a:r>
                      <a:r>
                        <a:rPr lang="en-US" sz="1200">
                          <a:solidFill>
                            <a:schemeClr val="dk2"/>
                          </a:solidFill>
                          <a:latin typeface="Nunito"/>
                          <a:ea typeface="Nunito"/>
                          <a:cs typeface="Nunito"/>
                          <a:sym typeface="Nunito"/>
                        </a:rPr>
                        <a:t>ă ca True dacă secven</a:t>
                      </a:r>
                      <a:r>
                        <a:rPr lang="en-US" sz="1200">
                          <a:solidFill>
                            <a:schemeClr val="dk2"/>
                          </a:solidFill>
                          <a:latin typeface="Nunito"/>
                          <a:ea typeface="Nunito"/>
                          <a:cs typeface="Nunito"/>
                          <a:sym typeface="Nunito"/>
                        </a:rPr>
                        <a:t>ța evaluată face parte din obiect, altfel este evaluată ca False.</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1 in [1, 2, 3]</a:t>
                      </a:r>
                      <a:endParaRPr sz="1200">
                        <a:solidFill>
                          <a:srgbClr val="424242"/>
                        </a:solidFill>
                        <a:latin typeface="Nunito"/>
                        <a:ea typeface="Nunito"/>
                        <a:cs typeface="Nunito"/>
                        <a:sym typeface="Nunito"/>
                      </a:endParaRPr>
                    </a:p>
                  </a:txBody>
                  <a:tcPr marT="91425" marB="91425" marR="91425" marL="91425" anchor="ctr"/>
                </a:tc>
              </a:tr>
              <a:tr h="549825">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not in</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lang="en-US" sz="1200">
                          <a:solidFill>
                            <a:srgbClr val="424242"/>
                          </a:solidFill>
                          <a:latin typeface="Nunito"/>
                          <a:ea typeface="Nunito"/>
                          <a:cs typeface="Nunito"/>
                          <a:sym typeface="Nunito"/>
                        </a:rPr>
                        <a:t>Este evaluat</a:t>
                      </a:r>
                      <a:r>
                        <a:rPr lang="en-US" sz="1200">
                          <a:solidFill>
                            <a:schemeClr val="dk2"/>
                          </a:solidFill>
                          <a:latin typeface="Nunito"/>
                          <a:ea typeface="Nunito"/>
                          <a:cs typeface="Nunito"/>
                          <a:sym typeface="Nunito"/>
                        </a:rPr>
                        <a:t>ă ca True dacă secven</a:t>
                      </a:r>
                      <a:r>
                        <a:rPr lang="en-US" sz="1200">
                          <a:solidFill>
                            <a:schemeClr val="dk2"/>
                          </a:solidFill>
                          <a:latin typeface="Nunito"/>
                          <a:ea typeface="Nunito"/>
                          <a:cs typeface="Nunito"/>
                          <a:sym typeface="Nunito"/>
                        </a:rPr>
                        <a:t>ța evaluată nu face parte din obiect, altfel este evaluată ca False.</a:t>
                      </a:r>
                      <a:endParaRPr sz="1200">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sz="1200">
                          <a:solidFill>
                            <a:srgbClr val="424242"/>
                          </a:solidFill>
                          <a:latin typeface="Nunito"/>
                          <a:ea typeface="Nunito"/>
                          <a:cs typeface="Nunito"/>
                          <a:sym typeface="Nunito"/>
                        </a:rPr>
                        <a:t>‘a’ not in ‘python’</a:t>
                      </a:r>
                      <a:endParaRPr sz="1200">
                        <a:solidFill>
                          <a:srgbClr val="424242"/>
                        </a:solidFill>
                        <a:latin typeface="Nunito"/>
                        <a:ea typeface="Nunito"/>
                        <a:cs typeface="Nunito"/>
                        <a:sym typeface="Nunito"/>
                      </a:endParaRPr>
                    </a:p>
                  </a:txBody>
                  <a:tcPr marT="91425" marB="91425" marR="91425" marL="91425" anchor="ctr"/>
                </a:tc>
              </a:tr>
            </a:tbl>
          </a:graphicData>
        </a:graphic>
      </p:graphicFrame>
      <p:pic>
        <p:nvPicPr>
          <p:cNvPr id="167" name="Google Shape;167;p24"/>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Operatori pe bi</a:t>
            </a:r>
            <a:r>
              <a:rPr b="1" lang="en-US" sz="3000">
                <a:solidFill>
                  <a:srgbClr val="7030A0"/>
                </a:solidFill>
                <a:latin typeface="Maven Pro"/>
                <a:ea typeface="Maven Pro"/>
                <a:cs typeface="Maven Pro"/>
                <a:sym typeface="Maven Pro"/>
              </a:rPr>
              <a:t>ți</a:t>
            </a:r>
            <a:endParaRPr b="1" sz="3000">
              <a:solidFill>
                <a:srgbClr val="7030A0"/>
              </a:solidFill>
              <a:latin typeface="Maven Pro"/>
              <a:ea typeface="Maven Pro"/>
              <a:cs typeface="Maven Pro"/>
              <a:sym typeface="Maven Pro"/>
            </a:endParaRPr>
          </a:p>
        </p:txBody>
      </p:sp>
      <p:sp>
        <p:nvSpPr>
          <p:cNvPr id="173" name="Google Shape;173;p25"/>
          <p:cNvSpPr txBox="1"/>
          <p:nvPr>
            <p:ph idx="1" type="body"/>
          </p:nvPr>
        </p:nvSpPr>
        <p:spPr>
          <a:xfrm>
            <a:off x="373900" y="826200"/>
            <a:ext cx="11686500" cy="53223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800"/>
              </a:spcBef>
              <a:spcAft>
                <a:spcPts val="0"/>
              </a:spcAft>
              <a:buClr>
                <a:srgbClr val="424242"/>
              </a:buClr>
              <a:buSzPts val="1800"/>
              <a:buFont typeface="Nunito"/>
              <a:buChar char="•"/>
            </a:pPr>
            <a:r>
              <a:rPr lang="en-US" sz="1800">
                <a:solidFill>
                  <a:srgbClr val="424242"/>
                </a:solidFill>
                <a:latin typeface="Nunito"/>
                <a:ea typeface="Nunito"/>
                <a:cs typeface="Nunito"/>
                <a:sym typeface="Nunito"/>
              </a:rPr>
              <a:t>Informația într-un calculator este reprezentată în baza 2.</a:t>
            </a:r>
            <a:endParaRPr sz="1800">
              <a:solidFill>
                <a:srgbClr val="424242"/>
              </a:solidFill>
              <a:latin typeface="Nunito"/>
              <a:ea typeface="Nunito"/>
              <a:cs typeface="Nunito"/>
              <a:sym typeface="Nunito"/>
            </a:endParaRPr>
          </a:p>
          <a:p>
            <a:pPr indent="-342900" lvl="0" marL="457200" rtl="0" algn="l">
              <a:lnSpc>
                <a:spcPct val="150000"/>
              </a:lnSpc>
              <a:spcBef>
                <a:spcPts val="0"/>
              </a:spcBef>
              <a:spcAft>
                <a:spcPts val="0"/>
              </a:spcAft>
              <a:buClr>
                <a:srgbClr val="424242"/>
              </a:buClr>
              <a:buSzPts val="1800"/>
              <a:buFont typeface="Nunito"/>
              <a:buChar char="•"/>
            </a:pPr>
            <a:r>
              <a:rPr lang="en-US" sz="1800">
                <a:solidFill>
                  <a:srgbClr val="424242"/>
                </a:solidFill>
                <a:latin typeface="Nunito"/>
                <a:ea typeface="Nunito"/>
                <a:cs typeface="Nunito"/>
                <a:sym typeface="Nunito"/>
              </a:rPr>
              <a:t>Asta înseamnă ca orice informație este reprezentată printr-o secvență de biți ce pot avea fie valoarea 0, fie valoarea 1.</a:t>
            </a:r>
            <a:endParaRPr sz="1800">
              <a:solidFill>
                <a:srgbClr val="424242"/>
              </a:solidFill>
              <a:latin typeface="Nunito"/>
              <a:ea typeface="Nunito"/>
              <a:cs typeface="Nunito"/>
              <a:sym typeface="Nunito"/>
            </a:endParaRPr>
          </a:p>
        </p:txBody>
      </p:sp>
      <p:sp>
        <p:nvSpPr>
          <p:cNvPr id="174" name="Google Shape;174;p25"/>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graphicFrame>
        <p:nvGraphicFramePr>
          <p:cNvPr id="175" name="Google Shape;175;p25"/>
          <p:cNvGraphicFramePr/>
          <p:nvPr/>
        </p:nvGraphicFramePr>
        <p:xfrm>
          <a:off x="277750" y="2245050"/>
          <a:ext cx="3000000" cy="3000000"/>
        </p:xfrm>
        <a:graphic>
          <a:graphicData uri="http://schemas.openxmlformats.org/drawingml/2006/table">
            <a:tbl>
              <a:tblPr>
                <a:noFill/>
                <a:tableStyleId>{7D647FA8-B12F-482C-9670-CD965D134E0E}</a:tableStyleId>
              </a:tblPr>
              <a:tblGrid>
                <a:gridCol w="1021975"/>
                <a:gridCol w="1160850"/>
                <a:gridCol w="9503675"/>
              </a:tblGrid>
              <a:tr h="543525">
                <a:tc>
                  <a:txBody>
                    <a:bodyPr/>
                    <a:lstStyle/>
                    <a:p>
                      <a:pPr indent="0" lvl="0" marL="0" rtl="0" algn="ctr">
                        <a:spcBef>
                          <a:spcPts val="0"/>
                        </a:spcBef>
                        <a:spcAft>
                          <a:spcPts val="0"/>
                        </a:spcAft>
                        <a:buNone/>
                      </a:pPr>
                      <a:r>
                        <a:rPr b="1" lang="en-US">
                          <a:solidFill>
                            <a:srgbClr val="424242"/>
                          </a:solidFill>
                          <a:latin typeface="Nunito"/>
                          <a:ea typeface="Nunito"/>
                          <a:cs typeface="Nunito"/>
                          <a:sym typeface="Nunito"/>
                        </a:rPr>
                        <a:t>Operator</a:t>
                      </a:r>
                      <a:endParaRPr b="1">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b="1" lang="en-US">
                          <a:solidFill>
                            <a:srgbClr val="424242"/>
                          </a:solidFill>
                          <a:latin typeface="Nunito"/>
                          <a:ea typeface="Nunito"/>
                          <a:cs typeface="Nunito"/>
                          <a:sym typeface="Nunito"/>
                        </a:rPr>
                        <a:t>Nume</a:t>
                      </a:r>
                      <a:endParaRPr b="1">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b="1" lang="en-US">
                          <a:solidFill>
                            <a:srgbClr val="424242"/>
                          </a:solidFill>
                          <a:latin typeface="Nunito"/>
                          <a:ea typeface="Nunito"/>
                          <a:cs typeface="Nunito"/>
                          <a:sym typeface="Nunito"/>
                        </a:rPr>
                        <a:t>Descriere</a:t>
                      </a:r>
                      <a:endParaRPr b="1">
                        <a:solidFill>
                          <a:srgbClr val="424242"/>
                        </a:solidFill>
                        <a:latin typeface="Nunito"/>
                        <a:ea typeface="Nunito"/>
                        <a:cs typeface="Nunito"/>
                        <a:sym typeface="Nunito"/>
                      </a:endParaRPr>
                    </a:p>
                  </a:txBody>
                  <a:tcPr marT="91425" marB="91425" marR="91425" marL="91425" anchor="ctr"/>
                </a:tc>
              </a:tr>
              <a:tr h="543525">
                <a:tc>
                  <a:txBody>
                    <a:bodyPr/>
                    <a:lstStyle/>
                    <a:p>
                      <a:pPr indent="0" lvl="0" marL="0" rtl="0" algn="ctr">
                        <a:spcBef>
                          <a:spcPts val="0"/>
                        </a:spcBef>
                        <a:spcAft>
                          <a:spcPts val="0"/>
                        </a:spcAft>
                        <a:buNone/>
                      </a:pPr>
                      <a:r>
                        <a:rPr lang="en-US">
                          <a:solidFill>
                            <a:srgbClr val="424242"/>
                          </a:solidFill>
                          <a:latin typeface="Nunito"/>
                          <a:ea typeface="Nunito"/>
                          <a:cs typeface="Nunito"/>
                          <a:sym typeface="Nunito"/>
                        </a:rPr>
                        <a:t>&amp;</a:t>
                      </a:r>
                      <a:endParaRPr>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a:solidFill>
                            <a:srgbClr val="424242"/>
                          </a:solidFill>
                          <a:latin typeface="Nunito"/>
                          <a:ea typeface="Nunito"/>
                          <a:cs typeface="Nunito"/>
                          <a:sym typeface="Nunito"/>
                        </a:rPr>
                        <a:t>AND</a:t>
                      </a:r>
                      <a:endParaRPr>
                        <a:solidFill>
                          <a:srgbClr val="424242"/>
                        </a:solidFill>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lang="en-US">
                          <a:solidFill>
                            <a:srgbClr val="424242"/>
                          </a:solidFill>
                          <a:latin typeface="Nunito"/>
                          <a:ea typeface="Nunito"/>
                          <a:cs typeface="Nunito"/>
                          <a:sym typeface="Nunito"/>
                        </a:rPr>
                        <a:t>Seteaz</a:t>
                      </a:r>
                      <a:r>
                        <a:rPr lang="en-US">
                          <a:solidFill>
                            <a:srgbClr val="424242"/>
                          </a:solidFill>
                          <a:latin typeface="Nunito"/>
                          <a:ea typeface="Nunito"/>
                          <a:cs typeface="Nunito"/>
                          <a:sym typeface="Nunito"/>
                        </a:rPr>
                        <a:t>ă fiecare bit cu valoarea 1 dacă ambii biți au valoarea 1, altfel setează valoarea 0.</a:t>
                      </a:r>
                      <a:endParaRPr>
                        <a:solidFill>
                          <a:srgbClr val="424242"/>
                        </a:solidFill>
                        <a:latin typeface="Nunito"/>
                        <a:ea typeface="Nunito"/>
                        <a:cs typeface="Nunito"/>
                        <a:sym typeface="Nunito"/>
                      </a:endParaRPr>
                    </a:p>
                  </a:txBody>
                  <a:tcPr marT="91425" marB="91425" marR="91425" marL="91425" anchor="ctr"/>
                </a:tc>
              </a:tr>
              <a:tr h="543525">
                <a:tc>
                  <a:txBody>
                    <a:bodyPr/>
                    <a:lstStyle/>
                    <a:p>
                      <a:pPr indent="0" lvl="0" marL="0" rtl="0" algn="ctr">
                        <a:spcBef>
                          <a:spcPts val="0"/>
                        </a:spcBef>
                        <a:spcAft>
                          <a:spcPts val="0"/>
                        </a:spcAft>
                        <a:buNone/>
                      </a:pPr>
                      <a:r>
                        <a:rPr lang="en-US">
                          <a:solidFill>
                            <a:srgbClr val="424242"/>
                          </a:solidFill>
                          <a:latin typeface="Nunito"/>
                          <a:ea typeface="Nunito"/>
                          <a:cs typeface="Nunito"/>
                          <a:sym typeface="Nunito"/>
                        </a:rPr>
                        <a:t>|</a:t>
                      </a:r>
                      <a:endParaRPr>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a:solidFill>
                            <a:srgbClr val="424242"/>
                          </a:solidFill>
                          <a:latin typeface="Nunito"/>
                          <a:ea typeface="Nunito"/>
                          <a:cs typeface="Nunito"/>
                          <a:sym typeface="Nunito"/>
                        </a:rPr>
                        <a:t>OR</a:t>
                      </a:r>
                      <a:endParaRPr>
                        <a:solidFill>
                          <a:srgbClr val="424242"/>
                        </a:solidFill>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lang="en-US">
                          <a:solidFill>
                            <a:srgbClr val="424242"/>
                          </a:solidFill>
                          <a:latin typeface="Nunito"/>
                          <a:ea typeface="Nunito"/>
                          <a:cs typeface="Nunito"/>
                          <a:sym typeface="Nunito"/>
                        </a:rPr>
                        <a:t>Seteaz</a:t>
                      </a:r>
                      <a:r>
                        <a:rPr lang="en-US">
                          <a:solidFill>
                            <a:srgbClr val="424242"/>
                          </a:solidFill>
                          <a:latin typeface="Nunito"/>
                          <a:ea typeface="Nunito"/>
                          <a:cs typeface="Nunito"/>
                          <a:sym typeface="Nunito"/>
                        </a:rPr>
                        <a:t>ă fiecare bit cu valoarea 1 dacă cel puțin unul din biți este 1, altfel setează valoarea 0.</a:t>
                      </a:r>
                      <a:endParaRPr>
                        <a:solidFill>
                          <a:srgbClr val="424242"/>
                        </a:solidFill>
                        <a:latin typeface="Nunito"/>
                        <a:ea typeface="Nunito"/>
                        <a:cs typeface="Nunito"/>
                        <a:sym typeface="Nunito"/>
                      </a:endParaRPr>
                    </a:p>
                  </a:txBody>
                  <a:tcPr marT="91425" marB="91425" marR="91425" marL="91425" anchor="ctr"/>
                </a:tc>
              </a:tr>
              <a:tr h="543525">
                <a:tc>
                  <a:txBody>
                    <a:bodyPr/>
                    <a:lstStyle/>
                    <a:p>
                      <a:pPr indent="0" lvl="0" marL="0" rtl="0" algn="ctr">
                        <a:spcBef>
                          <a:spcPts val="0"/>
                        </a:spcBef>
                        <a:spcAft>
                          <a:spcPts val="0"/>
                        </a:spcAft>
                        <a:buNone/>
                      </a:pPr>
                      <a:r>
                        <a:rPr lang="en-US">
                          <a:solidFill>
                            <a:srgbClr val="424242"/>
                          </a:solidFill>
                          <a:latin typeface="Nunito"/>
                          <a:ea typeface="Nunito"/>
                          <a:cs typeface="Nunito"/>
                          <a:sym typeface="Nunito"/>
                        </a:rPr>
                        <a:t>^</a:t>
                      </a:r>
                      <a:endParaRPr>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a:solidFill>
                            <a:srgbClr val="424242"/>
                          </a:solidFill>
                          <a:latin typeface="Nunito"/>
                          <a:ea typeface="Nunito"/>
                          <a:cs typeface="Nunito"/>
                          <a:sym typeface="Nunito"/>
                        </a:rPr>
                        <a:t>XOR</a:t>
                      </a:r>
                      <a:endParaRPr>
                        <a:solidFill>
                          <a:srgbClr val="424242"/>
                        </a:solidFill>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lang="en-US">
                          <a:solidFill>
                            <a:srgbClr val="424242"/>
                          </a:solidFill>
                          <a:latin typeface="Nunito"/>
                          <a:ea typeface="Nunito"/>
                          <a:cs typeface="Nunito"/>
                          <a:sym typeface="Nunito"/>
                        </a:rPr>
                        <a:t>Seteaz</a:t>
                      </a:r>
                      <a:r>
                        <a:rPr lang="en-US">
                          <a:solidFill>
                            <a:srgbClr val="424242"/>
                          </a:solidFill>
                          <a:latin typeface="Nunito"/>
                          <a:ea typeface="Nunito"/>
                          <a:cs typeface="Nunito"/>
                          <a:sym typeface="Nunito"/>
                        </a:rPr>
                        <a:t>ă fiecare bit cu 1 dacă doar unul din biți este 1, altfel setează valoarea 0.</a:t>
                      </a:r>
                      <a:endParaRPr>
                        <a:solidFill>
                          <a:srgbClr val="424242"/>
                        </a:solidFill>
                        <a:latin typeface="Nunito"/>
                        <a:ea typeface="Nunito"/>
                        <a:cs typeface="Nunito"/>
                        <a:sym typeface="Nunito"/>
                      </a:endParaRPr>
                    </a:p>
                  </a:txBody>
                  <a:tcPr marT="91425" marB="91425" marR="91425" marL="91425" anchor="ctr"/>
                </a:tc>
              </a:tr>
              <a:tr h="543525">
                <a:tc>
                  <a:txBody>
                    <a:bodyPr/>
                    <a:lstStyle/>
                    <a:p>
                      <a:pPr indent="0" lvl="0" marL="0" rtl="0" algn="ctr">
                        <a:spcBef>
                          <a:spcPts val="0"/>
                        </a:spcBef>
                        <a:spcAft>
                          <a:spcPts val="0"/>
                        </a:spcAft>
                        <a:buNone/>
                      </a:pPr>
                      <a:r>
                        <a:rPr lang="en-US">
                          <a:solidFill>
                            <a:srgbClr val="424242"/>
                          </a:solidFill>
                          <a:latin typeface="Nunito"/>
                          <a:ea typeface="Nunito"/>
                          <a:cs typeface="Nunito"/>
                          <a:sym typeface="Nunito"/>
                        </a:rPr>
                        <a:t>~</a:t>
                      </a:r>
                      <a:endParaRPr>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a:solidFill>
                            <a:srgbClr val="424242"/>
                          </a:solidFill>
                          <a:latin typeface="Nunito"/>
                          <a:ea typeface="Nunito"/>
                          <a:cs typeface="Nunito"/>
                          <a:sym typeface="Nunito"/>
                        </a:rPr>
                        <a:t>NOT</a:t>
                      </a:r>
                      <a:endParaRPr>
                        <a:solidFill>
                          <a:srgbClr val="424242"/>
                        </a:solidFill>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lang="en-US">
                          <a:solidFill>
                            <a:srgbClr val="424242"/>
                          </a:solidFill>
                          <a:latin typeface="Nunito"/>
                          <a:ea typeface="Nunito"/>
                          <a:cs typeface="Nunito"/>
                          <a:sym typeface="Nunito"/>
                        </a:rPr>
                        <a:t>Schimb</a:t>
                      </a:r>
                      <a:r>
                        <a:rPr lang="en-US">
                          <a:solidFill>
                            <a:srgbClr val="424242"/>
                          </a:solidFill>
                          <a:latin typeface="Nunito"/>
                          <a:ea typeface="Nunito"/>
                          <a:cs typeface="Nunito"/>
                          <a:sym typeface="Nunito"/>
                        </a:rPr>
                        <a:t>ă valoarea tuturor biților.</a:t>
                      </a:r>
                      <a:endParaRPr>
                        <a:solidFill>
                          <a:srgbClr val="424242"/>
                        </a:solidFill>
                        <a:latin typeface="Nunito"/>
                        <a:ea typeface="Nunito"/>
                        <a:cs typeface="Nunito"/>
                        <a:sym typeface="Nunito"/>
                      </a:endParaRPr>
                    </a:p>
                  </a:txBody>
                  <a:tcPr marT="91425" marB="91425" marR="91425" marL="91425" anchor="ctr"/>
                </a:tc>
              </a:tr>
              <a:tr h="543525">
                <a:tc>
                  <a:txBody>
                    <a:bodyPr/>
                    <a:lstStyle/>
                    <a:p>
                      <a:pPr indent="0" lvl="0" marL="0" rtl="0" algn="ctr">
                        <a:spcBef>
                          <a:spcPts val="0"/>
                        </a:spcBef>
                        <a:spcAft>
                          <a:spcPts val="0"/>
                        </a:spcAft>
                        <a:buNone/>
                      </a:pPr>
                      <a:r>
                        <a:rPr lang="en-US">
                          <a:solidFill>
                            <a:srgbClr val="424242"/>
                          </a:solidFill>
                          <a:latin typeface="Nunito"/>
                          <a:ea typeface="Nunito"/>
                          <a:cs typeface="Nunito"/>
                          <a:sym typeface="Nunito"/>
                        </a:rPr>
                        <a:t>&lt;&lt;</a:t>
                      </a:r>
                      <a:endParaRPr>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a:solidFill>
                            <a:srgbClr val="424242"/>
                          </a:solidFill>
                          <a:latin typeface="Nunito"/>
                          <a:ea typeface="Nunito"/>
                          <a:cs typeface="Nunito"/>
                          <a:sym typeface="Nunito"/>
                        </a:rPr>
                        <a:t>left shift</a:t>
                      </a:r>
                      <a:endParaRPr>
                        <a:solidFill>
                          <a:srgbClr val="424242"/>
                        </a:solidFill>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lang="en-US">
                          <a:solidFill>
                            <a:srgbClr val="424242"/>
                          </a:solidFill>
                          <a:latin typeface="Nunito"/>
                          <a:ea typeface="Nunito"/>
                          <a:cs typeface="Nunito"/>
                          <a:sym typeface="Nunito"/>
                        </a:rPr>
                        <a:t>Adaug</a:t>
                      </a:r>
                      <a:r>
                        <a:rPr lang="en-US">
                          <a:solidFill>
                            <a:srgbClr val="424242"/>
                          </a:solidFill>
                          <a:latin typeface="Nunito"/>
                          <a:ea typeface="Nunito"/>
                          <a:cs typeface="Nunito"/>
                          <a:sym typeface="Nunito"/>
                        </a:rPr>
                        <a:t>ă biți cu valoarea 0 la finalul secvenței.</a:t>
                      </a:r>
                      <a:endParaRPr>
                        <a:solidFill>
                          <a:srgbClr val="424242"/>
                        </a:solidFill>
                        <a:latin typeface="Nunito"/>
                        <a:ea typeface="Nunito"/>
                        <a:cs typeface="Nunito"/>
                        <a:sym typeface="Nunito"/>
                      </a:endParaRPr>
                    </a:p>
                  </a:txBody>
                  <a:tcPr marT="91425" marB="91425" marR="91425" marL="91425" anchor="ctr"/>
                </a:tc>
              </a:tr>
              <a:tr h="543525">
                <a:tc>
                  <a:txBody>
                    <a:bodyPr/>
                    <a:lstStyle/>
                    <a:p>
                      <a:pPr indent="0" lvl="0" marL="0" rtl="0" algn="ctr">
                        <a:spcBef>
                          <a:spcPts val="0"/>
                        </a:spcBef>
                        <a:spcAft>
                          <a:spcPts val="0"/>
                        </a:spcAft>
                        <a:buNone/>
                      </a:pPr>
                      <a:r>
                        <a:rPr lang="en-US">
                          <a:solidFill>
                            <a:srgbClr val="424242"/>
                          </a:solidFill>
                          <a:latin typeface="Nunito"/>
                          <a:ea typeface="Nunito"/>
                          <a:cs typeface="Nunito"/>
                          <a:sym typeface="Nunito"/>
                        </a:rPr>
                        <a:t>&gt;&gt;</a:t>
                      </a:r>
                      <a:endParaRPr>
                        <a:solidFill>
                          <a:srgbClr val="424242"/>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US">
                          <a:solidFill>
                            <a:srgbClr val="424242"/>
                          </a:solidFill>
                          <a:latin typeface="Nunito"/>
                          <a:ea typeface="Nunito"/>
                          <a:cs typeface="Nunito"/>
                          <a:sym typeface="Nunito"/>
                        </a:rPr>
                        <a:t>right shift</a:t>
                      </a:r>
                      <a:endParaRPr>
                        <a:solidFill>
                          <a:srgbClr val="424242"/>
                        </a:solidFill>
                        <a:latin typeface="Nunito"/>
                        <a:ea typeface="Nunito"/>
                        <a:cs typeface="Nunito"/>
                        <a:sym typeface="Nunito"/>
                      </a:endParaRPr>
                    </a:p>
                  </a:txBody>
                  <a:tcPr marT="91425" marB="91425" marR="91425" marL="91425" anchor="ctr"/>
                </a:tc>
                <a:tc>
                  <a:txBody>
                    <a:bodyPr/>
                    <a:lstStyle/>
                    <a:p>
                      <a:pPr indent="0" lvl="0" marL="0" rtl="0" algn="l">
                        <a:lnSpc>
                          <a:spcPct val="150000"/>
                        </a:lnSpc>
                        <a:spcBef>
                          <a:spcPts val="800"/>
                        </a:spcBef>
                        <a:spcAft>
                          <a:spcPts val="0"/>
                        </a:spcAft>
                        <a:buNone/>
                      </a:pPr>
                      <a:r>
                        <a:rPr lang="en-US">
                          <a:solidFill>
                            <a:srgbClr val="424242"/>
                          </a:solidFill>
                          <a:latin typeface="Nunito"/>
                          <a:ea typeface="Nunito"/>
                          <a:cs typeface="Nunito"/>
                          <a:sym typeface="Nunito"/>
                        </a:rPr>
                        <a:t>Elimină biții de la finalul secvenței.</a:t>
                      </a:r>
                      <a:endParaRPr>
                        <a:solidFill>
                          <a:srgbClr val="424242"/>
                        </a:solidFill>
                        <a:latin typeface="Nunito"/>
                        <a:ea typeface="Nunito"/>
                        <a:cs typeface="Nunito"/>
                        <a:sym typeface="Nunito"/>
                      </a:endParaRPr>
                    </a:p>
                  </a:txBody>
                  <a:tcPr marT="91425" marB="91425" marR="91425" marL="91425" anchor="ctr"/>
                </a:tc>
              </a:tr>
            </a:tbl>
          </a:graphicData>
        </a:graphic>
      </p:graphicFrame>
      <p:pic>
        <p:nvPicPr>
          <p:cNvPr id="176" name="Google Shape;176;p25"/>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544859" y="2566201"/>
            <a:ext cx="10515600" cy="1325100"/>
          </a:xfrm>
          <a:prstGeom prst="rect">
            <a:avLst/>
          </a:prstGeom>
          <a:noFill/>
          <a:ln>
            <a:noFill/>
          </a:ln>
        </p:spPr>
        <p:txBody>
          <a:bodyPr anchorCtr="0" anchor="ctr" bIns="45700" lIns="91425" spcFirstLastPara="1" rIns="91425" wrap="square" tIns="45700">
            <a:noAutofit/>
          </a:bodyPr>
          <a:lstStyle/>
          <a:p>
            <a:pPr indent="0" lvl="0" marL="914400" rtl="0" algn="ctr">
              <a:lnSpc>
                <a:spcPct val="100000"/>
              </a:lnSpc>
              <a:spcBef>
                <a:spcPts val="0"/>
              </a:spcBef>
              <a:spcAft>
                <a:spcPts val="0"/>
              </a:spcAft>
              <a:buNone/>
            </a:pPr>
            <a:r>
              <a:rPr b="1" lang="en-US" sz="6000">
                <a:solidFill>
                  <a:srgbClr val="FFFFFF"/>
                </a:solidFill>
                <a:latin typeface="Maven Pro"/>
                <a:ea typeface="Maven Pro"/>
                <a:cs typeface="Maven Pro"/>
                <a:sym typeface="Maven Pro"/>
              </a:rPr>
              <a:t>Variabile</a:t>
            </a:r>
            <a:endParaRPr b="1" sz="6000">
              <a:solidFill>
                <a:srgbClr val="FFFFFF"/>
              </a:solidFill>
              <a:latin typeface="Maven Pro"/>
              <a:ea typeface="Maven Pro"/>
              <a:cs typeface="Maven Pro"/>
              <a:sym typeface="Maven Pro"/>
            </a:endParaRPr>
          </a:p>
        </p:txBody>
      </p:sp>
      <p:sp>
        <p:nvSpPr>
          <p:cNvPr id="182" name="Google Shape;182;p26"/>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a:solidFill>
                  <a:srgbClr val="FFFFFF"/>
                </a:solidFill>
                <a:latin typeface="Maven Pro"/>
                <a:ea typeface="Maven Pro"/>
                <a:cs typeface="Maven Pro"/>
                <a:sym typeface="Maven Pro"/>
              </a:rPr>
              <a:t>5</a:t>
            </a:r>
            <a:r>
              <a:rPr lang="en-US">
                <a:solidFill>
                  <a:srgbClr val="FFFFFF"/>
                </a:solidFill>
                <a:latin typeface="Maven Pro"/>
                <a:ea typeface="Maven Pro"/>
                <a:cs typeface="Maven Pro"/>
                <a:sym typeface="Maven Pro"/>
              </a:rPr>
              <a:t> din 10</a:t>
            </a:r>
            <a:endParaRPr>
              <a:solidFill>
                <a:srgbClr val="FFFFFF"/>
              </a:solidFill>
              <a:latin typeface="Maven Pro"/>
              <a:ea typeface="Maven Pro"/>
              <a:cs typeface="Maven Pro"/>
              <a:sym typeface="Maven Pro"/>
            </a:endParaRPr>
          </a:p>
        </p:txBody>
      </p:sp>
      <p:sp>
        <p:nvSpPr>
          <p:cNvPr id="183" name="Google Shape;183;p26"/>
          <p:cNvSpPr txBox="1"/>
          <p:nvPr/>
        </p:nvSpPr>
        <p:spPr>
          <a:xfrm>
            <a:off x="0" y="5020650"/>
            <a:ext cx="12192000" cy="123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Maven Pro"/>
                <a:ea typeface="Maven Pro"/>
                <a:cs typeface="Maven Pro"/>
                <a:sym typeface="Maven Pro"/>
              </a:rPr>
              <a:t>Week 2. Pythonic “Hello, World!”</a:t>
            </a:r>
            <a:endParaRPr sz="2400">
              <a:latin typeface="Maven Pro"/>
              <a:ea typeface="Maven Pro"/>
              <a:cs typeface="Maven Pro"/>
              <a:sym typeface="Maven Pro"/>
            </a:endParaRPr>
          </a:p>
        </p:txBody>
      </p:sp>
      <p:pic>
        <p:nvPicPr>
          <p:cNvPr id="184" name="Google Shape;184;p26"/>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200000"/>
              </a:lnSpc>
              <a:spcBef>
                <a:spcPts val="0"/>
              </a:spcBef>
              <a:spcAft>
                <a:spcPts val="0"/>
              </a:spcAft>
              <a:buClr>
                <a:srgbClr val="424242"/>
              </a:buClr>
              <a:buSzPts val="1800"/>
              <a:buFont typeface="Nunito"/>
              <a:buChar char="•"/>
            </a:pPr>
            <a:r>
              <a:rPr lang="en-US" sz="1800">
                <a:solidFill>
                  <a:srgbClr val="424242"/>
                </a:solidFill>
                <a:latin typeface="Nunito"/>
                <a:ea typeface="Nunito"/>
                <a:cs typeface="Nunito"/>
                <a:sym typeface="Nunito"/>
              </a:rPr>
              <a:t>O variabilă reprezintă o locație în memoria calculatorului ce poate fi identificată prin </a:t>
            </a:r>
            <a:r>
              <a:rPr lang="en-US" sz="1800">
                <a:solidFill>
                  <a:srgbClr val="424242"/>
                </a:solidFill>
                <a:latin typeface="Nunito"/>
                <a:ea typeface="Nunito"/>
                <a:cs typeface="Nunito"/>
                <a:sym typeface="Nunito"/>
              </a:rPr>
              <a:t>nume</a:t>
            </a:r>
            <a:r>
              <a:rPr lang="en-US" sz="1800">
                <a:solidFill>
                  <a:srgbClr val="424242"/>
                </a:solidFill>
                <a:latin typeface="Nunito"/>
                <a:ea typeface="Nunito"/>
                <a:cs typeface="Nunito"/>
                <a:sym typeface="Nunito"/>
              </a:rPr>
              <a:t> și conține informații (</a:t>
            </a:r>
            <a:r>
              <a:rPr b="1" lang="en-US" sz="1800">
                <a:solidFill>
                  <a:srgbClr val="424242"/>
                </a:solidFill>
                <a:latin typeface="Nunito"/>
                <a:ea typeface="Nunito"/>
                <a:cs typeface="Nunito"/>
                <a:sym typeface="Nunito"/>
              </a:rPr>
              <a:t>valoare</a:t>
            </a:r>
            <a:r>
              <a:rPr lang="en-US" sz="1800">
                <a:solidFill>
                  <a:srgbClr val="424242"/>
                </a:solidFill>
                <a:latin typeface="Nunito"/>
                <a:ea typeface="Nunito"/>
                <a:cs typeface="Nunito"/>
                <a:sym typeface="Nunito"/>
              </a:rPr>
              <a:t>).</a:t>
            </a:r>
            <a:endParaRPr sz="1800">
              <a:solidFill>
                <a:srgbClr val="424242"/>
              </a:solidFill>
              <a:latin typeface="Nunito"/>
              <a:ea typeface="Nunito"/>
              <a:cs typeface="Nunito"/>
              <a:sym typeface="Nunito"/>
            </a:endParaRPr>
          </a:p>
          <a:p>
            <a:pPr indent="-342900" lvl="0" marL="457200" rtl="0" algn="l">
              <a:lnSpc>
                <a:spcPct val="200000"/>
              </a:lnSpc>
              <a:spcBef>
                <a:spcPts val="0"/>
              </a:spcBef>
              <a:spcAft>
                <a:spcPts val="0"/>
              </a:spcAft>
              <a:buClr>
                <a:srgbClr val="424242"/>
              </a:buClr>
              <a:buSzPts val="1800"/>
              <a:buFont typeface="Nunito"/>
              <a:buChar char="•"/>
            </a:pPr>
            <a:r>
              <a:rPr lang="en-US" sz="1800">
                <a:solidFill>
                  <a:srgbClr val="424242"/>
                </a:solidFill>
                <a:latin typeface="Nunito"/>
                <a:ea typeface="Nunito"/>
                <a:cs typeface="Nunito"/>
                <a:sym typeface="Nunito"/>
              </a:rPr>
              <a:t>În Python nu există nici o instrucțiune pentru declararea unei variabile. O variabilă este creată în momentul în care aceasta este asignată.</a:t>
            </a:r>
            <a:endParaRPr sz="1800">
              <a:solidFill>
                <a:srgbClr val="424242"/>
              </a:solidFill>
              <a:latin typeface="Nunito"/>
              <a:ea typeface="Nunito"/>
              <a:cs typeface="Nunito"/>
              <a:sym typeface="Nunito"/>
            </a:endParaRPr>
          </a:p>
          <a:p>
            <a:pPr indent="-342900" lvl="0" marL="457200" rtl="0" algn="l">
              <a:lnSpc>
                <a:spcPct val="200000"/>
              </a:lnSpc>
              <a:spcBef>
                <a:spcPts val="0"/>
              </a:spcBef>
              <a:spcAft>
                <a:spcPts val="0"/>
              </a:spcAft>
              <a:buClr>
                <a:srgbClr val="424242"/>
              </a:buClr>
              <a:buSzPts val="1800"/>
              <a:buFont typeface="Nunito"/>
              <a:buChar char="•"/>
            </a:pPr>
            <a:r>
              <a:rPr lang="en-US" sz="1800">
                <a:solidFill>
                  <a:srgbClr val="424242"/>
                </a:solidFill>
                <a:latin typeface="Nunito"/>
                <a:ea typeface="Nunito"/>
                <a:cs typeface="Nunito"/>
                <a:sym typeface="Nunito"/>
              </a:rPr>
              <a:t>Alocarea și dealocarea memoriei se face de către Garbage Collector-ul Python. Spre deosebire de alte limbaje de programare, developerii Python nu își mai concentrează timpul </a:t>
            </a:r>
            <a:r>
              <a:rPr lang="en-US" sz="1800">
                <a:solidFill>
                  <a:srgbClr val="424242"/>
                </a:solidFill>
                <a:latin typeface="Nunito"/>
                <a:ea typeface="Nunito"/>
                <a:cs typeface="Nunito"/>
                <a:sym typeface="Nunito"/>
              </a:rPr>
              <a:t>și resursele pe această sarcină.</a:t>
            </a:r>
            <a:endParaRPr sz="1800">
              <a:solidFill>
                <a:srgbClr val="424242"/>
              </a:solidFill>
              <a:latin typeface="Nunito"/>
              <a:ea typeface="Nunito"/>
              <a:cs typeface="Nunito"/>
              <a:sym typeface="Nunito"/>
            </a:endParaRPr>
          </a:p>
          <a:p>
            <a:pPr indent="-342900" lvl="0" marL="457200" rtl="0" algn="l">
              <a:lnSpc>
                <a:spcPct val="200000"/>
              </a:lnSpc>
              <a:spcBef>
                <a:spcPts val="0"/>
              </a:spcBef>
              <a:spcAft>
                <a:spcPts val="0"/>
              </a:spcAft>
              <a:buClr>
                <a:srgbClr val="424242"/>
              </a:buClr>
              <a:buSzPts val="1800"/>
              <a:buFont typeface="Nunito"/>
              <a:buChar char="•"/>
            </a:pPr>
            <a:r>
              <a:rPr lang="en-US" sz="1800">
                <a:solidFill>
                  <a:srgbClr val="424242"/>
                </a:solidFill>
                <a:latin typeface="Nunito"/>
                <a:ea typeface="Nunito"/>
                <a:cs typeface="Nunito"/>
                <a:sym typeface="Nunito"/>
              </a:rPr>
              <a:t>Avantajul folosirii variabilelor îl reprezintă etichetarea unor valori și posibilitatea de refolosire a acestora.</a:t>
            </a:r>
            <a:endParaRPr sz="1800">
              <a:solidFill>
                <a:srgbClr val="424242"/>
              </a:solidFill>
              <a:latin typeface="Nunito"/>
              <a:ea typeface="Nunito"/>
              <a:cs typeface="Nunito"/>
              <a:sym typeface="Nunito"/>
            </a:endParaRPr>
          </a:p>
          <a:p>
            <a:pPr indent="-342900" lvl="0" marL="457200" rtl="0" algn="l">
              <a:lnSpc>
                <a:spcPct val="200000"/>
              </a:lnSpc>
              <a:spcBef>
                <a:spcPts val="0"/>
              </a:spcBef>
              <a:spcAft>
                <a:spcPts val="0"/>
              </a:spcAft>
              <a:buClr>
                <a:srgbClr val="424242"/>
              </a:buClr>
              <a:buSzPts val="1800"/>
              <a:buFont typeface="Nunito"/>
              <a:buChar char="•"/>
            </a:pPr>
            <a:r>
              <a:rPr lang="en-US" sz="1800">
                <a:solidFill>
                  <a:srgbClr val="424242"/>
                </a:solidFill>
                <a:latin typeface="Nunito"/>
                <a:ea typeface="Nunito"/>
                <a:cs typeface="Nunito"/>
                <a:sym typeface="Nunito"/>
              </a:rPr>
              <a:t>Numirea variabilelor reprezintă una din cele mai grele sarcini din repertoriul unui developer. Numele unei variabile trebuie să fie sugestiv atât pentru cine scrie codul cât mai ales pentru ceilalți din echipă. Numele unei variabile este dat pentru noi, developerii, nu pentru calculator.</a:t>
            </a:r>
            <a:endParaRPr sz="1800">
              <a:solidFill>
                <a:srgbClr val="424242"/>
              </a:solidFill>
              <a:latin typeface="Nunito"/>
              <a:ea typeface="Nunito"/>
              <a:cs typeface="Nunito"/>
              <a:sym typeface="Nunito"/>
            </a:endParaRPr>
          </a:p>
        </p:txBody>
      </p:sp>
      <p:sp>
        <p:nvSpPr>
          <p:cNvPr id="190" name="Google Shape;190;p27"/>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Variabile</a:t>
            </a:r>
            <a:endParaRPr b="1" sz="3000">
              <a:solidFill>
                <a:srgbClr val="7030A0"/>
              </a:solidFill>
              <a:latin typeface="Maven Pro"/>
              <a:ea typeface="Maven Pro"/>
              <a:cs typeface="Maven Pro"/>
              <a:sym typeface="Maven Pro"/>
            </a:endParaRPr>
          </a:p>
        </p:txBody>
      </p:sp>
      <p:sp>
        <p:nvSpPr>
          <p:cNvPr id="191" name="Google Shape;191;p27"/>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pic>
        <p:nvPicPr>
          <p:cNvPr id="192" name="Google Shape;192;p27"/>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800"/>
              </a:spcBef>
              <a:spcAft>
                <a:spcPts val="0"/>
              </a:spcAft>
              <a:buClr>
                <a:srgbClr val="424242"/>
              </a:buClr>
              <a:buSzPts val="1800"/>
              <a:buFont typeface="Nunito"/>
              <a:buChar char="•"/>
            </a:pPr>
            <a:r>
              <a:rPr lang="en-US" sz="1800">
                <a:solidFill>
                  <a:schemeClr val="dk2"/>
                </a:solidFill>
                <a:latin typeface="Nunito"/>
                <a:ea typeface="Nunito"/>
                <a:cs typeface="Nunito"/>
                <a:sym typeface="Nunito"/>
              </a:rPr>
              <a:t>Numele unei variable trebuie să fie intuitiv.</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rgbClr val="424242"/>
              </a:buClr>
              <a:buSzPts val="1800"/>
              <a:buFont typeface="Nunito"/>
              <a:buChar char="•"/>
            </a:pPr>
            <a:r>
              <a:rPr lang="en-US" sz="1800">
                <a:solidFill>
                  <a:schemeClr val="dk2"/>
                </a:solidFill>
                <a:latin typeface="Nunito"/>
                <a:ea typeface="Nunito"/>
                <a:cs typeface="Nunito"/>
                <a:sym typeface="Nunito"/>
              </a:rPr>
              <a:t>În Python se folosește notarea </a:t>
            </a:r>
            <a:r>
              <a:rPr b="1" lang="en-US" sz="1800">
                <a:solidFill>
                  <a:schemeClr val="dk2"/>
                </a:solidFill>
                <a:latin typeface="Nunito"/>
                <a:ea typeface="Nunito"/>
                <a:cs typeface="Nunito"/>
                <a:sym typeface="Nunito"/>
              </a:rPr>
              <a:t>snake_case</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Numele acestora trebuie să înceapă cu litera mica.</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Numele variabilelor nu poate începe cu o cifră.</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Numele unei variabile poate să conțină orice caracter dintre a-z, A-Z, 0-9 și semnul _ (underscore).</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Python este un limbaj case-sensitive - există diferențe între variabila </a:t>
            </a:r>
            <a:r>
              <a:rPr b="1" lang="en-US" sz="1800">
                <a:solidFill>
                  <a:schemeClr val="dk2"/>
                </a:solidFill>
                <a:latin typeface="Nunito"/>
                <a:ea typeface="Nunito"/>
                <a:cs typeface="Nunito"/>
                <a:sym typeface="Nunito"/>
              </a:rPr>
              <a:t>age</a:t>
            </a:r>
            <a:r>
              <a:rPr lang="en-US" sz="1800">
                <a:solidFill>
                  <a:schemeClr val="dk2"/>
                </a:solidFill>
                <a:latin typeface="Nunito"/>
                <a:ea typeface="Nunito"/>
                <a:cs typeface="Nunito"/>
                <a:sym typeface="Nunito"/>
              </a:rPr>
              <a:t>, </a:t>
            </a:r>
            <a:r>
              <a:rPr b="1" lang="en-US" sz="1800">
                <a:solidFill>
                  <a:schemeClr val="dk2"/>
                </a:solidFill>
                <a:latin typeface="Nunito"/>
                <a:ea typeface="Nunito"/>
                <a:cs typeface="Nunito"/>
                <a:sym typeface="Nunito"/>
              </a:rPr>
              <a:t>Age</a:t>
            </a:r>
            <a:r>
              <a:rPr lang="en-US" sz="1800">
                <a:solidFill>
                  <a:schemeClr val="dk2"/>
                </a:solidFill>
                <a:latin typeface="Nunito"/>
                <a:ea typeface="Nunito"/>
                <a:cs typeface="Nunito"/>
                <a:sym typeface="Nunito"/>
              </a:rPr>
              <a:t> și </a:t>
            </a:r>
            <a:r>
              <a:rPr b="1" lang="en-US" sz="1800">
                <a:solidFill>
                  <a:schemeClr val="dk2"/>
                </a:solidFill>
                <a:latin typeface="Nunito"/>
                <a:ea typeface="Nunito"/>
                <a:cs typeface="Nunito"/>
                <a:sym typeface="Nunito"/>
              </a:rPr>
              <a:t>AGE</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p:txBody>
      </p:sp>
      <p:sp>
        <p:nvSpPr>
          <p:cNvPr id="198" name="Google Shape;198;p28"/>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Variabile - Naming convention</a:t>
            </a:r>
            <a:endParaRPr b="1" sz="3000">
              <a:solidFill>
                <a:srgbClr val="7030A0"/>
              </a:solidFill>
              <a:latin typeface="Maven Pro"/>
              <a:ea typeface="Maven Pro"/>
              <a:cs typeface="Maven Pro"/>
              <a:sym typeface="Maven Pro"/>
            </a:endParaRPr>
          </a:p>
        </p:txBody>
      </p:sp>
      <p:sp>
        <p:nvSpPr>
          <p:cNvPr id="199" name="Google Shape;199;p28"/>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pic>
        <p:nvPicPr>
          <p:cNvPr id="200" name="Google Shape;200;p28"/>
          <p:cNvPicPr preferRelativeResize="0"/>
          <p:nvPr/>
        </p:nvPicPr>
        <p:blipFill>
          <a:blip r:embed="rId3">
            <a:alphaModFix/>
          </a:blip>
          <a:stretch>
            <a:fillRect/>
          </a:stretch>
        </p:blipFill>
        <p:spPr>
          <a:xfrm>
            <a:off x="5019675" y="3413150"/>
            <a:ext cx="2152650" cy="2552700"/>
          </a:xfrm>
          <a:prstGeom prst="rect">
            <a:avLst/>
          </a:prstGeom>
          <a:noFill/>
          <a:ln>
            <a:noFill/>
          </a:ln>
        </p:spPr>
      </p:pic>
      <p:pic>
        <p:nvPicPr>
          <p:cNvPr id="201" name="Google Shape;201;p28"/>
          <p:cNvPicPr preferRelativeResize="0"/>
          <p:nvPr/>
        </p:nvPicPr>
        <p:blipFill>
          <a:blip r:embed="rId4">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1"/>
          <p:cNvSpPr txBox="1"/>
          <p:nvPr>
            <p:ph idx="1" type="body"/>
          </p:nvPr>
        </p:nvSpPr>
        <p:spPr>
          <a:xfrm>
            <a:off x="277750" y="806450"/>
            <a:ext cx="11686500" cy="5463000"/>
          </a:xfrm>
          <a:prstGeom prst="rect">
            <a:avLst/>
          </a:prstGeom>
          <a:noFill/>
          <a:ln>
            <a:noFill/>
          </a:ln>
        </p:spPr>
        <p:txBody>
          <a:bodyPr anchorCtr="0" anchor="ctr" bIns="45700" lIns="91425" spcFirstLastPara="1" rIns="91425" wrap="square" tIns="45700">
            <a:noAutofit/>
          </a:bodyPr>
          <a:lstStyle/>
          <a:p>
            <a:pPr indent="-342900" lvl="0" marL="457200" rtl="0" algn="l">
              <a:lnSpc>
                <a:spcPct val="200000"/>
              </a:lnSpc>
              <a:spcBef>
                <a:spcPts val="0"/>
              </a:spcBef>
              <a:spcAft>
                <a:spcPts val="0"/>
              </a:spcAft>
              <a:buClr>
                <a:srgbClr val="424242"/>
              </a:buClr>
              <a:buSzPts val="1800"/>
              <a:buFont typeface="Nunito"/>
              <a:buAutoNum type="arabicPeriod"/>
            </a:pPr>
            <a:r>
              <a:rPr lang="en-US" sz="1800">
                <a:solidFill>
                  <a:schemeClr val="dk2"/>
                </a:solidFill>
                <a:latin typeface="Nunito"/>
                <a:ea typeface="Nunito"/>
                <a:cs typeface="Nunito"/>
                <a:sym typeface="Nunito"/>
              </a:rPr>
              <a:t>Program “Hello, World!”</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AutoNum type="arabicPeriod"/>
            </a:pPr>
            <a:r>
              <a:rPr lang="en-US" sz="1800">
                <a:solidFill>
                  <a:schemeClr val="dk2"/>
                </a:solidFill>
                <a:latin typeface="Nunito"/>
                <a:ea typeface="Nunito"/>
                <a:cs typeface="Nunito"/>
                <a:sym typeface="Nunito"/>
              </a:rPr>
              <a:t>Sintaxă de bază</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AutoNum type="arabicPeriod"/>
            </a:pPr>
            <a:r>
              <a:rPr lang="en-US" sz="1800">
                <a:solidFill>
                  <a:schemeClr val="dk2"/>
                </a:solidFill>
                <a:latin typeface="Nunito"/>
                <a:ea typeface="Nunito"/>
                <a:cs typeface="Nunito"/>
                <a:sym typeface="Nunito"/>
              </a:rPr>
              <a:t>Numere</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AutoNum type="arabicPeriod"/>
            </a:pPr>
            <a:r>
              <a:rPr lang="en-US" sz="1800">
                <a:solidFill>
                  <a:schemeClr val="dk2"/>
                </a:solidFill>
                <a:latin typeface="Nunito"/>
                <a:ea typeface="Nunito"/>
                <a:cs typeface="Nunito"/>
                <a:sym typeface="Nunito"/>
              </a:rPr>
              <a:t>Operatori</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AutoNum type="arabicPeriod"/>
            </a:pPr>
            <a:r>
              <a:rPr lang="en-US" sz="1800">
                <a:solidFill>
                  <a:schemeClr val="dk2"/>
                </a:solidFill>
                <a:latin typeface="Nunito"/>
                <a:ea typeface="Nunito"/>
                <a:cs typeface="Nunito"/>
                <a:sym typeface="Nunito"/>
              </a:rPr>
              <a:t>Variabile</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AutoNum type="arabicPeriod"/>
            </a:pPr>
            <a:r>
              <a:rPr lang="en-US" sz="1800">
                <a:solidFill>
                  <a:schemeClr val="dk2"/>
                </a:solidFill>
                <a:latin typeface="Nunito"/>
                <a:ea typeface="Nunito"/>
                <a:cs typeface="Nunito"/>
                <a:sym typeface="Nunito"/>
              </a:rPr>
              <a:t>Șiruri de caractere</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AutoNum type="arabicPeriod"/>
            </a:pPr>
            <a:r>
              <a:rPr lang="en-US" sz="1800">
                <a:solidFill>
                  <a:schemeClr val="dk2"/>
                </a:solidFill>
                <a:latin typeface="Nunito"/>
                <a:ea typeface="Nunito"/>
                <a:cs typeface="Nunito"/>
                <a:sym typeface="Nunito"/>
              </a:rPr>
              <a:t>Liste</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AutoNum type="arabicPeriod"/>
            </a:pPr>
            <a:r>
              <a:rPr lang="en-US" sz="1800">
                <a:solidFill>
                  <a:schemeClr val="dk2"/>
                </a:solidFill>
                <a:latin typeface="Nunito"/>
                <a:ea typeface="Nunito"/>
                <a:cs typeface="Nunito"/>
                <a:sym typeface="Nunito"/>
              </a:rPr>
              <a:t>Tupluri</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AutoNum type="arabicPeriod"/>
            </a:pPr>
            <a:r>
              <a:rPr lang="en-US" sz="1800">
                <a:solidFill>
                  <a:schemeClr val="dk2"/>
                </a:solidFill>
                <a:latin typeface="Nunito"/>
                <a:ea typeface="Nunito"/>
                <a:cs typeface="Nunito"/>
                <a:sym typeface="Nunito"/>
              </a:rPr>
              <a:t>Dicționare</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AutoNum type="arabicPeriod"/>
            </a:pPr>
            <a:r>
              <a:rPr lang="en-US" sz="1800">
                <a:solidFill>
                  <a:schemeClr val="dk2"/>
                </a:solidFill>
                <a:latin typeface="Nunito"/>
                <a:ea typeface="Nunito"/>
                <a:cs typeface="Nunito"/>
                <a:sym typeface="Nunito"/>
              </a:rPr>
              <a:t>Seturi</a:t>
            </a:r>
            <a:endParaRPr sz="1800">
              <a:solidFill>
                <a:schemeClr val="dk2"/>
              </a:solidFill>
              <a:latin typeface="Nunito"/>
              <a:ea typeface="Nunito"/>
              <a:cs typeface="Nunito"/>
              <a:sym typeface="Nunito"/>
            </a:endParaRPr>
          </a:p>
        </p:txBody>
      </p:sp>
      <p:sp>
        <p:nvSpPr>
          <p:cNvPr id="56" name="Google Shape;56;p11"/>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Cuprins</a:t>
            </a:r>
            <a:endParaRPr b="1" sz="3000">
              <a:solidFill>
                <a:srgbClr val="7030A0"/>
              </a:solidFill>
              <a:latin typeface="Maven Pro"/>
              <a:ea typeface="Maven Pro"/>
              <a:cs typeface="Maven Pro"/>
              <a:sym typeface="Maven Pro"/>
            </a:endParaRPr>
          </a:p>
        </p:txBody>
      </p:sp>
      <p:sp>
        <p:nvSpPr>
          <p:cNvPr id="57" name="Google Shape;57;p11"/>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pic>
        <p:nvPicPr>
          <p:cNvPr id="58" name="Google Shape;58;p11"/>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800"/>
              </a:spcBef>
              <a:spcAft>
                <a:spcPts val="0"/>
              </a:spcAft>
              <a:buClr>
                <a:srgbClr val="424242"/>
              </a:buClr>
              <a:buSzPts val="1800"/>
              <a:buFont typeface="Nunito"/>
              <a:buChar char="•"/>
            </a:pPr>
            <a:r>
              <a:rPr lang="en-US" sz="1800">
                <a:solidFill>
                  <a:srgbClr val="424242"/>
                </a:solidFill>
                <a:latin typeface="Nunito"/>
                <a:ea typeface="Nunito"/>
                <a:cs typeface="Nunito"/>
                <a:sym typeface="Nunito"/>
              </a:rPr>
              <a:t>Pentru declararea unei variabile, în Python, este suficientă asignarea acesteia.</a:t>
            </a:r>
            <a:endParaRPr sz="1800">
              <a:solidFill>
                <a:srgbClr val="424242"/>
              </a:solidFill>
              <a:latin typeface="Nunito"/>
              <a:ea typeface="Nunito"/>
              <a:cs typeface="Nunito"/>
              <a:sym typeface="Nunito"/>
            </a:endParaRPr>
          </a:p>
          <a:p>
            <a:pPr indent="-342900" lvl="0" marL="457200" rtl="0" algn="l">
              <a:lnSpc>
                <a:spcPct val="115000"/>
              </a:lnSpc>
              <a:spcBef>
                <a:spcPts val="0"/>
              </a:spcBef>
              <a:spcAft>
                <a:spcPts val="0"/>
              </a:spcAft>
              <a:buClr>
                <a:srgbClr val="424242"/>
              </a:buClr>
              <a:buSzPts val="1800"/>
              <a:buFont typeface="Nunito"/>
              <a:buChar char="•"/>
            </a:pPr>
            <a:r>
              <a:rPr lang="en-US" sz="1800">
                <a:solidFill>
                  <a:srgbClr val="424242"/>
                </a:solidFill>
                <a:latin typeface="Nunito"/>
                <a:ea typeface="Nunito"/>
                <a:cs typeface="Nunito"/>
                <a:sym typeface="Nunito"/>
              </a:rPr>
              <a:t>Denumirea unei variabile se face în același moment în care aceasta se asignează.</a:t>
            </a:r>
            <a:endParaRPr sz="1800">
              <a:solidFill>
                <a:srgbClr val="424242"/>
              </a:solidFill>
              <a:latin typeface="Nunito"/>
              <a:ea typeface="Nunito"/>
              <a:cs typeface="Nunito"/>
              <a:sym typeface="Nunito"/>
            </a:endParaRPr>
          </a:p>
          <a:p>
            <a:pPr indent="-342900" lvl="0" marL="457200" rtl="0" algn="l">
              <a:lnSpc>
                <a:spcPct val="115000"/>
              </a:lnSpc>
              <a:spcBef>
                <a:spcPts val="0"/>
              </a:spcBef>
              <a:spcAft>
                <a:spcPts val="0"/>
              </a:spcAft>
              <a:buClr>
                <a:srgbClr val="424242"/>
              </a:buClr>
              <a:buSzPts val="1800"/>
              <a:buFont typeface="Nunito"/>
              <a:buChar char="•"/>
            </a:pPr>
            <a:r>
              <a:rPr lang="en-US" sz="1800">
                <a:solidFill>
                  <a:srgbClr val="424242"/>
                </a:solidFill>
                <a:latin typeface="Nunito"/>
                <a:ea typeface="Nunito"/>
                <a:cs typeface="Nunito"/>
                <a:sym typeface="Nunito"/>
              </a:rPr>
              <a:t>Pentru asignarea unei variabile vom folosi operatorul de asignare </a:t>
            </a:r>
            <a:r>
              <a:rPr b="1" lang="en-US" sz="1800">
                <a:solidFill>
                  <a:srgbClr val="FD5B58"/>
                </a:solidFill>
                <a:latin typeface="Nunito"/>
                <a:ea typeface="Nunito"/>
                <a:cs typeface="Nunito"/>
                <a:sym typeface="Nunito"/>
              </a:rPr>
              <a:t>=</a:t>
            </a:r>
            <a:endParaRPr b="1" sz="1800">
              <a:solidFill>
                <a:srgbClr val="FD5B58"/>
              </a:solidFill>
              <a:latin typeface="Nunito"/>
              <a:ea typeface="Nunito"/>
              <a:cs typeface="Nunito"/>
              <a:sym typeface="Nunito"/>
            </a:endParaRPr>
          </a:p>
          <a:p>
            <a:pPr indent="0" lvl="0" marL="0" rtl="0" algn="l">
              <a:lnSpc>
                <a:spcPct val="115000"/>
              </a:lnSpc>
              <a:spcBef>
                <a:spcPts val="800"/>
              </a:spcBef>
              <a:spcAft>
                <a:spcPts val="0"/>
              </a:spcAft>
              <a:buNone/>
            </a:pPr>
            <a:r>
              <a:t/>
            </a:r>
            <a:endParaRPr b="1" sz="1800">
              <a:solidFill>
                <a:srgbClr val="424242"/>
              </a:solidFill>
              <a:latin typeface="Nunito"/>
              <a:ea typeface="Nunito"/>
              <a:cs typeface="Nunito"/>
              <a:sym typeface="Nunito"/>
            </a:endParaRPr>
          </a:p>
          <a:p>
            <a:pPr indent="-342900" lvl="0" marL="457200" rtl="0" algn="l">
              <a:lnSpc>
                <a:spcPct val="115000"/>
              </a:lnSpc>
              <a:spcBef>
                <a:spcPts val="800"/>
              </a:spcBef>
              <a:spcAft>
                <a:spcPts val="0"/>
              </a:spcAft>
              <a:buClr>
                <a:srgbClr val="424242"/>
              </a:buClr>
              <a:buSzPts val="1800"/>
              <a:buFont typeface="Nunito"/>
              <a:buChar char="•"/>
            </a:pPr>
            <a:r>
              <a:rPr lang="en-US" sz="1800">
                <a:solidFill>
                  <a:srgbClr val="424242"/>
                </a:solidFill>
                <a:latin typeface="Nunito"/>
                <a:ea typeface="Nunito"/>
                <a:cs typeface="Nunito"/>
                <a:sym typeface="Nunito"/>
              </a:rPr>
              <a:t>În exemplul anterior am asignat valoarea </a:t>
            </a:r>
            <a:r>
              <a:rPr b="1" lang="en-US" sz="1800">
                <a:solidFill>
                  <a:schemeClr val="dk1"/>
                </a:solidFill>
                <a:latin typeface="Nunito"/>
                <a:ea typeface="Nunito"/>
                <a:cs typeface="Nunito"/>
                <a:sym typeface="Nunito"/>
              </a:rPr>
              <a:t>3</a:t>
            </a:r>
            <a:r>
              <a:rPr lang="en-US" sz="1800">
                <a:solidFill>
                  <a:srgbClr val="424242"/>
                </a:solidFill>
                <a:latin typeface="Nunito"/>
                <a:ea typeface="Nunito"/>
                <a:cs typeface="Nunito"/>
                <a:sym typeface="Nunito"/>
              </a:rPr>
              <a:t> unei variabile pe care am denumit-o </a:t>
            </a:r>
            <a:r>
              <a:rPr b="1" lang="en-US" sz="1800">
                <a:solidFill>
                  <a:srgbClr val="FD5B58"/>
                </a:solidFill>
                <a:latin typeface="Nunito"/>
                <a:ea typeface="Nunito"/>
                <a:cs typeface="Nunito"/>
                <a:sym typeface="Nunito"/>
              </a:rPr>
              <a:t>a</a:t>
            </a:r>
            <a:r>
              <a:rPr lang="en-US" sz="1800">
                <a:solidFill>
                  <a:srgbClr val="424242"/>
                </a:solidFill>
                <a:latin typeface="Nunito"/>
                <a:ea typeface="Nunito"/>
                <a:cs typeface="Nunito"/>
                <a:sym typeface="Nunito"/>
              </a:rPr>
              <a:t>.</a:t>
            </a:r>
            <a:endParaRPr sz="1800">
              <a:solidFill>
                <a:srgbClr val="424242"/>
              </a:solidFill>
              <a:latin typeface="Nunito"/>
              <a:ea typeface="Nunito"/>
              <a:cs typeface="Nunito"/>
              <a:sym typeface="Nunito"/>
            </a:endParaRPr>
          </a:p>
          <a:p>
            <a:pPr indent="-342900" lvl="0" marL="457200" rtl="0" algn="l">
              <a:lnSpc>
                <a:spcPct val="115000"/>
              </a:lnSpc>
              <a:spcBef>
                <a:spcPts val="0"/>
              </a:spcBef>
              <a:spcAft>
                <a:spcPts val="0"/>
              </a:spcAft>
              <a:buClr>
                <a:srgbClr val="424242"/>
              </a:buClr>
              <a:buSzPts val="1800"/>
              <a:buFont typeface="Nunito"/>
              <a:buChar char="•"/>
            </a:pPr>
            <a:r>
              <a:rPr lang="en-US" sz="1800">
                <a:solidFill>
                  <a:srgbClr val="424242"/>
                </a:solidFill>
                <a:latin typeface="Nunito"/>
                <a:ea typeface="Nunito"/>
                <a:cs typeface="Nunito"/>
                <a:sym typeface="Nunito"/>
              </a:rPr>
              <a:t>În următorul exemplu vom da variabilei un nume mai intuitiv și vom afișa valoarea returnată de funcția </a:t>
            </a:r>
            <a:r>
              <a:rPr b="1" lang="en-US" sz="1800">
                <a:solidFill>
                  <a:srgbClr val="424242"/>
                </a:solidFill>
                <a:latin typeface="Nunito"/>
                <a:ea typeface="Nunito"/>
                <a:cs typeface="Nunito"/>
                <a:sym typeface="Nunito"/>
              </a:rPr>
              <a:t>id()</a:t>
            </a:r>
            <a:r>
              <a:rPr lang="en-US" sz="1800">
                <a:solidFill>
                  <a:srgbClr val="424242"/>
                </a:solidFill>
                <a:latin typeface="Nunito"/>
                <a:ea typeface="Nunito"/>
                <a:cs typeface="Nunito"/>
                <a:sym typeface="Nunito"/>
              </a:rPr>
              <a:t>.</a:t>
            </a:r>
            <a:endParaRPr sz="1800">
              <a:solidFill>
                <a:srgbClr val="424242"/>
              </a:solidFill>
              <a:latin typeface="Nunito"/>
              <a:ea typeface="Nunito"/>
              <a:cs typeface="Nunito"/>
              <a:sym typeface="Nunito"/>
            </a:endParaRPr>
          </a:p>
          <a:p>
            <a:pPr indent="0" lvl="0" marL="0" rtl="0" algn="l">
              <a:lnSpc>
                <a:spcPct val="115000"/>
              </a:lnSpc>
              <a:spcBef>
                <a:spcPts val="800"/>
              </a:spcBef>
              <a:spcAft>
                <a:spcPts val="0"/>
              </a:spcAft>
              <a:buNone/>
            </a:pPr>
            <a:r>
              <a:t/>
            </a:r>
            <a:endParaRPr sz="1800">
              <a:solidFill>
                <a:srgbClr val="424242"/>
              </a:solidFill>
              <a:latin typeface="Nunito"/>
              <a:ea typeface="Nunito"/>
              <a:cs typeface="Nunito"/>
              <a:sym typeface="Nunito"/>
            </a:endParaRPr>
          </a:p>
          <a:p>
            <a:pPr indent="0" lvl="0" marL="0" rtl="0" algn="l">
              <a:lnSpc>
                <a:spcPct val="115000"/>
              </a:lnSpc>
              <a:spcBef>
                <a:spcPts val="800"/>
              </a:spcBef>
              <a:spcAft>
                <a:spcPts val="0"/>
              </a:spcAft>
              <a:buNone/>
            </a:pPr>
            <a:r>
              <a:t/>
            </a:r>
            <a:endParaRPr sz="1800">
              <a:solidFill>
                <a:srgbClr val="424242"/>
              </a:solidFill>
              <a:latin typeface="Nunito"/>
              <a:ea typeface="Nunito"/>
              <a:cs typeface="Nunito"/>
              <a:sym typeface="Nunito"/>
            </a:endParaRPr>
          </a:p>
          <a:p>
            <a:pPr indent="0" lvl="0" marL="0" rtl="0" algn="l">
              <a:lnSpc>
                <a:spcPct val="115000"/>
              </a:lnSpc>
              <a:spcBef>
                <a:spcPts val="800"/>
              </a:spcBef>
              <a:spcAft>
                <a:spcPts val="0"/>
              </a:spcAft>
              <a:buNone/>
            </a:pPr>
            <a:r>
              <a:t/>
            </a:r>
            <a:endParaRPr sz="1800">
              <a:solidFill>
                <a:srgbClr val="424242"/>
              </a:solidFill>
              <a:latin typeface="Nunito"/>
              <a:ea typeface="Nunito"/>
              <a:cs typeface="Nunito"/>
              <a:sym typeface="Nunito"/>
            </a:endParaRPr>
          </a:p>
          <a:p>
            <a:pPr indent="-342900" lvl="0" marL="457200" rtl="0" algn="l">
              <a:lnSpc>
                <a:spcPct val="115000"/>
              </a:lnSpc>
              <a:spcBef>
                <a:spcPts val="800"/>
              </a:spcBef>
              <a:spcAft>
                <a:spcPts val="0"/>
              </a:spcAft>
              <a:buClr>
                <a:srgbClr val="424242"/>
              </a:buClr>
              <a:buSzPts val="1800"/>
              <a:buFont typeface="Nunito"/>
              <a:buChar char="•"/>
            </a:pPr>
            <a:r>
              <a:rPr lang="en-US" sz="1800">
                <a:solidFill>
                  <a:srgbClr val="424242"/>
                </a:solidFill>
                <a:latin typeface="Nunito"/>
                <a:ea typeface="Nunito"/>
                <a:cs typeface="Nunito"/>
                <a:sym typeface="Nunito"/>
              </a:rPr>
              <a:t>În Python, fiecare obiect este identificat printr-un ID unic. Acest ID este asignat obiectului în momentul în care acesta este creat și reprezintă adresa locației de memorie unde acesta este stocat.</a:t>
            </a:r>
            <a:endParaRPr sz="1800">
              <a:solidFill>
                <a:srgbClr val="424242"/>
              </a:solidFill>
              <a:latin typeface="Nunito"/>
              <a:ea typeface="Nunito"/>
              <a:cs typeface="Nunito"/>
              <a:sym typeface="Nunito"/>
            </a:endParaRPr>
          </a:p>
          <a:p>
            <a:pPr indent="-342900" lvl="0" marL="457200" rtl="0" algn="l">
              <a:lnSpc>
                <a:spcPct val="115000"/>
              </a:lnSpc>
              <a:spcBef>
                <a:spcPts val="0"/>
              </a:spcBef>
              <a:spcAft>
                <a:spcPts val="0"/>
              </a:spcAft>
              <a:buClr>
                <a:srgbClr val="424242"/>
              </a:buClr>
              <a:buSzPts val="1800"/>
              <a:buFont typeface="Nunito"/>
              <a:buChar char="•"/>
            </a:pPr>
            <a:r>
              <a:rPr lang="en-US" sz="1800">
                <a:solidFill>
                  <a:srgbClr val="424242"/>
                </a:solidFill>
                <a:latin typeface="Nunito"/>
                <a:ea typeface="Nunito"/>
                <a:cs typeface="Nunito"/>
                <a:sym typeface="Nunito"/>
              </a:rPr>
              <a:t>Acest ID este unic pentru fiecare rularea a programului, exceptând cazurile în care obiectele au asignat un ID unic constant, cum este cazul numerelor întregi de la -5 la 256.</a:t>
            </a:r>
            <a:endParaRPr sz="1800">
              <a:solidFill>
                <a:srgbClr val="424242"/>
              </a:solidFill>
              <a:latin typeface="Nunito"/>
              <a:ea typeface="Nunito"/>
              <a:cs typeface="Nunito"/>
              <a:sym typeface="Nunito"/>
            </a:endParaRPr>
          </a:p>
        </p:txBody>
      </p:sp>
      <p:sp>
        <p:nvSpPr>
          <p:cNvPr id="207" name="Google Shape;207;p29"/>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Variabile - Asignare</a:t>
            </a:r>
            <a:endParaRPr b="1" sz="3000">
              <a:solidFill>
                <a:srgbClr val="7030A0"/>
              </a:solidFill>
              <a:latin typeface="Maven Pro"/>
              <a:ea typeface="Maven Pro"/>
              <a:cs typeface="Maven Pro"/>
              <a:sym typeface="Maven Pro"/>
            </a:endParaRPr>
          </a:p>
        </p:txBody>
      </p:sp>
      <p:sp>
        <p:nvSpPr>
          <p:cNvPr id="208" name="Google Shape;208;p29"/>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pic>
        <p:nvPicPr>
          <p:cNvPr id="209" name="Google Shape;209;p29"/>
          <p:cNvPicPr preferRelativeResize="0"/>
          <p:nvPr/>
        </p:nvPicPr>
        <p:blipFill>
          <a:blip r:embed="rId3">
            <a:alphaModFix/>
          </a:blip>
          <a:stretch>
            <a:fillRect/>
          </a:stretch>
        </p:blipFill>
        <p:spPr>
          <a:xfrm>
            <a:off x="5631313" y="1906800"/>
            <a:ext cx="979384" cy="391750"/>
          </a:xfrm>
          <a:prstGeom prst="rect">
            <a:avLst/>
          </a:prstGeom>
          <a:noFill/>
          <a:ln>
            <a:noFill/>
          </a:ln>
        </p:spPr>
      </p:pic>
      <p:pic>
        <p:nvPicPr>
          <p:cNvPr id="210" name="Google Shape;210;p29"/>
          <p:cNvPicPr preferRelativeResize="0"/>
          <p:nvPr/>
        </p:nvPicPr>
        <p:blipFill>
          <a:blip r:embed="rId4">
            <a:alphaModFix/>
          </a:blip>
          <a:stretch>
            <a:fillRect/>
          </a:stretch>
        </p:blipFill>
        <p:spPr>
          <a:xfrm>
            <a:off x="4738375" y="3190425"/>
            <a:ext cx="2715250" cy="1075350"/>
          </a:xfrm>
          <a:prstGeom prst="rect">
            <a:avLst/>
          </a:prstGeom>
          <a:noFill/>
          <a:ln>
            <a:noFill/>
          </a:ln>
        </p:spPr>
      </p:pic>
      <p:pic>
        <p:nvPicPr>
          <p:cNvPr id="211" name="Google Shape;211;p29"/>
          <p:cNvPicPr preferRelativeResize="0"/>
          <p:nvPr/>
        </p:nvPicPr>
        <p:blipFill>
          <a:blip r:embed="rId5">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800"/>
              </a:spcBef>
              <a:spcAft>
                <a:spcPts val="0"/>
              </a:spcAft>
              <a:buClr>
                <a:srgbClr val="424242"/>
              </a:buClr>
              <a:buSzPts val="1800"/>
              <a:buFont typeface="Nunito"/>
              <a:buChar char="•"/>
            </a:pPr>
            <a:r>
              <a:rPr lang="en-US" sz="1800">
                <a:solidFill>
                  <a:srgbClr val="424242"/>
                </a:solidFill>
                <a:latin typeface="Nunito"/>
                <a:ea typeface="Nunito"/>
                <a:cs typeface="Nunito"/>
                <a:sym typeface="Nunito"/>
              </a:rPr>
              <a:t>Asignarea unei variabile se poate face simplu, folosind operatorul </a:t>
            </a:r>
            <a:r>
              <a:rPr b="1" lang="en-US" sz="1800">
                <a:solidFill>
                  <a:srgbClr val="FD5B58"/>
                </a:solidFill>
                <a:latin typeface="Nunito"/>
                <a:ea typeface="Nunito"/>
                <a:cs typeface="Nunito"/>
                <a:sym typeface="Nunito"/>
              </a:rPr>
              <a:t>=</a:t>
            </a:r>
            <a:r>
              <a:rPr lang="en-US" sz="1800">
                <a:solidFill>
                  <a:srgbClr val="424242"/>
                </a:solidFill>
                <a:latin typeface="Nunito"/>
                <a:ea typeface="Nunito"/>
                <a:cs typeface="Nunito"/>
                <a:sym typeface="Nunito"/>
              </a:rPr>
              <a:t>, ca </a:t>
            </a:r>
            <a:r>
              <a:rPr lang="en-US" sz="1800">
                <a:solidFill>
                  <a:schemeClr val="dk2"/>
                </a:solidFill>
                <a:latin typeface="Nunito"/>
                <a:ea typeface="Nunito"/>
                <a:cs typeface="Nunito"/>
                <a:sym typeface="Nunito"/>
              </a:rPr>
              <a:t>în exemplul anterior sau prin orice combinație între operatorii aritmetici sau pe biți studiați anterior precedați de operatorul </a:t>
            </a:r>
            <a:r>
              <a:rPr b="1" lang="en-US" sz="1800">
                <a:solidFill>
                  <a:schemeClr val="accent3"/>
                </a:solidFill>
                <a:latin typeface="Nunito"/>
                <a:ea typeface="Nunito"/>
                <a:cs typeface="Nunito"/>
                <a:sym typeface="Nunito"/>
              </a:rPr>
              <a:t>=</a:t>
            </a:r>
            <a:r>
              <a:rPr lang="en-US" sz="1800">
                <a:solidFill>
                  <a:schemeClr val="dk2"/>
                </a:solidFill>
                <a:latin typeface="Nunito"/>
                <a:ea typeface="Nunito"/>
                <a:cs typeface="Nunito"/>
                <a:sym typeface="Nunito"/>
              </a:rPr>
              <a:t>.</a:t>
            </a:r>
            <a:endParaRPr sz="1800">
              <a:solidFill>
                <a:srgbClr val="424242"/>
              </a:solidFill>
              <a:latin typeface="Nunito"/>
              <a:ea typeface="Nunito"/>
              <a:cs typeface="Nunito"/>
              <a:sym typeface="Nunito"/>
            </a:endParaRPr>
          </a:p>
        </p:txBody>
      </p:sp>
      <p:sp>
        <p:nvSpPr>
          <p:cNvPr id="217" name="Google Shape;217;p30"/>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Variabile - Asignare</a:t>
            </a:r>
            <a:endParaRPr b="1" sz="3000">
              <a:solidFill>
                <a:srgbClr val="7030A0"/>
              </a:solidFill>
              <a:latin typeface="Maven Pro"/>
              <a:ea typeface="Maven Pro"/>
              <a:cs typeface="Maven Pro"/>
              <a:sym typeface="Maven Pro"/>
            </a:endParaRPr>
          </a:p>
        </p:txBody>
      </p:sp>
      <p:sp>
        <p:nvSpPr>
          <p:cNvPr id="218" name="Google Shape;218;p30"/>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pic>
        <p:nvPicPr>
          <p:cNvPr id="219" name="Google Shape;219;p30"/>
          <p:cNvPicPr preferRelativeResize="0"/>
          <p:nvPr/>
        </p:nvPicPr>
        <p:blipFill>
          <a:blip r:embed="rId3">
            <a:alphaModFix/>
          </a:blip>
          <a:stretch>
            <a:fillRect/>
          </a:stretch>
        </p:blipFill>
        <p:spPr>
          <a:xfrm>
            <a:off x="2286000" y="1862625"/>
            <a:ext cx="7620000" cy="3886200"/>
          </a:xfrm>
          <a:prstGeom prst="rect">
            <a:avLst/>
          </a:prstGeom>
          <a:noFill/>
          <a:ln>
            <a:noFill/>
          </a:ln>
        </p:spPr>
      </p:pic>
      <p:pic>
        <p:nvPicPr>
          <p:cNvPr id="220" name="Google Shape;220;p30"/>
          <p:cNvPicPr preferRelativeResize="0"/>
          <p:nvPr/>
        </p:nvPicPr>
        <p:blipFill>
          <a:blip r:embed="rId4">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544859" y="2566201"/>
            <a:ext cx="10515600" cy="1325100"/>
          </a:xfrm>
          <a:prstGeom prst="rect">
            <a:avLst/>
          </a:prstGeom>
          <a:noFill/>
          <a:ln>
            <a:noFill/>
          </a:ln>
        </p:spPr>
        <p:txBody>
          <a:bodyPr anchorCtr="0" anchor="ctr" bIns="45700" lIns="91425" spcFirstLastPara="1" rIns="91425" wrap="square" tIns="45700">
            <a:noAutofit/>
          </a:bodyPr>
          <a:lstStyle/>
          <a:p>
            <a:pPr indent="0" lvl="0" marL="914400" rtl="0" algn="ctr">
              <a:lnSpc>
                <a:spcPct val="100000"/>
              </a:lnSpc>
              <a:spcBef>
                <a:spcPts val="0"/>
              </a:spcBef>
              <a:spcAft>
                <a:spcPts val="0"/>
              </a:spcAft>
              <a:buNone/>
            </a:pPr>
            <a:r>
              <a:rPr b="1" lang="en-US" sz="6000">
                <a:solidFill>
                  <a:srgbClr val="FFFFFF"/>
                </a:solidFill>
                <a:latin typeface="Maven Pro"/>
                <a:ea typeface="Maven Pro"/>
                <a:cs typeface="Maven Pro"/>
                <a:sym typeface="Maven Pro"/>
              </a:rPr>
              <a:t>Ș</a:t>
            </a:r>
            <a:r>
              <a:rPr b="1" lang="en-US" sz="6000">
                <a:solidFill>
                  <a:srgbClr val="FFFFFF"/>
                </a:solidFill>
                <a:latin typeface="Maven Pro"/>
                <a:ea typeface="Maven Pro"/>
                <a:cs typeface="Maven Pro"/>
                <a:sym typeface="Maven Pro"/>
              </a:rPr>
              <a:t>iruri de caractere</a:t>
            </a:r>
            <a:endParaRPr b="1" sz="6000">
              <a:solidFill>
                <a:srgbClr val="FFFFFF"/>
              </a:solidFill>
              <a:latin typeface="Maven Pro"/>
              <a:ea typeface="Maven Pro"/>
              <a:cs typeface="Maven Pro"/>
              <a:sym typeface="Maven Pro"/>
            </a:endParaRPr>
          </a:p>
        </p:txBody>
      </p:sp>
      <p:sp>
        <p:nvSpPr>
          <p:cNvPr id="226" name="Google Shape;226;p31"/>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a:solidFill>
                  <a:srgbClr val="FFFFFF"/>
                </a:solidFill>
                <a:latin typeface="Maven Pro"/>
                <a:ea typeface="Maven Pro"/>
                <a:cs typeface="Maven Pro"/>
                <a:sym typeface="Maven Pro"/>
              </a:rPr>
              <a:t>6</a:t>
            </a:r>
            <a:r>
              <a:rPr lang="en-US">
                <a:solidFill>
                  <a:srgbClr val="FFFFFF"/>
                </a:solidFill>
                <a:latin typeface="Maven Pro"/>
                <a:ea typeface="Maven Pro"/>
                <a:cs typeface="Maven Pro"/>
                <a:sym typeface="Maven Pro"/>
              </a:rPr>
              <a:t> din 10</a:t>
            </a:r>
            <a:endParaRPr>
              <a:solidFill>
                <a:srgbClr val="FFFFFF"/>
              </a:solidFill>
              <a:latin typeface="Maven Pro"/>
              <a:ea typeface="Maven Pro"/>
              <a:cs typeface="Maven Pro"/>
              <a:sym typeface="Maven Pro"/>
            </a:endParaRPr>
          </a:p>
        </p:txBody>
      </p:sp>
      <p:sp>
        <p:nvSpPr>
          <p:cNvPr id="227" name="Google Shape;227;p31"/>
          <p:cNvSpPr txBox="1"/>
          <p:nvPr/>
        </p:nvSpPr>
        <p:spPr>
          <a:xfrm>
            <a:off x="0" y="5020650"/>
            <a:ext cx="12192000" cy="123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Maven Pro"/>
                <a:ea typeface="Maven Pro"/>
                <a:cs typeface="Maven Pro"/>
                <a:sym typeface="Maven Pro"/>
              </a:rPr>
              <a:t>Week 2. Pythonic “Hello, World!”</a:t>
            </a:r>
            <a:endParaRPr sz="2400">
              <a:latin typeface="Maven Pro"/>
              <a:ea typeface="Maven Pro"/>
              <a:cs typeface="Maven Pro"/>
              <a:sym typeface="Maven Pro"/>
            </a:endParaRPr>
          </a:p>
        </p:txBody>
      </p:sp>
      <p:pic>
        <p:nvPicPr>
          <p:cNvPr id="228" name="Google Shape;228;p31"/>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800"/>
              </a:spcBef>
              <a:spcAft>
                <a:spcPts val="0"/>
              </a:spcAft>
              <a:buClr>
                <a:srgbClr val="424242"/>
              </a:buClr>
              <a:buSzPts val="1800"/>
              <a:buFont typeface="Nunito"/>
              <a:buChar char="•"/>
            </a:pPr>
            <a:r>
              <a:rPr lang="en-US" sz="1800">
                <a:solidFill>
                  <a:srgbClr val="424242"/>
                </a:solidFill>
                <a:latin typeface="Nunito"/>
                <a:ea typeface="Nunito"/>
                <a:cs typeface="Nunito"/>
                <a:sym typeface="Nunito"/>
              </a:rPr>
              <a:t>Dac</a:t>
            </a:r>
            <a:r>
              <a:rPr lang="en-US" sz="1800">
                <a:solidFill>
                  <a:schemeClr val="dk2"/>
                </a:solidFill>
                <a:latin typeface="Nunito"/>
                <a:ea typeface="Nunito"/>
                <a:cs typeface="Nunito"/>
                <a:sym typeface="Nunito"/>
              </a:rPr>
              <a:t>ă în capitolele anterioare am discutat despre numere, acum a venit rândul caracterelor.</a:t>
            </a:r>
            <a:endParaRPr sz="1800">
              <a:solidFill>
                <a:schemeClr val="dk2"/>
              </a:solidFill>
              <a:latin typeface="Nunito"/>
              <a:ea typeface="Nunito"/>
              <a:cs typeface="Nunito"/>
              <a:sym typeface="Nunito"/>
            </a:endParaRPr>
          </a:p>
          <a:p>
            <a:pPr indent="-342900" lvl="0" marL="457200" rtl="0" algn="l">
              <a:lnSpc>
                <a:spcPct val="1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Un șir de caractere reprezintă un alt tip de date alcătuit din unul sau mai multe caractere.</a:t>
            </a:r>
            <a:endParaRPr sz="1800">
              <a:solidFill>
                <a:schemeClr val="dk2"/>
              </a:solidFill>
              <a:latin typeface="Nunito"/>
              <a:ea typeface="Nunito"/>
              <a:cs typeface="Nunito"/>
              <a:sym typeface="Nunito"/>
            </a:endParaRPr>
          </a:p>
          <a:p>
            <a:pPr indent="-342900" lvl="0" marL="457200" rtl="0" algn="l">
              <a:lnSpc>
                <a:spcPct val="1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Acest tip de date o să îl întâlniți sub denumirea de </a:t>
            </a:r>
            <a:r>
              <a:rPr b="1" lang="en-US" sz="1800">
                <a:solidFill>
                  <a:schemeClr val="dk2"/>
                </a:solidFill>
                <a:latin typeface="Nunito"/>
                <a:ea typeface="Nunito"/>
                <a:cs typeface="Nunito"/>
                <a:sym typeface="Nunito"/>
              </a:rPr>
              <a:t>string</a:t>
            </a:r>
            <a:r>
              <a:rPr lang="en-US" sz="1800">
                <a:solidFill>
                  <a:schemeClr val="dk2"/>
                </a:solidFill>
                <a:latin typeface="Nunito"/>
                <a:ea typeface="Nunito"/>
                <a:cs typeface="Nunito"/>
                <a:sym typeface="Nunito"/>
              </a:rPr>
              <a:t> (</a:t>
            </a:r>
            <a:r>
              <a:rPr i="1" lang="en-US" sz="1800">
                <a:solidFill>
                  <a:schemeClr val="dk2"/>
                </a:solidFill>
                <a:latin typeface="Nunito"/>
                <a:ea typeface="Nunito"/>
                <a:cs typeface="Nunito"/>
                <a:sym typeface="Nunito"/>
              </a:rPr>
              <a:t>pl. strings</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a:p>
            <a:pPr indent="-342900" lvl="0" marL="457200" rtl="0" algn="l">
              <a:lnSpc>
                <a:spcPct val="1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Un string este definit între </a:t>
            </a:r>
            <a:r>
              <a:rPr b="1" lang="en-US" sz="1800">
                <a:solidFill>
                  <a:srgbClr val="FD5B58"/>
                </a:solidFill>
                <a:latin typeface="Nunito"/>
                <a:ea typeface="Nunito"/>
                <a:cs typeface="Nunito"/>
                <a:sym typeface="Nunito"/>
              </a:rPr>
              <a:t>‘ ‘</a:t>
            </a:r>
            <a:r>
              <a:rPr lang="en-US" sz="1800">
                <a:solidFill>
                  <a:schemeClr val="dk2"/>
                </a:solidFill>
                <a:latin typeface="Nunito"/>
                <a:ea typeface="Nunito"/>
                <a:cs typeface="Nunito"/>
                <a:sym typeface="Nunito"/>
              </a:rPr>
              <a:t> (ghilimele simple) sau </a:t>
            </a:r>
            <a:r>
              <a:rPr b="1" lang="en-US" sz="1800">
                <a:solidFill>
                  <a:srgbClr val="FD5B58"/>
                </a:solidFill>
                <a:latin typeface="Nunito"/>
                <a:ea typeface="Nunito"/>
                <a:cs typeface="Nunito"/>
                <a:sym typeface="Nunito"/>
              </a:rPr>
              <a:t>“ “</a:t>
            </a:r>
            <a:r>
              <a:rPr lang="en-US" sz="1800">
                <a:solidFill>
                  <a:schemeClr val="dk2"/>
                </a:solidFill>
                <a:latin typeface="Nunito"/>
                <a:ea typeface="Nunito"/>
                <a:cs typeface="Nunito"/>
                <a:sym typeface="Nunito"/>
              </a:rPr>
              <a:t> (ghilimele duble).</a:t>
            </a:r>
            <a:endParaRPr sz="1800">
              <a:solidFill>
                <a:schemeClr val="dk2"/>
              </a:solidFill>
              <a:latin typeface="Nunito"/>
              <a:ea typeface="Nunito"/>
              <a:cs typeface="Nunito"/>
              <a:sym typeface="Nunito"/>
            </a:endParaRPr>
          </a:p>
          <a:p>
            <a:pPr indent="-342900" lvl="0" marL="457200" rtl="0" algn="l">
              <a:lnSpc>
                <a:spcPct val="1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Am folosit un string chiar în programul dezvoltat la începutul cursului:</a:t>
            </a:r>
            <a:endParaRPr sz="1800">
              <a:solidFill>
                <a:schemeClr val="dk2"/>
              </a:solidFill>
              <a:latin typeface="Nunito"/>
              <a:ea typeface="Nunito"/>
              <a:cs typeface="Nunito"/>
              <a:sym typeface="Nunito"/>
            </a:endParaRPr>
          </a:p>
          <a:p>
            <a:pPr indent="0" lvl="0" marL="0" rtl="0" algn="l">
              <a:lnSpc>
                <a:spcPct val="100000"/>
              </a:lnSpc>
              <a:spcBef>
                <a:spcPts val="800"/>
              </a:spcBef>
              <a:spcAft>
                <a:spcPts val="0"/>
              </a:spcAft>
              <a:buNone/>
            </a:pPr>
            <a:r>
              <a:t/>
            </a:r>
            <a:endParaRPr sz="1800">
              <a:solidFill>
                <a:schemeClr val="dk2"/>
              </a:solidFill>
              <a:latin typeface="Nunito"/>
              <a:ea typeface="Nunito"/>
              <a:cs typeface="Nunito"/>
              <a:sym typeface="Nunito"/>
            </a:endParaRPr>
          </a:p>
          <a:p>
            <a:pPr indent="-342900" lvl="0" marL="457200" rtl="0" algn="l">
              <a:lnSpc>
                <a:spcPct val="10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În instrucțiunea de mai sus am folosit funcția </a:t>
            </a:r>
            <a:r>
              <a:rPr b="1" lang="en-US" sz="1800">
                <a:solidFill>
                  <a:srgbClr val="FD5B58"/>
                </a:solidFill>
                <a:latin typeface="Nunito"/>
                <a:ea typeface="Nunito"/>
                <a:cs typeface="Nunito"/>
                <a:sym typeface="Nunito"/>
              </a:rPr>
              <a:t>print()</a:t>
            </a:r>
            <a:r>
              <a:rPr lang="en-US" sz="1800">
                <a:solidFill>
                  <a:schemeClr val="dk2"/>
                </a:solidFill>
                <a:latin typeface="Nunito"/>
                <a:ea typeface="Nunito"/>
                <a:cs typeface="Nunito"/>
                <a:sym typeface="Nunito"/>
              </a:rPr>
              <a:t> pentru a afișa mesajul </a:t>
            </a:r>
            <a:r>
              <a:rPr b="1" lang="en-US" sz="1800">
                <a:solidFill>
                  <a:srgbClr val="FD5B58"/>
                </a:solidFill>
                <a:latin typeface="Nunito"/>
                <a:ea typeface="Nunito"/>
                <a:cs typeface="Nunito"/>
                <a:sym typeface="Nunito"/>
              </a:rPr>
              <a:t>“Hello, World!”</a:t>
            </a:r>
            <a:r>
              <a:rPr lang="en-US" sz="1800">
                <a:solidFill>
                  <a:schemeClr val="dk2"/>
                </a:solidFill>
                <a:latin typeface="Nunito"/>
                <a:ea typeface="Nunito"/>
                <a:cs typeface="Nunito"/>
                <a:sym typeface="Nunito"/>
              </a:rPr>
              <a:t> (string-ul / șirul de caractere).</a:t>
            </a:r>
            <a:endParaRPr sz="1800">
              <a:solidFill>
                <a:schemeClr val="dk2"/>
              </a:solidFill>
              <a:latin typeface="Nunito"/>
              <a:ea typeface="Nunito"/>
              <a:cs typeface="Nunito"/>
              <a:sym typeface="Nunito"/>
            </a:endParaRPr>
          </a:p>
          <a:p>
            <a:pPr indent="-342900" lvl="0" marL="457200" rtl="0" algn="l">
              <a:lnSpc>
                <a:spcPct val="1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Așa cum am folosit variabile cărora le-am asignat ca valori niște numere, la fel putem asigna și șiruri de caractere:</a:t>
            </a:r>
            <a:endParaRPr sz="1800">
              <a:solidFill>
                <a:schemeClr val="dk2"/>
              </a:solidFill>
              <a:latin typeface="Nunito"/>
              <a:ea typeface="Nunito"/>
              <a:cs typeface="Nunito"/>
              <a:sym typeface="Nunito"/>
            </a:endParaRPr>
          </a:p>
          <a:p>
            <a:pPr indent="0" lvl="0" marL="0" rtl="0" algn="l">
              <a:lnSpc>
                <a:spcPct val="100000"/>
              </a:lnSpc>
              <a:spcBef>
                <a:spcPts val="800"/>
              </a:spcBef>
              <a:spcAft>
                <a:spcPts val="0"/>
              </a:spcAft>
              <a:buNone/>
            </a:pPr>
            <a:r>
              <a:t/>
            </a:r>
            <a:endParaRPr sz="1800">
              <a:solidFill>
                <a:schemeClr val="dk2"/>
              </a:solidFill>
              <a:latin typeface="Nunito"/>
              <a:ea typeface="Nunito"/>
              <a:cs typeface="Nunito"/>
              <a:sym typeface="Nunito"/>
            </a:endParaRPr>
          </a:p>
          <a:p>
            <a:pPr indent="-342900" lvl="0" marL="457200" rtl="0" algn="l">
              <a:lnSpc>
                <a:spcPct val="10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În Python nu există noțiunea de caracter, un caracter poate fi reprezentat ca fiind un șir de caractere format dintr-un singur caracter.</a:t>
            </a:r>
            <a:endParaRPr sz="1800">
              <a:solidFill>
                <a:schemeClr val="dk2"/>
              </a:solidFill>
              <a:latin typeface="Nunito"/>
              <a:ea typeface="Nunito"/>
              <a:cs typeface="Nunito"/>
              <a:sym typeface="Nunito"/>
            </a:endParaRPr>
          </a:p>
          <a:p>
            <a:pPr indent="0" lvl="0" marL="0" rtl="0" algn="l">
              <a:lnSpc>
                <a:spcPct val="100000"/>
              </a:lnSpc>
              <a:spcBef>
                <a:spcPts val="800"/>
              </a:spcBef>
              <a:spcAft>
                <a:spcPts val="0"/>
              </a:spcAft>
              <a:buNone/>
            </a:pPr>
            <a:r>
              <a:t/>
            </a:r>
            <a:endParaRPr sz="1800">
              <a:solidFill>
                <a:schemeClr val="dk2"/>
              </a:solidFill>
              <a:latin typeface="Nunito"/>
              <a:ea typeface="Nunito"/>
              <a:cs typeface="Nunito"/>
              <a:sym typeface="Nunito"/>
            </a:endParaRPr>
          </a:p>
          <a:p>
            <a:pPr indent="-342900" lvl="0" marL="457200" rtl="0" algn="l">
              <a:lnSpc>
                <a:spcPct val="10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La fel de ușor poate fi definit și </a:t>
            </a:r>
            <a:r>
              <a:rPr lang="en-US" sz="1800">
                <a:solidFill>
                  <a:schemeClr val="dk2"/>
                </a:solidFill>
                <a:latin typeface="Nunito"/>
                <a:ea typeface="Nunito"/>
                <a:cs typeface="Nunito"/>
                <a:sym typeface="Nunito"/>
              </a:rPr>
              <a:t>u</a:t>
            </a:r>
            <a:r>
              <a:rPr lang="en-US" sz="1800">
                <a:solidFill>
                  <a:schemeClr val="dk2"/>
                </a:solidFill>
                <a:latin typeface="Nunito"/>
                <a:ea typeface="Nunito"/>
                <a:cs typeface="Nunito"/>
                <a:sym typeface="Nunito"/>
              </a:rPr>
              <a:t>n șir de caractere gol:</a:t>
            </a:r>
            <a:endParaRPr sz="1800">
              <a:solidFill>
                <a:schemeClr val="dk2"/>
              </a:solidFill>
              <a:latin typeface="Nunito"/>
              <a:ea typeface="Nunito"/>
              <a:cs typeface="Nunito"/>
              <a:sym typeface="Nunito"/>
            </a:endParaRPr>
          </a:p>
        </p:txBody>
      </p:sp>
      <p:sp>
        <p:nvSpPr>
          <p:cNvPr id="234" name="Google Shape;234;p32"/>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Șiruri de caractere</a:t>
            </a:r>
            <a:endParaRPr b="1" sz="3000">
              <a:solidFill>
                <a:srgbClr val="7030A0"/>
              </a:solidFill>
              <a:latin typeface="Maven Pro"/>
              <a:ea typeface="Maven Pro"/>
              <a:cs typeface="Maven Pro"/>
              <a:sym typeface="Maven Pro"/>
            </a:endParaRPr>
          </a:p>
        </p:txBody>
      </p:sp>
      <p:sp>
        <p:nvSpPr>
          <p:cNvPr id="235" name="Google Shape;235;p32"/>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pic>
        <p:nvPicPr>
          <p:cNvPr id="236" name="Google Shape;236;p32"/>
          <p:cNvPicPr preferRelativeResize="0"/>
          <p:nvPr/>
        </p:nvPicPr>
        <p:blipFill>
          <a:blip r:embed="rId3">
            <a:alphaModFix/>
          </a:blip>
          <a:stretch>
            <a:fillRect/>
          </a:stretch>
        </p:blipFill>
        <p:spPr>
          <a:xfrm>
            <a:off x="4423782" y="2422607"/>
            <a:ext cx="3344431" cy="365113"/>
          </a:xfrm>
          <a:prstGeom prst="rect">
            <a:avLst/>
          </a:prstGeom>
          <a:noFill/>
          <a:ln>
            <a:noFill/>
          </a:ln>
        </p:spPr>
      </p:pic>
      <p:pic>
        <p:nvPicPr>
          <p:cNvPr id="237" name="Google Shape;237;p32"/>
          <p:cNvPicPr preferRelativeResize="0"/>
          <p:nvPr/>
        </p:nvPicPr>
        <p:blipFill>
          <a:blip r:embed="rId4">
            <a:alphaModFix/>
          </a:blip>
          <a:stretch>
            <a:fillRect/>
          </a:stretch>
        </p:blipFill>
        <p:spPr>
          <a:xfrm>
            <a:off x="4500839" y="3695525"/>
            <a:ext cx="3190324" cy="574037"/>
          </a:xfrm>
          <a:prstGeom prst="rect">
            <a:avLst/>
          </a:prstGeom>
          <a:noFill/>
          <a:ln>
            <a:noFill/>
          </a:ln>
        </p:spPr>
      </p:pic>
      <p:pic>
        <p:nvPicPr>
          <p:cNvPr id="238" name="Google Shape;238;p32"/>
          <p:cNvPicPr preferRelativeResize="0"/>
          <p:nvPr/>
        </p:nvPicPr>
        <p:blipFill>
          <a:blip r:embed="rId5">
            <a:alphaModFix/>
          </a:blip>
          <a:stretch>
            <a:fillRect/>
          </a:stretch>
        </p:blipFill>
        <p:spPr>
          <a:xfrm>
            <a:off x="5224548" y="4868688"/>
            <a:ext cx="1742925" cy="292525"/>
          </a:xfrm>
          <a:prstGeom prst="rect">
            <a:avLst/>
          </a:prstGeom>
          <a:noFill/>
          <a:ln>
            <a:noFill/>
          </a:ln>
        </p:spPr>
      </p:pic>
      <p:pic>
        <p:nvPicPr>
          <p:cNvPr id="239" name="Google Shape;239;p32"/>
          <p:cNvPicPr preferRelativeResize="0"/>
          <p:nvPr/>
        </p:nvPicPr>
        <p:blipFill>
          <a:blip r:embed="rId6">
            <a:alphaModFix/>
          </a:blip>
          <a:stretch>
            <a:fillRect/>
          </a:stretch>
        </p:blipFill>
        <p:spPr>
          <a:xfrm>
            <a:off x="4865575" y="5760350"/>
            <a:ext cx="2510840" cy="292525"/>
          </a:xfrm>
          <a:prstGeom prst="rect">
            <a:avLst/>
          </a:prstGeom>
          <a:noFill/>
          <a:ln>
            <a:noFill/>
          </a:ln>
        </p:spPr>
      </p:pic>
      <p:pic>
        <p:nvPicPr>
          <p:cNvPr id="240" name="Google Shape;240;p32"/>
          <p:cNvPicPr preferRelativeResize="0"/>
          <p:nvPr/>
        </p:nvPicPr>
        <p:blipFill>
          <a:blip r:embed="rId7">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800"/>
              </a:spcBef>
              <a:spcAft>
                <a:spcPts val="0"/>
              </a:spcAft>
              <a:buClr>
                <a:schemeClr val="dk2"/>
              </a:buClr>
              <a:buSzPts val="1800"/>
              <a:buFont typeface="Nunito"/>
              <a:buChar char="•"/>
            </a:pPr>
            <a:r>
              <a:rPr lang="en-US" sz="1800">
                <a:solidFill>
                  <a:srgbClr val="424242"/>
                </a:solidFill>
                <a:latin typeface="Nunito"/>
                <a:ea typeface="Nunito"/>
                <a:cs typeface="Nunito"/>
                <a:sym typeface="Nunito"/>
              </a:rPr>
              <a:t>Un </a:t>
            </a:r>
            <a:r>
              <a:rPr lang="en-US" sz="1800">
                <a:solidFill>
                  <a:schemeClr val="dk2"/>
                </a:solidFill>
                <a:latin typeface="Nunito"/>
                <a:ea typeface="Nunito"/>
                <a:cs typeface="Nunito"/>
                <a:sym typeface="Nunito"/>
              </a:rPr>
              <a:t>șir de caractere poate conține orice caracter din codul ASCII.</a:t>
            </a:r>
            <a:endParaRPr sz="1800">
              <a:solidFill>
                <a:schemeClr val="dk2"/>
              </a:solidFill>
              <a:latin typeface="Nunito"/>
              <a:ea typeface="Nunito"/>
              <a:cs typeface="Nunito"/>
              <a:sym typeface="Nunito"/>
            </a:endParaRPr>
          </a:p>
        </p:txBody>
      </p:sp>
      <p:sp>
        <p:nvSpPr>
          <p:cNvPr id="246" name="Google Shape;246;p33"/>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Șiruri de caractere - ASCII</a:t>
            </a:r>
            <a:endParaRPr b="1" sz="3000">
              <a:solidFill>
                <a:srgbClr val="7030A0"/>
              </a:solidFill>
              <a:latin typeface="Maven Pro"/>
              <a:ea typeface="Maven Pro"/>
              <a:cs typeface="Maven Pro"/>
              <a:sym typeface="Maven Pro"/>
            </a:endParaRPr>
          </a:p>
        </p:txBody>
      </p:sp>
      <p:sp>
        <p:nvSpPr>
          <p:cNvPr id="247" name="Google Shape;247;p33"/>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pic>
        <p:nvPicPr>
          <p:cNvPr id="248" name="Google Shape;248;p33"/>
          <p:cNvPicPr preferRelativeResize="0"/>
          <p:nvPr/>
        </p:nvPicPr>
        <p:blipFill>
          <a:blip r:embed="rId3">
            <a:alphaModFix/>
          </a:blip>
          <a:stretch>
            <a:fillRect/>
          </a:stretch>
        </p:blipFill>
        <p:spPr>
          <a:xfrm>
            <a:off x="277750" y="1375675"/>
            <a:ext cx="6877050" cy="4533900"/>
          </a:xfrm>
          <a:prstGeom prst="rect">
            <a:avLst/>
          </a:prstGeom>
          <a:noFill/>
          <a:ln>
            <a:noFill/>
          </a:ln>
        </p:spPr>
      </p:pic>
      <p:sp>
        <p:nvSpPr>
          <p:cNvPr id="249" name="Google Shape;249;p33"/>
          <p:cNvSpPr txBox="1"/>
          <p:nvPr/>
        </p:nvSpPr>
        <p:spPr>
          <a:xfrm>
            <a:off x="7154800" y="1313925"/>
            <a:ext cx="4809300" cy="46680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424242"/>
              </a:buClr>
              <a:buSzPts val="1800"/>
              <a:buFont typeface="Nunito"/>
              <a:buChar char="●"/>
            </a:pPr>
            <a:r>
              <a:rPr lang="en-US" sz="1800">
                <a:solidFill>
                  <a:srgbClr val="424242"/>
                </a:solidFill>
                <a:latin typeface="Nunito"/>
                <a:ea typeface="Nunito"/>
                <a:cs typeface="Nunito"/>
                <a:sym typeface="Nunito"/>
              </a:rPr>
              <a:t>Orice caracter din codul ASCII poate fi reprezentat printr-un număr întreg.</a:t>
            </a:r>
            <a:endParaRPr sz="1800">
              <a:solidFill>
                <a:srgbClr val="424242"/>
              </a:solidFill>
              <a:latin typeface="Nunito"/>
              <a:ea typeface="Nunito"/>
              <a:cs typeface="Nunito"/>
              <a:sym typeface="Nunito"/>
            </a:endParaRPr>
          </a:p>
          <a:p>
            <a:pPr indent="-342900" lvl="0" marL="457200" rtl="0" algn="l">
              <a:lnSpc>
                <a:spcPct val="200000"/>
              </a:lnSpc>
              <a:spcBef>
                <a:spcPts val="0"/>
              </a:spcBef>
              <a:spcAft>
                <a:spcPts val="0"/>
              </a:spcAft>
              <a:buClr>
                <a:srgbClr val="424242"/>
              </a:buClr>
              <a:buSzPts val="1800"/>
              <a:buFont typeface="Nunito"/>
              <a:buChar char="●"/>
            </a:pPr>
            <a:r>
              <a:rPr lang="en-US" sz="1800">
                <a:solidFill>
                  <a:srgbClr val="424242"/>
                </a:solidFill>
                <a:latin typeface="Nunito"/>
                <a:ea typeface="Nunito"/>
                <a:cs typeface="Nunito"/>
                <a:sym typeface="Nunito"/>
              </a:rPr>
              <a:t>Pentru a obține codul ASCII al unui caracter putem folosi funcția </a:t>
            </a:r>
            <a:r>
              <a:rPr b="1" lang="en-US" sz="1800">
                <a:solidFill>
                  <a:srgbClr val="424242"/>
                </a:solidFill>
                <a:latin typeface="Nunito"/>
                <a:ea typeface="Nunito"/>
                <a:cs typeface="Nunito"/>
                <a:sym typeface="Nunito"/>
              </a:rPr>
              <a:t>ord()</a:t>
            </a:r>
            <a:r>
              <a:rPr lang="en-US" sz="1800">
                <a:solidFill>
                  <a:srgbClr val="424242"/>
                </a:solidFill>
                <a:latin typeface="Nunito"/>
                <a:ea typeface="Nunito"/>
                <a:cs typeface="Nunito"/>
                <a:sym typeface="Nunito"/>
              </a:rPr>
              <a:t>.</a:t>
            </a:r>
            <a:endParaRPr sz="1800">
              <a:solidFill>
                <a:srgbClr val="424242"/>
              </a:solidFill>
              <a:latin typeface="Nunito"/>
              <a:ea typeface="Nunito"/>
              <a:cs typeface="Nunito"/>
              <a:sym typeface="Nunito"/>
            </a:endParaRPr>
          </a:p>
          <a:p>
            <a:pPr indent="0" lvl="0" marL="0" rtl="0" algn="l">
              <a:lnSpc>
                <a:spcPct val="200000"/>
              </a:lnSpc>
              <a:spcBef>
                <a:spcPts val="0"/>
              </a:spcBef>
              <a:spcAft>
                <a:spcPts val="0"/>
              </a:spcAft>
              <a:buNone/>
            </a:pPr>
            <a:r>
              <a:t/>
            </a:r>
            <a:endParaRPr sz="1800">
              <a:solidFill>
                <a:srgbClr val="424242"/>
              </a:solidFill>
              <a:latin typeface="Nunito"/>
              <a:ea typeface="Nunito"/>
              <a:cs typeface="Nunito"/>
              <a:sym typeface="Nunito"/>
            </a:endParaRPr>
          </a:p>
          <a:p>
            <a:pPr indent="-342900" lvl="0" marL="457200" rtl="0" algn="l">
              <a:lnSpc>
                <a:spcPct val="200000"/>
              </a:lnSpc>
              <a:spcBef>
                <a:spcPts val="0"/>
              </a:spcBef>
              <a:spcAft>
                <a:spcPts val="0"/>
              </a:spcAft>
              <a:buClr>
                <a:srgbClr val="424242"/>
              </a:buClr>
              <a:buSzPts val="1800"/>
              <a:buFont typeface="Nunito"/>
              <a:buChar char="●"/>
            </a:pPr>
            <a:r>
              <a:rPr lang="en-US" sz="1800">
                <a:solidFill>
                  <a:srgbClr val="424242"/>
                </a:solidFill>
                <a:latin typeface="Nunito"/>
                <a:ea typeface="Nunito"/>
                <a:cs typeface="Nunito"/>
                <a:sym typeface="Nunito"/>
              </a:rPr>
              <a:t>Pentru a obține caracterul reprezentat de un cod ASCII putem folosi funcția </a:t>
            </a:r>
            <a:r>
              <a:rPr b="1" lang="en-US" sz="1800">
                <a:solidFill>
                  <a:srgbClr val="424242"/>
                </a:solidFill>
                <a:latin typeface="Nunito"/>
                <a:ea typeface="Nunito"/>
                <a:cs typeface="Nunito"/>
                <a:sym typeface="Nunito"/>
              </a:rPr>
              <a:t>chr()</a:t>
            </a:r>
            <a:r>
              <a:rPr lang="en-US" sz="1800">
                <a:solidFill>
                  <a:srgbClr val="424242"/>
                </a:solidFill>
                <a:latin typeface="Nunito"/>
                <a:ea typeface="Nunito"/>
                <a:cs typeface="Nunito"/>
                <a:sym typeface="Nunito"/>
              </a:rPr>
              <a:t>.</a:t>
            </a:r>
            <a:endParaRPr sz="1800">
              <a:solidFill>
                <a:srgbClr val="424242"/>
              </a:solidFill>
              <a:latin typeface="Nunito"/>
              <a:ea typeface="Nunito"/>
              <a:cs typeface="Nunito"/>
              <a:sym typeface="Nunito"/>
            </a:endParaRPr>
          </a:p>
        </p:txBody>
      </p:sp>
      <p:pic>
        <p:nvPicPr>
          <p:cNvPr id="250" name="Google Shape;250;p33"/>
          <p:cNvPicPr preferRelativeResize="0"/>
          <p:nvPr/>
        </p:nvPicPr>
        <p:blipFill>
          <a:blip r:embed="rId4">
            <a:alphaModFix/>
          </a:blip>
          <a:stretch>
            <a:fillRect/>
          </a:stretch>
        </p:blipFill>
        <p:spPr>
          <a:xfrm>
            <a:off x="8289013" y="5214775"/>
            <a:ext cx="2540875" cy="393425"/>
          </a:xfrm>
          <a:prstGeom prst="rect">
            <a:avLst/>
          </a:prstGeom>
          <a:noFill/>
          <a:ln>
            <a:noFill/>
          </a:ln>
        </p:spPr>
      </p:pic>
      <p:pic>
        <p:nvPicPr>
          <p:cNvPr id="251" name="Google Shape;251;p33"/>
          <p:cNvPicPr preferRelativeResize="0"/>
          <p:nvPr/>
        </p:nvPicPr>
        <p:blipFill>
          <a:blip r:embed="rId5">
            <a:alphaModFix/>
          </a:blip>
          <a:stretch>
            <a:fillRect/>
          </a:stretch>
        </p:blipFill>
        <p:spPr>
          <a:xfrm>
            <a:off x="8282575" y="3525150"/>
            <a:ext cx="2553776" cy="373725"/>
          </a:xfrm>
          <a:prstGeom prst="rect">
            <a:avLst/>
          </a:prstGeom>
          <a:noFill/>
          <a:ln>
            <a:noFill/>
          </a:ln>
        </p:spPr>
      </p:pic>
      <p:pic>
        <p:nvPicPr>
          <p:cNvPr id="252" name="Google Shape;252;p33"/>
          <p:cNvPicPr preferRelativeResize="0"/>
          <p:nvPr/>
        </p:nvPicPr>
        <p:blipFill>
          <a:blip r:embed="rId6">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Există anumite caractere și/sau combinații de caractere care au un rol special. Cel mai simplu exemplu sunt ghilimelele - acestea (simple sau duble) sunt folosite pentru definirea unui șir de caractere.</a:t>
            </a:r>
            <a:endParaRPr sz="1800">
              <a:solidFill>
                <a:schemeClr val="dk2"/>
              </a:solidFill>
              <a:latin typeface="Nunito"/>
              <a:ea typeface="Nunito"/>
              <a:cs typeface="Nunito"/>
              <a:sym typeface="Nunito"/>
            </a:endParaRPr>
          </a:p>
          <a:p>
            <a:pPr indent="-342900" lvl="0" marL="457200" rtl="0" algn="l">
              <a:lnSpc>
                <a:spcPct val="115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Pentru folosirea caracterelor speciale cu rol de caractere integrate în string-ul nostru vom folosi caracterul </a:t>
            </a:r>
            <a:r>
              <a:rPr b="1" lang="en-US" sz="1800">
                <a:solidFill>
                  <a:srgbClr val="FD5B58"/>
                </a:solidFill>
                <a:latin typeface="Nunito"/>
                <a:ea typeface="Nunito"/>
                <a:cs typeface="Nunito"/>
                <a:sym typeface="Nunito"/>
              </a:rPr>
              <a:t>\</a:t>
            </a:r>
            <a:r>
              <a:rPr lang="en-US" sz="1800">
                <a:solidFill>
                  <a:schemeClr val="dk2"/>
                </a:solidFill>
                <a:latin typeface="Nunito"/>
                <a:ea typeface="Nunito"/>
                <a:cs typeface="Nunito"/>
                <a:sym typeface="Nunito"/>
              </a:rPr>
              <a:t> (backslash) pentru a face escape.</a:t>
            </a:r>
            <a:endParaRPr sz="1800">
              <a:solidFill>
                <a:schemeClr val="dk2"/>
              </a:solidFill>
              <a:latin typeface="Nunito"/>
              <a:ea typeface="Nunito"/>
              <a:cs typeface="Nunito"/>
              <a:sym typeface="Nunito"/>
            </a:endParaRPr>
          </a:p>
          <a:p>
            <a:pPr indent="0" lvl="0" marL="0" rtl="0" algn="l">
              <a:lnSpc>
                <a:spcPct val="115000"/>
              </a:lnSpc>
              <a:spcBef>
                <a:spcPts val="800"/>
              </a:spcBef>
              <a:spcAft>
                <a:spcPts val="0"/>
              </a:spcAft>
              <a:buNone/>
            </a:pPr>
            <a:r>
              <a:t/>
            </a:r>
            <a:endParaRPr sz="1800">
              <a:solidFill>
                <a:schemeClr val="dk2"/>
              </a:solidFill>
              <a:latin typeface="Nunito"/>
              <a:ea typeface="Nunito"/>
              <a:cs typeface="Nunito"/>
              <a:sym typeface="Nunito"/>
            </a:endParaRPr>
          </a:p>
          <a:p>
            <a:pPr indent="-342900" lvl="0" marL="457200" rtl="0" algn="l">
              <a:lnSpc>
                <a:spcPct val="115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În exemplu anterior am folosit caracterul \ înaintea caracterului “ pentru a îl integra în șirul nostru de caractere, astfel încât mesajul final să fie: </a:t>
            </a:r>
            <a:r>
              <a:rPr b="1" i="1" lang="en-US" sz="1800">
                <a:solidFill>
                  <a:schemeClr val="dk2"/>
                </a:solidFill>
                <a:latin typeface="Nunito"/>
                <a:ea typeface="Nunito"/>
                <a:cs typeface="Nunito"/>
                <a:sym typeface="Nunito"/>
              </a:rPr>
              <a:t>Si Dumnezeu a zis: “Sa se faca lumina!”</a:t>
            </a:r>
            <a:r>
              <a:rPr lang="en-US" sz="1800">
                <a:solidFill>
                  <a:schemeClr val="dk2"/>
                </a:solidFill>
                <a:latin typeface="Nunito"/>
                <a:ea typeface="Nunito"/>
                <a:cs typeface="Nunito"/>
                <a:sym typeface="Nunito"/>
              </a:rPr>
              <a:t>. </a:t>
            </a:r>
            <a:endParaRPr sz="1800">
              <a:solidFill>
                <a:schemeClr val="dk2"/>
              </a:solidFill>
              <a:latin typeface="Nunito"/>
              <a:ea typeface="Nunito"/>
              <a:cs typeface="Nunito"/>
              <a:sym typeface="Nunito"/>
            </a:endParaRPr>
          </a:p>
          <a:p>
            <a:pPr indent="-342900" lvl="0" marL="457200" rtl="0" algn="l">
              <a:lnSpc>
                <a:spcPct val="115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O listă cu caracterele speciale o găsiți în imaginea următoare:</a:t>
            </a:r>
            <a:endParaRPr sz="1800">
              <a:solidFill>
                <a:schemeClr val="dk2"/>
              </a:solidFill>
              <a:latin typeface="Nunito"/>
              <a:ea typeface="Nunito"/>
              <a:cs typeface="Nunito"/>
              <a:sym typeface="Nunito"/>
            </a:endParaRPr>
          </a:p>
        </p:txBody>
      </p:sp>
      <p:sp>
        <p:nvSpPr>
          <p:cNvPr id="258" name="Google Shape;258;p34"/>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Șiruri de caractere - escaping</a:t>
            </a:r>
            <a:endParaRPr b="1" sz="3000">
              <a:solidFill>
                <a:srgbClr val="7030A0"/>
              </a:solidFill>
              <a:latin typeface="Maven Pro"/>
              <a:ea typeface="Maven Pro"/>
              <a:cs typeface="Maven Pro"/>
              <a:sym typeface="Maven Pro"/>
            </a:endParaRPr>
          </a:p>
        </p:txBody>
      </p:sp>
      <p:sp>
        <p:nvSpPr>
          <p:cNvPr id="259" name="Google Shape;259;p34"/>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pic>
        <p:nvPicPr>
          <p:cNvPr id="260" name="Google Shape;260;p34"/>
          <p:cNvPicPr preferRelativeResize="0"/>
          <p:nvPr/>
        </p:nvPicPr>
        <p:blipFill>
          <a:blip r:embed="rId3">
            <a:alphaModFix/>
          </a:blip>
          <a:stretch>
            <a:fillRect/>
          </a:stretch>
        </p:blipFill>
        <p:spPr>
          <a:xfrm>
            <a:off x="2779178" y="2269275"/>
            <a:ext cx="6633648" cy="315263"/>
          </a:xfrm>
          <a:prstGeom prst="rect">
            <a:avLst/>
          </a:prstGeom>
          <a:noFill/>
          <a:ln>
            <a:noFill/>
          </a:ln>
        </p:spPr>
      </p:pic>
      <p:pic>
        <p:nvPicPr>
          <p:cNvPr id="261" name="Google Shape;261;p34"/>
          <p:cNvPicPr preferRelativeResize="0"/>
          <p:nvPr/>
        </p:nvPicPr>
        <p:blipFill>
          <a:blip r:embed="rId4">
            <a:alphaModFix/>
          </a:blip>
          <a:stretch>
            <a:fillRect/>
          </a:stretch>
        </p:blipFill>
        <p:spPr>
          <a:xfrm>
            <a:off x="4521611" y="3692675"/>
            <a:ext cx="3198775" cy="2481675"/>
          </a:xfrm>
          <a:prstGeom prst="rect">
            <a:avLst/>
          </a:prstGeom>
          <a:noFill/>
          <a:ln>
            <a:noFill/>
          </a:ln>
        </p:spPr>
      </p:pic>
      <p:pic>
        <p:nvPicPr>
          <p:cNvPr id="262" name="Google Shape;262;p34"/>
          <p:cNvPicPr preferRelativeResize="0"/>
          <p:nvPr/>
        </p:nvPicPr>
        <p:blipFill>
          <a:blip r:embed="rId5">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Pentru scrierea pe mai multe linii există două variante:</a:t>
            </a:r>
            <a:endParaRPr sz="1800">
              <a:solidFill>
                <a:schemeClr val="dk2"/>
              </a:solidFill>
              <a:latin typeface="Nunito"/>
              <a:ea typeface="Nunito"/>
              <a:cs typeface="Nunito"/>
              <a:sym typeface="Nunito"/>
            </a:endParaRPr>
          </a:p>
          <a:p>
            <a:pPr indent="-342900" lvl="1" marL="914400" rtl="0" algn="l">
              <a:lnSpc>
                <a:spcPct val="115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folosirea caracterului </a:t>
            </a:r>
            <a:r>
              <a:rPr b="1" i="1" lang="en-US" sz="1800">
                <a:solidFill>
                  <a:schemeClr val="dk2"/>
                </a:solidFill>
                <a:latin typeface="Nunito"/>
                <a:ea typeface="Nunito"/>
                <a:cs typeface="Nunito"/>
                <a:sym typeface="Nunito"/>
              </a:rPr>
              <a:t>newline</a:t>
            </a:r>
            <a:r>
              <a:rPr lang="en-US" sz="1800">
                <a:solidFill>
                  <a:schemeClr val="dk2"/>
                </a:solidFill>
                <a:latin typeface="Nunito"/>
                <a:ea typeface="Nunito"/>
                <a:cs typeface="Nunito"/>
                <a:sym typeface="Nunito"/>
              </a:rPr>
              <a:t>: \n</a:t>
            </a:r>
            <a:endParaRPr sz="1800">
              <a:solidFill>
                <a:schemeClr val="dk2"/>
              </a:solidFill>
              <a:latin typeface="Nunito"/>
              <a:ea typeface="Nunito"/>
              <a:cs typeface="Nunito"/>
              <a:sym typeface="Nunito"/>
            </a:endParaRPr>
          </a:p>
          <a:p>
            <a:pPr indent="0" lvl="0" marL="0" rtl="0" algn="l">
              <a:lnSpc>
                <a:spcPct val="115000"/>
              </a:lnSpc>
              <a:spcBef>
                <a:spcPts val="800"/>
              </a:spcBef>
              <a:spcAft>
                <a:spcPts val="0"/>
              </a:spcAft>
              <a:buNone/>
            </a:pPr>
            <a:r>
              <a:t/>
            </a:r>
            <a:endParaRPr sz="1800">
              <a:solidFill>
                <a:schemeClr val="dk2"/>
              </a:solidFill>
              <a:latin typeface="Nunito"/>
              <a:ea typeface="Nunito"/>
              <a:cs typeface="Nunito"/>
              <a:sym typeface="Nunito"/>
            </a:endParaRPr>
          </a:p>
          <a:p>
            <a:pPr indent="-342900" lvl="0" marL="914400" rtl="0" algn="l">
              <a:lnSpc>
                <a:spcPct val="115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folosirea ghilimelelor triple (simple sau duble):</a:t>
            </a:r>
            <a:endParaRPr sz="1800">
              <a:solidFill>
                <a:schemeClr val="dk2"/>
              </a:solidFill>
              <a:latin typeface="Nunito"/>
              <a:ea typeface="Nunito"/>
              <a:cs typeface="Nunito"/>
              <a:sym typeface="Nunito"/>
            </a:endParaRPr>
          </a:p>
          <a:p>
            <a:pPr indent="0" lvl="0" marL="0" rtl="0" algn="l">
              <a:lnSpc>
                <a:spcPct val="115000"/>
              </a:lnSpc>
              <a:spcBef>
                <a:spcPts val="800"/>
              </a:spcBef>
              <a:spcAft>
                <a:spcPts val="0"/>
              </a:spcAft>
              <a:buNone/>
            </a:pPr>
            <a:r>
              <a:t/>
            </a:r>
            <a:endParaRPr sz="1800">
              <a:solidFill>
                <a:schemeClr val="dk2"/>
              </a:solidFill>
              <a:latin typeface="Nunito"/>
              <a:ea typeface="Nunito"/>
              <a:cs typeface="Nunito"/>
              <a:sym typeface="Nunito"/>
            </a:endParaRPr>
          </a:p>
          <a:p>
            <a:pPr indent="0" lvl="0" marL="0" rtl="0" algn="l">
              <a:lnSpc>
                <a:spcPct val="115000"/>
              </a:lnSpc>
              <a:spcBef>
                <a:spcPts val="800"/>
              </a:spcBef>
              <a:spcAft>
                <a:spcPts val="0"/>
              </a:spcAft>
              <a:buNone/>
            </a:pPr>
            <a:r>
              <a:t/>
            </a:r>
            <a:endParaRPr sz="1800">
              <a:solidFill>
                <a:schemeClr val="dk2"/>
              </a:solidFill>
              <a:latin typeface="Nunito"/>
              <a:ea typeface="Nunito"/>
              <a:cs typeface="Nunito"/>
              <a:sym typeface="Nunito"/>
            </a:endParaRPr>
          </a:p>
          <a:p>
            <a:pPr indent="0" lvl="0" marL="0" rtl="0" algn="l">
              <a:lnSpc>
                <a:spcPct val="115000"/>
              </a:lnSpc>
              <a:spcBef>
                <a:spcPts val="800"/>
              </a:spcBef>
              <a:spcAft>
                <a:spcPts val="0"/>
              </a:spcAft>
              <a:buNone/>
            </a:pPr>
            <a:r>
              <a:t/>
            </a:r>
            <a:endParaRPr sz="1800">
              <a:solidFill>
                <a:schemeClr val="dk2"/>
              </a:solidFill>
              <a:latin typeface="Nunito"/>
              <a:ea typeface="Nunito"/>
              <a:cs typeface="Nunito"/>
              <a:sym typeface="Nunito"/>
            </a:endParaRPr>
          </a:p>
          <a:p>
            <a:pPr indent="0" lvl="0" marL="0" rtl="0" algn="l">
              <a:lnSpc>
                <a:spcPct val="115000"/>
              </a:lnSpc>
              <a:spcBef>
                <a:spcPts val="800"/>
              </a:spcBef>
              <a:spcAft>
                <a:spcPts val="0"/>
              </a:spcAft>
              <a:buNone/>
            </a:pPr>
            <a:r>
              <a:t/>
            </a:r>
            <a:endParaRPr sz="1800">
              <a:solidFill>
                <a:schemeClr val="dk2"/>
              </a:solidFill>
              <a:latin typeface="Nunito"/>
              <a:ea typeface="Nunito"/>
              <a:cs typeface="Nunito"/>
              <a:sym typeface="Nunito"/>
            </a:endParaRPr>
          </a:p>
          <a:p>
            <a:pPr indent="-342900" lvl="0" marL="457200" rtl="0" algn="l">
              <a:lnSpc>
                <a:spcPct val="115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Cele două exemple de mai sus sunt echivalente, ambele vor afișa mesajul:</a:t>
            </a:r>
            <a:endParaRPr sz="1800">
              <a:solidFill>
                <a:schemeClr val="dk2"/>
              </a:solidFill>
              <a:latin typeface="Nunito"/>
              <a:ea typeface="Nunito"/>
              <a:cs typeface="Nunito"/>
              <a:sym typeface="Nunito"/>
            </a:endParaRPr>
          </a:p>
        </p:txBody>
      </p:sp>
      <p:sp>
        <p:nvSpPr>
          <p:cNvPr id="268" name="Google Shape;268;p35"/>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Șiruri de caractere - multiline string</a:t>
            </a:r>
            <a:endParaRPr b="1" sz="3000">
              <a:solidFill>
                <a:srgbClr val="7030A0"/>
              </a:solidFill>
              <a:latin typeface="Maven Pro"/>
              <a:ea typeface="Maven Pro"/>
              <a:cs typeface="Maven Pro"/>
              <a:sym typeface="Maven Pro"/>
            </a:endParaRPr>
          </a:p>
        </p:txBody>
      </p:sp>
      <p:sp>
        <p:nvSpPr>
          <p:cNvPr id="269" name="Google Shape;269;p35"/>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pic>
        <p:nvPicPr>
          <p:cNvPr id="270" name="Google Shape;270;p35"/>
          <p:cNvPicPr preferRelativeResize="0"/>
          <p:nvPr/>
        </p:nvPicPr>
        <p:blipFill>
          <a:blip r:embed="rId3">
            <a:alphaModFix/>
          </a:blip>
          <a:stretch>
            <a:fillRect/>
          </a:stretch>
        </p:blipFill>
        <p:spPr>
          <a:xfrm>
            <a:off x="1685925" y="1698225"/>
            <a:ext cx="8820150" cy="171450"/>
          </a:xfrm>
          <a:prstGeom prst="rect">
            <a:avLst/>
          </a:prstGeom>
          <a:noFill/>
          <a:ln>
            <a:noFill/>
          </a:ln>
        </p:spPr>
      </p:pic>
      <p:pic>
        <p:nvPicPr>
          <p:cNvPr id="271" name="Google Shape;271;p35"/>
          <p:cNvPicPr preferRelativeResize="0"/>
          <p:nvPr/>
        </p:nvPicPr>
        <p:blipFill>
          <a:blip r:embed="rId4">
            <a:alphaModFix/>
          </a:blip>
          <a:stretch>
            <a:fillRect/>
          </a:stretch>
        </p:blipFill>
        <p:spPr>
          <a:xfrm>
            <a:off x="4383878" y="2661003"/>
            <a:ext cx="3424250" cy="1196700"/>
          </a:xfrm>
          <a:prstGeom prst="rect">
            <a:avLst/>
          </a:prstGeom>
          <a:noFill/>
          <a:ln>
            <a:noFill/>
          </a:ln>
        </p:spPr>
      </p:pic>
      <p:pic>
        <p:nvPicPr>
          <p:cNvPr id="272" name="Google Shape;272;p35"/>
          <p:cNvPicPr preferRelativeResize="0"/>
          <p:nvPr/>
        </p:nvPicPr>
        <p:blipFill>
          <a:blip r:embed="rId5">
            <a:alphaModFix/>
          </a:blip>
          <a:stretch>
            <a:fillRect/>
          </a:stretch>
        </p:blipFill>
        <p:spPr>
          <a:xfrm>
            <a:off x="4408872" y="4649800"/>
            <a:ext cx="3424250" cy="1450960"/>
          </a:xfrm>
          <a:prstGeom prst="rect">
            <a:avLst/>
          </a:prstGeom>
          <a:noFill/>
          <a:ln>
            <a:noFill/>
          </a:ln>
        </p:spPr>
      </p:pic>
      <p:pic>
        <p:nvPicPr>
          <p:cNvPr id="273" name="Google Shape;273;p35"/>
          <p:cNvPicPr preferRelativeResize="0"/>
          <p:nvPr/>
        </p:nvPicPr>
        <p:blipFill>
          <a:blip r:embed="rId6">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20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Pentru a evita rolul caracterelor speciale putem folosi noțiunea de </a:t>
            </a:r>
            <a:r>
              <a:rPr b="1" lang="en-US" sz="1800">
                <a:solidFill>
                  <a:schemeClr val="dk2"/>
                </a:solidFill>
                <a:latin typeface="Nunito"/>
                <a:ea typeface="Nunito"/>
                <a:cs typeface="Nunito"/>
                <a:sym typeface="Nunito"/>
              </a:rPr>
              <a:t>raw string</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a:p>
            <a:pPr indent="0" lvl="0" marL="0" rtl="0" algn="l">
              <a:lnSpc>
                <a:spcPct val="200000"/>
              </a:lnSpc>
              <a:spcBef>
                <a:spcPts val="800"/>
              </a:spcBef>
              <a:spcAft>
                <a:spcPts val="0"/>
              </a:spcAft>
              <a:buNone/>
            </a:pPr>
            <a:r>
              <a:t/>
            </a:r>
            <a:endParaRPr sz="1800">
              <a:solidFill>
                <a:schemeClr val="dk2"/>
              </a:solidFill>
              <a:latin typeface="Nunito"/>
              <a:ea typeface="Nunito"/>
              <a:cs typeface="Nunito"/>
              <a:sym typeface="Nunito"/>
            </a:endParaRPr>
          </a:p>
          <a:p>
            <a:pPr indent="-342900" lvl="0" marL="457200" rtl="0" algn="l">
              <a:lnSpc>
                <a:spcPct val="20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În exemplu anterior mesajul nostru va fi afișat pe două linii datorită caracterului newline \n.</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Folosind raw string putem afișa mesajul așa cum arată, fără a fi nevoiți să facem escape caracterului \n.</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Pentru definirea unui raw string vom prefixa string-ul nostru cu caracterul </a:t>
            </a:r>
            <a:r>
              <a:rPr b="1" lang="en-US" sz="1800">
                <a:solidFill>
                  <a:srgbClr val="FD5B58"/>
                </a:solidFill>
                <a:latin typeface="Nunito"/>
                <a:ea typeface="Nunito"/>
                <a:cs typeface="Nunito"/>
                <a:sym typeface="Nunito"/>
              </a:rPr>
              <a:t>r</a:t>
            </a:r>
            <a:r>
              <a:rPr lang="en-US" sz="1800">
                <a:solidFill>
                  <a:schemeClr val="dk2"/>
                </a:solidFill>
                <a:latin typeface="Nunito"/>
                <a:ea typeface="Nunito"/>
                <a:cs typeface="Nunito"/>
                <a:sym typeface="Nunito"/>
              </a:rPr>
              <a:t> sau </a:t>
            </a:r>
            <a:r>
              <a:rPr b="1" lang="en-US" sz="1800">
                <a:solidFill>
                  <a:srgbClr val="FD5B58"/>
                </a:solidFill>
                <a:latin typeface="Nunito"/>
                <a:ea typeface="Nunito"/>
                <a:cs typeface="Nunito"/>
                <a:sym typeface="Nunito"/>
              </a:rPr>
              <a:t>R</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a:p>
            <a:pPr indent="0" lvl="0" marL="0" rtl="0" algn="l">
              <a:lnSpc>
                <a:spcPct val="200000"/>
              </a:lnSpc>
              <a:spcBef>
                <a:spcPts val="800"/>
              </a:spcBef>
              <a:spcAft>
                <a:spcPts val="0"/>
              </a:spcAft>
              <a:buNone/>
            </a:pPr>
            <a:r>
              <a:t/>
            </a:r>
            <a:endParaRPr sz="1800">
              <a:solidFill>
                <a:schemeClr val="dk2"/>
              </a:solidFill>
              <a:latin typeface="Nunito"/>
              <a:ea typeface="Nunito"/>
              <a:cs typeface="Nunito"/>
              <a:sym typeface="Nunito"/>
            </a:endParaRPr>
          </a:p>
          <a:p>
            <a:pPr indent="-342900" lvl="0" marL="457200" rtl="0" algn="l">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În acest exemplu mesajul va fi afișat exact așa cum apare între ghilimele. Această tehnică ne ajută când vrem să afișăm un text așa cum este, fără a îl formata.</a:t>
            </a:r>
            <a:endParaRPr sz="1800">
              <a:solidFill>
                <a:schemeClr val="dk2"/>
              </a:solidFill>
              <a:latin typeface="Nunito"/>
              <a:ea typeface="Nunito"/>
              <a:cs typeface="Nunito"/>
              <a:sym typeface="Nunito"/>
            </a:endParaRPr>
          </a:p>
        </p:txBody>
      </p:sp>
      <p:sp>
        <p:nvSpPr>
          <p:cNvPr id="279" name="Google Shape;279;p36"/>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Șiruri de caractere - raw string</a:t>
            </a:r>
            <a:endParaRPr b="1" sz="3000">
              <a:solidFill>
                <a:srgbClr val="7030A0"/>
              </a:solidFill>
              <a:latin typeface="Maven Pro"/>
              <a:ea typeface="Maven Pro"/>
              <a:cs typeface="Maven Pro"/>
              <a:sym typeface="Maven Pro"/>
            </a:endParaRPr>
          </a:p>
        </p:txBody>
      </p:sp>
      <p:sp>
        <p:nvSpPr>
          <p:cNvPr id="280" name="Google Shape;280;p36"/>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pic>
        <p:nvPicPr>
          <p:cNvPr id="281" name="Google Shape;281;p36"/>
          <p:cNvPicPr preferRelativeResize="0"/>
          <p:nvPr/>
        </p:nvPicPr>
        <p:blipFill>
          <a:blip r:embed="rId3">
            <a:alphaModFix/>
          </a:blip>
          <a:stretch>
            <a:fillRect/>
          </a:stretch>
        </p:blipFill>
        <p:spPr>
          <a:xfrm>
            <a:off x="2290917" y="1594700"/>
            <a:ext cx="7610179" cy="281338"/>
          </a:xfrm>
          <a:prstGeom prst="rect">
            <a:avLst/>
          </a:prstGeom>
          <a:noFill/>
          <a:ln>
            <a:noFill/>
          </a:ln>
        </p:spPr>
      </p:pic>
      <p:pic>
        <p:nvPicPr>
          <p:cNvPr id="282" name="Google Shape;282;p36"/>
          <p:cNvPicPr preferRelativeResize="0"/>
          <p:nvPr/>
        </p:nvPicPr>
        <p:blipFill>
          <a:blip r:embed="rId4">
            <a:alphaModFix/>
          </a:blip>
          <a:stretch>
            <a:fillRect/>
          </a:stretch>
        </p:blipFill>
        <p:spPr>
          <a:xfrm>
            <a:off x="2048825" y="4015780"/>
            <a:ext cx="8144342" cy="281350"/>
          </a:xfrm>
          <a:prstGeom prst="rect">
            <a:avLst/>
          </a:prstGeom>
          <a:noFill/>
          <a:ln>
            <a:noFill/>
          </a:ln>
        </p:spPr>
      </p:pic>
      <p:pic>
        <p:nvPicPr>
          <p:cNvPr id="283" name="Google Shape;283;p36"/>
          <p:cNvPicPr preferRelativeResize="0"/>
          <p:nvPr/>
        </p:nvPicPr>
        <p:blipFill>
          <a:blip r:embed="rId5">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7"/>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Un șir de caractere poate fi formatat prin mai multe metode. Prin formatarea unui string în</a:t>
            </a:r>
            <a:r>
              <a:rPr lang="en-US" sz="1800">
                <a:solidFill>
                  <a:schemeClr val="dk2"/>
                </a:solidFill>
                <a:latin typeface="Nunito"/>
                <a:ea typeface="Nunito"/>
                <a:cs typeface="Nunito"/>
                <a:sym typeface="Nunito"/>
              </a:rPr>
              <a:t>țelegem înlocuirea unor placeholdere din cadrul string-ului cu date:</a:t>
            </a:r>
            <a:endParaRPr sz="1800">
              <a:solidFill>
                <a:schemeClr val="dk2"/>
              </a:solidFill>
              <a:latin typeface="Nunito"/>
              <a:ea typeface="Nunito"/>
              <a:cs typeface="Nunito"/>
              <a:sym typeface="Nunito"/>
            </a:endParaRPr>
          </a:p>
          <a:p>
            <a:pPr indent="-342900" lvl="1" marL="914400" rtl="0" algn="l">
              <a:lnSpc>
                <a:spcPct val="115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metoda </a:t>
            </a:r>
            <a:r>
              <a:rPr b="1" lang="en-US" sz="1800">
                <a:solidFill>
                  <a:schemeClr val="dk2"/>
                </a:solidFill>
                <a:latin typeface="Nunito"/>
                <a:ea typeface="Nunito"/>
                <a:cs typeface="Nunito"/>
                <a:sym typeface="Nunito"/>
              </a:rPr>
              <a:t>format()</a:t>
            </a:r>
            <a:r>
              <a:rPr lang="en-US" sz="1800">
                <a:solidFill>
                  <a:schemeClr val="dk2"/>
                </a:solidFill>
                <a:latin typeface="Nunito"/>
                <a:ea typeface="Nunito"/>
                <a:cs typeface="Nunito"/>
                <a:sym typeface="Nunito"/>
              </a:rPr>
              <a:t> - definirea placeholderului se face între acolade </a:t>
            </a:r>
            <a:r>
              <a:rPr b="1" lang="en-US" sz="1800">
                <a:solidFill>
                  <a:schemeClr val="dk2"/>
                </a:solidFill>
                <a:latin typeface="Nunito"/>
                <a:ea typeface="Nunito"/>
                <a:cs typeface="Nunito"/>
                <a:sym typeface="Nunito"/>
              </a:rPr>
              <a:t>{ }</a:t>
            </a:r>
            <a:endParaRPr b="1" sz="1800">
              <a:solidFill>
                <a:schemeClr val="dk2"/>
              </a:solidFill>
              <a:latin typeface="Nunito"/>
              <a:ea typeface="Nunito"/>
              <a:cs typeface="Nunito"/>
              <a:sym typeface="Nunito"/>
            </a:endParaRPr>
          </a:p>
          <a:p>
            <a:pPr indent="0" lvl="0" marL="0" rtl="0" algn="l">
              <a:lnSpc>
                <a:spcPct val="115000"/>
              </a:lnSpc>
              <a:spcBef>
                <a:spcPts val="800"/>
              </a:spcBef>
              <a:spcAft>
                <a:spcPts val="0"/>
              </a:spcAft>
              <a:buNone/>
            </a:pPr>
            <a:r>
              <a:t/>
            </a:r>
            <a:endParaRPr b="1" sz="1800">
              <a:solidFill>
                <a:schemeClr val="dk2"/>
              </a:solidFill>
              <a:latin typeface="Nunito"/>
              <a:ea typeface="Nunito"/>
              <a:cs typeface="Nunito"/>
              <a:sym typeface="Nunito"/>
            </a:endParaRPr>
          </a:p>
          <a:p>
            <a:pPr indent="-342900" lvl="0" marL="1371600" rtl="0" algn="l">
              <a:lnSpc>
                <a:spcPct val="115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în exemplul anterior mesajul afișat va fi: </a:t>
            </a:r>
            <a:r>
              <a:rPr b="1" i="1" lang="en-US" sz="1800">
                <a:solidFill>
                  <a:schemeClr val="dk2"/>
                </a:solidFill>
                <a:latin typeface="Nunito"/>
                <a:ea typeface="Nunito"/>
                <a:cs typeface="Nunito"/>
                <a:sym typeface="Nunito"/>
              </a:rPr>
              <a:t>For only 49 dollars! Have a great day!</a:t>
            </a:r>
            <a:endParaRPr b="1" i="1" sz="1800">
              <a:solidFill>
                <a:schemeClr val="dk2"/>
              </a:solidFill>
              <a:latin typeface="Nunito"/>
              <a:ea typeface="Nunito"/>
              <a:cs typeface="Nunito"/>
              <a:sym typeface="Nunito"/>
            </a:endParaRPr>
          </a:p>
          <a:p>
            <a:pPr indent="-342900" lvl="0" marL="1371600" rtl="0" algn="l">
              <a:lnSpc>
                <a:spcPct val="115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placeholderele pot fi identificate folosit nume (cum este și cazul de mai sus </a:t>
            </a:r>
            <a:r>
              <a:rPr b="1" i="1" lang="en-US" sz="1800">
                <a:solidFill>
                  <a:schemeClr val="dk2"/>
                </a:solidFill>
                <a:latin typeface="Nunito"/>
                <a:ea typeface="Nunito"/>
                <a:cs typeface="Nunito"/>
                <a:sym typeface="Nunito"/>
              </a:rPr>
              <a:t>{cheers_msg}</a:t>
            </a:r>
            <a:r>
              <a:rPr lang="en-US" sz="1800">
                <a:solidFill>
                  <a:schemeClr val="dk2"/>
                </a:solidFill>
                <a:latin typeface="Nunito"/>
                <a:ea typeface="Nunito"/>
                <a:cs typeface="Nunito"/>
                <a:sym typeface="Nunito"/>
              </a:rPr>
              <a:t>), placeholdere numerotate sau chiar placeholdere goale:</a:t>
            </a:r>
            <a:endParaRPr sz="1800">
              <a:solidFill>
                <a:schemeClr val="dk2"/>
              </a:solidFill>
              <a:latin typeface="Nunito"/>
              <a:ea typeface="Nunito"/>
              <a:cs typeface="Nunito"/>
              <a:sym typeface="Nunito"/>
            </a:endParaRPr>
          </a:p>
          <a:p>
            <a:pPr indent="0" lvl="0" marL="0" rtl="0" algn="l">
              <a:lnSpc>
                <a:spcPct val="115000"/>
              </a:lnSpc>
              <a:spcBef>
                <a:spcPts val="800"/>
              </a:spcBef>
              <a:spcAft>
                <a:spcPts val="0"/>
              </a:spcAft>
              <a:buNone/>
            </a:pPr>
            <a:r>
              <a:t/>
            </a:r>
            <a:endParaRPr sz="1800">
              <a:solidFill>
                <a:schemeClr val="dk2"/>
              </a:solidFill>
              <a:latin typeface="Nunito"/>
              <a:ea typeface="Nunito"/>
              <a:cs typeface="Nunito"/>
              <a:sym typeface="Nunito"/>
            </a:endParaRPr>
          </a:p>
          <a:p>
            <a:pPr indent="-342900" lvl="0" marL="1371600" rtl="0" algn="l">
              <a:lnSpc>
                <a:spcPct val="115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toate exemplele de mai sus vor produce același rezultat.</a:t>
            </a:r>
            <a:endParaRPr sz="1800">
              <a:solidFill>
                <a:schemeClr val="dk2"/>
              </a:solidFill>
              <a:latin typeface="Nunito"/>
              <a:ea typeface="Nunito"/>
              <a:cs typeface="Nunito"/>
              <a:sym typeface="Nunito"/>
            </a:endParaRPr>
          </a:p>
          <a:p>
            <a:pPr indent="-342900" lvl="0" marL="1371600" rtl="0" algn="l">
              <a:lnSpc>
                <a:spcPct val="115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în cazul ultimelor două cazuri trebuie respectată ordinea parametrilor primiți de funcția </a:t>
            </a:r>
            <a:r>
              <a:rPr b="1" lang="en-US" sz="1800">
                <a:solidFill>
                  <a:schemeClr val="dk2"/>
                </a:solidFill>
                <a:latin typeface="Nunito"/>
                <a:ea typeface="Nunito"/>
                <a:cs typeface="Nunito"/>
                <a:sym typeface="Nunito"/>
              </a:rPr>
              <a:t>format()</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a:p>
            <a:pPr indent="-342900" lvl="0" marL="914400" rtl="0" algn="l">
              <a:lnSpc>
                <a:spcPct val="115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folosind F-strings - acestea au fost introduse pentru a face mai ușoară formatarea string-urilor:</a:t>
            </a:r>
            <a:endParaRPr sz="1800">
              <a:solidFill>
                <a:schemeClr val="dk2"/>
              </a:solidFill>
              <a:latin typeface="Nunito"/>
              <a:ea typeface="Nunito"/>
              <a:cs typeface="Nunito"/>
              <a:sym typeface="Nunito"/>
            </a:endParaRPr>
          </a:p>
          <a:p>
            <a:pPr indent="-342900" lvl="1" marL="1371600" rtl="0" algn="l">
              <a:lnSpc>
                <a:spcPct val="115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nu mai este nevoie de definirea placeholderelor - formatarea se face pe loc</a:t>
            </a:r>
            <a:endParaRPr sz="1800">
              <a:solidFill>
                <a:schemeClr val="dk2"/>
              </a:solidFill>
              <a:latin typeface="Nunito"/>
              <a:ea typeface="Nunito"/>
              <a:cs typeface="Nunito"/>
              <a:sym typeface="Nunito"/>
            </a:endParaRPr>
          </a:p>
          <a:p>
            <a:pPr indent="-342900" lvl="1" marL="1371600" rtl="0" algn="l">
              <a:lnSpc>
                <a:spcPct val="115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sunt string-uri care încep cu litera f sau F, iar valorile ce se doresc interpolate sunt folosite între acolade </a:t>
            </a:r>
            <a:r>
              <a:rPr b="1" lang="en-US" sz="1800">
                <a:solidFill>
                  <a:schemeClr val="dk2"/>
                </a:solidFill>
                <a:latin typeface="Nunito"/>
                <a:ea typeface="Nunito"/>
                <a:cs typeface="Nunito"/>
                <a:sym typeface="Nunito"/>
              </a:rPr>
              <a:t>{ }</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p:txBody>
      </p:sp>
      <p:sp>
        <p:nvSpPr>
          <p:cNvPr id="289" name="Google Shape;289;p37"/>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Șiruri de caractere - formatting</a:t>
            </a:r>
            <a:endParaRPr b="1" sz="3000">
              <a:solidFill>
                <a:srgbClr val="7030A0"/>
              </a:solidFill>
              <a:latin typeface="Maven Pro"/>
              <a:ea typeface="Maven Pro"/>
              <a:cs typeface="Maven Pro"/>
              <a:sym typeface="Maven Pro"/>
            </a:endParaRPr>
          </a:p>
        </p:txBody>
      </p:sp>
      <p:sp>
        <p:nvSpPr>
          <p:cNvPr id="290" name="Google Shape;290;p37"/>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pic>
        <p:nvPicPr>
          <p:cNvPr id="291" name="Google Shape;291;p37"/>
          <p:cNvPicPr preferRelativeResize="0"/>
          <p:nvPr/>
        </p:nvPicPr>
        <p:blipFill>
          <a:blip r:embed="rId3">
            <a:alphaModFix/>
          </a:blip>
          <a:stretch>
            <a:fillRect/>
          </a:stretch>
        </p:blipFill>
        <p:spPr>
          <a:xfrm>
            <a:off x="1290625" y="2049713"/>
            <a:ext cx="9610725" cy="219075"/>
          </a:xfrm>
          <a:prstGeom prst="rect">
            <a:avLst/>
          </a:prstGeom>
          <a:noFill/>
          <a:ln>
            <a:noFill/>
          </a:ln>
        </p:spPr>
      </p:pic>
      <p:pic>
        <p:nvPicPr>
          <p:cNvPr id="292" name="Google Shape;292;p37"/>
          <p:cNvPicPr preferRelativeResize="0"/>
          <p:nvPr/>
        </p:nvPicPr>
        <p:blipFill>
          <a:blip r:embed="rId4">
            <a:alphaModFix/>
          </a:blip>
          <a:stretch>
            <a:fillRect/>
          </a:stretch>
        </p:blipFill>
        <p:spPr>
          <a:xfrm>
            <a:off x="2784013" y="3397900"/>
            <a:ext cx="6623974" cy="459725"/>
          </a:xfrm>
          <a:prstGeom prst="rect">
            <a:avLst/>
          </a:prstGeom>
          <a:noFill/>
          <a:ln>
            <a:noFill/>
          </a:ln>
        </p:spPr>
      </p:pic>
      <p:pic>
        <p:nvPicPr>
          <p:cNvPr id="293" name="Google Shape;293;p37"/>
          <p:cNvPicPr preferRelativeResize="0"/>
          <p:nvPr/>
        </p:nvPicPr>
        <p:blipFill>
          <a:blip r:embed="rId5">
            <a:alphaModFix/>
          </a:blip>
          <a:stretch>
            <a:fillRect/>
          </a:stretch>
        </p:blipFill>
        <p:spPr>
          <a:xfrm>
            <a:off x="3325400" y="5777538"/>
            <a:ext cx="5591175" cy="238125"/>
          </a:xfrm>
          <a:prstGeom prst="rect">
            <a:avLst/>
          </a:prstGeom>
          <a:noFill/>
          <a:ln>
            <a:noFill/>
          </a:ln>
        </p:spPr>
      </p:pic>
      <p:pic>
        <p:nvPicPr>
          <p:cNvPr id="294" name="Google Shape;294;p37"/>
          <p:cNvPicPr preferRelativeResize="0"/>
          <p:nvPr/>
        </p:nvPicPr>
        <p:blipFill>
          <a:blip r:embed="rId6">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8"/>
          <p:cNvSpPr txBox="1"/>
          <p:nvPr>
            <p:ph type="title"/>
          </p:nvPr>
        </p:nvSpPr>
        <p:spPr>
          <a:xfrm>
            <a:off x="544859" y="2566201"/>
            <a:ext cx="10515600" cy="1325100"/>
          </a:xfrm>
          <a:prstGeom prst="rect">
            <a:avLst/>
          </a:prstGeom>
          <a:noFill/>
          <a:ln>
            <a:noFill/>
          </a:ln>
        </p:spPr>
        <p:txBody>
          <a:bodyPr anchorCtr="0" anchor="ctr" bIns="45700" lIns="91425" spcFirstLastPara="1" rIns="91425" wrap="square" tIns="45700">
            <a:noAutofit/>
          </a:bodyPr>
          <a:lstStyle/>
          <a:p>
            <a:pPr indent="0" lvl="0" marL="914400" rtl="0" algn="ctr">
              <a:lnSpc>
                <a:spcPct val="100000"/>
              </a:lnSpc>
              <a:spcBef>
                <a:spcPts val="0"/>
              </a:spcBef>
              <a:spcAft>
                <a:spcPts val="0"/>
              </a:spcAft>
              <a:buNone/>
            </a:pPr>
            <a:r>
              <a:rPr b="1" lang="en-US" sz="6000">
                <a:solidFill>
                  <a:srgbClr val="FFFFFF"/>
                </a:solidFill>
                <a:latin typeface="Maven Pro"/>
                <a:ea typeface="Maven Pro"/>
                <a:cs typeface="Maven Pro"/>
                <a:sym typeface="Maven Pro"/>
              </a:rPr>
              <a:t>Liste</a:t>
            </a:r>
            <a:endParaRPr b="1" sz="6000">
              <a:solidFill>
                <a:srgbClr val="FFFFFF"/>
              </a:solidFill>
              <a:latin typeface="Maven Pro"/>
              <a:ea typeface="Maven Pro"/>
              <a:cs typeface="Maven Pro"/>
              <a:sym typeface="Maven Pro"/>
            </a:endParaRPr>
          </a:p>
        </p:txBody>
      </p:sp>
      <p:sp>
        <p:nvSpPr>
          <p:cNvPr id="300" name="Google Shape;300;p38"/>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a:solidFill>
                  <a:srgbClr val="FFFFFF"/>
                </a:solidFill>
                <a:latin typeface="Maven Pro"/>
                <a:ea typeface="Maven Pro"/>
                <a:cs typeface="Maven Pro"/>
                <a:sym typeface="Maven Pro"/>
              </a:rPr>
              <a:t>7</a:t>
            </a:r>
            <a:r>
              <a:rPr lang="en-US">
                <a:solidFill>
                  <a:srgbClr val="FFFFFF"/>
                </a:solidFill>
                <a:latin typeface="Maven Pro"/>
                <a:ea typeface="Maven Pro"/>
                <a:cs typeface="Maven Pro"/>
                <a:sym typeface="Maven Pro"/>
              </a:rPr>
              <a:t> din 10</a:t>
            </a:r>
            <a:endParaRPr>
              <a:solidFill>
                <a:srgbClr val="FFFFFF"/>
              </a:solidFill>
              <a:latin typeface="Maven Pro"/>
              <a:ea typeface="Maven Pro"/>
              <a:cs typeface="Maven Pro"/>
              <a:sym typeface="Maven Pro"/>
            </a:endParaRPr>
          </a:p>
        </p:txBody>
      </p:sp>
      <p:sp>
        <p:nvSpPr>
          <p:cNvPr id="301" name="Google Shape;301;p38"/>
          <p:cNvSpPr txBox="1"/>
          <p:nvPr/>
        </p:nvSpPr>
        <p:spPr>
          <a:xfrm>
            <a:off x="0" y="5020650"/>
            <a:ext cx="12192000" cy="123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Maven Pro"/>
                <a:ea typeface="Maven Pro"/>
                <a:cs typeface="Maven Pro"/>
                <a:sym typeface="Maven Pro"/>
              </a:rPr>
              <a:t>Week 2. Pythonic “Hello, World!”</a:t>
            </a:r>
            <a:endParaRPr sz="2400">
              <a:latin typeface="Maven Pro"/>
              <a:ea typeface="Maven Pro"/>
              <a:cs typeface="Maven Pro"/>
              <a:sym typeface="Maven Pro"/>
            </a:endParaRPr>
          </a:p>
        </p:txBody>
      </p:sp>
      <p:pic>
        <p:nvPicPr>
          <p:cNvPr id="302" name="Google Shape;302;p38"/>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2"/>
          <p:cNvSpPr txBox="1"/>
          <p:nvPr>
            <p:ph type="title"/>
          </p:nvPr>
        </p:nvSpPr>
        <p:spPr>
          <a:xfrm>
            <a:off x="0" y="2566200"/>
            <a:ext cx="12192000" cy="132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None/>
            </a:pPr>
            <a:r>
              <a:rPr b="1" lang="en-US" sz="6000">
                <a:solidFill>
                  <a:srgbClr val="FFFFFF"/>
                </a:solidFill>
                <a:latin typeface="Maven Pro"/>
                <a:ea typeface="Maven Pro"/>
                <a:cs typeface="Maven Pro"/>
                <a:sym typeface="Maven Pro"/>
              </a:rPr>
              <a:t>Program “Hello, World!”</a:t>
            </a:r>
            <a:endParaRPr b="1" sz="6000">
              <a:solidFill>
                <a:srgbClr val="FFFFFF"/>
              </a:solidFill>
              <a:latin typeface="Maven Pro"/>
              <a:ea typeface="Maven Pro"/>
              <a:cs typeface="Maven Pro"/>
              <a:sym typeface="Maven Pro"/>
            </a:endParaRPr>
          </a:p>
        </p:txBody>
      </p:sp>
      <p:sp>
        <p:nvSpPr>
          <p:cNvPr id="64" name="Google Shape;64;p12"/>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a:solidFill>
                  <a:srgbClr val="FFFFFF"/>
                </a:solidFill>
                <a:latin typeface="Maven Pro"/>
                <a:ea typeface="Maven Pro"/>
                <a:cs typeface="Maven Pro"/>
                <a:sym typeface="Maven Pro"/>
              </a:rPr>
              <a:t>1</a:t>
            </a:r>
            <a:r>
              <a:rPr lang="en-US">
                <a:solidFill>
                  <a:srgbClr val="FFFFFF"/>
                </a:solidFill>
                <a:latin typeface="Maven Pro"/>
                <a:ea typeface="Maven Pro"/>
                <a:cs typeface="Maven Pro"/>
                <a:sym typeface="Maven Pro"/>
              </a:rPr>
              <a:t> din 10</a:t>
            </a:r>
            <a:endParaRPr>
              <a:solidFill>
                <a:srgbClr val="FFFFFF"/>
              </a:solidFill>
              <a:latin typeface="Maven Pro"/>
              <a:ea typeface="Maven Pro"/>
              <a:cs typeface="Maven Pro"/>
              <a:sym typeface="Maven Pro"/>
            </a:endParaRPr>
          </a:p>
        </p:txBody>
      </p:sp>
      <p:sp>
        <p:nvSpPr>
          <p:cNvPr id="65" name="Google Shape;65;p12"/>
          <p:cNvSpPr txBox="1"/>
          <p:nvPr/>
        </p:nvSpPr>
        <p:spPr>
          <a:xfrm>
            <a:off x="0" y="5020650"/>
            <a:ext cx="12192000" cy="123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Maven Pro"/>
                <a:ea typeface="Maven Pro"/>
                <a:cs typeface="Maven Pro"/>
                <a:sym typeface="Maven Pro"/>
              </a:rPr>
              <a:t>Week 2. Pythonic “Hello, World!”</a:t>
            </a:r>
            <a:endParaRPr sz="2400">
              <a:latin typeface="Maven Pro"/>
              <a:ea typeface="Maven Pro"/>
              <a:cs typeface="Maven Pro"/>
              <a:sym typeface="Maven Pro"/>
            </a:endParaRPr>
          </a:p>
        </p:txBody>
      </p:sp>
      <p:pic>
        <p:nvPicPr>
          <p:cNvPr id="66" name="Google Shape;66;p12"/>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9"/>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Lista este o structură de date ordonată și mutable (poate fi modificată).</a:t>
            </a:r>
            <a:endParaRPr sz="1800">
              <a:solidFill>
                <a:schemeClr val="dk2"/>
              </a:solidFill>
              <a:latin typeface="Nunito"/>
              <a:ea typeface="Nunito"/>
              <a:cs typeface="Nunito"/>
              <a:sym typeface="Nunito"/>
            </a:endParaRPr>
          </a:p>
          <a:p>
            <a:pPr indent="-342900" lvl="0" marL="457200" rtl="0" algn="l">
              <a:lnSpc>
                <a:spcPct val="115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Permite elemente duplicat.</a:t>
            </a:r>
            <a:endParaRPr sz="1800">
              <a:solidFill>
                <a:schemeClr val="dk2"/>
              </a:solidFill>
              <a:latin typeface="Nunito"/>
              <a:ea typeface="Nunito"/>
              <a:cs typeface="Nunito"/>
              <a:sym typeface="Nunito"/>
            </a:endParaRPr>
          </a:p>
          <a:p>
            <a:pPr indent="-342900" lvl="0" marL="457200" rtl="0" algn="l">
              <a:lnSpc>
                <a:spcPct val="115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Este definită folosind parantezele drepte </a:t>
            </a:r>
            <a:r>
              <a:rPr b="1" lang="en-US" sz="1800">
                <a:solidFill>
                  <a:srgbClr val="FD5B58"/>
                </a:solidFill>
                <a:latin typeface="Nunito"/>
                <a:ea typeface="Nunito"/>
                <a:cs typeface="Nunito"/>
                <a:sym typeface="Nunito"/>
              </a:rPr>
              <a:t>[ ]</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a:p>
            <a:pPr indent="0" lvl="0" marL="457200" rtl="0" algn="l">
              <a:lnSpc>
                <a:spcPct val="115000"/>
              </a:lnSpc>
              <a:spcBef>
                <a:spcPts val="800"/>
              </a:spcBef>
              <a:spcAft>
                <a:spcPts val="0"/>
              </a:spcAft>
              <a:buNone/>
            </a:pPr>
            <a:r>
              <a:t/>
            </a:r>
            <a:endParaRPr sz="1800">
              <a:solidFill>
                <a:schemeClr val="dk2"/>
              </a:solidFill>
              <a:latin typeface="Nunito"/>
              <a:ea typeface="Nunito"/>
              <a:cs typeface="Nunito"/>
              <a:sym typeface="Nunito"/>
            </a:endParaRPr>
          </a:p>
          <a:p>
            <a:pPr indent="-342900" lvl="0" marL="457200" rtl="0" algn="l">
              <a:lnSpc>
                <a:spcPct val="115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În Python, o listă poate conține orice tip de date. Cu toate acestea, de cele mai multe ori listele o să aibă același tip de date astfel încât conținutul lor să fie intuitiv.</a:t>
            </a:r>
            <a:endParaRPr sz="1800">
              <a:solidFill>
                <a:schemeClr val="dk2"/>
              </a:solidFill>
              <a:latin typeface="Nunito"/>
              <a:ea typeface="Nunito"/>
              <a:cs typeface="Nunito"/>
              <a:sym typeface="Nunito"/>
            </a:endParaRPr>
          </a:p>
          <a:p>
            <a:pPr indent="0" lvl="0" marL="0" rtl="0" algn="l">
              <a:lnSpc>
                <a:spcPct val="115000"/>
              </a:lnSpc>
              <a:spcBef>
                <a:spcPts val="800"/>
              </a:spcBef>
              <a:spcAft>
                <a:spcPts val="0"/>
              </a:spcAft>
              <a:buNone/>
            </a:pPr>
            <a:r>
              <a:t/>
            </a:r>
            <a:endParaRPr sz="1800">
              <a:solidFill>
                <a:schemeClr val="dk2"/>
              </a:solidFill>
              <a:latin typeface="Nunito"/>
              <a:ea typeface="Nunito"/>
              <a:cs typeface="Nunito"/>
              <a:sym typeface="Nunito"/>
            </a:endParaRPr>
          </a:p>
          <a:p>
            <a:pPr indent="-342900" lvl="0" marL="457200" rtl="0" algn="l">
              <a:lnSpc>
                <a:spcPct val="115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Listele sunt structuri de date ale căror elemente pot fi accesate folosindu-ne de un index. Fiecare element are un index (o poziție) care-l definește. Numerotarea acestora începe de la </a:t>
            </a:r>
            <a:r>
              <a:rPr b="1" lang="en-US" sz="1800">
                <a:solidFill>
                  <a:schemeClr val="dk2"/>
                </a:solidFill>
                <a:latin typeface="Nunito"/>
                <a:ea typeface="Nunito"/>
                <a:cs typeface="Nunito"/>
                <a:sym typeface="Nunito"/>
              </a:rPr>
              <a:t>0</a:t>
            </a:r>
            <a:r>
              <a:rPr lang="en-US" sz="1800">
                <a:solidFill>
                  <a:schemeClr val="dk2"/>
                </a:solidFill>
                <a:latin typeface="Nunito"/>
                <a:ea typeface="Nunito"/>
                <a:cs typeface="Nunito"/>
                <a:sym typeface="Nunito"/>
              </a:rPr>
              <a:t> și se termină la </a:t>
            </a:r>
            <a:r>
              <a:rPr b="1" lang="en-US" sz="1800">
                <a:solidFill>
                  <a:schemeClr val="dk2"/>
                </a:solidFill>
                <a:latin typeface="Nunito"/>
                <a:ea typeface="Nunito"/>
                <a:cs typeface="Nunito"/>
                <a:sym typeface="Nunito"/>
              </a:rPr>
              <a:t>n-1</a:t>
            </a:r>
            <a:r>
              <a:rPr lang="en-US" sz="1800">
                <a:solidFill>
                  <a:schemeClr val="dk2"/>
                </a:solidFill>
                <a:latin typeface="Nunito"/>
                <a:ea typeface="Nunito"/>
                <a:cs typeface="Nunito"/>
                <a:sym typeface="Nunito"/>
              </a:rPr>
              <a:t> (unde n reprezintă numărul de elemente din listă.</a:t>
            </a:r>
            <a:endParaRPr sz="1800">
              <a:solidFill>
                <a:schemeClr val="dk2"/>
              </a:solidFill>
              <a:latin typeface="Nunito"/>
              <a:ea typeface="Nunito"/>
              <a:cs typeface="Nunito"/>
              <a:sym typeface="Nunito"/>
            </a:endParaRPr>
          </a:p>
          <a:p>
            <a:pPr indent="-342900" lvl="0" marL="457200" rtl="0" algn="l">
              <a:lnSpc>
                <a:spcPct val="115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Pentru accesarea unui element ne vom folosi de numele listei precedat de index-ul dorit scris între paranteze drepte </a:t>
            </a:r>
            <a:r>
              <a:rPr b="1" lang="en-US" sz="1800">
                <a:solidFill>
                  <a:srgbClr val="FD5B58"/>
                </a:solidFill>
                <a:latin typeface="Nunito"/>
                <a:ea typeface="Nunito"/>
                <a:cs typeface="Nunito"/>
                <a:sym typeface="Nunito"/>
              </a:rPr>
              <a:t>[ ]</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p:txBody>
      </p:sp>
      <p:sp>
        <p:nvSpPr>
          <p:cNvPr id="308" name="Google Shape;308;p39"/>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Liste</a:t>
            </a:r>
            <a:endParaRPr b="1" sz="3000">
              <a:solidFill>
                <a:srgbClr val="7030A0"/>
              </a:solidFill>
              <a:latin typeface="Maven Pro"/>
              <a:ea typeface="Maven Pro"/>
              <a:cs typeface="Maven Pro"/>
              <a:sym typeface="Maven Pro"/>
            </a:endParaRPr>
          </a:p>
        </p:txBody>
      </p:sp>
      <p:sp>
        <p:nvSpPr>
          <p:cNvPr id="309" name="Google Shape;309;p39"/>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pic>
        <p:nvPicPr>
          <p:cNvPr id="310" name="Google Shape;310;p39"/>
          <p:cNvPicPr preferRelativeResize="0"/>
          <p:nvPr/>
        </p:nvPicPr>
        <p:blipFill>
          <a:blip r:embed="rId3">
            <a:alphaModFix/>
          </a:blip>
          <a:stretch>
            <a:fillRect/>
          </a:stretch>
        </p:blipFill>
        <p:spPr>
          <a:xfrm>
            <a:off x="4762500" y="2025975"/>
            <a:ext cx="2667000" cy="209550"/>
          </a:xfrm>
          <a:prstGeom prst="rect">
            <a:avLst/>
          </a:prstGeom>
          <a:noFill/>
          <a:ln>
            <a:noFill/>
          </a:ln>
        </p:spPr>
      </p:pic>
      <p:pic>
        <p:nvPicPr>
          <p:cNvPr id="311" name="Google Shape;311;p39"/>
          <p:cNvPicPr preferRelativeResize="0"/>
          <p:nvPr/>
        </p:nvPicPr>
        <p:blipFill>
          <a:blip r:embed="rId4">
            <a:alphaModFix/>
          </a:blip>
          <a:stretch>
            <a:fillRect/>
          </a:stretch>
        </p:blipFill>
        <p:spPr>
          <a:xfrm>
            <a:off x="3576625" y="3230200"/>
            <a:ext cx="5038725" cy="209550"/>
          </a:xfrm>
          <a:prstGeom prst="rect">
            <a:avLst/>
          </a:prstGeom>
          <a:noFill/>
          <a:ln>
            <a:noFill/>
          </a:ln>
        </p:spPr>
      </p:pic>
      <p:pic>
        <p:nvPicPr>
          <p:cNvPr id="312" name="Google Shape;312;p39"/>
          <p:cNvPicPr preferRelativeResize="0"/>
          <p:nvPr/>
        </p:nvPicPr>
        <p:blipFill>
          <a:blip r:embed="rId5">
            <a:alphaModFix/>
          </a:blip>
          <a:stretch>
            <a:fillRect/>
          </a:stretch>
        </p:blipFill>
        <p:spPr>
          <a:xfrm>
            <a:off x="4693127" y="5061997"/>
            <a:ext cx="2855750" cy="813600"/>
          </a:xfrm>
          <a:prstGeom prst="rect">
            <a:avLst/>
          </a:prstGeom>
          <a:noFill/>
          <a:ln>
            <a:noFill/>
          </a:ln>
        </p:spPr>
      </p:pic>
      <p:pic>
        <p:nvPicPr>
          <p:cNvPr id="313" name="Google Shape;313;p39"/>
          <p:cNvPicPr preferRelativeResize="0"/>
          <p:nvPr/>
        </p:nvPicPr>
        <p:blipFill>
          <a:blip r:embed="rId6">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0"/>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Elementele din listă pot fi accesate și de la final spre început prin folosirea indexilor negativi, astfel ultimul element va fi identificat prin indexul </a:t>
            </a:r>
            <a:r>
              <a:rPr b="1" lang="en-US" sz="1800">
                <a:solidFill>
                  <a:schemeClr val="dk2"/>
                </a:solidFill>
                <a:latin typeface="Nunito"/>
                <a:ea typeface="Nunito"/>
                <a:cs typeface="Nunito"/>
                <a:sym typeface="Nunito"/>
              </a:rPr>
              <a:t>-1</a:t>
            </a:r>
            <a:r>
              <a:rPr lang="en-US" sz="1800">
                <a:solidFill>
                  <a:schemeClr val="dk2"/>
                </a:solidFill>
                <a:latin typeface="Nunito"/>
                <a:ea typeface="Nunito"/>
                <a:cs typeface="Nunito"/>
                <a:sym typeface="Nunito"/>
              </a:rPr>
              <a:t>, iar primul element va fi identificat prin indexul </a:t>
            </a:r>
            <a:r>
              <a:rPr b="1" lang="en-US" sz="1800">
                <a:solidFill>
                  <a:schemeClr val="dk2"/>
                </a:solidFill>
                <a:latin typeface="Nunito"/>
                <a:ea typeface="Nunito"/>
                <a:cs typeface="Nunito"/>
                <a:sym typeface="Nunito"/>
              </a:rPr>
              <a:t>-n</a:t>
            </a:r>
            <a:r>
              <a:rPr lang="en-US" sz="1800">
                <a:solidFill>
                  <a:schemeClr val="dk2"/>
                </a:solidFill>
                <a:latin typeface="Nunito"/>
                <a:ea typeface="Nunito"/>
                <a:cs typeface="Nunito"/>
                <a:sym typeface="Nunito"/>
              </a:rPr>
              <a:t> (unde n reprezintă numărul de elemente din listă).</a:t>
            </a:r>
            <a:endParaRPr sz="18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8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8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800">
              <a:solidFill>
                <a:schemeClr val="dk2"/>
              </a:solidFill>
              <a:latin typeface="Nunito"/>
              <a:ea typeface="Nunito"/>
              <a:cs typeface="Nunito"/>
              <a:sym typeface="Nunito"/>
            </a:endParaRPr>
          </a:p>
          <a:p>
            <a:pPr indent="-342900" lvl="0" marL="457200" rtl="0" algn="l">
              <a:lnSpc>
                <a:spcPct val="15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Listele sunt o structură de date cu un număr finit (definit) de elemente. Pentru a afla lungimea (numărul de elemente) unei liste avem la dispoziție funcția </a:t>
            </a:r>
            <a:r>
              <a:rPr b="1" lang="en-US" sz="1800">
                <a:solidFill>
                  <a:srgbClr val="FD5B58"/>
                </a:solidFill>
                <a:latin typeface="Nunito"/>
                <a:ea typeface="Nunito"/>
                <a:cs typeface="Nunito"/>
                <a:sym typeface="Nunito"/>
              </a:rPr>
              <a:t>len()</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p:txBody>
      </p:sp>
      <p:sp>
        <p:nvSpPr>
          <p:cNvPr id="319" name="Google Shape;319;p40"/>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Liste</a:t>
            </a:r>
            <a:endParaRPr b="1" sz="3000">
              <a:solidFill>
                <a:srgbClr val="7030A0"/>
              </a:solidFill>
              <a:latin typeface="Maven Pro"/>
              <a:ea typeface="Maven Pro"/>
              <a:cs typeface="Maven Pro"/>
              <a:sym typeface="Maven Pro"/>
            </a:endParaRPr>
          </a:p>
        </p:txBody>
      </p:sp>
      <p:sp>
        <p:nvSpPr>
          <p:cNvPr id="320" name="Google Shape;320;p40"/>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pic>
        <p:nvPicPr>
          <p:cNvPr id="321" name="Google Shape;321;p40"/>
          <p:cNvPicPr preferRelativeResize="0"/>
          <p:nvPr/>
        </p:nvPicPr>
        <p:blipFill>
          <a:blip r:embed="rId3">
            <a:alphaModFix/>
          </a:blip>
          <a:stretch>
            <a:fillRect/>
          </a:stretch>
        </p:blipFill>
        <p:spPr>
          <a:xfrm>
            <a:off x="3605200" y="2221588"/>
            <a:ext cx="4981575" cy="1419225"/>
          </a:xfrm>
          <a:prstGeom prst="rect">
            <a:avLst/>
          </a:prstGeom>
          <a:noFill/>
          <a:ln>
            <a:noFill/>
          </a:ln>
        </p:spPr>
      </p:pic>
      <p:pic>
        <p:nvPicPr>
          <p:cNvPr id="322" name="Google Shape;322;p40"/>
          <p:cNvPicPr preferRelativeResize="0"/>
          <p:nvPr/>
        </p:nvPicPr>
        <p:blipFill>
          <a:blip r:embed="rId4">
            <a:alphaModFix/>
          </a:blip>
          <a:stretch>
            <a:fillRect/>
          </a:stretch>
        </p:blipFill>
        <p:spPr>
          <a:xfrm>
            <a:off x="3595675" y="4666975"/>
            <a:ext cx="5000625" cy="438150"/>
          </a:xfrm>
          <a:prstGeom prst="rect">
            <a:avLst/>
          </a:prstGeom>
          <a:noFill/>
          <a:ln>
            <a:noFill/>
          </a:ln>
        </p:spPr>
      </p:pic>
      <p:pic>
        <p:nvPicPr>
          <p:cNvPr id="323" name="Google Shape;323;p40"/>
          <p:cNvPicPr preferRelativeResize="0"/>
          <p:nvPr/>
        </p:nvPicPr>
        <p:blipFill>
          <a:blip r:embed="rId5">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1"/>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Un alt mod de accesare a elementelor unei liste o reprezintă conceptul de slice (împărțire). Cu ajutorul acestei noțiuni vom obține o nouă listă pe baza unei liste inițiale.</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Operația de slice are mai multe forme:</a:t>
            </a:r>
            <a:endParaRPr sz="1800">
              <a:solidFill>
                <a:schemeClr val="dk2"/>
              </a:solidFill>
              <a:latin typeface="Nunito"/>
              <a:ea typeface="Nunito"/>
              <a:cs typeface="Nunito"/>
              <a:sym typeface="Nunito"/>
            </a:endParaRPr>
          </a:p>
          <a:p>
            <a:pPr indent="-342900" lvl="1" marL="9144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putem specifica doar index-ul de start. Acesta poate fi definit folosind index pozitiv (de la începutul listei) sau negativ (de la coada listei)</a:t>
            </a:r>
            <a:endParaRPr sz="18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8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800">
              <a:solidFill>
                <a:schemeClr val="dk2"/>
              </a:solidFill>
              <a:latin typeface="Nunito"/>
              <a:ea typeface="Nunito"/>
              <a:cs typeface="Nunito"/>
              <a:sym typeface="Nunito"/>
            </a:endParaRPr>
          </a:p>
          <a:p>
            <a:pPr indent="-342900" lvl="0" marL="914400" rtl="0" algn="l">
              <a:lnSpc>
                <a:spcPct val="15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putem specifica doar index-ul de final. Acesta poate fi definit folosind index pozitiv sau index negativ.</a:t>
            </a:r>
            <a:endParaRPr sz="1800">
              <a:solidFill>
                <a:schemeClr val="dk2"/>
              </a:solidFill>
              <a:latin typeface="Nunito"/>
              <a:ea typeface="Nunito"/>
              <a:cs typeface="Nunito"/>
              <a:sym typeface="Nunito"/>
            </a:endParaRPr>
          </a:p>
        </p:txBody>
      </p:sp>
      <p:sp>
        <p:nvSpPr>
          <p:cNvPr id="329" name="Google Shape;329;p41"/>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Liste</a:t>
            </a:r>
            <a:endParaRPr b="1" sz="3000">
              <a:solidFill>
                <a:srgbClr val="7030A0"/>
              </a:solidFill>
              <a:latin typeface="Maven Pro"/>
              <a:ea typeface="Maven Pro"/>
              <a:cs typeface="Maven Pro"/>
              <a:sym typeface="Maven Pro"/>
            </a:endParaRPr>
          </a:p>
        </p:txBody>
      </p:sp>
      <p:sp>
        <p:nvSpPr>
          <p:cNvPr id="330" name="Google Shape;330;p41"/>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pic>
        <p:nvPicPr>
          <p:cNvPr id="331" name="Google Shape;331;p41"/>
          <p:cNvPicPr preferRelativeResize="0"/>
          <p:nvPr/>
        </p:nvPicPr>
        <p:blipFill>
          <a:blip r:embed="rId3">
            <a:alphaModFix/>
          </a:blip>
          <a:stretch>
            <a:fillRect/>
          </a:stretch>
        </p:blipFill>
        <p:spPr>
          <a:xfrm>
            <a:off x="6258763" y="3076225"/>
            <a:ext cx="5248275" cy="933450"/>
          </a:xfrm>
          <a:prstGeom prst="rect">
            <a:avLst/>
          </a:prstGeom>
          <a:noFill/>
          <a:ln>
            <a:noFill/>
          </a:ln>
        </p:spPr>
      </p:pic>
      <p:pic>
        <p:nvPicPr>
          <p:cNvPr id="332" name="Google Shape;332;p41"/>
          <p:cNvPicPr preferRelativeResize="0"/>
          <p:nvPr/>
        </p:nvPicPr>
        <p:blipFill>
          <a:blip r:embed="rId4">
            <a:alphaModFix/>
          </a:blip>
          <a:stretch>
            <a:fillRect/>
          </a:stretch>
        </p:blipFill>
        <p:spPr>
          <a:xfrm>
            <a:off x="858088" y="3076225"/>
            <a:ext cx="5248275" cy="933450"/>
          </a:xfrm>
          <a:prstGeom prst="rect">
            <a:avLst/>
          </a:prstGeom>
          <a:noFill/>
          <a:ln>
            <a:noFill/>
          </a:ln>
        </p:spPr>
      </p:pic>
      <p:pic>
        <p:nvPicPr>
          <p:cNvPr id="333" name="Google Shape;333;p41"/>
          <p:cNvPicPr preferRelativeResize="0"/>
          <p:nvPr/>
        </p:nvPicPr>
        <p:blipFill>
          <a:blip r:embed="rId5">
            <a:alphaModFix/>
          </a:blip>
          <a:stretch>
            <a:fillRect/>
          </a:stretch>
        </p:blipFill>
        <p:spPr>
          <a:xfrm>
            <a:off x="6773113" y="4613025"/>
            <a:ext cx="4219575" cy="933450"/>
          </a:xfrm>
          <a:prstGeom prst="rect">
            <a:avLst/>
          </a:prstGeom>
          <a:noFill/>
          <a:ln>
            <a:noFill/>
          </a:ln>
        </p:spPr>
      </p:pic>
      <p:pic>
        <p:nvPicPr>
          <p:cNvPr id="334" name="Google Shape;334;p41"/>
          <p:cNvPicPr preferRelativeResize="0"/>
          <p:nvPr/>
        </p:nvPicPr>
        <p:blipFill>
          <a:blip r:embed="rId6">
            <a:alphaModFix/>
          </a:blip>
          <a:stretch>
            <a:fillRect/>
          </a:stretch>
        </p:blipFill>
        <p:spPr>
          <a:xfrm>
            <a:off x="1372438" y="4613025"/>
            <a:ext cx="4219575" cy="933450"/>
          </a:xfrm>
          <a:prstGeom prst="rect">
            <a:avLst/>
          </a:prstGeom>
          <a:noFill/>
          <a:ln>
            <a:noFill/>
          </a:ln>
        </p:spPr>
      </p:pic>
      <p:pic>
        <p:nvPicPr>
          <p:cNvPr id="335" name="Google Shape;335;p41"/>
          <p:cNvPicPr preferRelativeResize="0"/>
          <p:nvPr/>
        </p:nvPicPr>
        <p:blipFill>
          <a:blip r:embed="rId7">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2"/>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914400" rtl="0" algn="l">
              <a:lnSpc>
                <a:spcPct val="10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putem specifica atât indexul de start cât și cel de final. Atenție, elementul de pe indexul de final NU va fi inclus în lista rezultată</a:t>
            </a:r>
            <a:endParaRPr sz="1800">
              <a:solidFill>
                <a:schemeClr val="dk2"/>
              </a:solidFill>
              <a:latin typeface="Nunito"/>
              <a:ea typeface="Nunito"/>
              <a:cs typeface="Nunito"/>
              <a:sym typeface="Nunito"/>
            </a:endParaRPr>
          </a:p>
          <a:p>
            <a:pPr indent="0" lvl="0" marL="0" rtl="0" algn="l">
              <a:lnSpc>
                <a:spcPct val="100000"/>
              </a:lnSpc>
              <a:spcBef>
                <a:spcPts val="800"/>
              </a:spcBef>
              <a:spcAft>
                <a:spcPts val="0"/>
              </a:spcAft>
              <a:buNone/>
            </a:pPr>
            <a:r>
              <a:t/>
            </a:r>
            <a:endParaRPr sz="1800">
              <a:solidFill>
                <a:schemeClr val="dk2"/>
              </a:solidFill>
              <a:latin typeface="Nunito"/>
              <a:ea typeface="Nunito"/>
              <a:cs typeface="Nunito"/>
              <a:sym typeface="Nunito"/>
            </a:endParaRPr>
          </a:p>
          <a:p>
            <a:pPr indent="0" lvl="0" marL="0" rtl="0" algn="l">
              <a:lnSpc>
                <a:spcPct val="100000"/>
              </a:lnSpc>
              <a:spcBef>
                <a:spcPts val="800"/>
              </a:spcBef>
              <a:spcAft>
                <a:spcPts val="0"/>
              </a:spcAft>
              <a:buNone/>
            </a:pPr>
            <a:r>
              <a:t/>
            </a:r>
            <a:endParaRPr sz="1800">
              <a:solidFill>
                <a:schemeClr val="dk2"/>
              </a:solidFill>
              <a:latin typeface="Nunito"/>
              <a:ea typeface="Nunito"/>
              <a:cs typeface="Nunito"/>
              <a:sym typeface="Nunito"/>
            </a:endParaRPr>
          </a:p>
          <a:p>
            <a:pPr indent="0" lvl="0" marL="0" rtl="0" algn="l">
              <a:lnSpc>
                <a:spcPct val="100000"/>
              </a:lnSpc>
              <a:spcBef>
                <a:spcPts val="800"/>
              </a:spcBef>
              <a:spcAft>
                <a:spcPts val="0"/>
              </a:spcAft>
              <a:buNone/>
            </a:pPr>
            <a:r>
              <a:t/>
            </a:r>
            <a:endParaRPr sz="1800">
              <a:solidFill>
                <a:schemeClr val="dk2"/>
              </a:solidFill>
              <a:latin typeface="Nunito"/>
              <a:ea typeface="Nunito"/>
              <a:cs typeface="Nunito"/>
              <a:sym typeface="Nunito"/>
            </a:endParaRPr>
          </a:p>
          <a:p>
            <a:pPr indent="-342900" lvl="0" marL="914400" rtl="0" algn="l">
              <a:lnSpc>
                <a:spcPct val="10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cazul de mai sus poate fi folosit și prin combinarea indexilor (primul pozitiv, al doilea negativ sau vice-versa)</a:t>
            </a:r>
            <a:endParaRPr sz="1800">
              <a:solidFill>
                <a:schemeClr val="dk2"/>
              </a:solidFill>
              <a:latin typeface="Nunito"/>
              <a:ea typeface="Nunito"/>
              <a:cs typeface="Nunito"/>
              <a:sym typeface="Nunito"/>
            </a:endParaRPr>
          </a:p>
          <a:p>
            <a:pPr indent="0" lvl="0" marL="0" rtl="0" algn="l">
              <a:lnSpc>
                <a:spcPct val="100000"/>
              </a:lnSpc>
              <a:spcBef>
                <a:spcPts val="800"/>
              </a:spcBef>
              <a:spcAft>
                <a:spcPts val="0"/>
              </a:spcAft>
              <a:buNone/>
            </a:pPr>
            <a:r>
              <a:t/>
            </a:r>
            <a:endParaRPr sz="1800">
              <a:solidFill>
                <a:schemeClr val="dk2"/>
              </a:solidFill>
              <a:latin typeface="Nunito"/>
              <a:ea typeface="Nunito"/>
              <a:cs typeface="Nunito"/>
              <a:sym typeface="Nunito"/>
            </a:endParaRPr>
          </a:p>
          <a:p>
            <a:pPr indent="0" lvl="0" marL="0" rtl="0" algn="l">
              <a:lnSpc>
                <a:spcPct val="100000"/>
              </a:lnSpc>
              <a:spcBef>
                <a:spcPts val="800"/>
              </a:spcBef>
              <a:spcAft>
                <a:spcPts val="0"/>
              </a:spcAft>
              <a:buNone/>
            </a:pPr>
            <a:r>
              <a:t/>
            </a:r>
            <a:endParaRPr sz="1800">
              <a:solidFill>
                <a:schemeClr val="dk2"/>
              </a:solidFill>
              <a:latin typeface="Nunito"/>
              <a:ea typeface="Nunito"/>
              <a:cs typeface="Nunito"/>
              <a:sym typeface="Nunito"/>
            </a:endParaRPr>
          </a:p>
          <a:p>
            <a:pPr indent="0" lvl="0" marL="0" rtl="0" algn="l">
              <a:lnSpc>
                <a:spcPct val="100000"/>
              </a:lnSpc>
              <a:spcBef>
                <a:spcPts val="800"/>
              </a:spcBef>
              <a:spcAft>
                <a:spcPts val="0"/>
              </a:spcAft>
              <a:buNone/>
            </a:pPr>
            <a:r>
              <a:t/>
            </a:r>
            <a:endParaRPr sz="1800">
              <a:solidFill>
                <a:schemeClr val="dk2"/>
              </a:solidFill>
              <a:latin typeface="Nunito"/>
              <a:ea typeface="Nunito"/>
              <a:cs typeface="Nunito"/>
              <a:sym typeface="Nunito"/>
            </a:endParaRPr>
          </a:p>
          <a:p>
            <a:pPr indent="-342900" lvl="0" marL="914400" rtl="0" algn="l">
              <a:lnSpc>
                <a:spcPct val="10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un alt mod de a folosi metoda de slice este definirea pasului. Acesta definește din câte în câte elemente să fie formată noua listă pe baza indexilor de start și final.</a:t>
            </a:r>
            <a:endParaRPr sz="1800">
              <a:solidFill>
                <a:schemeClr val="dk2"/>
              </a:solidFill>
              <a:latin typeface="Nunito"/>
              <a:ea typeface="Nunito"/>
              <a:cs typeface="Nunito"/>
              <a:sym typeface="Nunito"/>
            </a:endParaRPr>
          </a:p>
        </p:txBody>
      </p:sp>
      <p:sp>
        <p:nvSpPr>
          <p:cNvPr id="341" name="Google Shape;341;p42"/>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Liste</a:t>
            </a:r>
            <a:endParaRPr b="1" sz="3000">
              <a:solidFill>
                <a:srgbClr val="7030A0"/>
              </a:solidFill>
              <a:latin typeface="Maven Pro"/>
              <a:ea typeface="Maven Pro"/>
              <a:cs typeface="Maven Pro"/>
              <a:sym typeface="Maven Pro"/>
            </a:endParaRPr>
          </a:p>
        </p:txBody>
      </p:sp>
      <p:sp>
        <p:nvSpPr>
          <p:cNvPr id="342" name="Google Shape;342;p42"/>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pic>
        <p:nvPicPr>
          <p:cNvPr id="343" name="Google Shape;343;p42"/>
          <p:cNvPicPr preferRelativeResize="0"/>
          <p:nvPr/>
        </p:nvPicPr>
        <p:blipFill>
          <a:blip r:embed="rId3">
            <a:alphaModFix/>
          </a:blip>
          <a:stretch>
            <a:fillRect/>
          </a:stretch>
        </p:blipFill>
        <p:spPr>
          <a:xfrm>
            <a:off x="6622106" y="1650138"/>
            <a:ext cx="3580502" cy="792075"/>
          </a:xfrm>
          <a:prstGeom prst="rect">
            <a:avLst/>
          </a:prstGeom>
          <a:noFill/>
          <a:ln>
            <a:noFill/>
          </a:ln>
        </p:spPr>
      </p:pic>
      <p:pic>
        <p:nvPicPr>
          <p:cNvPr id="344" name="Google Shape;344;p42"/>
          <p:cNvPicPr preferRelativeResize="0"/>
          <p:nvPr/>
        </p:nvPicPr>
        <p:blipFill>
          <a:blip r:embed="rId4">
            <a:alphaModFix/>
          </a:blip>
          <a:stretch>
            <a:fillRect/>
          </a:stretch>
        </p:blipFill>
        <p:spPr>
          <a:xfrm>
            <a:off x="2039386" y="1650138"/>
            <a:ext cx="3580502" cy="792075"/>
          </a:xfrm>
          <a:prstGeom prst="rect">
            <a:avLst/>
          </a:prstGeom>
          <a:noFill/>
          <a:ln>
            <a:noFill/>
          </a:ln>
        </p:spPr>
      </p:pic>
      <p:pic>
        <p:nvPicPr>
          <p:cNvPr id="345" name="Google Shape;345;p42"/>
          <p:cNvPicPr preferRelativeResize="0"/>
          <p:nvPr/>
        </p:nvPicPr>
        <p:blipFill>
          <a:blip r:embed="rId5">
            <a:alphaModFix/>
          </a:blip>
          <a:stretch>
            <a:fillRect/>
          </a:stretch>
        </p:blipFill>
        <p:spPr>
          <a:xfrm>
            <a:off x="1849588" y="3399000"/>
            <a:ext cx="3960250" cy="792050"/>
          </a:xfrm>
          <a:prstGeom prst="rect">
            <a:avLst/>
          </a:prstGeom>
          <a:noFill/>
          <a:ln>
            <a:noFill/>
          </a:ln>
        </p:spPr>
      </p:pic>
      <p:pic>
        <p:nvPicPr>
          <p:cNvPr id="346" name="Google Shape;346;p42"/>
          <p:cNvPicPr preferRelativeResize="0"/>
          <p:nvPr/>
        </p:nvPicPr>
        <p:blipFill>
          <a:blip r:embed="rId6">
            <a:alphaModFix/>
          </a:blip>
          <a:stretch>
            <a:fillRect/>
          </a:stretch>
        </p:blipFill>
        <p:spPr>
          <a:xfrm>
            <a:off x="6432163" y="3399000"/>
            <a:ext cx="3960250" cy="792050"/>
          </a:xfrm>
          <a:prstGeom prst="rect">
            <a:avLst/>
          </a:prstGeom>
          <a:noFill/>
          <a:ln>
            <a:noFill/>
          </a:ln>
        </p:spPr>
      </p:pic>
      <p:pic>
        <p:nvPicPr>
          <p:cNvPr id="347" name="Google Shape;347;p42"/>
          <p:cNvPicPr preferRelativeResize="0"/>
          <p:nvPr/>
        </p:nvPicPr>
        <p:blipFill>
          <a:blip r:embed="rId7">
            <a:alphaModFix/>
          </a:blip>
          <a:stretch>
            <a:fillRect/>
          </a:stretch>
        </p:blipFill>
        <p:spPr>
          <a:xfrm>
            <a:off x="434771" y="5147850"/>
            <a:ext cx="2716317" cy="598200"/>
          </a:xfrm>
          <a:prstGeom prst="rect">
            <a:avLst/>
          </a:prstGeom>
          <a:noFill/>
          <a:ln>
            <a:noFill/>
          </a:ln>
        </p:spPr>
      </p:pic>
      <p:pic>
        <p:nvPicPr>
          <p:cNvPr id="348" name="Google Shape;348;p42"/>
          <p:cNvPicPr preferRelativeResize="0"/>
          <p:nvPr/>
        </p:nvPicPr>
        <p:blipFill>
          <a:blip r:embed="rId8">
            <a:alphaModFix/>
          </a:blip>
          <a:stretch>
            <a:fillRect/>
          </a:stretch>
        </p:blipFill>
        <p:spPr>
          <a:xfrm>
            <a:off x="3303500" y="5147850"/>
            <a:ext cx="2716276" cy="598200"/>
          </a:xfrm>
          <a:prstGeom prst="rect">
            <a:avLst/>
          </a:prstGeom>
          <a:noFill/>
          <a:ln>
            <a:noFill/>
          </a:ln>
        </p:spPr>
      </p:pic>
      <p:pic>
        <p:nvPicPr>
          <p:cNvPr id="349" name="Google Shape;349;p42"/>
          <p:cNvPicPr preferRelativeResize="0"/>
          <p:nvPr/>
        </p:nvPicPr>
        <p:blipFill>
          <a:blip r:embed="rId9">
            <a:alphaModFix/>
          </a:blip>
          <a:stretch>
            <a:fillRect/>
          </a:stretch>
        </p:blipFill>
        <p:spPr>
          <a:xfrm>
            <a:off x="6172171" y="5147850"/>
            <a:ext cx="2716317" cy="598200"/>
          </a:xfrm>
          <a:prstGeom prst="rect">
            <a:avLst/>
          </a:prstGeom>
          <a:noFill/>
          <a:ln>
            <a:noFill/>
          </a:ln>
        </p:spPr>
      </p:pic>
      <p:pic>
        <p:nvPicPr>
          <p:cNvPr id="350" name="Google Shape;350;p42"/>
          <p:cNvPicPr preferRelativeResize="0"/>
          <p:nvPr/>
        </p:nvPicPr>
        <p:blipFill>
          <a:blip r:embed="rId10">
            <a:alphaModFix/>
          </a:blip>
          <a:stretch>
            <a:fillRect/>
          </a:stretch>
        </p:blipFill>
        <p:spPr>
          <a:xfrm>
            <a:off x="9040896" y="5147850"/>
            <a:ext cx="2716317" cy="598200"/>
          </a:xfrm>
          <a:prstGeom prst="rect">
            <a:avLst/>
          </a:prstGeom>
          <a:noFill/>
          <a:ln>
            <a:noFill/>
          </a:ln>
        </p:spPr>
      </p:pic>
      <p:pic>
        <p:nvPicPr>
          <p:cNvPr id="351" name="Google Shape;351;p42"/>
          <p:cNvPicPr preferRelativeResize="0"/>
          <p:nvPr/>
        </p:nvPicPr>
        <p:blipFill>
          <a:blip r:embed="rId11">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3"/>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Listele dispun de o varietate de metode cu ajutorul cărora putem obține diferite funcționalități:</a:t>
            </a:r>
            <a:endParaRPr sz="1800">
              <a:solidFill>
                <a:schemeClr val="dk2"/>
              </a:solidFill>
              <a:latin typeface="Nunito"/>
              <a:ea typeface="Nunito"/>
              <a:cs typeface="Nunito"/>
              <a:sym typeface="Nunito"/>
            </a:endParaRPr>
          </a:p>
          <a:p>
            <a:pPr indent="-342900" lvl="1" marL="914400" rtl="0" algn="l">
              <a:lnSpc>
                <a:spcPct val="115000"/>
              </a:lnSpc>
              <a:spcBef>
                <a:spcPts val="0"/>
              </a:spcBef>
              <a:spcAft>
                <a:spcPts val="0"/>
              </a:spcAft>
              <a:buClr>
                <a:schemeClr val="dk2"/>
              </a:buClr>
              <a:buSzPts val="1800"/>
              <a:buFont typeface="Nunito"/>
              <a:buChar char="○"/>
            </a:pPr>
            <a:r>
              <a:rPr b="1" lang="en-US" sz="1800">
                <a:solidFill>
                  <a:schemeClr val="dk2"/>
                </a:solidFill>
                <a:latin typeface="Nunito"/>
                <a:ea typeface="Nunito"/>
                <a:cs typeface="Nunito"/>
                <a:sym typeface="Nunito"/>
              </a:rPr>
              <a:t>.index(element)</a:t>
            </a:r>
            <a:r>
              <a:rPr lang="en-US" sz="1800">
                <a:solidFill>
                  <a:schemeClr val="dk2"/>
                </a:solidFill>
                <a:latin typeface="Nunito"/>
                <a:ea typeface="Nunito"/>
                <a:cs typeface="Nunito"/>
                <a:sym typeface="Nunito"/>
              </a:rPr>
              <a:t> - returnează indexul elementului </a:t>
            </a:r>
            <a:r>
              <a:rPr b="1" i="1" lang="en-US" sz="1800">
                <a:solidFill>
                  <a:schemeClr val="dk2"/>
                </a:solidFill>
                <a:latin typeface="Nunito"/>
                <a:ea typeface="Nunito"/>
                <a:cs typeface="Nunito"/>
                <a:sym typeface="Nunito"/>
              </a:rPr>
              <a:t>element</a:t>
            </a:r>
            <a:r>
              <a:rPr lang="en-US" sz="1800">
                <a:solidFill>
                  <a:schemeClr val="dk2"/>
                </a:solidFill>
                <a:latin typeface="Nunito"/>
                <a:ea typeface="Nunito"/>
                <a:cs typeface="Nunito"/>
                <a:sym typeface="Nunito"/>
              </a:rPr>
              <a:t> (prima poziție unde este găsit)</a:t>
            </a:r>
            <a:endParaRPr sz="1800">
              <a:solidFill>
                <a:schemeClr val="dk2"/>
              </a:solidFill>
              <a:latin typeface="Nunito"/>
              <a:ea typeface="Nunito"/>
              <a:cs typeface="Nunito"/>
              <a:sym typeface="Nunito"/>
            </a:endParaRPr>
          </a:p>
          <a:p>
            <a:pPr indent="-342900" lvl="1" marL="914400" rtl="0" algn="l">
              <a:lnSpc>
                <a:spcPct val="115000"/>
              </a:lnSpc>
              <a:spcBef>
                <a:spcPts val="0"/>
              </a:spcBef>
              <a:spcAft>
                <a:spcPts val="0"/>
              </a:spcAft>
              <a:buClr>
                <a:schemeClr val="dk2"/>
              </a:buClr>
              <a:buSzPts val="1800"/>
              <a:buFont typeface="Nunito"/>
              <a:buChar char="○"/>
            </a:pPr>
            <a:r>
              <a:rPr b="1" lang="en-US" sz="1800">
                <a:solidFill>
                  <a:schemeClr val="dk2"/>
                </a:solidFill>
                <a:latin typeface="Nunito"/>
                <a:ea typeface="Nunito"/>
                <a:cs typeface="Nunito"/>
                <a:sym typeface="Nunito"/>
              </a:rPr>
              <a:t>.append(element_nou)</a:t>
            </a:r>
            <a:r>
              <a:rPr lang="en-US" sz="1800">
                <a:solidFill>
                  <a:schemeClr val="dk2"/>
                </a:solidFill>
                <a:latin typeface="Nunito"/>
                <a:ea typeface="Nunito"/>
                <a:cs typeface="Nunito"/>
                <a:sym typeface="Nunito"/>
              </a:rPr>
              <a:t> - adaugă un elementul </a:t>
            </a:r>
            <a:r>
              <a:rPr b="1" i="1" lang="en-US" sz="1800">
                <a:solidFill>
                  <a:schemeClr val="dk2"/>
                </a:solidFill>
                <a:latin typeface="Nunito"/>
                <a:ea typeface="Nunito"/>
                <a:cs typeface="Nunito"/>
                <a:sym typeface="Nunito"/>
              </a:rPr>
              <a:t>element_nou</a:t>
            </a:r>
            <a:r>
              <a:rPr lang="en-US" sz="1800">
                <a:solidFill>
                  <a:schemeClr val="dk2"/>
                </a:solidFill>
                <a:latin typeface="Nunito"/>
                <a:ea typeface="Nunito"/>
                <a:cs typeface="Nunito"/>
                <a:sym typeface="Nunito"/>
              </a:rPr>
              <a:t> la finalul listei.</a:t>
            </a:r>
            <a:endParaRPr sz="1800">
              <a:solidFill>
                <a:schemeClr val="dk2"/>
              </a:solidFill>
              <a:latin typeface="Nunito"/>
              <a:ea typeface="Nunito"/>
              <a:cs typeface="Nunito"/>
              <a:sym typeface="Nunito"/>
            </a:endParaRPr>
          </a:p>
          <a:p>
            <a:pPr indent="-342900" lvl="1" marL="914400" rtl="0" algn="l">
              <a:lnSpc>
                <a:spcPct val="115000"/>
              </a:lnSpc>
              <a:spcBef>
                <a:spcPts val="0"/>
              </a:spcBef>
              <a:spcAft>
                <a:spcPts val="0"/>
              </a:spcAft>
              <a:buClr>
                <a:schemeClr val="dk2"/>
              </a:buClr>
              <a:buSzPts val="1800"/>
              <a:buFont typeface="Nunito"/>
              <a:buChar char="○"/>
            </a:pPr>
            <a:r>
              <a:rPr b="1" lang="en-US" sz="1800">
                <a:solidFill>
                  <a:schemeClr val="dk2"/>
                </a:solidFill>
                <a:latin typeface="Nunito"/>
                <a:ea typeface="Nunito"/>
                <a:cs typeface="Nunito"/>
                <a:sym typeface="Nunito"/>
              </a:rPr>
              <a:t>.insert(index, element_nou)</a:t>
            </a:r>
            <a:r>
              <a:rPr lang="en-US" sz="1800">
                <a:solidFill>
                  <a:schemeClr val="dk2"/>
                </a:solidFill>
                <a:latin typeface="Nunito"/>
                <a:ea typeface="Nunito"/>
                <a:cs typeface="Nunito"/>
                <a:sym typeface="Nunito"/>
              </a:rPr>
              <a:t> - adaugă elementul </a:t>
            </a:r>
            <a:r>
              <a:rPr b="1" i="1" lang="en-US" sz="1800">
                <a:solidFill>
                  <a:schemeClr val="dk2"/>
                </a:solidFill>
                <a:latin typeface="Nunito"/>
                <a:ea typeface="Nunito"/>
                <a:cs typeface="Nunito"/>
                <a:sym typeface="Nunito"/>
              </a:rPr>
              <a:t>element_nou</a:t>
            </a:r>
            <a:r>
              <a:rPr lang="en-US" sz="1800">
                <a:solidFill>
                  <a:schemeClr val="dk2"/>
                </a:solidFill>
                <a:latin typeface="Nunito"/>
                <a:ea typeface="Nunito"/>
                <a:cs typeface="Nunito"/>
                <a:sym typeface="Nunito"/>
              </a:rPr>
              <a:t> pe poziția </a:t>
            </a:r>
            <a:r>
              <a:rPr b="1" i="1" lang="en-US" sz="1800">
                <a:solidFill>
                  <a:schemeClr val="dk2"/>
                </a:solidFill>
                <a:latin typeface="Nunito"/>
                <a:ea typeface="Nunito"/>
                <a:cs typeface="Nunito"/>
                <a:sym typeface="Nunito"/>
              </a:rPr>
              <a:t>index</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a:p>
            <a:pPr indent="-342900" lvl="1" marL="914400" rtl="0" algn="l">
              <a:lnSpc>
                <a:spcPct val="115000"/>
              </a:lnSpc>
              <a:spcBef>
                <a:spcPts val="0"/>
              </a:spcBef>
              <a:spcAft>
                <a:spcPts val="0"/>
              </a:spcAft>
              <a:buClr>
                <a:schemeClr val="dk2"/>
              </a:buClr>
              <a:buSzPts val="1800"/>
              <a:buFont typeface="Nunito"/>
              <a:buChar char="○"/>
            </a:pPr>
            <a:r>
              <a:rPr b="1" lang="en-US" sz="1800">
                <a:solidFill>
                  <a:schemeClr val="dk2"/>
                </a:solidFill>
                <a:latin typeface="Nunito"/>
                <a:ea typeface="Nunito"/>
                <a:cs typeface="Nunito"/>
                <a:sym typeface="Nunito"/>
              </a:rPr>
              <a:t>.remove(element)</a:t>
            </a:r>
            <a:r>
              <a:rPr lang="en-US" sz="1800">
                <a:solidFill>
                  <a:schemeClr val="dk2"/>
                </a:solidFill>
                <a:latin typeface="Nunito"/>
                <a:ea typeface="Nunito"/>
                <a:cs typeface="Nunito"/>
                <a:sym typeface="Nunito"/>
              </a:rPr>
              <a:t> - scoate din listă elementul </a:t>
            </a:r>
            <a:r>
              <a:rPr b="1" i="1" lang="en-US" sz="1800">
                <a:solidFill>
                  <a:schemeClr val="dk2"/>
                </a:solidFill>
                <a:latin typeface="Nunito"/>
                <a:ea typeface="Nunito"/>
                <a:cs typeface="Nunito"/>
                <a:sym typeface="Nunito"/>
              </a:rPr>
              <a:t>element</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a:p>
            <a:pPr indent="-342900" lvl="1" marL="914400" rtl="0" algn="l">
              <a:lnSpc>
                <a:spcPct val="115000"/>
              </a:lnSpc>
              <a:spcBef>
                <a:spcPts val="0"/>
              </a:spcBef>
              <a:spcAft>
                <a:spcPts val="0"/>
              </a:spcAft>
              <a:buClr>
                <a:schemeClr val="dk2"/>
              </a:buClr>
              <a:buSzPts val="1800"/>
              <a:buFont typeface="Nunito"/>
              <a:buChar char="○"/>
            </a:pPr>
            <a:r>
              <a:rPr b="1" lang="en-US" sz="1800">
                <a:solidFill>
                  <a:schemeClr val="dk2"/>
                </a:solidFill>
                <a:latin typeface="Nunito"/>
                <a:ea typeface="Nunito"/>
                <a:cs typeface="Nunito"/>
                <a:sym typeface="Nunito"/>
              </a:rPr>
              <a:t>.pop()</a:t>
            </a:r>
            <a:r>
              <a:rPr lang="en-US" sz="1800">
                <a:solidFill>
                  <a:schemeClr val="dk2"/>
                </a:solidFill>
                <a:latin typeface="Nunito"/>
                <a:ea typeface="Nunito"/>
                <a:cs typeface="Nunito"/>
                <a:sym typeface="Nunito"/>
              </a:rPr>
              <a:t> - scoate din listă ultimul element.</a:t>
            </a:r>
            <a:endParaRPr sz="1800">
              <a:solidFill>
                <a:schemeClr val="dk2"/>
              </a:solidFill>
              <a:latin typeface="Nunito"/>
              <a:ea typeface="Nunito"/>
              <a:cs typeface="Nunito"/>
              <a:sym typeface="Nunito"/>
            </a:endParaRPr>
          </a:p>
          <a:p>
            <a:pPr indent="-342900" lvl="1" marL="914400" rtl="0" algn="l">
              <a:lnSpc>
                <a:spcPct val="115000"/>
              </a:lnSpc>
              <a:spcBef>
                <a:spcPts val="0"/>
              </a:spcBef>
              <a:spcAft>
                <a:spcPts val="0"/>
              </a:spcAft>
              <a:buClr>
                <a:schemeClr val="dk2"/>
              </a:buClr>
              <a:buSzPts val="1800"/>
              <a:buFont typeface="Nunito"/>
              <a:buChar char="○"/>
            </a:pPr>
            <a:r>
              <a:rPr b="1" lang="en-US" sz="1800">
                <a:solidFill>
                  <a:schemeClr val="dk2"/>
                </a:solidFill>
                <a:latin typeface="Nunito"/>
                <a:ea typeface="Nunito"/>
                <a:cs typeface="Nunito"/>
                <a:sym typeface="Nunito"/>
              </a:rPr>
              <a:t>.pop(index)</a:t>
            </a:r>
            <a:r>
              <a:rPr lang="en-US" sz="1800">
                <a:solidFill>
                  <a:schemeClr val="dk2"/>
                </a:solidFill>
                <a:latin typeface="Nunito"/>
                <a:ea typeface="Nunito"/>
                <a:cs typeface="Nunito"/>
                <a:sym typeface="Nunito"/>
              </a:rPr>
              <a:t> - scoate din listă elementul de pe poziția </a:t>
            </a:r>
            <a:r>
              <a:rPr b="1" i="1" lang="en-US" sz="1800">
                <a:solidFill>
                  <a:schemeClr val="dk2"/>
                </a:solidFill>
                <a:latin typeface="Nunito"/>
                <a:ea typeface="Nunito"/>
                <a:cs typeface="Nunito"/>
                <a:sym typeface="Nunito"/>
              </a:rPr>
              <a:t>index</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a:p>
            <a:pPr indent="-342900" lvl="1" marL="914400" rtl="0" algn="l">
              <a:lnSpc>
                <a:spcPct val="115000"/>
              </a:lnSpc>
              <a:spcBef>
                <a:spcPts val="0"/>
              </a:spcBef>
              <a:spcAft>
                <a:spcPts val="0"/>
              </a:spcAft>
              <a:buClr>
                <a:schemeClr val="dk2"/>
              </a:buClr>
              <a:buSzPts val="1800"/>
              <a:buFont typeface="Nunito"/>
              <a:buChar char="○"/>
            </a:pPr>
            <a:r>
              <a:rPr b="1" lang="en-US" sz="1800">
                <a:solidFill>
                  <a:schemeClr val="dk2"/>
                </a:solidFill>
                <a:latin typeface="Nunito"/>
                <a:ea typeface="Nunito"/>
                <a:cs typeface="Nunito"/>
                <a:sym typeface="Nunito"/>
              </a:rPr>
              <a:t>.clear()</a:t>
            </a:r>
            <a:r>
              <a:rPr lang="en-US" sz="1800">
                <a:solidFill>
                  <a:schemeClr val="dk2"/>
                </a:solidFill>
                <a:latin typeface="Nunito"/>
                <a:ea typeface="Nunito"/>
                <a:cs typeface="Nunito"/>
                <a:sym typeface="Nunito"/>
              </a:rPr>
              <a:t> - scoate din listă toate elementele.</a:t>
            </a:r>
            <a:endParaRPr sz="1800">
              <a:solidFill>
                <a:schemeClr val="dk2"/>
              </a:solidFill>
              <a:latin typeface="Nunito"/>
              <a:ea typeface="Nunito"/>
              <a:cs typeface="Nunito"/>
              <a:sym typeface="Nunito"/>
            </a:endParaRPr>
          </a:p>
          <a:p>
            <a:pPr indent="-342900" lvl="1" marL="914400" rtl="0" algn="l">
              <a:lnSpc>
                <a:spcPct val="115000"/>
              </a:lnSpc>
              <a:spcBef>
                <a:spcPts val="0"/>
              </a:spcBef>
              <a:spcAft>
                <a:spcPts val="0"/>
              </a:spcAft>
              <a:buClr>
                <a:schemeClr val="dk2"/>
              </a:buClr>
              <a:buSzPts val="1800"/>
              <a:buFont typeface="Nunito"/>
              <a:buChar char="○"/>
            </a:pPr>
            <a:r>
              <a:rPr b="1" lang="en-US" sz="1800">
                <a:solidFill>
                  <a:schemeClr val="dk2"/>
                </a:solidFill>
                <a:latin typeface="Nunito"/>
                <a:ea typeface="Nunito"/>
                <a:cs typeface="Nunito"/>
                <a:sym typeface="Nunito"/>
              </a:rPr>
              <a:t>.copy()</a:t>
            </a:r>
            <a:r>
              <a:rPr lang="en-US" sz="1800">
                <a:solidFill>
                  <a:schemeClr val="dk2"/>
                </a:solidFill>
                <a:latin typeface="Nunito"/>
                <a:ea typeface="Nunito"/>
                <a:cs typeface="Nunito"/>
                <a:sym typeface="Nunito"/>
              </a:rPr>
              <a:t> - copiază lista într-o altă listă. Mai poate fi folosită și funcția list(): </a:t>
            </a:r>
            <a:r>
              <a:rPr b="1" lang="en-US" sz="1800">
                <a:solidFill>
                  <a:schemeClr val="dk2"/>
                </a:solidFill>
                <a:latin typeface="Nunito"/>
                <a:ea typeface="Nunito"/>
                <a:cs typeface="Nunito"/>
                <a:sym typeface="Nunito"/>
              </a:rPr>
              <a:t>list(my_list)</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a:p>
            <a:pPr indent="-342900" lvl="1" marL="914400" rtl="0" algn="l">
              <a:lnSpc>
                <a:spcPct val="115000"/>
              </a:lnSpc>
              <a:spcBef>
                <a:spcPts val="0"/>
              </a:spcBef>
              <a:spcAft>
                <a:spcPts val="0"/>
              </a:spcAft>
              <a:buClr>
                <a:schemeClr val="dk2"/>
              </a:buClr>
              <a:buSzPts val="1800"/>
              <a:buFont typeface="Nunito"/>
              <a:buChar char="○"/>
            </a:pPr>
            <a:r>
              <a:rPr b="1" lang="en-US" sz="1800">
                <a:solidFill>
                  <a:schemeClr val="dk2"/>
                </a:solidFill>
                <a:latin typeface="Nunito"/>
                <a:ea typeface="Nunito"/>
                <a:cs typeface="Nunito"/>
                <a:sym typeface="Nunito"/>
              </a:rPr>
              <a:t>.reverse()</a:t>
            </a:r>
            <a:r>
              <a:rPr lang="en-US" sz="1800">
                <a:solidFill>
                  <a:schemeClr val="dk2"/>
                </a:solidFill>
                <a:latin typeface="Nunito"/>
                <a:ea typeface="Nunito"/>
                <a:cs typeface="Nunito"/>
                <a:sym typeface="Nunito"/>
              </a:rPr>
              <a:t> - construiește lista având elementele în ordine inversă (de la final la început).</a:t>
            </a:r>
            <a:endParaRPr sz="1800">
              <a:solidFill>
                <a:schemeClr val="dk2"/>
              </a:solidFill>
              <a:latin typeface="Nunito"/>
              <a:ea typeface="Nunito"/>
              <a:cs typeface="Nunito"/>
              <a:sym typeface="Nunito"/>
            </a:endParaRPr>
          </a:p>
          <a:p>
            <a:pPr indent="-342900" lvl="1" marL="914400" rtl="0" algn="l">
              <a:lnSpc>
                <a:spcPct val="115000"/>
              </a:lnSpc>
              <a:spcBef>
                <a:spcPts val="0"/>
              </a:spcBef>
              <a:spcAft>
                <a:spcPts val="0"/>
              </a:spcAft>
              <a:buClr>
                <a:schemeClr val="dk2"/>
              </a:buClr>
              <a:buSzPts val="1800"/>
              <a:buFont typeface="Nunito"/>
              <a:buChar char="○"/>
            </a:pPr>
            <a:r>
              <a:rPr b="1" lang="en-US" sz="1800">
                <a:solidFill>
                  <a:schemeClr val="dk2"/>
                </a:solidFill>
                <a:latin typeface="Nunito"/>
                <a:ea typeface="Nunito"/>
                <a:cs typeface="Nunito"/>
                <a:sym typeface="Nunito"/>
              </a:rPr>
              <a:t>.sort()</a:t>
            </a:r>
            <a:r>
              <a:rPr lang="en-US" sz="1800">
                <a:solidFill>
                  <a:schemeClr val="dk2"/>
                </a:solidFill>
                <a:latin typeface="Nunito"/>
                <a:ea typeface="Nunito"/>
                <a:cs typeface="Nunito"/>
                <a:sym typeface="Nunito"/>
              </a:rPr>
              <a:t> - sortează elementele din listă în ordine ascendentă (modificarea se face in-place).</a:t>
            </a:r>
            <a:endParaRPr sz="1800">
              <a:solidFill>
                <a:schemeClr val="dk2"/>
              </a:solidFill>
              <a:latin typeface="Nunito"/>
              <a:ea typeface="Nunito"/>
              <a:cs typeface="Nunito"/>
              <a:sym typeface="Nunito"/>
            </a:endParaRPr>
          </a:p>
          <a:p>
            <a:pPr indent="-342900" lvl="1" marL="914400" rtl="0" algn="l">
              <a:lnSpc>
                <a:spcPct val="115000"/>
              </a:lnSpc>
              <a:spcBef>
                <a:spcPts val="0"/>
              </a:spcBef>
              <a:spcAft>
                <a:spcPts val="0"/>
              </a:spcAft>
              <a:buClr>
                <a:schemeClr val="dk2"/>
              </a:buClr>
              <a:buSzPts val="1800"/>
              <a:buFont typeface="Nunito"/>
              <a:buChar char="○"/>
            </a:pPr>
            <a:r>
              <a:rPr b="1" lang="en-US" sz="1800">
                <a:solidFill>
                  <a:schemeClr val="dk2"/>
                </a:solidFill>
                <a:latin typeface="Nunito"/>
                <a:ea typeface="Nunito"/>
                <a:cs typeface="Nunito"/>
                <a:sym typeface="Nunito"/>
              </a:rPr>
              <a:t>.count(element)</a:t>
            </a:r>
            <a:r>
              <a:rPr lang="en-US" sz="1800">
                <a:solidFill>
                  <a:schemeClr val="dk2"/>
                </a:solidFill>
                <a:latin typeface="Nunito"/>
                <a:ea typeface="Nunito"/>
                <a:cs typeface="Nunito"/>
                <a:sym typeface="Nunito"/>
              </a:rPr>
              <a:t> - returnează de câte ori se află elementul </a:t>
            </a:r>
            <a:r>
              <a:rPr b="1" i="1" lang="en-US" sz="1800">
                <a:solidFill>
                  <a:schemeClr val="dk2"/>
                </a:solidFill>
                <a:latin typeface="Nunito"/>
                <a:ea typeface="Nunito"/>
                <a:cs typeface="Nunito"/>
                <a:sym typeface="Nunito"/>
              </a:rPr>
              <a:t>element</a:t>
            </a:r>
            <a:r>
              <a:rPr lang="en-US" sz="1800">
                <a:solidFill>
                  <a:schemeClr val="dk2"/>
                </a:solidFill>
                <a:latin typeface="Nunito"/>
                <a:ea typeface="Nunito"/>
                <a:cs typeface="Nunito"/>
                <a:sym typeface="Nunito"/>
              </a:rPr>
              <a:t> în listă.</a:t>
            </a:r>
            <a:endParaRPr sz="1800">
              <a:solidFill>
                <a:schemeClr val="dk2"/>
              </a:solidFill>
              <a:latin typeface="Nunito"/>
              <a:ea typeface="Nunito"/>
              <a:cs typeface="Nunito"/>
              <a:sym typeface="Nunito"/>
            </a:endParaRPr>
          </a:p>
          <a:p>
            <a:pPr indent="-342900" lvl="1" marL="914400" rtl="0" algn="l">
              <a:lnSpc>
                <a:spcPct val="115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concatenarea a două liste se face folosind operatorul </a:t>
            </a:r>
            <a:r>
              <a:rPr b="1" lang="en-US" sz="1800">
                <a:solidFill>
                  <a:schemeClr val="dk2"/>
                </a:solidFill>
                <a:latin typeface="Nunito"/>
                <a:ea typeface="Nunito"/>
                <a:cs typeface="Nunito"/>
                <a:sym typeface="Nunito"/>
              </a:rPr>
              <a:t>+</a:t>
            </a:r>
            <a:r>
              <a:rPr lang="en-US" sz="1800">
                <a:solidFill>
                  <a:schemeClr val="dk2"/>
                </a:solidFill>
                <a:latin typeface="Nunito"/>
                <a:ea typeface="Nunito"/>
                <a:cs typeface="Nunito"/>
                <a:sym typeface="Nunito"/>
              </a:rPr>
              <a:t>: </a:t>
            </a:r>
            <a:r>
              <a:rPr b="1" i="1" lang="en-US" sz="1800">
                <a:solidFill>
                  <a:schemeClr val="dk2"/>
                </a:solidFill>
                <a:latin typeface="Nunito"/>
                <a:ea typeface="Nunito"/>
                <a:cs typeface="Nunito"/>
                <a:sym typeface="Nunito"/>
              </a:rPr>
              <a:t>list_3 = list_1 + list_2</a:t>
            </a:r>
            <a:r>
              <a:rPr lang="en-US" sz="1800">
                <a:solidFill>
                  <a:schemeClr val="dk2"/>
                </a:solidFill>
                <a:latin typeface="Nunito"/>
                <a:ea typeface="Nunito"/>
                <a:cs typeface="Nunito"/>
                <a:sym typeface="Nunito"/>
              </a:rPr>
              <a:t>. Prin această metodă vom ob</a:t>
            </a:r>
            <a:r>
              <a:rPr lang="en-US" sz="1800">
                <a:solidFill>
                  <a:schemeClr val="dk2"/>
                </a:solidFill>
                <a:latin typeface="Nunito"/>
                <a:ea typeface="Nunito"/>
                <a:cs typeface="Nunito"/>
                <a:sym typeface="Nunito"/>
              </a:rPr>
              <a:t>ține o altă listă, iar fiecare listă inițială își va păstra datele.</a:t>
            </a:r>
            <a:endParaRPr sz="1800">
              <a:solidFill>
                <a:schemeClr val="dk2"/>
              </a:solidFill>
              <a:latin typeface="Nunito"/>
              <a:ea typeface="Nunito"/>
              <a:cs typeface="Nunito"/>
              <a:sym typeface="Nunito"/>
            </a:endParaRPr>
          </a:p>
          <a:p>
            <a:pPr indent="-342900" lvl="1" marL="914400" rtl="0" algn="l">
              <a:lnSpc>
                <a:spcPct val="115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concatenarea a două liste se poate folosind funcția </a:t>
            </a:r>
            <a:r>
              <a:rPr b="1" i="1" lang="en-US" sz="1800">
                <a:solidFill>
                  <a:schemeClr val="dk2"/>
                </a:solidFill>
                <a:latin typeface="Nunito"/>
                <a:ea typeface="Nunito"/>
                <a:cs typeface="Nunito"/>
                <a:sym typeface="Nunito"/>
              </a:rPr>
              <a:t>extend()</a:t>
            </a:r>
            <a:r>
              <a:rPr lang="en-US" sz="1800">
                <a:solidFill>
                  <a:schemeClr val="dk2"/>
                </a:solidFill>
                <a:latin typeface="Nunito"/>
                <a:ea typeface="Nunito"/>
                <a:cs typeface="Nunito"/>
                <a:sym typeface="Nunito"/>
              </a:rPr>
              <a:t>: </a:t>
            </a:r>
            <a:r>
              <a:rPr b="1" lang="en-US" sz="1800">
                <a:solidFill>
                  <a:schemeClr val="dk2"/>
                </a:solidFill>
                <a:latin typeface="Nunito"/>
                <a:ea typeface="Nunito"/>
                <a:cs typeface="Nunito"/>
                <a:sym typeface="Nunito"/>
              </a:rPr>
              <a:t>list_1.extend(list_2)</a:t>
            </a:r>
            <a:r>
              <a:rPr lang="en-US" sz="1800">
                <a:solidFill>
                  <a:schemeClr val="dk2"/>
                </a:solidFill>
                <a:latin typeface="Nunito"/>
                <a:ea typeface="Nunito"/>
                <a:cs typeface="Nunito"/>
                <a:sym typeface="Nunito"/>
              </a:rPr>
              <a:t>. Prin această metodă elementele din </a:t>
            </a:r>
            <a:r>
              <a:rPr b="1" i="1" lang="en-US" sz="1800">
                <a:solidFill>
                  <a:schemeClr val="dk2"/>
                </a:solidFill>
                <a:latin typeface="Nunito"/>
                <a:ea typeface="Nunito"/>
                <a:cs typeface="Nunito"/>
                <a:sym typeface="Nunito"/>
              </a:rPr>
              <a:t>list_2</a:t>
            </a:r>
            <a:r>
              <a:rPr lang="en-US" sz="1800">
                <a:solidFill>
                  <a:schemeClr val="dk2"/>
                </a:solidFill>
                <a:latin typeface="Nunito"/>
                <a:ea typeface="Nunito"/>
                <a:cs typeface="Nunito"/>
                <a:sym typeface="Nunito"/>
              </a:rPr>
              <a:t> vor fi adăugate la finalul listei </a:t>
            </a:r>
            <a:r>
              <a:rPr b="1" i="1" lang="en-US" sz="1800">
                <a:solidFill>
                  <a:schemeClr val="dk2"/>
                </a:solidFill>
                <a:latin typeface="Nunito"/>
                <a:ea typeface="Nunito"/>
                <a:cs typeface="Nunito"/>
                <a:sym typeface="Nunito"/>
              </a:rPr>
              <a:t>list_1</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p:txBody>
      </p:sp>
      <p:sp>
        <p:nvSpPr>
          <p:cNvPr id="357" name="Google Shape;357;p43"/>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Liste</a:t>
            </a:r>
            <a:endParaRPr b="1" sz="3000">
              <a:solidFill>
                <a:srgbClr val="7030A0"/>
              </a:solidFill>
              <a:latin typeface="Maven Pro"/>
              <a:ea typeface="Maven Pro"/>
              <a:cs typeface="Maven Pro"/>
              <a:sym typeface="Maven Pro"/>
            </a:endParaRPr>
          </a:p>
        </p:txBody>
      </p:sp>
      <p:sp>
        <p:nvSpPr>
          <p:cNvPr id="358" name="Google Shape;358;p43"/>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pic>
        <p:nvPicPr>
          <p:cNvPr id="359" name="Google Shape;359;p43"/>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4"/>
          <p:cNvSpPr txBox="1"/>
          <p:nvPr>
            <p:ph type="title"/>
          </p:nvPr>
        </p:nvSpPr>
        <p:spPr>
          <a:xfrm>
            <a:off x="544859" y="2566201"/>
            <a:ext cx="10515600" cy="1325100"/>
          </a:xfrm>
          <a:prstGeom prst="rect">
            <a:avLst/>
          </a:prstGeom>
          <a:noFill/>
          <a:ln>
            <a:noFill/>
          </a:ln>
        </p:spPr>
        <p:txBody>
          <a:bodyPr anchorCtr="0" anchor="ctr" bIns="45700" lIns="91425" spcFirstLastPara="1" rIns="91425" wrap="square" tIns="45700">
            <a:noAutofit/>
          </a:bodyPr>
          <a:lstStyle/>
          <a:p>
            <a:pPr indent="0" lvl="0" marL="914400" rtl="0" algn="ctr">
              <a:lnSpc>
                <a:spcPct val="100000"/>
              </a:lnSpc>
              <a:spcBef>
                <a:spcPts val="0"/>
              </a:spcBef>
              <a:spcAft>
                <a:spcPts val="0"/>
              </a:spcAft>
              <a:buNone/>
            </a:pPr>
            <a:r>
              <a:rPr b="1" lang="en-US" sz="6000">
                <a:solidFill>
                  <a:srgbClr val="FFFFFF"/>
                </a:solidFill>
                <a:latin typeface="Maven Pro"/>
                <a:ea typeface="Maven Pro"/>
                <a:cs typeface="Maven Pro"/>
                <a:sym typeface="Maven Pro"/>
              </a:rPr>
              <a:t>Tupluri</a:t>
            </a:r>
            <a:endParaRPr b="1" sz="6000">
              <a:solidFill>
                <a:srgbClr val="FFFFFF"/>
              </a:solidFill>
              <a:latin typeface="Maven Pro"/>
              <a:ea typeface="Maven Pro"/>
              <a:cs typeface="Maven Pro"/>
              <a:sym typeface="Maven Pro"/>
            </a:endParaRPr>
          </a:p>
        </p:txBody>
      </p:sp>
      <p:sp>
        <p:nvSpPr>
          <p:cNvPr id="365" name="Google Shape;365;p44"/>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a:solidFill>
                  <a:srgbClr val="FFFFFF"/>
                </a:solidFill>
                <a:latin typeface="Maven Pro"/>
                <a:ea typeface="Maven Pro"/>
                <a:cs typeface="Maven Pro"/>
                <a:sym typeface="Maven Pro"/>
              </a:rPr>
              <a:t>8</a:t>
            </a:r>
            <a:r>
              <a:rPr lang="en-US">
                <a:solidFill>
                  <a:srgbClr val="FFFFFF"/>
                </a:solidFill>
                <a:latin typeface="Maven Pro"/>
                <a:ea typeface="Maven Pro"/>
                <a:cs typeface="Maven Pro"/>
                <a:sym typeface="Maven Pro"/>
              </a:rPr>
              <a:t> din 10</a:t>
            </a:r>
            <a:endParaRPr>
              <a:solidFill>
                <a:srgbClr val="FFFFFF"/>
              </a:solidFill>
              <a:latin typeface="Maven Pro"/>
              <a:ea typeface="Maven Pro"/>
              <a:cs typeface="Maven Pro"/>
              <a:sym typeface="Maven Pro"/>
            </a:endParaRPr>
          </a:p>
        </p:txBody>
      </p:sp>
      <p:sp>
        <p:nvSpPr>
          <p:cNvPr id="366" name="Google Shape;366;p44"/>
          <p:cNvSpPr txBox="1"/>
          <p:nvPr/>
        </p:nvSpPr>
        <p:spPr>
          <a:xfrm>
            <a:off x="0" y="5020650"/>
            <a:ext cx="12192000" cy="123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Maven Pro"/>
                <a:ea typeface="Maven Pro"/>
                <a:cs typeface="Maven Pro"/>
                <a:sym typeface="Maven Pro"/>
              </a:rPr>
              <a:t>Week 2. Pythonic “Hello, World!”</a:t>
            </a:r>
            <a:endParaRPr sz="2400">
              <a:latin typeface="Maven Pro"/>
              <a:ea typeface="Maven Pro"/>
              <a:cs typeface="Maven Pro"/>
              <a:sym typeface="Maven Pro"/>
            </a:endParaRPr>
          </a:p>
        </p:txBody>
      </p:sp>
      <p:pic>
        <p:nvPicPr>
          <p:cNvPr id="367" name="Google Shape;367;p44"/>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5"/>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Tuplul este o structură de date ordonată și immutable (nu poate fi modificată).</a:t>
            </a:r>
            <a:endParaRPr sz="1800">
              <a:solidFill>
                <a:schemeClr val="dk2"/>
              </a:solidFill>
              <a:latin typeface="Nunito"/>
              <a:ea typeface="Nunito"/>
              <a:cs typeface="Nunito"/>
              <a:sym typeface="Nunito"/>
            </a:endParaRPr>
          </a:p>
          <a:p>
            <a:pPr indent="-342900" lvl="0" marL="457200" rtl="0" algn="l">
              <a:lnSpc>
                <a:spcPct val="1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Permite elemente duplicat.</a:t>
            </a:r>
            <a:endParaRPr sz="1800">
              <a:solidFill>
                <a:schemeClr val="dk2"/>
              </a:solidFill>
              <a:latin typeface="Nunito"/>
              <a:ea typeface="Nunito"/>
              <a:cs typeface="Nunito"/>
              <a:sym typeface="Nunito"/>
            </a:endParaRPr>
          </a:p>
          <a:p>
            <a:pPr indent="-342900" lvl="0" marL="457200" rtl="0" algn="l">
              <a:lnSpc>
                <a:spcPct val="1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Este definit folosind parantezele rotunde </a:t>
            </a:r>
            <a:r>
              <a:rPr b="1" lang="en-US" sz="1800">
                <a:solidFill>
                  <a:srgbClr val="FD5B58"/>
                </a:solidFill>
                <a:latin typeface="Nunito"/>
                <a:ea typeface="Nunito"/>
                <a:cs typeface="Nunito"/>
                <a:sym typeface="Nunito"/>
              </a:rPr>
              <a:t>( )</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a:p>
            <a:pPr indent="0" lvl="0" marL="457200" rtl="0" algn="l">
              <a:lnSpc>
                <a:spcPct val="100000"/>
              </a:lnSpc>
              <a:spcBef>
                <a:spcPts val="800"/>
              </a:spcBef>
              <a:spcAft>
                <a:spcPts val="0"/>
              </a:spcAft>
              <a:buNone/>
            </a:pPr>
            <a:r>
              <a:t/>
            </a:r>
            <a:endParaRPr sz="1800">
              <a:solidFill>
                <a:schemeClr val="dk2"/>
              </a:solidFill>
              <a:latin typeface="Nunito"/>
              <a:ea typeface="Nunito"/>
              <a:cs typeface="Nunito"/>
              <a:sym typeface="Nunito"/>
            </a:endParaRPr>
          </a:p>
          <a:p>
            <a:pPr indent="-342900" lvl="0" marL="457200" rtl="0" algn="l">
              <a:lnSpc>
                <a:spcPct val="10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Fiind o structură de date ordonată permite aceleași modalități de sliceing ca listele (inclusiv concatenare, folosind operatorul </a:t>
            </a:r>
            <a:r>
              <a:rPr b="1" lang="en-US" sz="1800">
                <a:solidFill>
                  <a:schemeClr val="dk2"/>
                </a:solidFill>
                <a:latin typeface="Nunito"/>
                <a:ea typeface="Nunito"/>
                <a:cs typeface="Nunito"/>
                <a:sym typeface="Nunito"/>
              </a:rPr>
              <a:t>+</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a:p>
            <a:pPr indent="-342900" lvl="0" marL="457200" rtl="0" algn="l">
              <a:lnSpc>
                <a:spcPct val="1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Fiind o structură de date immutable nu permite operații de modificare: adăugare sau ștergere.</a:t>
            </a:r>
            <a:endParaRPr sz="1800">
              <a:solidFill>
                <a:schemeClr val="dk2"/>
              </a:solidFill>
              <a:latin typeface="Nunito"/>
              <a:ea typeface="Nunito"/>
              <a:cs typeface="Nunito"/>
              <a:sym typeface="Nunito"/>
            </a:endParaRPr>
          </a:p>
          <a:p>
            <a:pPr indent="-342900" lvl="0" marL="457200" rtl="0" algn="l">
              <a:lnSpc>
                <a:spcPct val="1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Dacă avem nevoie să folosim o colecție de date ordonată a cărei structură nu se va modifica (immutable) este indicat să folosim tuplurile în detrimentul listelor. Deși la prima vedere îndeplinesc aceleași roluri și putem folosi o listă în loc de tuplu, tuplurile ocupă mai puțină memorie.</a:t>
            </a:r>
            <a:endParaRPr sz="1800">
              <a:solidFill>
                <a:schemeClr val="dk2"/>
              </a:solidFill>
              <a:latin typeface="Nunito"/>
              <a:ea typeface="Nunito"/>
              <a:cs typeface="Nunito"/>
              <a:sym typeface="Nunito"/>
            </a:endParaRPr>
          </a:p>
          <a:p>
            <a:pPr indent="0" lvl="0" marL="457200" rtl="0" algn="l">
              <a:lnSpc>
                <a:spcPct val="100000"/>
              </a:lnSpc>
              <a:spcBef>
                <a:spcPts val="800"/>
              </a:spcBef>
              <a:spcAft>
                <a:spcPts val="0"/>
              </a:spcAft>
              <a:buNone/>
            </a:pPr>
            <a:r>
              <a:t/>
            </a:r>
            <a:endParaRPr sz="1800">
              <a:solidFill>
                <a:schemeClr val="dk2"/>
              </a:solidFill>
              <a:latin typeface="Nunito"/>
              <a:ea typeface="Nunito"/>
              <a:cs typeface="Nunito"/>
              <a:sym typeface="Nunito"/>
            </a:endParaRPr>
          </a:p>
          <a:p>
            <a:pPr indent="0" lvl="0" marL="0" rtl="0" algn="l">
              <a:lnSpc>
                <a:spcPct val="100000"/>
              </a:lnSpc>
              <a:spcBef>
                <a:spcPts val="800"/>
              </a:spcBef>
              <a:spcAft>
                <a:spcPts val="0"/>
              </a:spcAft>
              <a:buNone/>
            </a:pPr>
            <a:r>
              <a:t/>
            </a:r>
            <a:endParaRPr sz="1800">
              <a:solidFill>
                <a:schemeClr val="dk2"/>
              </a:solidFill>
              <a:latin typeface="Nunito"/>
              <a:ea typeface="Nunito"/>
              <a:cs typeface="Nunito"/>
              <a:sym typeface="Nunito"/>
            </a:endParaRPr>
          </a:p>
          <a:p>
            <a:pPr indent="-342900" lvl="0" marL="457200" rtl="0" algn="l">
              <a:lnSpc>
                <a:spcPct val="10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Un exemplu pentru folosirea tuplului este definirea lunilor din an. Vor fi aceleași 12, deci nu este nevoie de modificarea lor.</a:t>
            </a:r>
            <a:endParaRPr sz="1800">
              <a:solidFill>
                <a:schemeClr val="dk2"/>
              </a:solidFill>
              <a:latin typeface="Nunito"/>
              <a:ea typeface="Nunito"/>
              <a:cs typeface="Nunito"/>
              <a:sym typeface="Nunito"/>
            </a:endParaRPr>
          </a:p>
        </p:txBody>
      </p:sp>
      <p:sp>
        <p:nvSpPr>
          <p:cNvPr id="373" name="Google Shape;373;p45"/>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Tupluri</a:t>
            </a:r>
            <a:endParaRPr b="1" sz="3000">
              <a:solidFill>
                <a:srgbClr val="7030A0"/>
              </a:solidFill>
              <a:latin typeface="Maven Pro"/>
              <a:ea typeface="Maven Pro"/>
              <a:cs typeface="Maven Pro"/>
              <a:sym typeface="Maven Pro"/>
            </a:endParaRPr>
          </a:p>
        </p:txBody>
      </p:sp>
      <p:sp>
        <p:nvSpPr>
          <p:cNvPr id="374" name="Google Shape;374;p45"/>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pic>
        <p:nvPicPr>
          <p:cNvPr id="375" name="Google Shape;375;p45"/>
          <p:cNvPicPr preferRelativeResize="0"/>
          <p:nvPr/>
        </p:nvPicPr>
        <p:blipFill>
          <a:blip r:embed="rId3">
            <a:alphaModFix/>
          </a:blip>
          <a:stretch>
            <a:fillRect/>
          </a:stretch>
        </p:blipFill>
        <p:spPr>
          <a:xfrm>
            <a:off x="3238913" y="1891452"/>
            <a:ext cx="5714175" cy="207975"/>
          </a:xfrm>
          <a:prstGeom prst="rect">
            <a:avLst/>
          </a:prstGeom>
          <a:noFill/>
          <a:ln>
            <a:noFill/>
          </a:ln>
        </p:spPr>
      </p:pic>
      <p:pic>
        <p:nvPicPr>
          <p:cNvPr id="376" name="Google Shape;376;p45"/>
          <p:cNvPicPr preferRelativeResize="0"/>
          <p:nvPr/>
        </p:nvPicPr>
        <p:blipFill>
          <a:blip r:embed="rId4">
            <a:alphaModFix/>
          </a:blip>
          <a:stretch>
            <a:fillRect/>
          </a:stretch>
        </p:blipFill>
        <p:spPr>
          <a:xfrm>
            <a:off x="3843325" y="4098875"/>
            <a:ext cx="4505325" cy="476250"/>
          </a:xfrm>
          <a:prstGeom prst="rect">
            <a:avLst/>
          </a:prstGeom>
          <a:noFill/>
          <a:ln>
            <a:noFill/>
          </a:ln>
        </p:spPr>
      </p:pic>
      <p:pic>
        <p:nvPicPr>
          <p:cNvPr id="377" name="Google Shape;377;p45"/>
          <p:cNvPicPr preferRelativeResize="0"/>
          <p:nvPr/>
        </p:nvPicPr>
        <p:blipFill>
          <a:blip r:embed="rId5">
            <a:alphaModFix/>
          </a:blip>
          <a:stretch>
            <a:fillRect/>
          </a:stretch>
        </p:blipFill>
        <p:spPr>
          <a:xfrm>
            <a:off x="1282300" y="5479663"/>
            <a:ext cx="9677400" cy="200025"/>
          </a:xfrm>
          <a:prstGeom prst="rect">
            <a:avLst/>
          </a:prstGeom>
          <a:noFill/>
          <a:ln>
            <a:noFill/>
          </a:ln>
        </p:spPr>
      </p:pic>
      <p:pic>
        <p:nvPicPr>
          <p:cNvPr id="378" name="Google Shape;378;p45"/>
          <p:cNvPicPr preferRelativeResize="0"/>
          <p:nvPr/>
        </p:nvPicPr>
        <p:blipFill>
          <a:blip r:embed="rId6">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6"/>
          <p:cNvSpPr txBox="1"/>
          <p:nvPr>
            <p:ph type="title"/>
          </p:nvPr>
        </p:nvSpPr>
        <p:spPr>
          <a:xfrm>
            <a:off x="544859" y="2566201"/>
            <a:ext cx="10515600" cy="1325100"/>
          </a:xfrm>
          <a:prstGeom prst="rect">
            <a:avLst/>
          </a:prstGeom>
          <a:noFill/>
          <a:ln>
            <a:noFill/>
          </a:ln>
        </p:spPr>
        <p:txBody>
          <a:bodyPr anchorCtr="0" anchor="ctr" bIns="45700" lIns="91425" spcFirstLastPara="1" rIns="91425" wrap="square" tIns="45700">
            <a:noAutofit/>
          </a:bodyPr>
          <a:lstStyle/>
          <a:p>
            <a:pPr indent="0" lvl="0" marL="914400" rtl="0" algn="ctr">
              <a:lnSpc>
                <a:spcPct val="100000"/>
              </a:lnSpc>
              <a:spcBef>
                <a:spcPts val="0"/>
              </a:spcBef>
              <a:spcAft>
                <a:spcPts val="0"/>
              </a:spcAft>
              <a:buNone/>
            </a:pPr>
            <a:r>
              <a:rPr b="1" lang="en-US" sz="6000">
                <a:solidFill>
                  <a:srgbClr val="FFFFFF"/>
                </a:solidFill>
                <a:latin typeface="Maven Pro"/>
                <a:ea typeface="Maven Pro"/>
                <a:cs typeface="Maven Pro"/>
                <a:sym typeface="Maven Pro"/>
              </a:rPr>
              <a:t>Dicționare</a:t>
            </a:r>
            <a:endParaRPr b="1" sz="6000">
              <a:solidFill>
                <a:srgbClr val="FFFFFF"/>
              </a:solidFill>
              <a:latin typeface="Maven Pro"/>
              <a:ea typeface="Maven Pro"/>
              <a:cs typeface="Maven Pro"/>
              <a:sym typeface="Maven Pro"/>
            </a:endParaRPr>
          </a:p>
        </p:txBody>
      </p:sp>
      <p:sp>
        <p:nvSpPr>
          <p:cNvPr id="384" name="Google Shape;384;p46"/>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a:solidFill>
                  <a:srgbClr val="FFFFFF"/>
                </a:solidFill>
                <a:latin typeface="Maven Pro"/>
                <a:ea typeface="Maven Pro"/>
                <a:cs typeface="Maven Pro"/>
                <a:sym typeface="Maven Pro"/>
              </a:rPr>
              <a:t>9</a:t>
            </a:r>
            <a:r>
              <a:rPr lang="en-US">
                <a:solidFill>
                  <a:srgbClr val="FFFFFF"/>
                </a:solidFill>
                <a:latin typeface="Maven Pro"/>
                <a:ea typeface="Maven Pro"/>
                <a:cs typeface="Maven Pro"/>
                <a:sym typeface="Maven Pro"/>
              </a:rPr>
              <a:t> din 10</a:t>
            </a:r>
            <a:endParaRPr>
              <a:solidFill>
                <a:srgbClr val="FFFFFF"/>
              </a:solidFill>
              <a:latin typeface="Maven Pro"/>
              <a:ea typeface="Maven Pro"/>
              <a:cs typeface="Maven Pro"/>
              <a:sym typeface="Maven Pro"/>
            </a:endParaRPr>
          </a:p>
        </p:txBody>
      </p:sp>
      <p:sp>
        <p:nvSpPr>
          <p:cNvPr id="385" name="Google Shape;385;p46"/>
          <p:cNvSpPr txBox="1"/>
          <p:nvPr/>
        </p:nvSpPr>
        <p:spPr>
          <a:xfrm>
            <a:off x="0" y="5020650"/>
            <a:ext cx="12192000" cy="123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Maven Pro"/>
                <a:ea typeface="Maven Pro"/>
                <a:cs typeface="Maven Pro"/>
                <a:sym typeface="Maven Pro"/>
              </a:rPr>
              <a:t>Week 2. Pythonic “Hello, World!”</a:t>
            </a:r>
            <a:endParaRPr sz="2400">
              <a:latin typeface="Maven Pro"/>
              <a:ea typeface="Maven Pro"/>
              <a:cs typeface="Maven Pro"/>
              <a:sym typeface="Maven Pro"/>
            </a:endParaRPr>
          </a:p>
        </p:txBody>
      </p:sp>
      <p:pic>
        <p:nvPicPr>
          <p:cNvPr id="386" name="Google Shape;386;p46"/>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7"/>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Dicționarul este o structură de date neordonată, mutable (poate fi schimbată) și indexată.</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Datele dintr-un dicționar sunt reprezentate sub forma de </a:t>
            </a:r>
            <a:r>
              <a:rPr b="1" lang="en-US" sz="1800">
                <a:solidFill>
                  <a:schemeClr val="dk2"/>
                </a:solidFill>
                <a:latin typeface="Nunito"/>
                <a:ea typeface="Nunito"/>
                <a:cs typeface="Nunito"/>
                <a:sym typeface="Nunito"/>
              </a:rPr>
              <a:t>cheie:valoare</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Este definit folosit acolade </a:t>
            </a:r>
            <a:r>
              <a:rPr b="1" lang="en-US" sz="1800">
                <a:solidFill>
                  <a:srgbClr val="FD5B58"/>
                </a:solidFill>
                <a:latin typeface="Nunito"/>
                <a:ea typeface="Nunito"/>
                <a:cs typeface="Nunito"/>
                <a:sym typeface="Nunito"/>
              </a:rPr>
              <a:t>{ }</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Într-un dicționar cheile sunt unice, valorile pot fi duplicat.</a:t>
            </a:r>
            <a:endParaRPr sz="18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8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8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8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8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800">
              <a:solidFill>
                <a:schemeClr val="dk2"/>
              </a:solidFill>
              <a:latin typeface="Nunito"/>
              <a:ea typeface="Nunito"/>
              <a:cs typeface="Nunito"/>
              <a:sym typeface="Nunito"/>
            </a:endParaRPr>
          </a:p>
          <a:p>
            <a:pPr indent="-342900" lvl="0" marL="457200" rtl="0" algn="l">
              <a:lnSpc>
                <a:spcPct val="15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Din câte se poate observa din exemplul anterior, cheia poate fi string, număr sau chiar tuplu.</a:t>
            </a:r>
            <a:endParaRPr sz="1800">
              <a:solidFill>
                <a:schemeClr val="dk2"/>
              </a:solidFill>
              <a:latin typeface="Nunito"/>
              <a:ea typeface="Nunito"/>
              <a:cs typeface="Nunito"/>
              <a:sym typeface="Nunito"/>
            </a:endParaRPr>
          </a:p>
        </p:txBody>
      </p:sp>
      <p:sp>
        <p:nvSpPr>
          <p:cNvPr id="392" name="Google Shape;392;p47"/>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Dicționare</a:t>
            </a:r>
            <a:endParaRPr b="1" sz="3000">
              <a:solidFill>
                <a:srgbClr val="7030A0"/>
              </a:solidFill>
              <a:latin typeface="Maven Pro"/>
              <a:ea typeface="Maven Pro"/>
              <a:cs typeface="Maven Pro"/>
              <a:sym typeface="Maven Pro"/>
            </a:endParaRPr>
          </a:p>
        </p:txBody>
      </p:sp>
      <p:sp>
        <p:nvSpPr>
          <p:cNvPr id="393" name="Google Shape;393;p47"/>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pic>
        <p:nvPicPr>
          <p:cNvPr id="394" name="Google Shape;394;p47"/>
          <p:cNvPicPr preferRelativeResize="0"/>
          <p:nvPr/>
        </p:nvPicPr>
        <p:blipFill>
          <a:blip r:embed="rId3">
            <a:alphaModFix/>
          </a:blip>
          <a:stretch>
            <a:fillRect/>
          </a:stretch>
        </p:blipFill>
        <p:spPr>
          <a:xfrm>
            <a:off x="4376725" y="2696763"/>
            <a:ext cx="3438525" cy="2219325"/>
          </a:xfrm>
          <a:prstGeom prst="rect">
            <a:avLst/>
          </a:prstGeom>
          <a:noFill/>
          <a:ln>
            <a:noFill/>
          </a:ln>
        </p:spPr>
      </p:pic>
      <p:pic>
        <p:nvPicPr>
          <p:cNvPr id="395" name="Google Shape;395;p47"/>
          <p:cNvPicPr preferRelativeResize="0"/>
          <p:nvPr/>
        </p:nvPicPr>
        <p:blipFill>
          <a:blip r:embed="rId4">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8"/>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O valoarea dintr-un dicționar poate fi accesată în mai multe feluri:</a:t>
            </a:r>
            <a:endParaRPr sz="1800">
              <a:solidFill>
                <a:schemeClr val="dk2"/>
              </a:solidFill>
              <a:latin typeface="Nunito"/>
              <a:ea typeface="Nunito"/>
              <a:cs typeface="Nunito"/>
              <a:sym typeface="Nunito"/>
            </a:endParaRPr>
          </a:p>
          <a:p>
            <a:pPr indent="-342900" lvl="1" marL="9144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prin accesarea directă a cheii. În acest caz vom avea o eroare dacă cheia nu există în dicționar.</a:t>
            </a:r>
            <a:endParaRPr sz="18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8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800">
              <a:solidFill>
                <a:schemeClr val="dk2"/>
              </a:solidFill>
              <a:latin typeface="Nunito"/>
              <a:ea typeface="Nunito"/>
              <a:cs typeface="Nunito"/>
              <a:sym typeface="Nunito"/>
            </a:endParaRPr>
          </a:p>
          <a:p>
            <a:pPr indent="-342900" lvl="0" marL="914400" rtl="0" algn="l">
              <a:lnSpc>
                <a:spcPct val="15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folosind metoda </a:t>
            </a:r>
            <a:r>
              <a:rPr b="1" lang="en-US" sz="1800">
                <a:solidFill>
                  <a:schemeClr val="dk2"/>
                </a:solidFill>
                <a:latin typeface="Nunito"/>
                <a:ea typeface="Nunito"/>
                <a:cs typeface="Nunito"/>
                <a:sym typeface="Nunito"/>
              </a:rPr>
              <a:t>.get()</a:t>
            </a:r>
            <a:r>
              <a:rPr lang="en-US" sz="1800">
                <a:solidFill>
                  <a:schemeClr val="dk2"/>
                </a:solidFill>
                <a:latin typeface="Nunito"/>
                <a:ea typeface="Nunito"/>
                <a:cs typeface="Nunito"/>
                <a:sym typeface="Nunito"/>
              </a:rPr>
              <a:t>. Avantajul acestei metode este că putem defini o valoare default dacă cheia nu există. Această valoare o specificăm ca al doilea parametru al funcției. Dacă acest parametru va fi omis </a:t>
            </a:r>
            <a:r>
              <a:rPr lang="en-US" sz="1800">
                <a:solidFill>
                  <a:schemeClr val="dk2"/>
                </a:solidFill>
                <a:latin typeface="Nunito"/>
                <a:ea typeface="Nunito"/>
                <a:cs typeface="Nunito"/>
                <a:sym typeface="Nunito"/>
              </a:rPr>
              <a:t>și cheia nu există în dicționar, metoda va întoarce </a:t>
            </a:r>
            <a:r>
              <a:rPr b="1" lang="en-US" sz="1800">
                <a:solidFill>
                  <a:schemeClr val="dk2"/>
                </a:solidFill>
                <a:latin typeface="Nunito"/>
                <a:ea typeface="Nunito"/>
                <a:cs typeface="Nunito"/>
                <a:sym typeface="Nunito"/>
              </a:rPr>
              <a:t>None</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p:txBody>
      </p:sp>
      <p:sp>
        <p:nvSpPr>
          <p:cNvPr id="401" name="Google Shape;401;p48"/>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Dicționare</a:t>
            </a:r>
            <a:endParaRPr b="1" sz="3000">
              <a:solidFill>
                <a:srgbClr val="7030A0"/>
              </a:solidFill>
              <a:latin typeface="Maven Pro"/>
              <a:ea typeface="Maven Pro"/>
              <a:cs typeface="Maven Pro"/>
              <a:sym typeface="Maven Pro"/>
            </a:endParaRPr>
          </a:p>
        </p:txBody>
      </p:sp>
      <p:sp>
        <p:nvSpPr>
          <p:cNvPr id="402" name="Google Shape;402;p48"/>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pic>
        <p:nvPicPr>
          <p:cNvPr id="403" name="Google Shape;403;p48"/>
          <p:cNvPicPr preferRelativeResize="0"/>
          <p:nvPr/>
        </p:nvPicPr>
        <p:blipFill>
          <a:blip r:embed="rId3">
            <a:alphaModFix/>
          </a:blip>
          <a:stretch>
            <a:fillRect/>
          </a:stretch>
        </p:blipFill>
        <p:spPr>
          <a:xfrm>
            <a:off x="3906425" y="1816838"/>
            <a:ext cx="4429125" cy="981075"/>
          </a:xfrm>
          <a:prstGeom prst="rect">
            <a:avLst/>
          </a:prstGeom>
          <a:noFill/>
          <a:ln>
            <a:noFill/>
          </a:ln>
        </p:spPr>
      </p:pic>
      <p:pic>
        <p:nvPicPr>
          <p:cNvPr id="404" name="Google Shape;404;p48"/>
          <p:cNvPicPr preferRelativeResize="0"/>
          <p:nvPr/>
        </p:nvPicPr>
        <p:blipFill>
          <a:blip r:embed="rId4">
            <a:alphaModFix/>
          </a:blip>
          <a:stretch>
            <a:fillRect/>
          </a:stretch>
        </p:blipFill>
        <p:spPr>
          <a:xfrm>
            <a:off x="2452675" y="4076525"/>
            <a:ext cx="7286625" cy="1714500"/>
          </a:xfrm>
          <a:prstGeom prst="rect">
            <a:avLst/>
          </a:prstGeom>
          <a:noFill/>
          <a:ln>
            <a:noFill/>
          </a:ln>
        </p:spPr>
      </p:pic>
      <p:pic>
        <p:nvPicPr>
          <p:cNvPr id="405" name="Google Shape;405;p48"/>
          <p:cNvPicPr preferRelativeResize="0"/>
          <p:nvPr/>
        </p:nvPicPr>
        <p:blipFill>
          <a:blip r:embed="rId5">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3"/>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200000"/>
              </a:lnSpc>
              <a:spcBef>
                <a:spcPts val="0"/>
              </a:spcBef>
              <a:spcAft>
                <a:spcPts val="0"/>
              </a:spcAft>
              <a:buClr>
                <a:srgbClr val="424242"/>
              </a:buClr>
              <a:buSzPts val="1800"/>
              <a:buFont typeface="Nunito"/>
              <a:buChar char="●"/>
            </a:pPr>
            <a:r>
              <a:rPr lang="en-US" sz="1800">
                <a:solidFill>
                  <a:srgbClr val="424242"/>
                </a:solidFill>
                <a:latin typeface="Nunito"/>
                <a:ea typeface="Nunito"/>
                <a:cs typeface="Nunito"/>
                <a:sym typeface="Nunito"/>
              </a:rPr>
              <a:t>Programul </a:t>
            </a:r>
            <a:r>
              <a:rPr b="1" lang="en-US" sz="1800">
                <a:solidFill>
                  <a:srgbClr val="424242"/>
                </a:solidFill>
                <a:latin typeface="Nunito"/>
                <a:ea typeface="Nunito"/>
                <a:cs typeface="Nunito"/>
                <a:sym typeface="Nunito"/>
              </a:rPr>
              <a:t>“Hello, World!”</a:t>
            </a:r>
            <a:r>
              <a:rPr lang="en-US" sz="1800">
                <a:solidFill>
                  <a:srgbClr val="424242"/>
                </a:solidFill>
                <a:latin typeface="Nunito"/>
                <a:ea typeface="Nunito"/>
                <a:cs typeface="Nunito"/>
                <a:sym typeface="Nunito"/>
              </a:rPr>
              <a:t> este cel mai simplu program din lume.</a:t>
            </a:r>
            <a:endParaRPr sz="1800">
              <a:solidFill>
                <a:srgbClr val="424242"/>
              </a:solidFill>
              <a:latin typeface="Nunito"/>
              <a:ea typeface="Nunito"/>
              <a:cs typeface="Nunito"/>
              <a:sym typeface="Nunito"/>
            </a:endParaRPr>
          </a:p>
          <a:p>
            <a:pPr indent="-342900" lvl="0" marL="457200" rtl="0" algn="l">
              <a:lnSpc>
                <a:spcPct val="200000"/>
              </a:lnSpc>
              <a:spcBef>
                <a:spcPts val="0"/>
              </a:spcBef>
              <a:spcAft>
                <a:spcPts val="0"/>
              </a:spcAft>
              <a:buClr>
                <a:srgbClr val="424242"/>
              </a:buClr>
              <a:buSzPts val="1800"/>
              <a:buFont typeface="Nunito"/>
              <a:buChar char="●"/>
            </a:pPr>
            <a:r>
              <a:rPr lang="en-US" sz="1800">
                <a:solidFill>
                  <a:srgbClr val="424242"/>
                </a:solidFill>
                <a:latin typeface="Nunito"/>
                <a:ea typeface="Nunito"/>
                <a:cs typeface="Nunito"/>
                <a:sym typeface="Nunito"/>
              </a:rPr>
              <a:t>Este un program minimal al cărui rol este s</a:t>
            </a:r>
            <a:r>
              <a:rPr lang="en-US" sz="1800">
                <a:solidFill>
                  <a:schemeClr val="dk2"/>
                </a:solidFill>
                <a:latin typeface="Nunito"/>
                <a:ea typeface="Nunito"/>
                <a:cs typeface="Nunito"/>
                <a:sym typeface="Nunito"/>
              </a:rPr>
              <a:t>ă exemplifice sintaxa și modul de funcționare al unui limbaj.</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Este folosit în procesul de învățare al unui limbaj de programare nou.</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Rezultatul programului este afișarea mesajului </a:t>
            </a:r>
            <a:r>
              <a:rPr b="1" lang="en-US" sz="1800">
                <a:solidFill>
                  <a:schemeClr val="dk2"/>
                </a:solidFill>
                <a:latin typeface="Nunito"/>
                <a:ea typeface="Nunito"/>
                <a:cs typeface="Nunito"/>
                <a:sym typeface="Nunito"/>
              </a:rPr>
              <a:t>Hello, World!</a:t>
            </a:r>
            <a:r>
              <a:rPr lang="en-US" sz="1800">
                <a:solidFill>
                  <a:schemeClr val="dk2"/>
                </a:solidFill>
                <a:latin typeface="Nunito"/>
                <a:ea typeface="Nunito"/>
                <a:cs typeface="Nunito"/>
                <a:sym typeface="Nunito"/>
              </a:rPr>
              <a:t> pe ecranul unui calculator.</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Pentru a scrie acest program, deschideți interpretorul Python și scrieți următoarea instrucțiune:</a:t>
            </a:r>
            <a:endParaRPr sz="1800">
              <a:solidFill>
                <a:schemeClr val="dk2"/>
              </a:solidFill>
              <a:latin typeface="Nunito"/>
              <a:ea typeface="Nunito"/>
              <a:cs typeface="Nunito"/>
              <a:sym typeface="Nunito"/>
            </a:endParaRPr>
          </a:p>
          <a:p>
            <a:pPr indent="0" lvl="0" marL="0" rtl="0" algn="l">
              <a:lnSpc>
                <a:spcPct val="200000"/>
              </a:lnSpc>
              <a:spcBef>
                <a:spcPts val="0"/>
              </a:spcBef>
              <a:spcAft>
                <a:spcPts val="0"/>
              </a:spcAft>
              <a:buNone/>
            </a:pPr>
            <a:r>
              <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Rezultatul este uimitor! </a:t>
            </a:r>
            <a:r>
              <a:rPr lang="en-US" sz="1800">
                <a:solidFill>
                  <a:schemeClr val="dk2"/>
                </a:solidFill>
                <a:latin typeface="Nunito"/>
                <a:ea typeface="Nunito"/>
                <a:cs typeface="Nunito"/>
                <a:sym typeface="Nunito"/>
              </a:rPr>
              <a:t>În terminal apare mesajul </a:t>
            </a:r>
            <a:r>
              <a:rPr b="1" lang="en-US" sz="1800">
                <a:solidFill>
                  <a:schemeClr val="dk2"/>
                </a:solidFill>
                <a:latin typeface="Nunito"/>
                <a:ea typeface="Nunito"/>
                <a:cs typeface="Nunito"/>
                <a:sym typeface="Nunito"/>
              </a:rPr>
              <a:t>Hello, World!</a:t>
            </a:r>
            <a:r>
              <a:rPr lang="en-US" sz="1800">
                <a:solidFill>
                  <a:schemeClr val="dk2"/>
                </a:solidFill>
                <a:latin typeface="Nunito"/>
                <a:ea typeface="Nunito"/>
                <a:cs typeface="Nunito"/>
                <a:sym typeface="Nunito"/>
              </a:rPr>
              <a:t> ca prin magie.</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Din acest moment puteți dezvolta orice program doriți folosind Python. Tot ce trebuie să faceți este să schimbați mesajul pe care să-l afișați.</a:t>
            </a:r>
            <a:endParaRPr sz="1800">
              <a:solidFill>
                <a:schemeClr val="dk2"/>
              </a:solidFill>
              <a:latin typeface="Nunito"/>
              <a:ea typeface="Nunito"/>
              <a:cs typeface="Nunito"/>
              <a:sym typeface="Nunito"/>
            </a:endParaRPr>
          </a:p>
        </p:txBody>
      </p:sp>
      <p:sp>
        <p:nvSpPr>
          <p:cNvPr id="72" name="Google Shape;72;p13"/>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Program “Hello, World!”</a:t>
            </a:r>
            <a:endParaRPr b="1" sz="3000">
              <a:solidFill>
                <a:srgbClr val="7030A0"/>
              </a:solidFill>
              <a:latin typeface="Maven Pro"/>
              <a:ea typeface="Maven Pro"/>
              <a:cs typeface="Maven Pro"/>
              <a:sym typeface="Maven Pro"/>
            </a:endParaRPr>
          </a:p>
        </p:txBody>
      </p:sp>
      <p:sp>
        <p:nvSpPr>
          <p:cNvPr id="73" name="Google Shape;73;p13"/>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pic>
        <p:nvPicPr>
          <p:cNvPr id="74" name="Google Shape;74;p13"/>
          <p:cNvPicPr preferRelativeResize="0"/>
          <p:nvPr/>
        </p:nvPicPr>
        <p:blipFill>
          <a:blip r:embed="rId3">
            <a:alphaModFix/>
          </a:blip>
          <a:stretch>
            <a:fillRect/>
          </a:stretch>
        </p:blipFill>
        <p:spPr>
          <a:xfrm>
            <a:off x="4399345" y="3555658"/>
            <a:ext cx="3393322" cy="370450"/>
          </a:xfrm>
          <a:prstGeom prst="rect">
            <a:avLst/>
          </a:prstGeom>
          <a:noFill/>
          <a:ln>
            <a:noFill/>
          </a:ln>
        </p:spPr>
      </p:pic>
      <p:pic>
        <p:nvPicPr>
          <p:cNvPr id="75" name="Google Shape;75;p13"/>
          <p:cNvPicPr preferRelativeResize="0"/>
          <p:nvPr/>
        </p:nvPicPr>
        <p:blipFill>
          <a:blip r:embed="rId4">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9"/>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20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Are disponibile următoarele metode:</a:t>
            </a:r>
            <a:endParaRPr sz="1800">
              <a:solidFill>
                <a:schemeClr val="dk2"/>
              </a:solidFill>
              <a:latin typeface="Nunito"/>
              <a:ea typeface="Nunito"/>
              <a:cs typeface="Nunito"/>
              <a:sym typeface="Nunito"/>
            </a:endParaRPr>
          </a:p>
          <a:p>
            <a:pPr indent="-342900" lvl="1" marL="914400" rtl="0" algn="l">
              <a:lnSpc>
                <a:spcPct val="200000"/>
              </a:lnSpc>
              <a:spcBef>
                <a:spcPts val="0"/>
              </a:spcBef>
              <a:spcAft>
                <a:spcPts val="0"/>
              </a:spcAft>
              <a:buClr>
                <a:schemeClr val="dk2"/>
              </a:buClr>
              <a:buSzPts val="1800"/>
              <a:buFont typeface="Nunito"/>
              <a:buChar char="○"/>
            </a:pPr>
            <a:r>
              <a:rPr b="1" lang="en-US" sz="1800">
                <a:solidFill>
                  <a:schemeClr val="dk2"/>
                </a:solidFill>
                <a:latin typeface="Nunito"/>
                <a:ea typeface="Nunito"/>
                <a:cs typeface="Nunito"/>
                <a:sym typeface="Nunito"/>
              </a:rPr>
              <a:t>clear()</a:t>
            </a:r>
            <a:r>
              <a:rPr lang="en-US" sz="1800">
                <a:solidFill>
                  <a:schemeClr val="dk2"/>
                </a:solidFill>
                <a:latin typeface="Nunito"/>
                <a:ea typeface="Nunito"/>
                <a:cs typeface="Nunito"/>
                <a:sym typeface="Nunito"/>
              </a:rPr>
              <a:t> - golește dicționarul.</a:t>
            </a:r>
            <a:endParaRPr sz="1800">
              <a:solidFill>
                <a:schemeClr val="dk2"/>
              </a:solidFill>
              <a:latin typeface="Nunito"/>
              <a:ea typeface="Nunito"/>
              <a:cs typeface="Nunito"/>
              <a:sym typeface="Nunito"/>
            </a:endParaRPr>
          </a:p>
          <a:p>
            <a:pPr indent="-342900" lvl="1" marL="914400" rtl="0" algn="l">
              <a:lnSpc>
                <a:spcPct val="200000"/>
              </a:lnSpc>
              <a:spcBef>
                <a:spcPts val="0"/>
              </a:spcBef>
              <a:spcAft>
                <a:spcPts val="0"/>
              </a:spcAft>
              <a:buClr>
                <a:schemeClr val="dk2"/>
              </a:buClr>
              <a:buSzPts val="1800"/>
              <a:buFont typeface="Nunito"/>
              <a:buChar char="○"/>
            </a:pPr>
            <a:r>
              <a:rPr b="1" lang="en-US" sz="1800">
                <a:solidFill>
                  <a:schemeClr val="dk2"/>
                </a:solidFill>
                <a:latin typeface="Nunito"/>
                <a:ea typeface="Nunito"/>
                <a:cs typeface="Nunito"/>
                <a:sym typeface="Nunito"/>
              </a:rPr>
              <a:t>copy()</a:t>
            </a:r>
            <a:r>
              <a:rPr lang="en-US" sz="1800">
                <a:solidFill>
                  <a:schemeClr val="dk2"/>
                </a:solidFill>
                <a:latin typeface="Nunito"/>
                <a:ea typeface="Nunito"/>
                <a:cs typeface="Nunito"/>
                <a:sym typeface="Nunito"/>
              </a:rPr>
              <a:t> - returnează o copie a dicționarului.</a:t>
            </a:r>
            <a:endParaRPr sz="1800">
              <a:solidFill>
                <a:schemeClr val="dk2"/>
              </a:solidFill>
              <a:latin typeface="Nunito"/>
              <a:ea typeface="Nunito"/>
              <a:cs typeface="Nunito"/>
              <a:sym typeface="Nunito"/>
            </a:endParaRPr>
          </a:p>
          <a:p>
            <a:pPr indent="-342900" lvl="1" marL="914400" rtl="0" algn="l">
              <a:lnSpc>
                <a:spcPct val="200000"/>
              </a:lnSpc>
              <a:spcBef>
                <a:spcPts val="0"/>
              </a:spcBef>
              <a:spcAft>
                <a:spcPts val="0"/>
              </a:spcAft>
              <a:buClr>
                <a:schemeClr val="dk2"/>
              </a:buClr>
              <a:buSzPts val="1800"/>
              <a:buFont typeface="Nunito"/>
              <a:buChar char="○"/>
            </a:pPr>
            <a:r>
              <a:rPr b="1" lang="en-US" sz="1800">
                <a:solidFill>
                  <a:schemeClr val="dk2"/>
                </a:solidFill>
                <a:latin typeface="Nunito"/>
                <a:ea typeface="Nunito"/>
                <a:cs typeface="Nunito"/>
                <a:sym typeface="Nunito"/>
              </a:rPr>
              <a:t>keys()</a:t>
            </a:r>
            <a:r>
              <a:rPr lang="en-US" sz="1800">
                <a:solidFill>
                  <a:schemeClr val="dk2"/>
                </a:solidFill>
                <a:latin typeface="Nunito"/>
                <a:ea typeface="Nunito"/>
                <a:cs typeface="Nunito"/>
                <a:sym typeface="Nunito"/>
              </a:rPr>
              <a:t> - returnează un </a:t>
            </a:r>
            <a:r>
              <a:rPr b="1" lang="en-US" sz="1800">
                <a:solidFill>
                  <a:schemeClr val="dk2"/>
                </a:solidFill>
                <a:latin typeface="Nunito"/>
                <a:ea typeface="Nunito"/>
                <a:cs typeface="Nunito"/>
                <a:sym typeface="Nunito"/>
              </a:rPr>
              <a:t>dict_keys</a:t>
            </a:r>
            <a:r>
              <a:rPr lang="en-US" sz="1800">
                <a:solidFill>
                  <a:schemeClr val="dk2"/>
                </a:solidFill>
                <a:latin typeface="Nunito"/>
                <a:ea typeface="Nunito"/>
                <a:cs typeface="Nunito"/>
                <a:sym typeface="Nunito"/>
              </a:rPr>
              <a:t> conținând toate cheile dintr-un dicționar.</a:t>
            </a:r>
            <a:endParaRPr sz="1800">
              <a:solidFill>
                <a:schemeClr val="dk2"/>
              </a:solidFill>
              <a:latin typeface="Nunito"/>
              <a:ea typeface="Nunito"/>
              <a:cs typeface="Nunito"/>
              <a:sym typeface="Nunito"/>
            </a:endParaRPr>
          </a:p>
          <a:p>
            <a:pPr indent="-342900" lvl="1" marL="914400" rtl="0" algn="l">
              <a:lnSpc>
                <a:spcPct val="200000"/>
              </a:lnSpc>
              <a:spcBef>
                <a:spcPts val="0"/>
              </a:spcBef>
              <a:spcAft>
                <a:spcPts val="0"/>
              </a:spcAft>
              <a:buClr>
                <a:schemeClr val="dk2"/>
              </a:buClr>
              <a:buSzPts val="1800"/>
              <a:buFont typeface="Nunito"/>
              <a:buChar char="○"/>
            </a:pPr>
            <a:r>
              <a:rPr b="1" lang="en-US" sz="1800">
                <a:solidFill>
                  <a:schemeClr val="dk2"/>
                </a:solidFill>
                <a:latin typeface="Nunito"/>
                <a:ea typeface="Nunito"/>
                <a:cs typeface="Nunito"/>
                <a:sym typeface="Nunito"/>
              </a:rPr>
              <a:t>values()</a:t>
            </a:r>
            <a:r>
              <a:rPr lang="en-US" sz="1800">
                <a:solidFill>
                  <a:schemeClr val="dk2"/>
                </a:solidFill>
                <a:latin typeface="Nunito"/>
                <a:ea typeface="Nunito"/>
                <a:cs typeface="Nunito"/>
                <a:sym typeface="Nunito"/>
              </a:rPr>
              <a:t> - returnează un </a:t>
            </a:r>
            <a:r>
              <a:rPr b="1" lang="en-US" sz="1800">
                <a:solidFill>
                  <a:schemeClr val="dk2"/>
                </a:solidFill>
                <a:latin typeface="Nunito"/>
                <a:ea typeface="Nunito"/>
                <a:cs typeface="Nunito"/>
                <a:sym typeface="Nunito"/>
              </a:rPr>
              <a:t>dict_values</a:t>
            </a:r>
            <a:r>
              <a:rPr lang="en-US" sz="1800">
                <a:solidFill>
                  <a:schemeClr val="dk2"/>
                </a:solidFill>
                <a:latin typeface="Nunito"/>
                <a:ea typeface="Nunito"/>
                <a:cs typeface="Nunito"/>
                <a:sym typeface="Nunito"/>
              </a:rPr>
              <a:t> conținând toate valorile dintr-un dicționar.</a:t>
            </a:r>
            <a:endParaRPr sz="1800">
              <a:solidFill>
                <a:schemeClr val="dk2"/>
              </a:solidFill>
              <a:latin typeface="Nunito"/>
              <a:ea typeface="Nunito"/>
              <a:cs typeface="Nunito"/>
              <a:sym typeface="Nunito"/>
            </a:endParaRPr>
          </a:p>
          <a:p>
            <a:pPr indent="-342900" lvl="1" marL="914400" rtl="0" algn="l">
              <a:lnSpc>
                <a:spcPct val="200000"/>
              </a:lnSpc>
              <a:spcBef>
                <a:spcPts val="0"/>
              </a:spcBef>
              <a:spcAft>
                <a:spcPts val="0"/>
              </a:spcAft>
              <a:buClr>
                <a:schemeClr val="dk2"/>
              </a:buClr>
              <a:buSzPts val="1800"/>
              <a:buFont typeface="Nunito"/>
              <a:buChar char="○"/>
            </a:pPr>
            <a:r>
              <a:rPr b="1" lang="en-US" sz="1800">
                <a:solidFill>
                  <a:schemeClr val="dk2"/>
                </a:solidFill>
                <a:latin typeface="Nunito"/>
                <a:ea typeface="Nunito"/>
                <a:cs typeface="Nunito"/>
                <a:sym typeface="Nunito"/>
              </a:rPr>
              <a:t>items()</a:t>
            </a:r>
            <a:r>
              <a:rPr lang="en-US" sz="1800">
                <a:solidFill>
                  <a:schemeClr val="dk2"/>
                </a:solidFill>
                <a:latin typeface="Nunito"/>
                <a:ea typeface="Nunito"/>
                <a:cs typeface="Nunito"/>
                <a:sym typeface="Nunito"/>
              </a:rPr>
              <a:t> - </a:t>
            </a:r>
            <a:r>
              <a:rPr lang="en-US" sz="1800">
                <a:solidFill>
                  <a:schemeClr val="dk2"/>
                </a:solidFill>
                <a:latin typeface="Nunito"/>
                <a:ea typeface="Nunito"/>
                <a:cs typeface="Nunito"/>
                <a:sym typeface="Nunito"/>
              </a:rPr>
              <a:t>returnează</a:t>
            </a:r>
            <a:r>
              <a:rPr lang="en-US" sz="1800">
                <a:solidFill>
                  <a:schemeClr val="dk2"/>
                </a:solidFill>
                <a:latin typeface="Nunito"/>
                <a:ea typeface="Nunito"/>
                <a:cs typeface="Nunito"/>
                <a:sym typeface="Nunito"/>
              </a:rPr>
              <a:t> un </a:t>
            </a:r>
            <a:r>
              <a:rPr b="1" lang="en-US" sz="1800">
                <a:solidFill>
                  <a:schemeClr val="dk2"/>
                </a:solidFill>
                <a:latin typeface="Nunito"/>
                <a:ea typeface="Nunito"/>
                <a:cs typeface="Nunito"/>
                <a:sym typeface="Nunito"/>
              </a:rPr>
              <a:t>dict_items</a:t>
            </a:r>
            <a:r>
              <a:rPr lang="en-US" sz="1800">
                <a:solidFill>
                  <a:schemeClr val="dk2"/>
                </a:solidFill>
                <a:latin typeface="Nunito"/>
                <a:ea typeface="Nunito"/>
                <a:cs typeface="Nunito"/>
                <a:sym typeface="Nunito"/>
              </a:rPr>
              <a:t> conținând toate elementele dintr-un dicționar. Un astfel de element reprezintă un tuplu de forma </a:t>
            </a:r>
            <a:r>
              <a:rPr b="1" i="1" lang="en-US" sz="1800">
                <a:solidFill>
                  <a:schemeClr val="dk2"/>
                </a:solidFill>
                <a:latin typeface="Nunito"/>
                <a:ea typeface="Nunito"/>
                <a:cs typeface="Nunito"/>
                <a:sym typeface="Nunito"/>
              </a:rPr>
              <a:t>(cheie, valoare)</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a:p>
            <a:pPr indent="-342900" lvl="1" marL="914400" rtl="0" algn="l">
              <a:lnSpc>
                <a:spcPct val="200000"/>
              </a:lnSpc>
              <a:spcBef>
                <a:spcPts val="0"/>
              </a:spcBef>
              <a:spcAft>
                <a:spcPts val="0"/>
              </a:spcAft>
              <a:buClr>
                <a:schemeClr val="dk2"/>
              </a:buClr>
              <a:buSzPts val="1800"/>
              <a:buFont typeface="Nunito"/>
              <a:buChar char="○"/>
            </a:pPr>
            <a:r>
              <a:rPr b="1" lang="en-US" sz="1800">
                <a:solidFill>
                  <a:schemeClr val="dk2"/>
                </a:solidFill>
                <a:latin typeface="Nunito"/>
                <a:ea typeface="Nunito"/>
                <a:cs typeface="Nunito"/>
                <a:sym typeface="Nunito"/>
              </a:rPr>
              <a:t>pop(key)</a:t>
            </a:r>
            <a:r>
              <a:rPr lang="en-US" sz="1800">
                <a:solidFill>
                  <a:schemeClr val="dk2"/>
                </a:solidFill>
                <a:latin typeface="Nunito"/>
                <a:ea typeface="Nunito"/>
                <a:cs typeface="Nunito"/>
                <a:sym typeface="Nunito"/>
              </a:rPr>
              <a:t> - scoate din dicționar cheia </a:t>
            </a:r>
            <a:r>
              <a:rPr b="1" i="1" lang="en-US" sz="1800">
                <a:solidFill>
                  <a:schemeClr val="dk2"/>
                </a:solidFill>
                <a:latin typeface="Nunito"/>
                <a:ea typeface="Nunito"/>
                <a:cs typeface="Nunito"/>
                <a:sym typeface="Nunito"/>
              </a:rPr>
              <a:t>key</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a:p>
            <a:pPr indent="-342900" lvl="1" marL="914400" rtl="0" algn="l">
              <a:lnSpc>
                <a:spcPct val="200000"/>
              </a:lnSpc>
              <a:spcBef>
                <a:spcPts val="0"/>
              </a:spcBef>
              <a:spcAft>
                <a:spcPts val="0"/>
              </a:spcAft>
              <a:buClr>
                <a:schemeClr val="dk2"/>
              </a:buClr>
              <a:buSzPts val="1800"/>
              <a:buFont typeface="Nunito"/>
              <a:buChar char="○"/>
            </a:pPr>
            <a:r>
              <a:rPr b="1" lang="en-US" sz="1800">
                <a:solidFill>
                  <a:schemeClr val="dk2"/>
                </a:solidFill>
                <a:latin typeface="Nunito"/>
                <a:ea typeface="Nunito"/>
                <a:cs typeface="Nunito"/>
                <a:sym typeface="Nunito"/>
              </a:rPr>
              <a:t>popitem()</a:t>
            </a:r>
            <a:r>
              <a:rPr lang="en-US" sz="1800">
                <a:solidFill>
                  <a:schemeClr val="dk2"/>
                </a:solidFill>
                <a:latin typeface="Nunito"/>
                <a:ea typeface="Nunito"/>
                <a:cs typeface="Nunito"/>
                <a:sym typeface="Nunito"/>
              </a:rPr>
              <a:t> - scoate din dicționar ultimul element introdus.</a:t>
            </a:r>
            <a:endParaRPr sz="1800">
              <a:solidFill>
                <a:schemeClr val="dk2"/>
              </a:solidFill>
              <a:latin typeface="Nunito"/>
              <a:ea typeface="Nunito"/>
              <a:cs typeface="Nunito"/>
              <a:sym typeface="Nunito"/>
            </a:endParaRPr>
          </a:p>
        </p:txBody>
      </p:sp>
      <p:sp>
        <p:nvSpPr>
          <p:cNvPr id="411" name="Google Shape;411;p49"/>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Dicționare</a:t>
            </a:r>
            <a:endParaRPr b="1" sz="3000">
              <a:solidFill>
                <a:srgbClr val="7030A0"/>
              </a:solidFill>
              <a:latin typeface="Maven Pro"/>
              <a:ea typeface="Maven Pro"/>
              <a:cs typeface="Maven Pro"/>
              <a:sym typeface="Maven Pro"/>
            </a:endParaRPr>
          </a:p>
        </p:txBody>
      </p:sp>
      <p:sp>
        <p:nvSpPr>
          <p:cNvPr id="412" name="Google Shape;412;p49"/>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pic>
        <p:nvPicPr>
          <p:cNvPr id="413" name="Google Shape;413;p49"/>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0"/>
          <p:cNvSpPr txBox="1"/>
          <p:nvPr>
            <p:ph type="title"/>
          </p:nvPr>
        </p:nvSpPr>
        <p:spPr>
          <a:xfrm>
            <a:off x="544859" y="2566201"/>
            <a:ext cx="10515600" cy="1325100"/>
          </a:xfrm>
          <a:prstGeom prst="rect">
            <a:avLst/>
          </a:prstGeom>
          <a:noFill/>
          <a:ln>
            <a:noFill/>
          </a:ln>
        </p:spPr>
        <p:txBody>
          <a:bodyPr anchorCtr="0" anchor="ctr" bIns="45700" lIns="91425" spcFirstLastPara="1" rIns="91425" wrap="square" tIns="45700">
            <a:noAutofit/>
          </a:bodyPr>
          <a:lstStyle/>
          <a:p>
            <a:pPr indent="0" lvl="0" marL="914400" rtl="0" algn="ctr">
              <a:lnSpc>
                <a:spcPct val="100000"/>
              </a:lnSpc>
              <a:spcBef>
                <a:spcPts val="0"/>
              </a:spcBef>
              <a:spcAft>
                <a:spcPts val="0"/>
              </a:spcAft>
              <a:buNone/>
            </a:pPr>
            <a:r>
              <a:rPr b="1" lang="en-US" sz="6000">
                <a:solidFill>
                  <a:srgbClr val="FFFFFF"/>
                </a:solidFill>
                <a:latin typeface="Maven Pro"/>
                <a:ea typeface="Maven Pro"/>
                <a:cs typeface="Maven Pro"/>
                <a:sym typeface="Maven Pro"/>
              </a:rPr>
              <a:t>Seturi</a:t>
            </a:r>
            <a:endParaRPr b="1" sz="6000">
              <a:solidFill>
                <a:srgbClr val="FFFFFF"/>
              </a:solidFill>
              <a:latin typeface="Maven Pro"/>
              <a:ea typeface="Maven Pro"/>
              <a:cs typeface="Maven Pro"/>
              <a:sym typeface="Maven Pro"/>
            </a:endParaRPr>
          </a:p>
        </p:txBody>
      </p:sp>
      <p:sp>
        <p:nvSpPr>
          <p:cNvPr id="419" name="Google Shape;419;p50"/>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a:solidFill>
                  <a:srgbClr val="FFFFFF"/>
                </a:solidFill>
                <a:latin typeface="Maven Pro"/>
                <a:ea typeface="Maven Pro"/>
                <a:cs typeface="Maven Pro"/>
                <a:sym typeface="Maven Pro"/>
              </a:rPr>
              <a:t>10</a:t>
            </a:r>
            <a:r>
              <a:rPr lang="en-US">
                <a:solidFill>
                  <a:srgbClr val="FFFFFF"/>
                </a:solidFill>
                <a:latin typeface="Maven Pro"/>
                <a:ea typeface="Maven Pro"/>
                <a:cs typeface="Maven Pro"/>
                <a:sym typeface="Maven Pro"/>
              </a:rPr>
              <a:t> din 10</a:t>
            </a:r>
            <a:endParaRPr>
              <a:solidFill>
                <a:srgbClr val="FFFFFF"/>
              </a:solidFill>
              <a:latin typeface="Maven Pro"/>
              <a:ea typeface="Maven Pro"/>
              <a:cs typeface="Maven Pro"/>
              <a:sym typeface="Maven Pro"/>
            </a:endParaRPr>
          </a:p>
        </p:txBody>
      </p:sp>
      <p:sp>
        <p:nvSpPr>
          <p:cNvPr id="420" name="Google Shape;420;p50"/>
          <p:cNvSpPr txBox="1"/>
          <p:nvPr/>
        </p:nvSpPr>
        <p:spPr>
          <a:xfrm>
            <a:off x="0" y="5020650"/>
            <a:ext cx="12192000" cy="123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Maven Pro"/>
                <a:ea typeface="Maven Pro"/>
                <a:cs typeface="Maven Pro"/>
                <a:sym typeface="Maven Pro"/>
              </a:rPr>
              <a:t>Week 2. Pythonic “Hello, World!”</a:t>
            </a:r>
            <a:endParaRPr sz="2400">
              <a:latin typeface="Maven Pro"/>
              <a:ea typeface="Maven Pro"/>
              <a:cs typeface="Maven Pro"/>
              <a:sym typeface="Maven Pro"/>
            </a:endParaRPr>
          </a:p>
        </p:txBody>
      </p:sp>
      <p:pic>
        <p:nvPicPr>
          <p:cNvPr id="421" name="Google Shape;421;p50"/>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1"/>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Setul este o colecție de date neordonată, immutable (nu poate fi modificat) </a:t>
            </a:r>
            <a:r>
              <a:rPr lang="en-US" sz="1800">
                <a:solidFill>
                  <a:schemeClr val="dk2"/>
                </a:solidFill>
                <a:latin typeface="Nunito"/>
                <a:ea typeface="Nunito"/>
                <a:cs typeface="Nunito"/>
                <a:sym typeface="Nunito"/>
              </a:rPr>
              <a:t>și neindexată.</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Este definit folosind acolade </a:t>
            </a:r>
            <a:r>
              <a:rPr b="1" lang="en-US" sz="1800">
                <a:solidFill>
                  <a:srgbClr val="FD5B58"/>
                </a:solidFill>
                <a:latin typeface="Nunito"/>
                <a:ea typeface="Nunito"/>
                <a:cs typeface="Nunito"/>
                <a:sym typeface="Nunito"/>
              </a:rPr>
              <a:t>{ }</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Elementele dintr-un set sunt unice.</a:t>
            </a:r>
            <a:endParaRPr sz="1800">
              <a:solidFill>
                <a:schemeClr val="dk2"/>
              </a:solidFill>
              <a:latin typeface="Nunito"/>
              <a:ea typeface="Nunito"/>
              <a:cs typeface="Nunito"/>
              <a:sym typeface="Nunito"/>
            </a:endParaRPr>
          </a:p>
          <a:p>
            <a:pPr indent="0" lvl="0" marL="0" rtl="0" algn="l">
              <a:lnSpc>
                <a:spcPct val="150000"/>
              </a:lnSpc>
              <a:spcBef>
                <a:spcPts val="800"/>
              </a:spcBef>
              <a:spcAft>
                <a:spcPts val="0"/>
              </a:spcAft>
              <a:buNone/>
            </a:pPr>
            <a:r>
              <a:t/>
            </a:r>
            <a:endParaRPr sz="1800">
              <a:solidFill>
                <a:schemeClr val="dk2"/>
              </a:solidFill>
              <a:latin typeface="Nunito"/>
              <a:ea typeface="Nunito"/>
              <a:cs typeface="Nunito"/>
              <a:sym typeface="Nunito"/>
            </a:endParaRPr>
          </a:p>
          <a:p>
            <a:pPr indent="-342900" lvl="0" marL="457200" rtl="0" algn="l">
              <a:lnSpc>
                <a:spcPct val="15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Accesarea unui element din set nu este posibilă, dar setul poate fi parsat.</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Pentru eliminarea unui element din set se pot folosi metodele </a:t>
            </a:r>
            <a:r>
              <a:rPr b="1" lang="en-US" sz="1800">
                <a:solidFill>
                  <a:schemeClr val="dk2"/>
                </a:solidFill>
                <a:latin typeface="Nunito"/>
                <a:ea typeface="Nunito"/>
                <a:cs typeface="Nunito"/>
                <a:sym typeface="Nunito"/>
              </a:rPr>
              <a:t>remove()</a:t>
            </a:r>
            <a:r>
              <a:rPr lang="en-US" sz="1800">
                <a:solidFill>
                  <a:schemeClr val="dk2"/>
                </a:solidFill>
                <a:latin typeface="Nunito"/>
                <a:ea typeface="Nunito"/>
                <a:cs typeface="Nunito"/>
                <a:sym typeface="Nunito"/>
              </a:rPr>
              <a:t> sau </a:t>
            </a:r>
            <a:r>
              <a:rPr b="1" lang="en-US" sz="1800">
                <a:solidFill>
                  <a:schemeClr val="dk2"/>
                </a:solidFill>
                <a:latin typeface="Nunito"/>
                <a:ea typeface="Nunito"/>
                <a:cs typeface="Nunito"/>
                <a:sym typeface="Nunito"/>
              </a:rPr>
              <a:t>discard()</a:t>
            </a:r>
            <a:r>
              <a:rPr lang="en-US" sz="1800">
                <a:solidFill>
                  <a:schemeClr val="dk2"/>
                </a:solidFill>
                <a:latin typeface="Nunito"/>
                <a:ea typeface="Nunito"/>
                <a:cs typeface="Nunito"/>
                <a:sym typeface="Nunito"/>
              </a:rPr>
              <a:t>. Poate fi folosită și metoda </a:t>
            </a:r>
            <a:r>
              <a:rPr b="1" lang="en-US" sz="1800">
                <a:solidFill>
                  <a:schemeClr val="dk2"/>
                </a:solidFill>
                <a:latin typeface="Nunito"/>
                <a:ea typeface="Nunito"/>
                <a:cs typeface="Nunito"/>
                <a:sym typeface="Nunito"/>
              </a:rPr>
              <a:t>pop()</a:t>
            </a:r>
            <a:r>
              <a:rPr lang="en-US" sz="1800">
                <a:solidFill>
                  <a:schemeClr val="dk2"/>
                </a:solidFill>
                <a:latin typeface="Nunito"/>
                <a:ea typeface="Nunito"/>
                <a:cs typeface="Nunito"/>
                <a:sym typeface="Nunito"/>
              </a:rPr>
              <a:t>, dar această funcție va scoate din set ultimul element - setul fiind neordonat nu vom avea control asupra acestui element.</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Metoda </a:t>
            </a:r>
            <a:r>
              <a:rPr b="1" lang="en-US" sz="1800">
                <a:solidFill>
                  <a:schemeClr val="dk2"/>
                </a:solidFill>
                <a:latin typeface="Nunito"/>
                <a:ea typeface="Nunito"/>
                <a:cs typeface="Nunito"/>
                <a:sym typeface="Nunito"/>
              </a:rPr>
              <a:t>clear()</a:t>
            </a:r>
            <a:r>
              <a:rPr lang="en-US" sz="1800">
                <a:solidFill>
                  <a:schemeClr val="dk2"/>
                </a:solidFill>
                <a:latin typeface="Nunito"/>
                <a:ea typeface="Nunito"/>
                <a:cs typeface="Nunito"/>
                <a:sym typeface="Nunito"/>
              </a:rPr>
              <a:t> este folosită pentru golirea setului.</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Pentru concatenarea a două seturi poate fi folosită metoda </a:t>
            </a:r>
            <a:r>
              <a:rPr b="1" lang="en-US" sz="1800">
                <a:solidFill>
                  <a:schemeClr val="dk2"/>
                </a:solidFill>
                <a:latin typeface="Nunito"/>
                <a:ea typeface="Nunito"/>
                <a:cs typeface="Nunito"/>
                <a:sym typeface="Nunito"/>
              </a:rPr>
              <a:t>union()</a:t>
            </a:r>
            <a:r>
              <a:rPr lang="en-US" sz="1800">
                <a:solidFill>
                  <a:schemeClr val="dk2"/>
                </a:solidFill>
                <a:latin typeface="Nunito"/>
                <a:ea typeface="Nunito"/>
                <a:cs typeface="Nunito"/>
                <a:sym typeface="Nunito"/>
              </a:rPr>
              <a:t> - aceasta returnează un set nou - sau </a:t>
            </a:r>
            <a:r>
              <a:rPr b="1" lang="en-US" sz="1800">
                <a:solidFill>
                  <a:schemeClr val="dk2"/>
                </a:solidFill>
                <a:latin typeface="Nunito"/>
                <a:ea typeface="Nunito"/>
                <a:cs typeface="Nunito"/>
                <a:sym typeface="Nunito"/>
              </a:rPr>
              <a:t>update()</a:t>
            </a:r>
            <a:r>
              <a:rPr lang="en-US" sz="1800">
                <a:solidFill>
                  <a:schemeClr val="dk2"/>
                </a:solidFill>
                <a:latin typeface="Nunito"/>
                <a:ea typeface="Nunito"/>
                <a:cs typeface="Nunito"/>
                <a:sym typeface="Nunito"/>
              </a:rPr>
              <a:t> - aceasta adaugă valorile dintr-un set în altul (in-place update),</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Alte metode uzuale sunt </a:t>
            </a:r>
            <a:r>
              <a:rPr b="1" lang="en-US" sz="1800">
                <a:solidFill>
                  <a:schemeClr val="dk2"/>
                </a:solidFill>
                <a:latin typeface="Nunito"/>
                <a:ea typeface="Nunito"/>
                <a:cs typeface="Nunito"/>
                <a:sym typeface="Nunito"/>
              </a:rPr>
              <a:t>intersection()</a:t>
            </a:r>
            <a:r>
              <a:rPr lang="en-US" sz="1800">
                <a:solidFill>
                  <a:schemeClr val="dk2"/>
                </a:solidFill>
                <a:latin typeface="Nunito"/>
                <a:ea typeface="Nunito"/>
                <a:cs typeface="Nunito"/>
                <a:sym typeface="Nunito"/>
              </a:rPr>
              <a:t>, </a:t>
            </a:r>
            <a:r>
              <a:rPr b="1" lang="en-US" sz="1800">
                <a:solidFill>
                  <a:schemeClr val="dk2"/>
                </a:solidFill>
                <a:latin typeface="Nunito"/>
                <a:ea typeface="Nunito"/>
                <a:cs typeface="Nunito"/>
                <a:sym typeface="Nunito"/>
              </a:rPr>
              <a:t>issubset()</a:t>
            </a:r>
            <a:r>
              <a:rPr lang="en-US" sz="1800">
                <a:solidFill>
                  <a:schemeClr val="dk2"/>
                </a:solidFill>
                <a:latin typeface="Nunito"/>
                <a:ea typeface="Nunito"/>
                <a:cs typeface="Nunito"/>
                <a:sym typeface="Nunito"/>
              </a:rPr>
              <a:t>, </a:t>
            </a:r>
            <a:r>
              <a:rPr b="1" lang="en-US" sz="1800">
                <a:solidFill>
                  <a:schemeClr val="dk2"/>
                </a:solidFill>
                <a:latin typeface="Nunito"/>
                <a:ea typeface="Nunito"/>
                <a:cs typeface="Nunito"/>
                <a:sym typeface="Nunito"/>
              </a:rPr>
              <a:t>issuperset()</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p:txBody>
      </p:sp>
      <p:sp>
        <p:nvSpPr>
          <p:cNvPr id="427" name="Google Shape;427;p51"/>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Seturi</a:t>
            </a:r>
            <a:endParaRPr b="1" sz="3000">
              <a:solidFill>
                <a:srgbClr val="7030A0"/>
              </a:solidFill>
              <a:latin typeface="Maven Pro"/>
              <a:ea typeface="Maven Pro"/>
              <a:cs typeface="Maven Pro"/>
              <a:sym typeface="Maven Pro"/>
            </a:endParaRPr>
          </a:p>
        </p:txBody>
      </p:sp>
      <p:sp>
        <p:nvSpPr>
          <p:cNvPr id="428" name="Google Shape;428;p51"/>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pic>
        <p:nvPicPr>
          <p:cNvPr id="429" name="Google Shape;429;p51"/>
          <p:cNvPicPr preferRelativeResize="0"/>
          <p:nvPr/>
        </p:nvPicPr>
        <p:blipFill>
          <a:blip r:embed="rId3">
            <a:alphaModFix/>
          </a:blip>
          <a:stretch>
            <a:fillRect/>
          </a:stretch>
        </p:blipFill>
        <p:spPr>
          <a:xfrm>
            <a:off x="4133850" y="2273550"/>
            <a:ext cx="3924300" cy="228600"/>
          </a:xfrm>
          <a:prstGeom prst="rect">
            <a:avLst/>
          </a:prstGeom>
          <a:noFill/>
          <a:ln>
            <a:noFill/>
          </a:ln>
        </p:spPr>
      </p:pic>
      <p:pic>
        <p:nvPicPr>
          <p:cNvPr id="430" name="Google Shape;430;p51"/>
          <p:cNvPicPr preferRelativeResize="0"/>
          <p:nvPr/>
        </p:nvPicPr>
        <p:blipFill>
          <a:blip r:embed="rId4">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2"/>
          <p:cNvSpPr txBox="1"/>
          <p:nvPr/>
        </p:nvSpPr>
        <p:spPr>
          <a:xfrm>
            <a:off x="0" y="5020650"/>
            <a:ext cx="12192000" cy="123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Maven Pro"/>
                <a:ea typeface="Maven Pro"/>
                <a:cs typeface="Maven Pro"/>
                <a:sym typeface="Maven Pro"/>
              </a:rPr>
              <a:t>Tem</a:t>
            </a:r>
            <a:r>
              <a:rPr lang="en-US" sz="2400">
                <a:latin typeface="Maven Pro"/>
                <a:ea typeface="Maven Pro"/>
                <a:cs typeface="Maven Pro"/>
                <a:sym typeface="Maven Pro"/>
              </a:rPr>
              <a:t>ă</a:t>
            </a:r>
            <a:endParaRPr sz="2400">
              <a:latin typeface="Maven Pro"/>
              <a:ea typeface="Maven Pro"/>
              <a:cs typeface="Maven Pro"/>
              <a:sym typeface="Maven Pro"/>
            </a:endParaRPr>
          </a:p>
        </p:txBody>
      </p:sp>
      <p:sp>
        <p:nvSpPr>
          <p:cNvPr id="436" name="Google Shape;436;p52"/>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a:t>
            </a:r>
            <a:r>
              <a:rPr lang="en-US" sz="1600">
                <a:solidFill>
                  <a:srgbClr val="FFFFFF"/>
                </a:solidFill>
                <a:latin typeface="Maven Pro"/>
                <a:ea typeface="Maven Pro"/>
                <a:cs typeface="Maven Pro"/>
                <a:sym typeface="Maven Pro"/>
              </a:rPr>
              <a:t>2</a:t>
            </a:r>
            <a:r>
              <a:rPr lang="en-US" sz="1600">
                <a:solidFill>
                  <a:srgbClr val="FFFFFF"/>
                </a:solidFill>
                <a:latin typeface="Maven Pro"/>
                <a:ea typeface="Maven Pro"/>
                <a:cs typeface="Maven Pro"/>
                <a:sym typeface="Maven Pro"/>
              </a:rPr>
              <a:t>. Pythonic “Hello, World!”</a:t>
            </a:r>
            <a:endParaRPr sz="1600">
              <a:solidFill>
                <a:srgbClr val="FFFFFF"/>
              </a:solidFill>
              <a:latin typeface="Maven Pro"/>
              <a:ea typeface="Maven Pro"/>
              <a:cs typeface="Maven Pro"/>
              <a:sym typeface="Maven Pro"/>
            </a:endParaRPr>
          </a:p>
        </p:txBody>
      </p:sp>
      <p:pic>
        <p:nvPicPr>
          <p:cNvPr id="437" name="Google Shape;437;p52"/>
          <p:cNvPicPr preferRelativeResize="0"/>
          <p:nvPr/>
        </p:nvPicPr>
        <p:blipFill>
          <a:blip r:embed="rId3">
            <a:alphaModFix/>
          </a:blip>
          <a:stretch>
            <a:fillRect/>
          </a:stretch>
        </p:blipFill>
        <p:spPr>
          <a:xfrm>
            <a:off x="3913488" y="1457925"/>
            <a:ext cx="4365031" cy="2860000"/>
          </a:xfrm>
          <a:prstGeom prst="rect">
            <a:avLst/>
          </a:prstGeom>
          <a:noFill/>
          <a:ln>
            <a:noFill/>
          </a:ln>
        </p:spPr>
      </p:pic>
      <p:pic>
        <p:nvPicPr>
          <p:cNvPr id="438" name="Google Shape;438;p52"/>
          <p:cNvPicPr preferRelativeResize="0"/>
          <p:nvPr/>
        </p:nvPicPr>
        <p:blipFill>
          <a:blip r:embed="rId4">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3"/>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200000"/>
              </a:lnSpc>
              <a:spcBef>
                <a:spcPts val="80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La repository-ul creat săptămâna trecută adăugați un script Python care îndeplinește următoarele funcții:</a:t>
            </a:r>
            <a:endParaRPr sz="1800">
              <a:solidFill>
                <a:schemeClr val="dk2"/>
              </a:solidFill>
              <a:latin typeface="Nunito"/>
              <a:ea typeface="Nunito"/>
              <a:cs typeface="Nunito"/>
              <a:sym typeface="Nunito"/>
            </a:endParaRPr>
          </a:p>
          <a:p>
            <a:pPr indent="-342900" lvl="1" marL="13716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declararea unei liste care să conțină elementele 7, 8, 9, 2, 3, 1, 4, 10, 5, 6 (în această ordine).</a:t>
            </a:r>
            <a:endParaRPr sz="1800">
              <a:solidFill>
                <a:schemeClr val="dk2"/>
              </a:solidFill>
              <a:latin typeface="Nunito"/>
              <a:ea typeface="Nunito"/>
              <a:cs typeface="Nunito"/>
              <a:sym typeface="Nunito"/>
            </a:endParaRPr>
          </a:p>
          <a:p>
            <a:pPr indent="-342900" lvl="1" marL="13716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afișarea unei alte liste ordonată ascendent (lista ini</a:t>
            </a:r>
            <a:r>
              <a:rPr lang="en-US" sz="1800">
                <a:solidFill>
                  <a:schemeClr val="dk2"/>
                </a:solidFill>
                <a:latin typeface="Nunito"/>
                <a:ea typeface="Nunito"/>
                <a:cs typeface="Nunito"/>
                <a:sym typeface="Nunito"/>
              </a:rPr>
              <a:t>țială trebuie păstrată în aceeași formă)</a:t>
            </a:r>
            <a:endParaRPr sz="1800">
              <a:solidFill>
                <a:schemeClr val="dk2"/>
              </a:solidFill>
              <a:latin typeface="Nunito"/>
              <a:ea typeface="Nunito"/>
              <a:cs typeface="Nunito"/>
              <a:sym typeface="Nunito"/>
            </a:endParaRPr>
          </a:p>
          <a:p>
            <a:pPr indent="-342900" lvl="1" marL="13716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afișarea unei liste ordonată descendent (lista inițială trebuie păstrată în aceeași formă)</a:t>
            </a:r>
            <a:endParaRPr sz="1800">
              <a:solidFill>
                <a:schemeClr val="dk2"/>
              </a:solidFill>
              <a:latin typeface="Nunito"/>
              <a:ea typeface="Nunito"/>
              <a:cs typeface="Nunito"/>
              <a:sym typeface="Nunito"/>
            </a:endParaRPr>
          </a:p>
          <a:p>
            <a:pPr indent="-342900" lvl="1" marL="13716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afișarea numerelor pare din listă (folosind DOAR slice, altă metodă va fi considerată invalidă)</a:t>
            </a:r>
            <a:endParaRPr sz="1800">
              <a:solidFill>
                <a:schemeClr val="dk2"/>
              </a:solidFill>
              <a:latin typeface="Nunito"/>
              <a:ea typeface="Nunito"/>
              <a:cs typeface="Nunito"/>
              <a:sym typeface="Nunito"/>
            </a:endParaRPr>
          </a:p>
          <a:p>
            <a:pPr indent="-342900" lvl="1" marL="13716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afișarea numerelor impare din listă (folosind DOAR slice, altă metodă va fi considerată invalidă)</a:t>
            </a:r>
            <a:endParaRPr sz="1800">
              <a:solidFill>
                <a:schemeClr val="dk2"/>
              </a:solidFill>
              <a:latin typeface="Nunito"/>
              <a:ea typeface="Nunito"/>
              <a:cs typeface="Nunito"/>
              <a:sym typeface="Nunito"/>
            </a:endParaRPr>
          </a:p>
          <a:p>
            <a:pPr indent="-342900" lvl="1" marL="13716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afișarea elementelor multipli ai lui 3.</a:t>
            </a:r>
            <a:endParaRPr sz="1800">
              <a:solidFill>
                <a:schemeClr val="dk2"/>
              </a:solidFill>
              <a:latin typeface="Nunito"/>
              <a:ea typeface="Nunito"/>
              <a:cs typeface="Nunito"/>
              <a:sym typeface="Nunito"/>
            </a:endParaRPr>
          </a:p>
          <a:p>
            <a:pPr indent="-342900" lvl="1" marL="13716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a se păstra acuratețea indexilor - aceștia trebuie să fie cât mai specifici.</a:t>
            </a:r>
            <a:endParaRPr sz="1800">
              <a:solidFill>
                <a:schemeClr val="dk2"/>
              </a:solidFill>
              <a:latin typeface="Nunito"/>
              <a:ea typeface="Nunito"/>
              <a:cs typeface="Nunito"/>
              <a:sym typeface="Nunito"/>
            </a:endParaRPr>
          </a:p>
        </p:txBody>
      </p:sp>
      <p:sp>
        <p:nvSpPr>
          <p:cNvPr id="444" name="Google Shape;444;p53"/>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Temă</a:t>
            </a:r>
            <a:endParaRPr b="1" sz="3000">
              <a:solidFill>
                <a:srgbClr val="7030A0"/>
              </a:solidFill>
              <a:latin typeface="Maven Pro"/>
              <a:ea typeface="Maven Pro"/>
              <a:cs typeface="Maven Pro"/>
              <a:sym typeface="Maven Pro"/>
            </a:endParaRPr>
          </a:p>
        </p:txBody>
      </p:sp>
      <p:sp>
        <p:nvSpPr>
          <p:cNvPr id="445" name="Google Shape;445;p53"/>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pic>
        <p:nvPicPr>
          <p:cNvPr id="446" name="Google Shape;446;p53"/>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4"/>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solidFill>
                <a:srgbClr val="FFFFFF"/>
              </a:solidFill>
              <a:latin typeface="Maven Pro"/>
              <a:ea typeface="Maven Pro"/>
              <a:cs typeface="Maven Pro"/>
              <a:sym typeface="Maven Pro"/>
            </a:endParaRPr>
          </a:p>
        </p:txBody>
      </p:sp>
      <p:sp>
        <p:nvSpPr>
          <p:cNvPr id="452" name="Google Shape;452;p54"/>
          <p:cNvSpPr txBox="1"/>
          <p:nvPr/>
        </p:nvSpPr>
        <p:spPr>
          <a:xfrm>
            <a:off x="0" y="5020650"/>
            <a:ext cx="12192000" cy="123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Maven Pro"/>
                <a:ea typeface="Maven Pro"/>
                <a:cs typeface="Maven Pro"/>
                <a:sym typeface="Maven Pro"/>
              </a:rPr>
              <a:t>Vă mulțumesc!</a:t>
            </a:r>
            <a:endParaRPr sz="2400">
              <a:latin typeface="Maven Pro"/>
              <a:ea typeface="Maven Pro"/>
              <a:cs typeface="Maven Pro"/>
              <a:sym typeface="Maven Pro"/>
            </a:endParaRPr>
          </a:p>
        </p:txBody>
      </p:sp>
      <p:sp>
        <p:nvSpPr>
          <p:cNvPr id="453" name="Google Shape;453;p54"/>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pic>
        <p:nvPicPr>
          <p:cNvPr id="454" name="Google Shape;454;p54"/>
          <p:cNvPicPr preferRelativeResize="0"/>
          <p:nvPr/>
        </p:nvPicPr>
        <p:blipFill>
          <a:blip r:embed="rId3">
            <a:alphaModFix/>
          </a:blip>
          <a:stretch>
            <a:fillRect/>
          </a:stretch>
        </p:blipFill>
        <p:spPr>
          <a:xfrm>
            <a:off x="3539575" y="1446375"/>
            <a:ext cx="5112851" cy="2859999"/>
          </a:xfrm>
          <a:prstGeom prst="rect">
            <a:avLst/>
          </a:prstGeom>
          <a:noFill/>
          <a:ln>
            <a:noFill/>
          </a:ln>
        </p:spPr>
      </p:pic>
      <p:pic>
        <p:nvPicPr>
          <p:cNvPr id="455" name="Google Shape;455;p54"/>
          <p:cNvPicPr preferRelativeResize="0"/>
          <p:nvPr/>
        </p:nvPicPr>
        <p:blipFill>
          <a:blip r:embed="rId4">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200000"/>
              </a:lnSpc>
              <a:spcBef>
                <a:spcPts val="0"/>
              </a:spcBef>
              <a:spcAft>
                <a:spcPts val="0"/>
              </a:spcAft>
              <a:buClr>
                <a:schemeClr val="dk2"/>
              </a:buClr>
              <a:buSzPts val="1800"/>
              <a:buFont typeface="Nunito"/>
              <a:buChar char="•"/>
            </a:pPr>
            <a:r>
              <a:rPr lang="en-US" sz="1800">
                <a:solidFill>
                  <a:srgbClr val="424242"/>
                </a:solidFill>
                <a:latin typeface="Nunito"/>
                <a:ea typeface="Nunito"/>
                <a:cs typeface="Nunito"/>
                <a:sym typeface="Nunito"/>
              </a:rPr>
              <a:t>Folosind interpretorul Python </a:t>
            </a:r>
            <a:r>
              <a:rPr lang="en-US" sz="1800">
                <a:solidFill>
                  <a:schemeClr val="dk2"/>
                </a:solidFill>
                <a:latin typeface="Nunito"/>
                <a:ea typeface="Nunito"/>
                <a:cs typeface="Nunito"/>
                <a:sym typeface="Nunito"/>
              </a:rPr>
              <a:t>în mod interactiv, avem dezavantajul de a nu putea refolosi codul.</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Pentru a dezvolta mai ușor programe Python și pentru a putea refolosi codul trebuie să creăm un script.</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Un script Python este un fișier cu extensia </a:t>
            </a:r>
            <a:r>
              <a:rPr b="1" lang="en-US" sz="1800">
                <a:solidFill>
                  <a:schemeClr val="dk2"/>
                </a:solidFill>
                <a:latin typeface="Nunito"/>
                <a:ea typeface="Nunito"/>
                <a:cs typeface="Nunito"/>
                <a:sym typeface="Nunito"/>
              </a:rPr>
              <a:t>.py</a:t>
            </a:r>
            <a:r>
              <a:rPr lang="en-US" sz="1800">
                <a:solidFill>
                  <a:schemeClr val="dk2"/>
                </a:solidFill>
                <a:latin typeface="Nunito"/>
                <a:ea typeface="Nunito"/>
                <a:cs typeface="Nunito"/>
                <a:sym typeface="Nunito"/>
              </a:rPr>
              <a:t> ce poate fi rulat de sine stătător. Acest fișier reprezintă programul nostru.</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Pentru scrierea codului Python poate fi folosit orice editor de texte. Pentru o viață mai ușoară, un mediu de dezvoltare mai rapid și mai performant vom folosi IDE-ul PyCharm.</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După crearea fișierului .py acesta poate fi rulat folosindu-vă de interpretorul Python în Script Mode. Folosiți interpretorul Python urmat de numele scriptului creat.</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Acesta va produce un rezultat similar cu executarea codului în mod interactiv.</a:t>
            </a:r>
            <a:endParaRPr sz="1800">
              <a:solidFill>
                <a:schemeClr val="dk2"/>
              </a:solidFill>
              <a:latin typeface="Nunito"/>
              <a:ea typeface="Nunito"/>
              <a:cs typeface="Nunito"/>
              <a:sym typeface="Nunito"/>
            </a:endParaRPr>
          </a:p>
        </p:txBody>
      </p:sp>
      <p:sp>
        <p:nvSpPr>
          <p:cNvPr id="81" name="Google Shape;81;p14"/>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Program “Hello, World!”</a:t>
            </a:r>
            <a:endParaRPr b="1" sz="3000">
              <a:solidFill>
                <a:srgbClr val="7030A0"/>
              </a:solidFill>
              <a:latin typeface="Maven Pro"/>
              <a:ea typeface="Maven Pro"/>
              <a:cs typeface="Maven Pro"/>
              <a:sym typeface="Maven Pro"/>
            </a:endParaRPr>
          </a:p>
        </p:txBody>
      </p:sp>
      <p:sp>
        <p:nvSpPr>
          <p:cNvPr id="82" name="Google Shape;82;p14"/>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pic>
        <p:nvPicPr>
          <p:cNvPr id="83" name="Google Shape;83;p14"/>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type="title"/>
          </p:nvPr>
        </p:nvSpPr>
        <p:spPr>
          <a:xfrm>
            <a:off x="0" y="2566200"/>
            <a:ext cx="12192000" cy="132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None/>
            </a:pPr>
            <a:r>
              <a:rPr b="1" lang="en-US" sz="6000">
                <a:solidFill>
                  <a:srgbClr val="FFFFFF"/>
                </a:solidFill>
                <a:latin typeface="Maven Pro"/>
                <a:ea typeface="Maven Pro"/>
                <a:cs typeface="Maven Pro"/>
                <a:sym typeface="Maven Pro"/>
              </a:rPr>
              <a:t>Sintaxă de bază</a:t>
            </a:r>
            <a:endParaRPr b="1" sz="6000">
              <a:solidFill>
                <a:srgbClr val="FFFFFF"/>
              </a:solidFill>
              <a:latin typeface="Maven Pro"/>
              <a:ea typeface="Maven Pro"/>
              <a:cs typeface="Maven Pro"/>
              <a:sym typeface="Maven Pro"/>
            </a:endParaRPr>
          </a:p>
        </p:txBody>
      </p:sp>
      <p:sp>
        <p:nvSpPr>
          <p:cNvPr id="89" name="Google Shape;89;p15"/>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a:solidFill>
                  <a:srgbClr val="FFFFFF"/>
                </a:solidFill>
                <a:latin typeface="Maven Pro"/>
                <a:ea typeface="Maven Pro"/>
                <a:cs typeface="Maven Pro"/>
                <a:sym typeface="Maven Pro"/>
              </a:rPr>
              <a:t>2</a:t>
            </a:r>
            <a:r>
              <a:rPr lang="en-US">
                <a:solidFill>
                  <a:srgbClr val="FFFFFF"/>
                </a:solidFill>
                <a:latin typeface="Maven Pro"/>
                <a:ea typeface="Maven Pro"/>
                <a:cs typeface="Maven Pro"/>
                <a:sym typeface="Maven Pro"/>
              </a:rPr>
              <a:t> din 10</a:t>
            </a:r>
            <a:endParaRPr>
              <a:solidFill>
                <a:srgbClr val="FFFFFF"/>
              </a:solidFill>
              <a:latin typeface="Maven Pro"/>
              <a:ea typeface="Maven Pro"/>
              <a:cs typeface="Maven Pro"/>
              <a:sym typeface="Maven Pro"/>
            </a:endParaRPr>
          </a:p>
        </p:txBody>
      </p:sp>
      <p:sp>
        <p:nvSpPr>
          <p:cNvPr id="90" name="Google Shape;90;p15"/>
          <p:cNvSpPr txBox="1"/>
          <p:nvPr/>
        </p:nvSpPr>
        <p:spPr>
          <a:xfrm>
            <a:off x="0" y="5020650"/>
            <a:ext cx="12192000" cy="123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Maven Pro"/>
                <a:ea typeface="Maven Pro"/>
                <a:cs typeface="Maven Pro"/>
                <a:sym typeface="Maven Pro"/>
              </a:rPr>
              <a:t>Week 2. Pythonic “Hello, World!”</a:t>
            </a:r>
            <a:endParaRPr sz="2400">
              <a:latin typeface="Maven Pro"/>
              <a:ea typeface="Maven Pro"/>
              <a:cs typeface="Maven Pro"/>
              <a:sym typeface="Maven Pro"/>
            </a:endParaRPr>
          </a:p>
        </p:txBody>
      </p:sp>
      <p:pic>
        <p:nvPicPr>
          <p:cNvPr id="91" name="Google Shape;91;p15"/>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idx="1" type="body"/>
          </p:nvPr>
        </p:nvSpPr>
        <p:spPr>
          <a:xfrm>
            <a:off x="277750" y="806450"/>
            <a:ext cx="11686500" cy="5463000"/>
          </a:xfrm>
          <a:prstGeom prst="rect">
            <a:avLst/>
          </a:prstGeom>
          <a:noFill/>
          <a:ln>
            <a:noFill/>
          </a:ln>
        </p:spPr>
        <p:txBody>
          <a:bodyPr anchorCtr="0" anchor="t" bIns="45700" lIns="91425" spcFirstLastPara="1" rIns="91425" wrap="square" tIns="45700">
            <a:noAutofit/>
          </a:bodyPr>
          <a:lstStyle/>
          <a:p>
            <a:pPr indent="-342900" lvl="0" marL="4572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Linia </a:t>
            </a:r>
            <a:r>
              <a:rPr b="1" lang="en-US" sz="1800">
                <a:solidFill>
                  <a:schemeClr val="dk2"/>
                </a:solidFill>
                <a:latin typeface="Nunito"/>
                <a:ea typeface="Nunito"/>
                <a:cs typeface="Nunito"/>
                <a:sym typeface="Nunito"/>
              </a:rPr>
              <a:t>print(“Hello, World!”)</a:t>
            </a:r>
            <a:r>
              <a:rPr lang="en-US" sz="1800">
                <a:solidFill>
                  <a:schemeClr val="dk2"/>
                </a:solidFill>
                <a:latin typeface="Nunito"/>
                <a:ea typeface="Nunito"/>
                <a:cs typeface="Nunito"/>
                <a:sym typeface="Nunito"/>
              </a:rPr>
              <a:t> reprezintă o instrucțiune Python.</a:t>
            </a:r>
            <a:endParaRPr sz="1800">
              <a:solidFill>
                <a:schemeClr val="dk2"/>
              </a:solidFill>
              <a:latin typeface="Nunito"/>
              <a:ea typeface="Nunito"/>
              <a:cs typeface="Nunito"/>
              <a:sym typeface="Nunito"/>
            </a:endParaRPr>
          </a:p>
          <a:p>
            <a:pPr indent="-342900" lvl="0" marL="4572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Cele mai importante reguli de sintaxă în programarea Python sunt:</a:t>
            </a:r>
            <a:endParaRPr sz="1800">
              <a:solidFill>
                <a:schemeClr val="dk2"/>
              </a:solidFill>
              <a:latin typeface="Nunito"/>
              <a:ea typeface="Nunito"/>
              <a:cs typeface="Nunito"/>
              <a:sym typeface="Nunito"/>
            </a:endParaRPr>
          </a:p>
          <a:p>
            <a:pPr indent="-342900" lvl="1" marL="9144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o linie din program poate conține o singură instrucțiune. Instrucțiunile nu se termină cu nici un caracter sau grup de caractere. Pot exista mai mult instrucțiuni pe aceeași linie atât timp cât nici una din ele nu necesită un bloc de instrucțiuni. În </a:t>
            </a:r>
            <a:r>
              <a:rPr lang="en-US" sz="1800">
                <a:solidFill>
                  <a:schemeClr val="dk2"/>
                </a:solidFill>
                <a:latin typeface="Nunito"/>
                <a:ea typeface="Nunito"/>
                <a:cs typeface="Nunito"/>
                <a:sym typeface="Nunito"/>
              </a:rPr>
              <a:t>acest c</a:t>
            </a:r>
            <a:r>
              <a:rPr lang="en-US" sz="1800">
                <a:solidFill>
                  <a:schemeClr val="dk2"/>
                </a:solidFill>
                <a:latin typeface="Nunito"/>
                <a:ea typeface="Nunito"/>
                <a:cs typeface="Nunito"/>
                <a:sym typeface="Nunito"/>
              </a:rPr>
              <a:t>az acestea vor fi separate de caracterul </a:t>
            </a:r>
            <a:r>
              <a:rPr b="1" lang="en-US" sz="1800">
                <a:solidFill>
                  <a:srgbClr val="FD5B58"/>
                </a:solidFill>
                <a:latin typeface="Nunito"/>
                <a:ea typeface="Nunito"/>
                <a:cs typeface="Nunito"/>
                <a:sym typeface="Nunito"/>
              </a:rPr>
              <a:t>;</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a:p>
            <a:pPr indent="-342900" lvl="1" marL="9144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blocurile de cod sunt obținute prin indentare (nu se folosesc nici un fel de paranteze sau alte caractere).</a:t>
            </a:r>
            <a:endParaRPr sz="1800">
              <a:solidFill>
                <a:schemeClr val="dk2"/>
              </a:solidFill>
              <a:latin typeface="Nunito"/>
              <a:ea typeface="Nunito"/>
              <a:cs typeface="Nunito"/>
              <a:sym typeface="Nunito"/>
            </a:endParaRPr>
          </a:p>
          <a:p>
            <a:pPr indent="-342900" lvl="1" marL="914400" rtl="0" algn="l">
              <a:lnSpc>
                <a:spcPct val="20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o linie de comentariu începe cu semnul </a:t>
            </a:r>
            <a:r>
              <a:rPr b="1" lang="en-US" sz="1800">
                <a:solidFill>
                  <a:srgbClr val="FD5B58"/>
                </a:solidFill>
                <a:latin typeface="Nunito"/>
                <a:ea typeface="Nunito"/>
                <a:cs typeface="Nunito"/>
                <a:sym typeface="Nunito"/>
              </a:rPr>
              <a:t>#</a:t>
            </a:r>
            <a:r>
              <a:rPr lang="en-US" sz="1800">
                <a:solidFill>
                  <a:schemeClr val="dk2"/>
                </a:solidFill>
                <a:latin typeface="Nunito"/>
                <a:ea typeface="Nunito"/>
                <a:cs typeface="Nunito"/>
                <a:sym typeface="Nunito"/>
              </a:rPr>
              <a:t>. Un comentariu poate fi adăugat la finalul unei instrucțiuni, pe aceeași linie cu aceasta. Comentariile nu sunt cod recunoscut și rulat de interpretor.</a:t>
            </a:r>
            <a:endParaRPr sz="1800">
              <a:solidFill>
                <a:schemeClr val="dk2"/>
              </a:solidFill>
              <a:latin typeface="Nunito"/>
              <a:ea typeface="Nunito"/>
              <a:cs typeface="Nunito"/>
              <a:sym typeface="Nunito"/>
            </a:endParaRPr>
          </a:p>
        </p:txBody>
      </p:sp>
      <p:sp>
        <p:nvSpPr>
          <p:cNvPr id="97" name="Google Shape;97;p16"/>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Sintaxă de bază</a:t>
            </a:r>
            <a:endParaRPr b="1" sz="3000">
              <a:solidFill>
                <a:srgbClr val="7030A0"/>
              </a:solidFill>
              <a:latin typeface="Maven Pro"/>
              <a:ea typeface="Maven Pro"/>
              <a:cs typeface="Maven Pro"/>
              <a:sym typeface="Maven Pro"/>
            </a:endParaRPr>
          </a:p>
        </p:txBody>
      </p:sp>
      <p:sp>
        <p:nvSpPr>
          <p:cNvPr id="98" name="Google Shape;98;p16"/>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pic>
        <p:nvPicPr>
          <p:cNvPr id="99" name="Google Shape;99;p16"/>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0" y="2566200"/>
            <a:ext cx="12192000" cy="132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None/>
            </a:pPr>
            <a:r>
              <a:rPr b="1" lang="en-US" sz="6000">
                <a:solidFill>
                  <a:srgbClr val="FFFFFF"/>
                </a:solidFill>
                <a:latin typeface="Maven Pro"/>
                <a:ea typeface="Maven Pro"/>
                <a:cs typeface="Maven Pro"/>
                <a:sym typeface="Maven Pro"/>
              </a:rPr>
              <a:t>Numere</a:t>
            </a:r>
            <a:endParaRPr b="1" sz="6000">
              <a:solidFill>
                <a:srgbClr val="FFFFFF"/>
              </a:solidFill>
              <a:latin typeface="Maven Pro"/>
              <a:ea typeface="Maven Pro"/>
              <a:cs typeface="Maven Pro"/>
              <a:sym typeface="Maven Pro"/>
            </a:endParaRPr>
          </a:p>
        </p:txBody>
      </p:sp>
      <p:sp>
        <p:nvSpPr>
          <p:cNvPr id="105" name="Google Shape;105;p17"/>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a:solidFill>
                  <a:srgbClr val="FFFFFF"/>
                </a:solidFill>
                <a:latin typeface="Maven Pro"/>
                <a:ea typeface="Maven Pro"/>
                <a:cs typeface="Maven Pro"/>
                <a:sym typeface="Maven Pro"/>
              </a:rPr>
              <a:t>3</a:t>
            </a:r>
            <a:r>
              <a:rPr lang="en-US">
                <a:solidFill>
                  <a:srgbClr val="FFFFFF"/>
                </a:solidFill>
                <a:latin typeface="Maven Pro"/>
                <a:ea typeface="Maven Pro"/>
                <a:cs typeface="Maven Pro"/>
                <a:sym typeface="Maven Pro"/>
              </a:rPr>
              <a:t> din 10</a:t>
            </a:r>
            <a:endParaRPr>
              <a:solidFill>
                <a:srgbClr val="FFFFFF"/>
              </a:solidFill>
              <a:latin typeface="Maven Pro"/>
              <a:ea typeface="Maven Pro"/>
              <a:cs typeface="Maven Pro"/>
              <a:sym typeface="Maven Pro"/>
            </a:endParaRPr>
          </a:p>
        </p:txBody>
      </p:sp>
      <p:sp>
        <p:nvSpPr>
          <p:cNvPr id="106" name="Google Shape;106;p17"/>
          <p:cNvSpPr txBox="1"/>
          <p:nvPr/>
        </p:nvSpPr>
        <p:spPr>
          <a:xfrm>
            <a:off x="0" y="5020650"/>
            <a:ext cx="12192000" cy="123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latin typeface="Maven Pro"/>
                <a:ea typeface="Maven Pro"/>
                <a:cs typeface="Maven Pro"/>
                <a:sym typeface="Maven Pro"/>
              </a:rPr>
              <a:t>Week 2. Pythonic “Hello, World!”</a:t>
            </a:r>
            <a:endParaRPr sz="2400">
              <a:latin typeface="Maven Pro"/>
              <a:ea typeface="Maven Pro"/>
              <a:cs typeface="Maven Pro"/>
              <a:sym typeface="Maven Pro"/>
            </a:endParaRPr>
          </a:p>
        </p:txBody>
      </p:sp>
      <p:pic>
        <p:nvPicPr>
          <p:cNvPr id="107" name="Google Shape;107;p17"/>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277750" y="0"/>
            <a:ext cx="11686500" cy="71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467"/>
              <a:buFont typeface="Calibri"/>
              <a:buNone/>
            </a:pPr>
            <a:r>
              <a:rPr b="1" lang="en-US" sz="3000">
                <a:solidFill>
                  <a:srgbClr val="7030A0"/>
                </a:solidFill>
                <a:latin typeface="Maven Pro"/>
                <a:ea typeface="Maven Pro"/>
                <a:cs typeface="Maven Pro"/>
                <a:sym typeface="Maven Pro"/>
              </a:rPr>
              <a:t>Numere</a:t>
            </a:r>
            <a:endParaRPr b="1" sz="3000">
              <a:solidFill>
                <a:srgbClr val="7030A0"/>
              </a:solidFill>
              <a:latin typeface="Maven Pro"/>
              <a:ea typeface="Maven Pro"/>
              <a:cs typeface="Maven Pro"/>
              <a:sym typeface="Maven Pro"/>
            </a:endParaRPr>
          </a:p>
        </p:txBody>
      </p:sp>
      <p:sp>
        <p:nvSpPr>
          <p:cNvPr id="113" name="Google Shape;113;p18"/>
          <p:cNvSpPr txBox="1"/>
          <p:nvPr>
            <p:ph idx="1" type="body"/>
          </p:nvPr>
        </p:nvSpPr>
        <p:spPr>
          <a:xfrm>
            <a:off x="277750" y="806450"/>
            <a:ext cx="11686500" cy="53223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Numerele reprezintă un </a:t>
            </a:r>
            <a:r>
              <a:rPr b="1" lang="en-US" sz="1800">
                <a:solidFill>
                  <a:schemeClr val="dk2"/>
                </a:solidFill>
                <a:latin typeface="Nunito"/>
                <a:ea typeface="Nunito"/>
                <a:cs typeface="Nunito"/>
                <a:sym typeface="Nunito"/>
              </a:rPr>
              <a:t>TIP DE DATĂ</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În Python există trei tipuri de numere:</a:t>
            </a:r>
            <a:endParaRPr sz="1800">
              <a:solidFill>
                <a:schemeClr val="dk2"/>
              </a:solidFill>
              <a:latin typeface="Nunito"/>
              <a:ea typeface="Nunito"/>
              <a:cs typeface="Nunito"/>
              <a:sym typeface="Nunito"/>
            </a:endParaRPr>
          </a:p>
          <a:p>
            <a:pPr indent="-342900" lvl="1" marL="9144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întregi (</a:t>
            </a:r>
            <a:r>
              <a:rPr b="1" lang="en-US" sz="1800">
                <a:solidFill>
                  <a:schemeClr val="dk2"/>
                </a:solidFill>
                <a:latin typeface="Nunito"/>
                <a:ea typeface="Nunito"/>
                <a:cs typeface="Nunito"/>
                <a:sym typeface="Nunito"/>
              </a:rPr>
              <a:t>int</a:t>
            </a:r>
            <a:r>
              <a:rPr lang="en-US" sz="1800">
                <a:solidFill>
                  <a:schemeClr val="dk2"/>
                </a:solidFill>
                <a:latin typeface="Nunito"/>
                <a:ea typeface="Nunito"/>
                <a:cs typeface="Nunito"/>
                <a:sym typeface="Nunito"/>
              </a:rPr>
              <a:t>) - numere întregi, fără virgulă, negative sau pozitive de lungime nelimitată:</a:t>
            </a:r>
            <a:endParaRPr sz="1800">
              <a:solidFill>
                <a:schemeClr val="dk2"/>
              </a:solidFill>
              <a:latin typeface="Nunito"/>
              <a:ea typeface="Nunito"/>
              <a:cs typeface="Nunito"/>
              <a:sym typeface="Nunito"/>
            </a:endParaRPr>
          </a:p>
          <a:p>
            <a:pPr indent="-342900" lvl="2" marL="13716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3, 5, 20, -17</a:t>
            </a:r>
            <a:endParaRPr sz="1800">
              <a:solidFill>
                <a:schemeClr val="dk2"/>
              </a:solidFill>
              <a:latin typeface="Nunito"/>
              <a:ea typeface="Nunito"/>
              <a:cs typeface="Nunito"/>
              <a:sym typeface="Nunito"/>
            </a:endParaRPr>
          </a:p>
          <a:p>
            <a:pPr indent="-342900" lvl="1" marL="9144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raționale/zecimale (</a:t>
            </a:r>
            <a:r>
              <a:rPr b="1" lang="en-US" sz="1800">
                <a:solidFill>
                  <a:schemeClr val="dk2"/>
                </a:solidFill>
                <a:latin typeface="Nunito"/>
                <a:ea typeface="Nunito"/>
                <a:cs typeface="Nunito"/>
                <a:sym typeface="Nunito"/>
              </a:rPr>
              <a:t>float</a:t>
            </a:r>
            <a:r>
              <a:rPr lang="en-US" sz="1800">
                <a:solidFill>
                  <a:schemeClr val="dk2"/>
                </a:solidFill>
                <a:latin typeface="Nunito"/>
                <a:ea typeface="Nunito"/>
                <a:cs typeface="Nunito"/>
                <a:sym typeface="Nunito"/>
              </a:rPr>
              <a:t>) - numere cu virgulă, negative sau pozitive care conțin una sau mai multe zecimale (cifre după virgulă). Pot fi folosite valori știintifice unde </a:t>
            </a:r>
            <a:r>
              <a:rPr b="1" lang="en-US" sz="1800">
                <a:solidFill>
                  <a:schemeClr val="dk2"/>
                </a:solidFill>
                <a:latin typeface="Nunito"/>
                <a:ea typeface="Nunito"/>
                <a:cs typeface="Nunito"/>
                <a:sym typeface="Nunito"/>
              </a:rPr>
              <a:t>e</a:t>
            </a:r>
            <a:r>
              <a:rPr lang="en-US" sz="1800">
                <a:solidFill>
                  <a:schemeClr val="dk2"/>
                </a:solidFill>
                <a:latin typeface="Nunito"/>
                <a:ea typeface="Nunito"/>
                <a:cs typeface="Nunito"/>
                <a:sym typeface="Nunito"/>
              </a:rPr>
              <a:t> reprezintă puteri ale lui 10.</a:t>
            </a:r>
            <a:endParaRPr sz="1800">
              <a:solidFill>
                <a:schemeClr val="dk2"/>
              </a:solidFill>
              <a:latin typeface="Nunito"/>
              <a:ea typeface="Nunito"/>
              <a:cs typeface="Nunito"/>
              <a:sym typeface="Nunito"/>
            </a:endParaRPr>
          </a:p>
          <a:p>
            <a:pPr indent="-342900" lvl="2" marL="13716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2.4, 3.0, -7.65, 8.46315, 5e2, -4e3, 1e-1</a:t>
            </a:r>
            <a:endParaRPr sz="1800">
              <a:solidFill>
                <a:schemeClr val="dk2"/>
              </a:solidFill>
              <a:latin typeface="Nunito"/>
              <a:ea typeface="Nunito"/>
              <a:cs typeface="Nunito"/>
              <a:sym typeface="Nunito"/>
            </a:endParaRPr>
          </a:p>
          <a:p>
            <a:pPr indent="-342900" lvl="1" marL="9144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complexe (</a:t>
            </a:r>
            <a:r>
              <a:rPr b="1" lang="en-US" sz="1800">
                <a:solidFill>
                  <a:schemeClr val="dk2"/>
                </a:solidFill>
                <a:latin typeface="Nunito"/>
                <a:ea typeface="Nunito"/>
                <a:cs typeface="Nunito"/>
                <a:sym typeface="Nunito"/>
              </a:rPr>
              <a:t>complex</a:t>
            </a:r>
            <a:r>
              <a:rPr lang="en-US" sz="1800">
                <a:solidFill>
                  <a:schemeClr val="dk2"/>
                </a:solidFill>
                <a:latin typeface="Nunito"/>
                <a:ea typeface="Nunito"/>
                <a:cs typeface="Nunito"/>
                <a:sym typeface="Nunito"/>
              </a:rPr>
              <a:t>) - numere complexe care sunt reprezentate folosind litera </a:t>
            </a:r>
            <a:r>
              <a:rPr b="1" lang="en-US" sz="1800">
                <a:solidFill>
                  <a:schemeClr val="dk2"/>
                </a:solidFill>
                <a:latin typeface="Nunito"/>
                <a:ea typeface="Nunito"/>
                <a:cs typeface="Nunito"/>
                <a:sym typeface="Nunito"/>
              </a:rPr>
              <a:t>j</a:t>
            </a:r>
            <a:r>
              <a:rPr lang="en-US" sz="1800">
                <a:solidFill>
                  <a:schemeClr val="dk2"/>
                </a:solidFill>
                <a:latin typeface="Nunito"/>
                <a:ea typeface="Nunito"/>
                <a:cs typeface="Nunito"/>
                <a:sym typeface="Nunito"/>
              </a:rPr>
              <a:t> pentru definirea părții imaginare:</a:t>
            </a:r>
            <a:endParaRPr sz="1800">
              <a:solidFill>
                <a:schemeClr val="dk2"/>
              </a:solidFill>
              <a:latin typeface="Nunito"/>
              <a:ea typeface="Nunito"/>
              <a:cs typeface="Nunito"/>
              <a:sym typeface="Nunito"/>
            </a:endParaRPr>
          </a:p>
          <a:p>
            <a:pPr indent="-342900" lvl="2" marL="13716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1j, 3+5j, -8j</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Oricare din tipurile de numere de mai sus poate fi convertit la un alt tip folosind funcțiile </a:t>
            </a:r>
            <a:r>
              <a:rPr b="1" lang="en-US" sz="1800">
                <a:solidFill>
                  <a:schemeClr val="dk2"/>
                </a:solidFill>
                <a:latin typeface="Nunito"/>
                <a:ea typeface="Nunito"/>
                <a:cs typeface="Nunito"/>
                <a:sym typeface="Nunito"/>
              </a:rPr>
              <a:t>int()</a:t>
            </a:r>
            <a:r>
              <a:rPr lang="en-US" sz="1800">
                <a:solidFill>
                  <a:schemeClr val="dk2"/>
                </a:solidFill>
                <a:latin typeface="Nunito"/>
                <a:ea typeface="Nunito"/>
                <a:cs typeface="Nunito"/>
                <a:sym typeface="Nunito"/>
              </a:rPr>
              <a:t>, </a:t>
            </a:r>
            <a:r>
              <a:rPr b="1" lang="en-US" sz="1800">
                <a:solidFill>
                  <a:schemeClr val="dk2"/>
                </a:solidFill>
                <a:latin typeface="Nunito"/>
                <a:ea typeface="Nunito"/>
                <a:cs typeface="Nunito"/>
                <a:sym typeface="Nunito"/>
              </a:rPr>
              <a:t>float()</a:t>
            </a:r>
            <a:r>
              <a:rPr lang="en-US" sz="1800">
                <a:solidFill>
                  <a:schemeClr val="dk2"/>
                </a:solidFill>
                <a:latin typeface="Nunito"/>
                <a:ea typeface="Nunito"/>
                <a:cs typeface="Nunito"/>
                <a:sym typeface="Nunito"/>
              </a:rPr>
              <a:t>, respectiv </a:t>
            </a:r>
            <a:r>
              <a:rPr b="1" lang="en-US" sz="1800">
                <a:solidFill>
                  <a:schemeClr val="dk2"/>
                </a:solidFill>
                <a:latin typeface="Nunito"/>
                <a:ea typeface="Nunito"/>
                <a:cs typeface="Nunito"/>
                <a:sym typeface="Nunito"/>
              </a:rPr>
              <a:t>complex()</a:t>
            </a:r>
            <a:r>
              <a:rPr lang="en-US" sz="1800">
                <a:solidFill>
                  <a:schemeClr val="dk2"/>
                </a:solidFill>
                <a:latin typeface="Nunito"/>
                <a:ea typeface="Nunito"/>
                <a:cs typeface="Nunito"/>
                <a:sym typeface="Nunito"/>
              </a:rPr>
              <a:t>. Numerele complexe nu pot fi convertite în alt tip de numere.</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US" sz="1800">
                <a:solidFill>
                  <a:schemeClr val="dk2"/>
                </a:solidFill>
                <a:latin typeface="Nunito"/>
                <a:ea typeface="Nunito"/>
                <a:cs typeface="Nunito"/>
                <a:sym typeface="Nunito"/>
              </a:rPr>
              <a:t>Tipul unei date/valori poate fi aflat folosind metoda </a:t>
            </a:r>
            <a:r>
              <a:rPr b="1" lang="en-US" sz="1800">
                <a:solidFill>
                  <a:schemeClr val="dk2"/>
                </a:solidFill>
                <a:latin typeface="Nunito"/>
                <a:ea typeface="Nunito"/>
                <a:cs typeface="Nunito"/>
                <a:sym typeface="Nunito"/>
              </a:rPr>
              <a:t>type()</a:t>
            </a:r>
            <a:r>
              <a:rPr lang="en-US" sz="1800">
                <a:solidFill>
                  <a:schemeClr val="dk2"/>
                </a:solidFill>
                <a:latin typeface="Nunito"/>
                <a:ea typeface="Nunito"/>
                <a:cs typeface="Nunito"/>
                <a:sym typeface="Nunito"/>
              </a:rPr>
              <a:t>.</a:t>
            </a:r>
            <a:endParaRPr sz="1800">
              <a:solidFill>
                <a:schemeClr val="dk2"/>
              </a:solidFill>
              <a:latin typeface="Nunito"/>
              <a:ea typeface="Nunito"/>
              <a:cs typeface="Nunito"/>
              <a:sym typeface="Nunito"/>
            </a:endParaRPr>
          </a:p>
        </p:txBody>
      </p:sp>
      <p:sp>
        <p:nvSpPr>
          <p:cNvPr id="114" name="Google Shape;114;p18"/>
          <p:cNvSpPr txBox="1"/>
          <p:nvPr/>
        </p:nvSpPr>
        <p:spPr>
          <a:xfrm>
            <a:off x="1591650" y="6259800"/>
            <a:ext cx="10372500" cy="598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600">
                <a:solidFill>
                  <a:srgbClr val="FFFFFF"/>
                </a:solidFill>
                <a:latin typeface="Maven Pro"/>
                <a:ea typeface="Maven Pro"/>
                <a:cs typeface="Maven Pro"/>
                <a:sym typeface="Maven Pro"/>
              </a:rPr>
              <a:t>Week 2. Pythonic “Hello, World!”</a:t>
            </a:r>
            <a:endParaRPr sz="1600">
              <a:solidFill>
                <a:srgbClr val="FFFFFF"/>
              </a:solidFill>
              <a:latin typeface="Maven Pro"/>
              <a:ea typeface="Maven Pro"/>
              <a:cs typeface="Maven Pro"/>
              <a:sym typeface="Maven Pro"/>
            </a:endParaRPr>
          </a:p>
        </p:txBody>
      </p:sp>
      <p:pic>
        <p:nvPicPr>
          <p:cNvPr id="115" name="Google Shape;115;p18"/>
          <p:cNvPicPr preferRelativeResize="0"/>
          <p:nvPr/>
        </p:nvPicPr>
        <p:blipFill>
          <a:blip r:embed="rId3">
            <a:alphaModFix/>
          </a:blip>
          <a:stretch>
            <a:fillRect/>
          </a:stretch>
        </p:blipFill>
        <p:spPr>
          <a:xfrm>
            <a:off x="1371600" y="6373937"/>
            <a:ext cx="1274700" cy="4295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eme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ection">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