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2"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evfPdcC6NGI5zbAvMmeymlFsP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MavenPro-bold.fntdata"/><Relationship Id="rId47" Type="http://schemas.openxmlformats.org/officeDocument/2006/relationships/font" Target="fonts/MavenPro-regular.fntdata"/><Relationship Id="rId49"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38"/>
          <p:cNvSpPr txBox="1"/>
          <p:nvPr>
            <p:ph type="ctrTitle"/>
          </p:nvPr>
        </p:nvSpPr>
        <p:spPr>
          <a:xfrm>
            <a:off x="1524000" y="2518902"/>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3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3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sfafafa">
  <p:cSld name="Slidesfafafa">
    <p:spTree>
      <p:nvGrpSpPr>
        <p:cNvPr id="17" name="Shape 17"/>
        <p:cNvGrpSpPr/>
        <p:nvPr/>
      </p:nvGrpSpPr>
      <p:grpSpPr>
        <a:xfrm>
          <a:off x="0" y="0"/>
          <a:ext cx="0" cy="0"/>
          <a:chOff x="0" y="0"/>
          <a:chExt cx="0" cy="0"/>
        </a:xfrm>
      </p:grpSpPr>
      <p:sp>
        <p:nvSpPr>
          <p:cNvPr id="18" name="Google Shape;18;p43"/>
          <p:cNvSpPr txBox="1"/>
          <p:nvPr/>
        </p:nvSpPr>
        <p:spPr>
          <a:xfrm flipH="1" rot="10800000">
            <a:off x="0" y="-97566"/>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Arial"/>
                <a:ea typeface="Arial"/>
                <a:cs typeface="Arial"/>
                <a:sym typeface="Arial"/>
              </a:rPr>
              <a:t>``</a:t>
            </a:r>
            <a:endParaRPr b="0" i="0" sz="1867" u="none" cap="none" strike="noStrike">
              <a:solidFill>
                <a:srgbClr val="000000"/>
              </a:solidFill>
              <a:latin typeface="Arial"/>
              <a:ea typeface="Arial"/>
              <a:cs typeface="Arial"/>
              <a:sym typeface="Arial"/>
            </a:endParaRPr>
          </a:p>
        </p:txBody>
      </p:sp>
      <p:sp>
        <p:nvSpPr>
          <p:cNvPr id="19" name="Google Shape;19;p43"/>
          <p:cNvSpPr/>
          <p:nvPr/>
        </p:nvSpPr>
        <p:spPr>
          <a:xfrm flipH="1" rot="10800000">
            <a:off x="0" y="6163632"/>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 name="Google Shape;20;p43"/>
          <p:cNvSpPr txBox="1"/>
          <p:nvPr>
            <p:ph idx="12" type="sldNum"/>
          </p:nvPr>
        </p:nvSpPr>
        <p:spPr>
          <a:xfrm>
            <a:off x="11364721" y="6260831"/>
            <a:ext cx="731599" cy="52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1" name="Google Shape;21;p43"/>
          <p:cNvPicPr preferRelativeResize="0"/>
          <p:nvPr/>
        </p:nvPicPr>
        <p:blipFill rotWithShape="1">
          <a:blip r:embed="rId2">
            <a:alphaModFix/>
          </a:blip>
          <a:srcRect b="0" l="0" r="0" t="0"/>
          <a:stretch/>
        </p:blipFill>
        <p:spPr>
          <a:xfrm>
            <a:off x="215733" y="6347933"/>
            <a:ext cx="976000" cy="424800"/>
          </a:xfrm>
          <a:prstGeom prst="rect">
            <a:avLst/>
          </a:prstGeom>
          <a:noFill/>
          <a:ln>
            <a:noFill/>
          </a:ln>
        </p:spPr>
      </p:pic>
      <p:sp>
        <p:nvSpPr>
          <p:cNvPr id="22" name="Google Shape;22;p43"/>
          <p:cNvSpPr txBox="1"/>
          <p:nvPr>
            <p:ph type="title"/>
          </p:nvPr>
        </p:nvSpPr>
        <p:spPr>
          <a:xfrm>
            <a:off x="703733" y="-1232"/>
            <a:ext cx="10515600" cy="82625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12121"/>
              </a:buClr>
              <a:buSzPts val="3467"/>
              <a:buFont typeface="Calibri"/>
              <a:buNone/>
              <a:defRPr sz="3466">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3" name="Shape 23"/>
        <p:cNvGrpSpPr/>
        <p:nvPr/>
      </p:nvGrpSpPr>
      <p:grpSpPr>
        <a:xfrm>
          <a:off x="0" y="0"/>
          <a:ext cx="0" cy="0"/>
          <a:chOff x="0" y="0"/>
          <a:chExt cx="0" cy="0"/>
        </a:xfrm>
      </p:grpSpPr>
      <p:sp>
        <p:nvSpPr>
          <p:cNvPr id="24" name="Google Shape;24;p44"/>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333"/>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Content">
  <p:cSld name="Slide with Content">
    <p:spTree>
      <p:nvGrpSpPr>
        <p:cNvPr id="30" name="Shape 30"/>
        <p:cNvGrpSpPr/>
        <p:nvPr/>
      </p:nvGrpSpPr>
      <p:grpSpPr>
        <a:xfrm>
          <a:off x="0" y="0"/>
          <a:ext cx="0" cy="0"/>
          <a:chOff x="0" y="0"/>
          <a:chExt cx="0" cy="0"/>
        </a:xfrm>
      </p:grpSpPr>
      <p:sp>
        <p:nvSpPr>
          <p:cNvPr id="31" name="Google Shape;31;p40"/>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 type="body"/>
          </p:nvPr>
        </p:nvSpPr>
        <p:spPr>
          <a:xfrm>
            <a:off x="63501" y="806451"/>
            <a:ext cx="12054417" cy="5463116"/>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 name="Shape 33"/>
        <p:cNvGrpSpPr/>
        <p:nvPr/>
      </p:nvGrpSpPr>
      <p:grpSpPr>
        <a:xfrm>
          <a:off x="0" y="0"/>
          <a:ext cx="0" cy="0"/>
          <a:chOff x="0" y="0"/>
          <a:chExt cx="0" cy="0"/>
        </a:xfrm>
      </p:grpSpPr>
      <p:sp>
        <p:nvSpPr>
          <p:cNvPr id="34" name="Google Shape;34;p45"/>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3467"/>
              <a:buFont typeface="Calibri"/>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Title">
  <p:cSld name="Section With Title">
    <p:spTree>
      <p:nvGrpSpPr>
        <p:cNvPr id="41" name="Shape 41"/>
        <p:cNvGrpSpPr/>
        <p:nvPr/>
      </p:nvGrpSpPr>
      <p:grpSpPr>
        <a:xfrm>
          <a:off x="0" y="0"/>
          <a:ext cx="0" cy="0"/>
          <a:chOff x="0" y="0"/>
          <a:chExt cx="0" cy="0"/>
        </a:xfrm>
      </p:grpSpPr>
      <p:sp>
        <p:nvSpPr>
          <p:cNvPr id="42" name="Google Shape;42;p42"/>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333"/>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5" name="Shape 5"/>
        <p:cNvGrpSpPr/>
        <p:nvPr/>
      </p:nvGrpSpPr>
      <p:grpSpPr>
        <a:xfrm>
          <a:off x="0" y="0"/>
          <a:ext cx="0" cy="0"/>
          <a:chOff x="0" y="0"/>
          <a:chExt cx="0" cy="0"/>
        </a:xfrm>
      </p:grpSpPr>
      <p:sp>
        <p:nvSpPr>
          <p:cNvPr id="6" name="Google Shape;6;p37"/>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 name="Google Shape;7;p37"/>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8" name="Google Shape;8;p37"/>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9" name="Google Shape;9;p37"/>
          <p:cNvSpPr/>
          <p:nvPr/>
        </p:nvSpPr>
        <p:spPr>
          <a:xfrm>
            <a:off x="0" y="-69289"/>
            <a:ext cx="12192000" cy="5270977"/>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10" name="Google Shape;10;p37"/>
          <p:cNvPicPr preferRelativeResize="0"/>
          <p:nvPr/>
        </p:nvPicPr>
        <p:blipFill rotWithShape="1">
          <a:blip r:embed="rId2">
            <a:alphaModFix/>
          </a:blip>
          <a:srcRect b="0" l="0" r="0" t="0"/>
          <a:stretch/>
        </p:blipFill>
        <p:spPr>
          <a:xfrm>
            <a:off x="4931652" y="1140667"/>
            <a:ext cx="2328800" cy="1012800"/>
          </a:xfrm>
          <a:prstGeom prst="rect">
            <a:avLst/>
          </a:prstGeom>
          <a:noFill/>
          <a:ln>
            <a:noFill/>
          </a:ln>
        </p:spPr>
      </p:pic>
      <p:sp>
        <p:nvSpPr>
          <p:cNvPr id="11" name="Google Shape;11;p37"/>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212121"/>
              </a:buClr>
              <a:buSzPts val="5333"/>
              <a:buFont typeface="Calibri"/>
              <a:buNone/>
              <a:defRPr b="0" i="0" sz="5333" u="none" cap="none" strike="noStrike">
                <a:solidFill>
                  <a:srgbClr val="21212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25" name="Shape 25"/>
        <p:cNvGrpSpPr/>
        <p:nvPr/>
      </p:nvGrpSpPr>
      <p:grpSpPr>
        <a:xfrm>
          <a:off x="0" y="0"/>
          <a:ext cx="0" cy="0"/>
          <a:chOff x="0" y="0"/>
          <a:chExt cx="0" cy="0"/>
        </a:xfrm>
      </p:grpSpPr>
      <p:sp>
        <p:nvSpPr>
          <p:cNvPr id="26" name="Google Shape;26;p39"/>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7" name="Google Shape;27;p39"/>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28" name="Google Shape;28;p39"/>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29" name="Google Shape;29;p39"/>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3467"/>
              <a:buFont typeface="Calibri"/>
              <a:buNone/>
              <a:defRPr b="0" i="0" sz="3466"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35" name="Shape 35"/>
        <p:cNvGrpSpPr/>
        <p:nvPr/>
      </p:nvGrpSpPr>
      <p:grpSpPr>
        <a:xfrm>
          <a:off x="0" y="0"/>
          <a:ext cx="0" cy="0"/>
          <a:chOff x="0" y="0"/>
          <a:chExt cx="0" cy="0"/>
        </a:xfrm>
      </p:grpSpPr>
      <p:sp>
        <p:nvSpPr>
          <p:cNvPr id="36" name="Google Shape;36;p41"/>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37" name="Google Shape;37;p41"/>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38" name="Google Shape;38;p41"/>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39" name="Google Shape;39;p41"/>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212121"/>
              </a:buClr>
              <a:buSzPts val="5333"/>
              <a:buFont typeface="Calibri"/>
              <a:buNone/>
              <a:defRPr b="0" i="0" sz="5333" u="none" cap="none" strike="noStrike">
                <a:solidFill>
                  <a:srgbClr val="21212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41"/>
          <p:cNvSpPr/>
          <p:nvPr/>
        </p:nvSpPr>
        <p:spPr>
          <a:xfrm>
            <a:off x="0" y="-100836"/>
            <a:ext cx="12192000" cy="5132400"/>
          </a:xfrm>
          <a:prstGeom prst="rect">
            <a:avLst/>
          </a:prstGeom>
          <a:solidFill>
            <a:srgbClr val="642C8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38.png"/><Relationship Id="rId5" Type="http://schemas.openxmlformats.org/officeDocument/2006/relationships/image" Target="../media/image35.png"/><Relationship Id="rId6"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4.png"/><Relationship Id="rId5" Type="http://schemas.openxmlformats.org/officeDocument/2006/relationships/image" Target="../media/image42.png"/><Relationship Id="rId6"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45.png"/><Relationship Id="rId5"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44.png"/><Relationship Id="rId5"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75" y="2518900"/>
            <a:ext cx="12192000" cy="238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Calibri"/>
              <a:buNone/>
            </a:pPr>
            <a:r>
              <a:rPr b="1" lang="en-US">
                <a:latin typeface="Maven Pro"/>
                <a:ea typeface="Maven Pro"/>
                <a:cs typeface="Maven Pro"/>
                <a:sym typeface="Maven Pro"/>
              </a:rPr>
              <a:t>Python Development</a:t>
            </a:r>
            <a:endParaRPr b="1">
              <a:latin typeface="Maven Pro"/>
              <a:ea typeface="Maven Pro"/>
              <a:cs typeface="Maven Pro"/>
              <a:sym typeface="Maven Pro"/>
            </a:endParaRPr>
          </a:p>
        </p:txBody>
      </p:sp>
      <p:sp>
        <p:nvSpPr>
          <p:cNvPr id="48" name="Google Shape;48;p1"/>
          <p:cNvSpPr txBox="1"/>
          <p:nvPr/>
        </p:nvSpPr>
        <p:spPr>
          <a:xfrm>
            <a:off x="75" y="5202250"/>
            <a:ext cx="12192000" cy="103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424242"/>
                </a:solidFill>
                <a:latin typeface="Maven Pro"/>
                <a:ea typeface="Maven Pro"/>
                <a:cs typeface="Maven Pro"/>
                <a:sym typeface="Maven Pro"/>
              </a:rPr>
              <a:t>Week 3. Conditional programming, loops &amp; functions</a:t>
            </a:r>
            <a:endParaRPr b="0" i="0" sz="3600" u="none" cap="none" strike="noStrike">
              <a:solidFill>
                <a:srgbClr val="424242"/>
              </a:solidFill>
              <a:latin typeface="Maven Pro"/>
              <a:ea typeface="Maven Pro"/>
              <a:cs typeface="Maven Pro"/>
              <a:sym typeface="Maven Pro"/>
            </a:endParaRPr>
          </a:p>
        </p:txBody>
      </p:sp>
      <p:pic>
        <p:nvPicPr>
          <p:cNvPr id="49" name="Google Shape;49;p1"/>
          <p:cNvPicPr preferRelativeResize="0"/>
          <p:nvPr/>
        </p:nvPicPr>
        <p:blipFill rotWithShape="1">
          <a:blip r:embed="rId3">
            <a:alphaModFix/>
          </a:blip>
          <a:srcRect b="0" l="0" r="0" t="0"/>
          <a:stretch/>
        </p:blipFill>
        <p:spPr>
          <a:xfrm>
            <a:off x="3967450" y="2179400"/>
            <a:ext cx="4257100" cy="1434450"/>
          </a:xfrm>
          <a:prstGeom prst="rect">
            <a:avLst/>
          </a:prstGeom>
          <a:noFill/>
          <a:ln>
            <a:noFill/>
          </a:ln>
        </p:spPr>
      </p:pic>
      <p:pic>
        <p:nvPicPr>
          <p:cNvPr id="50" name="Google Shape;50;p1"/>
          <p:cNvPicPr preferRelativeResize="0"/>
          <p:nvPr/>
        </p:nvPicPr>
        <p:blipFill rotWithShape="1">
          <a:blip r:embed="rId4">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80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Prin semnătura unei funcții înțelegem linia de cod care definește funcția respectivă. Cea mai abstractă semnătură a unei funcții în Python este următoarea:</a:t>
            </a:r>
            <a:endParaRPr sz="15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500">
              <a:solidFill>
                <a:schemeClr val="dk2"/>
              </a:solidFill>
              <a:latin typeface="Nunito"/>
              <a:ea typeface="Nunito"/>
              <a:cs typeface="Nunito"/>
              <a:sym typeface="Nunito"/>
            </a:endParaRPr>
          </a:p>
          <a:p>
            <a:pPr indent="-323850" lvl="0" marL="457200" rtl="0" algn="l">
              <a:lnSpc>
                <a:spcPct val="150000"/>
              </a:lnSpc>
              <a:spcBef>
                <a:spcPts val="80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În exemplul de mai sus observăm declarată o funcție care nu face nimic - blocul de instrucțiuni conține doar instrucțiunea </a:t>
            </a:r>
            <a:r>
              <a:rPr b="1" lang="en-US" sz="1500">
                <a:solidFill>
                  <a:schemeClr val="dk2"/>
                </a:solidFill>
                <a:latin typeface="Nunito"/>
                <a:ea typeface="Nunito"/>
                <a:cs typeface="Nunito"/>
                <a:sym typeface="Nunito"/>
              </a:rPr>
              <a:t>pass</a:t>
            </a:r>
            <a:r>
              <a:rPr lang="en-US" sz="1500">
                <a:solidFill>
                  <a:schemeClr val="dk2"/>
                </a:solidFill>
                <a:latin typeface="Nunito"/>
                <a:ea typeface="Nunito"/>
                <a:cs typeface="Nunito"/>
                <a:sym typeface="Nunito"/>
              </a:rPr>
              <a:t>. Totuși din această formă complet abstractă putem trage următoarele concluzii:</a:t>
            </a:r>
            <a:endParaRPr sz="1500">
              <a:solidFill>
                <a:schemeClr val="dk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pentru declararea unei funcții trebuie să folosim keyword-ul </a:t>
            </a:r>
            <a:r>
              <a:rPr b="1" lang="en-US" sz="1500">
                <a:solidFill>
                  <a:schemeClr val="dk2"/>
                </a:solidFill>
                <a:latin typeface="Nunito"/>
                <a:ea typeface="Nunito"/>
                <a:cs typeface="Nunito"/>
                <a:sym typeface="Nunito"/>
              </a:rPr>
              <a:t>def</a:t>
            </a:r>
            <a:r>
              <a:rPr lang="en-US" sz="1500">
                <a:solidFill>
                  <a:schemeClr val="dk2"/>
                </a:solidFill>
                <a:latin typeface="Nunito"/>
                <a:ea typeface="Nunito"/>
                <a:cs typeface="Nunito"/>
                <a:sym typeface="Nunito"/>
              </a:rPr>
              <a:t>. Acesta va fi primul cuvânt din semnătura unei funcții.</a:t>
            </a:r>
            <a:endParaRPr sz="1500">
              <a:solidFill>
                <a:schemeClr val="dk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următorul cuvânt reprezintă numele funcției. Acesta trebuie să respecte aceleași reguli ca numele unei variable:</a:t>
            </a:r>
            <a:endParaRPr sz="1500">
              <a:solidFill>
                <a:schemeClr val="dk2"/>
              </a:solidFill>
              <a:latin typeface="Nunito"/>
              <a:ea typeface="Nunito"/>
              <a:cs typeface="Nunito"/>
              <a:sym typeface="Nunito"/>
            </a:endParaRPr>
          </a:p>
          <a:p>
            <a:pPr indent="-323850" lvl="2" marL="1371600" rtl="0" algn="l">
              <a:lnSpc>
                <a:spcPct val="150000"/>
              </a:lnSpc>
              <a:spcBef>
                <a:spcPts val="0"/>
              </a:spcBef>
              <a:spcAft>
                <a:spcPts val="0"/>
              </a:spcAft>
              <a:buClr>
                <a:schemeClr val="dk2"/>
              </a:buClr>
              <a:buSzPts val="1500"/>
              <a:buFont typeface="Nunito"/>
              <a:buAutoNum type="romanLcPeriod"/>
            </a:pPr>
            <a:r>
              <a:rPr lang="en-US" sz="1500">
                <a:solidFill>
                  <a:schemeClr val="dk2"/>
                </a:solidFill>
                <a:latin typeface="Nunito"/>
                <a:ea typeface="Nunito"/>
                <a:cs typeface="Nunito"/>
                <a:sym typeface="Nunito"/>
              </a:rPr>
              <a:t>vom folosi notarea </a:t>
            </a:r>
            <a:r>
              <a:rPr b="1" lang="en-US" sz="1500">
                <a:solidFill>
                  <a:schemeClr val="accent3"/>
                </a:solidFill>
                <a:latin typeface="Nunito"/>
                <a:ea typeface="Nunito"/>
                <a:cs typeface="Nunito"/>
                <a:sym typeface="Nunito"/>
              </a:rPr>
              <a:t>snake_case</a:t>
            </a:r>
            <a:r>
              <a:rPr lang="en-US" sz="1500">
                <a:solidFill>
                  <a:schemeClr val="dk2"/>
                </a:solidFill>
                <a:latin typeface="Nunito"/>
                <a:ea typeface="Nunito"/>
                <a:cs typeface="Nunito"/>
                <a:sym typeface="Nunito"/>
              </a:rPr>
              <a:t>.</a:t>
            </a:r>
            <a:endParaRPr sz="1500">
              <a:solidFill>
                <a:schemeClr val="dk2"/>
              </a:solidFill>
              <a:latin typeface="Nunito"/>
              <a:ea typeface="Nunito"/>
              <a:cs typeface="Nunito"/>
              <a:sym typeface="Nunito"/>
            </a:endParaRPr>
          </a:p>
          <a:p>
            <a:pPr indent="-323850" lvl="2" marL="1371600" rtl="0" algn="l">
              <a:lnSpc>
                <a:spcPct val="150000"/>
              </a:lnSpc>
              <a:spcBef>
                <a:spcPts val="0"/>
              </a:spcBef>
              <a:spcAft>
                <a:spcPts val="0"/>
              </a:spcAft>
              <a:buClr>
                <a:schemeClr val="dk2"/>
              </a:buClr>
              <a:buSzPts val="1500"/>
              <a:buFont typeface="Nunito"/>
              <a:buAutoNum type="romanLcPeriod"/>
            </a:pPr>
            <a:r>
              <a:rPr lang="en-US" sz="1500">
                <a:solidFill>
                  <a:schemeClr val="dk2"/>
                </a:solidFill>
                <a:latin typeface="Nunito"/>
                <a:ea typeface="Nunito"/>
                <a:cs typeface="Nunito"/>
                <a:sym typeface="Nunito"/>
              </a:rPr>
              <a:t>nu poate fi același cu un keyword Python.</a:t>
            </a:r>
            <a:endParaRPr sz="1500">
              <a:solidFill>
                <a:schemeClr val="dk2"/>
              </a:solidFill>
              <a:latin typeface="Nunito"/>
              <a:ea typeface="Nunito"/>
              <a:cs typeface="Nunito"/>
              <a:sym typeface="Nunito"/>
            </a:endParaRPr>
          </a:p>
          <a:p>
            <a:pPr indent="-323850" lvl="2" marL="1371600" rtl="0" algn="l">
              <a:lnSpc>
                <a:spcPct val="150000"/>
              </a:lnSpc>
              <a:spcBef>
                <a:spcPts val="0"/>
              </a:spcBef>
              <a:spcAft>
                <a:spcPts val="0"/>
              </a:spcAft>
              <a:buClr>
                <a:schemeClr val="dk2"/>
              </a:buClr>
              <a:buSzPts val="1500"/>
              <a:buFont typeface="Nunito"/>
              <a:buAutoNum type="romanLcPeriod"/>
            </a:pPr>
            <a:r>
              <a:rPr lang="en-US" sz="1500">
                <a:solidFill>
                  <a:schemeClr val="dk2"/>
                </a:solidFill>
                <a:latin typeface="Nunito"/>
                <a:ea typeface="Nunito"/>
                <a:cs typeface="Nunito"/>
                <a:sym typeface="Nunito"/>
              </a:rPr>
              <a:t>nu poate începe cu o cifră</a:t>
            </a:r>
            <a:endParaRPr sz="1500">
              <a:solidFill>
                <a:schemeClr val="dk2"/>
              </a:solidFill>
              <a:latin typeface="Nunito"/>
              <a:ea typeface="Nunito"/>
              <a:cs typeface="Nunito"/>
              <a:sym typeface="Nunito"/>
            </a:endParaRPr>
          </a:p>
          <a:p>
            <a:pPr indent="-323850" lvl="2" marL="1371600" rtl="0" algn="l">
              <a:lnSpc>
                <a:spcPct val="150000"/>
              </a:lnSpc>
              <a:spcBef>
                <a:spcPts val="0"/>
              </a:spcBef>
              <a:spcAft>
                <a:spcPts val="0"/>
              </a:spcAft>
              <a:buClr>
                <a:schemeClr val="dk2"/>
              </a:buClr>
              <a:buSzPts val="1500"/>
              <a:buFont typeface="Nunito"/>
              <a:buAutoNum type="romanLcPeriod"/>
            </a:pPr>
            <a:r>
              <a:rPr lang="en-US" sz="1500">
                <a:solidFill>
                  <a:schemeClr val="dk2"/>
                </a:solidFill>
                <a:latin typeface="Nunito"/>
                <a:ea typeface="Nunito"/>
                <a:cs typeface="Nunito"/>
                <a:sym typeface="Nunito"/>
              </a:rPr>
              <a:t>poate conține orice înșiruire din </a:t>
            </a:r>
            <a:r>
              <a:rPr b="1" lang="en-US" sz="1500">
                <a:solidFill>
                  <a:schemeClr val="accent3"/>
                </a:solidFill>
                <a:latin typeface="Nunito"/>
                <a:ea typeface="Nunito"/>
                <a:cs typeface="Nunito"/>
                <a:sym typeface="Nunito"/>
              </a:rPr>
              <a:t>a-z</a:t>
            </a:r>
            <a:r>
              <a:rPr lang="en-US" sz="1500">
                <a:solidFill>
                  <a:schemeClr val="dk2"/>
                </a:solidFill>
                <a:latin typeface="Nunito"/>
                <a:ea typeface="Nunito"/>
                <a:cs typeface="Nunito"/>
                <a:sym typeface="Nunito"/>
              </a:rPr>
              <a:t>, </a:t>
            </a:r>
            <a:r>
              <a:rPr b="1" lang="en-US" sz="1500">
                <a:solidFill>
                  <a:schemeClr val="accent3"/>
                </a:solidFill>
                <a:latin typeface="Nunito"/>
                <a:ea typeface="Nunito"/>
                <a:cs typeface="Nunito"/>
                <a:sym typeface="Nunito"/>
              </a:rPr>
              <a:t>A-Z</a:t>
            </a:r>
            <a:r>
              <a:rPr lang="en-US" sz="1500">
                <a:solidFill>
                  <a:schemeClr val="dk2"/>
                </a:solidFill>
                <a:latin typeface="Nunito"/>
                <a:ea typeface="Nunito"/>
                <a:cs typeface="Nunito"/>
                <a:sym typeface="Nunito"/>
              </a:rPr>
              <a:t>, </a:t>
            </a:r>
            <a:r>
              <a:rPr b="1" lang="en-US" sz="1500">
                <a:solidFill>
                  <a:schemeClr val="accent3"/>
                </a:solidFill>
                <a:latin typeface="Nunito"/>
                <a:ea typeface="Nunito"/>
                <a:cs typeface="Nunito"/>
                <a:sym typeface="Nunito"/>
              </a:rPr>
              <a:t>0-9</a:t>
            </a:r>
            <a:r>
              <a:rPr lang="en-US" sz="1500">
                <a:solidFill>
                  <a:schemeClr val="dk2"/>
                </a:solidFill>
                <a:latin typeface="Nunito"/>
                <a:ea typeface="Nunito"/>
                <a:cs typeface="Nunito"/>
                <a:sym typeface="Nunito"/>
              </a:rPr>
              <a:t> și caracterul underscore </a:t>
            </a:r>
            <a:r>
              <a:rPr b="1" lang="en-US" sz="1500">
                <a:solidFill>
                  <a:schemeClr val="accent3"/>
                </a:solidFill>
                <a:latin typeface="Nunito"/>
                <a:ea typeface="Nunito"/>
                <a:cs typeface="Nunito"/>
                <a:sym typeface="Nunito"/>
              </a:rPr>
              <a:t>_</a:t>
            </a:r>
            <a:r>
              <a:rPr lang="en-US" sz="1500">
                <a:solidFill>
                  <a:schemeClr val="dk2"/>
                </a:solidFill>
                <a:latin typeface="Nunito"/>
                <a:ea typeface="Nunito"/>
                <a:cs typeface="Nunito"/>
                <a:sym typeface="Nunito"/>
              </a:rPr>
              <a:t>.</a:t>
            </a:r>
            <a:endParaRPr sz="1500">
              <a:solidFill>
                <a:schemeClr val="dk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următoarea parte din semnătura funcției o reprezintă lista de parametrii. Aceasta poate fi goală, </a:t>
            </a:r>
            <a:r>
              <a:rPr b="1" lang="en-US" sz="1500">
                <a:solidFill>
                  <a:schemeClr val="dk2"/>
                </a:solidFill>
                <a:latin typeface="Nunito"/>
                <a:ea typeface="Nunito"/>
                <a:cs typeface="Nunito"/>
                <a:sym typeface="Nunito"/>
              </a:rPr>
              <a:t>()</a:t>
            </a:r>
            <a:r>
              <a:rPr lang="en-US" sz="1500">
                <a:solidFill>
                  <a:schemeClr val="dk2"/>
                </a:solidFill>
                <a:latin typeface="Nunito"/>
                <a:ea typeface="Nunito"/>
                <a:cs typeface="Nunito"/>
                <a:sym typeface="Nunito"/>
              </a:rPr>
              <a:t>, dacă funcția nu conține nici un parametru, altfel parametrii trebuie înșiruiți între paranteze </a:t>
            </a:r>
            <a:r>
              <a:rPr b="1" lang="en-US" sz="1500">
                <a:solidFill>
                  <a:schemeClr val="dk2"/>
                </a:solidFill>
                <a:latin typeface="Nunito"/>
                <a:ea typeface="Nunito"/>
                <a:cs typeface="Nunito"/>
                <a:sym typeface="Nunito"/>
              </a:rPr>
              <a:t>()</a:t>
            </a:r>
            <a:r>
              <a:rPr lang="en-US" sz="1500">
                <a:solidFill>
                  <a:schemeClr val="dk2"/>
                </a:solidFill>
                <a:latin typeface="Nunito"/>
                <a:ea typeface="Nunito"/>
                <a:cs typeface="Nunito"/>
                <a:sym typeface="Nunito"/>
              </a:rPr>
              <a:t>.</a:t>
            </a:r>
            <a:endParaRPr sz="1500">
              <a:solidFill>
                <a:schemeClr val="dk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reprezentând un bloc de cod, semnătura oricărei funcții se termină cu caracterul </a:t>
            </a:r>
            <a:r>
              <a:rPr b="1" lang="en-US" sz="1500">
                <a:solidFill>
                  <a:schemeClr val="accent3"/>
                </a:solidFill>
                <a:latin typeface="Nunito"/>
                <a:ea typeface="Nunito"/>
                <a:cs typeface="Nunito"/>
                <a:sym typeface="Nunito"/>
              </a:rPr>
              <a:t>:</a:t>
            </a:r>
            <a:endParaRPr b="1" sz="1500">
              <a:solidFill>
                <a:schemeClr val="accent3"/>
              </a:solidFill>
              <a:latin typeface="Nunito"/>
              <a:ea typeface="Nunito"/>
              <a:cs typeface="Nunito"/>
              <a:sym typeface="Nunito"/>
            </a:endParaRPr>
          </a:p>
        </p:txBody>
      </p:sp>
      <p:sp>
        <p:nvSpPr>
          <p:cNvPr id="132" name="Google Shape;132;p1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33" name="Google Shape;133;p1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34" name="Google Shape;134;p10"/>
          <p:cNvPicPr preferRelativeResize="0"/>
          <p:nvPr/>
        </p:nvPicPr>
        <p:blipFill rotWithShape="1">
          <a:blip r:embed="rId3">
            <a:alphaModFix/>
          </a:blip>
          <a:srcRect b="0" l="0" r="0" t="0"/>
          <a:stretch/>
        </p:blipFill>
        <p:spPr>
          <a:xfrm>
            <a:off x="4510075" y="1666938"/>
            <a:ext cx="3171825" cy="447675"/>
          </a:xfrm>
          <a:prstGeom prst="rect">
            <a:avLst/>
          </a:prstGeom>
          <a:noFill/>
          <a:ln>
            <a:noFill/>
          </a:ln>
        </p:spPr>
      </p:pic>
      <p:pic>
        <p:nvPicPr>
          <p:cNvPr id="135" name="Google Shape;135;p10"/>
          <p:cNvPicPr preferRelativeResize="0"/>
          <p:nvPr/>
        </p:nvPicPr>
        <p:blipFill rotWithShape="1">
          <a:blip r:embed="rId4">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O funcție poate întoarce un rezultat, dar acest lucru nu este obligatoriu.</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Să luăm exemplul unei funcții care returnează suma a două numere.</a:t>
            </a:r>
            <a:endParaRPr sz="1400">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suma poate fi calculată de o funcție, iar rezultatul obținut poate fi returnat. Pentru a returna o valoare vom folosi keyword-ul </a:t>
            </a:r>
            <a:r>
              <a:rPr b="1" lang="en-US" sz="1400">
                <a:solidFill>
                  <a:schemeClr val="dk2"/>
                </a:solidFill>
                <a:latin typeface="Nunito"/>
                <a:ea typeface="Nunito"/>
                <a:cs typeface="Nunito"/>
                <a:sym typeface="Nunito"/>
              </a:rPr>
              <a:t>return</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317500" lvl="1" marL="9144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suma poate fi calculată folosind o variabilă globală, astfel funcția noastră doar va calcula suma celor numere, dar nu va returna rezulatul. Rezultatul va fi notat în variabila globală </a:t>
            </a:r>
            <a:r>
              <a:rPr b="1" lang="en-US" sz="1400">
                <a:solidFill>
                  <a:schemeClr val="dk2"/>
                </a:solidFill>
                <a:latin typeface="Nunito"/>
                <a:ea typeface="Nunito"/>
                <a:cs typeface="Nunito"/>
                <a:sym typeface="Nunito"/>
              </a:rPr>
              <a:t>my_sum</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400">
              <a:solidFill>
                <a:schemeClr val="dk2"/>
              </a:solidFill>
              <a:latin typeface="Nunito"/>
              <a:ea typeface="Nunito"/>
              <a:cs typeface="Nunito"/>
              <a:sym typeface="Nunito"/>
            </a:endParaRPr>
          </a:p>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Pentru a apela o funcție, așa cum se poate observa în exemplele anterioare, vom folosi numele funcției și vom transmite parametrii.</a:t>
            </a:r>
            <a:endParaRPr sz="1400">
              <a:solidFill>
                <a:schemeClr val="dk2"/>
              </a:solidFill>
              <a:latin typeface="Nunito"/>
              <a:ea typeface="Nunito"/>
              <a:cs typeface="Nunito"/>
              <a:sym typeface="Nunito"/>
            </a:endParaRPr>
          </a:p>
        </p:txBody>
      </p:sp>
      <p:sp>
        <p:nvSpPr>
          <p:cNvPr id="141" name="Google Shape;141;p1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42" name="Google Shape;142;p1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43" name="Google Shape;143;p11"/>
          <p:cNvPicPr preferRelativeResize="0"/>
          <p:nvPr/>
        </p:nvPicPr>
        <p:blipFill rotWithShape="1">
          <a:blip r:embed="rId3">
            <a:alphaModFix/>
          </a:blip>
          <a:srcRect b="0" l="0" r="0" t="0"/>
          <a:stretch/>
        </p:blipFill>
        <p:spPr>
          <a:xfrm>
            <a:off x="5010288" y="1994873"/>
            <a:ext cx="2171425" cy="1179425"/>
          </a:xfrm>
          <a:prstGeom prst="rect">
            <a:avLst/>
          </a:prstGeom>
          <a:noFill/>
          <a:ln>
            <a:noFill/>
          </a:ln>
        </p:spPr>
      </p:pic>
      <p:pic>
        <p:nvPicPr>
          <p:cNvPr id="144" name="Google Shape;144;p11"/>
          <p:cNvPicPr preferRelativeResize="0"/>
          <p:nvPr/>
        </p:nvPicPr>
        <p:blipFill rotWithShape="1">
          <a:blip r:embed="rId4">
            <a:alphaModFix/>
          </a:blip>
          <a:srcRect b="0" l="0" r="0" t="0"/>
          <a:stretch/>
        </p:blipFill>
        <p:spPr>
          <a:xfrm>
            <a:off x="5174375" y="3939500"/>
            <a:ext cx="1843250" cy="1690750"/>
          </a:xfrm>
          <a:prstGeom prst="rect">
            <a:avLst/>
          </a:prstGeom>
          <a:noFill/>
          <a:ln>
            <a:noFill/>
          </a:ln>
        </p:spPr>
      </p:pic>
      <p:pic>
        <p:nvPicPr>
          <p:cNvPr id="145" name="Google Shape;145;p11"/>
          <p:cNvPicPr preferRelativeResize="0"/>
          <p:nvPr/>
        </p:nvPicPr>
        <p:blipFill rotWithShape="1">
          <a:blip r:embed="rId5">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Un aspect foarte important legat de funcții o reprezintă lista de parametrii.</a:t>
            </a:r>
            <a:endParaRPr sz="1600">
              <a:solidFill>
                <a:schemeClr val="dk2"/>
              </a:solidFill>
              <a:latin typeface="Nunito"/>
              <a:ea typeface="Nunito"/>
              <a:cs typeface="Nunito"/>
              <a:sym typeface="Nunito"/>
            </a:endParaRPr>
          </a:p>
          <a:p>
            <a:pPr indent="-330200" lvl="0" marL="457200" rtl="0" algn="l">
              <a:lnSpc>
                <a:spcPct val="1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primul rând trebuie să știm că parametrii unei funcții sunt trimiși prin referință. Asta înseamnă că orice modificare a parametrului în cadrul funcției se va reflecta și în-afara acesteia.</a:t>
            </a:r>
            <a:endParaRPr sz="1600">
              <a:solidFill>
                <a:schemeClr val="dk2"/>
              </a:solidFill>
              <a:latin typeface="Nunito"/>
              <a:ea typeface="Nunito"/>
              <a:cs typeface="Nunito"/>
              <a:sym typeface="Nunito"/>
            </a:endParaRPr>
          </a:p>
          <a:p>
            <a:pPr indent="0" lvl="0" marL="0" rtl="0" algn="l">
              <a:lnSpc>
                <a:spcPct val="10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0" rtl="0" algn="l">
              <a:lnSpc>
                <a:spcPct val="10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0" rtl="0" algn="l">
              <a:lnSpc>
                <a:spcPct val="10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0" rtl="0" algn="l">
              <a:lnSpc>
                <a:spcPct val="10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0" rtl="0" algn="l">
              <a:lnSpc>
                <a:spcPct val="100000"/>
              </a:lnSpc>
              <a:spcBef>
                <a:spcPts val="800"/>
              </a:spcBef>
              <a:spcAft>
                <a:spcPts val="0"/>
              </a:spcAft>
              <a:buSzPts val="3200"/>
              <a:buNone/>
            </a:pPr>
            <a:r>
              <a:t/>
            </a:r>
            <a:endParaRPr sz="1600">
              <a:solidFill>
                <a:schemeClr val="dk2"/>
              </a:solidFill>
              <a:latin typeface="Nunito"/>
              <a:ea typeface="Nunito"/>
              <a:cs typeface="Nunito"/>
              <a:sym typeface="Nunito"/>
            </a:endParaRPr>
          </a:p>
          <a:p>
            <a:pPr indent="-330200" lvl="0" marL="457200" rtl="0" algn="l">
              <a:lnSpc>
                <a:spcPct val="1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exemplul de mai sus, variabila my_list a fost trimisă funcției my_function, iar în interiorul acesteia valoarea ei a fost modificată. Din câte puteți observa s-a modificat și valoarea parametrului my_list după apelarea funcției.</a:t>
            </a:r>
            <a:endParaRPr sz="1600">
              <a:solidFill>
                <a:schemeClr val="dk2"/>
              </a:solidFill>
              <a:latin typeface="Nunito"/>
              <a:ea typeface="Nunito"/>
              <a:cs typeface="Nunito"/>
              <a:sym typeface="Nunito"/>
            </a:endParaRPr>
          </a:p>
          <a:p>
            <a:pPr indent="-330200" lvl="0" marL="457200" rtl="0" algn="l">
              <a:lnSpc>
                <a:spcPct val="1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 se nota că acest lucru nu este valabil dacă facem o reasignare a parametrului respectiv datorită modului de lucru al Python Management Memory.</a:t>
            </a:r>
            <a:endParaRPr sz="1600">
              <a:solidFill>
                <a:schemeClr val="dk2"/>
              </a:solidFill>
              <a:latin typeface="Nunito"/>
              <a:ea typeface="Nunito"/>
              <a:cs typeface="Nunito"/>
              <a:sym typeface="Nunito"/>
            </a:endParaRPr>
          </a:p>
        </p:txBody>
      </p:sp>
      <p:sp>
        <p:nvSpPr>
          <p:cNvPr id="151" name="Google Shape;151;p1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52" name="Google Shape;152;p1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53" name="Google Shape;153;p12"/>
          <p:cNvPicPr preferRelativeResize="0"/>
          <p:nvPr/>
        </p:nvPicPr>
        <p:blipFill rotWithShape="1">
          <a:blip r:embed="rId3">
            <a:alphaModFix/>
          </a:blip>
          <a:srcRect b="0" l="0" r="0" t="0"/>
          <a:stretch/>
        </p:blipFill>
        <p:spPr>
          <a:xfrm>
            <a:off x="4559372" y="2034947"/>
            <a:ext cx="3123250" cy="1464250"/>
          </a:xfrm>
          <a:prstGeom prst="rect">
            <a:avLst/>
          </a:prstGeom>
          <a:noFill/>
          <a:ln>
            <a:noFill/>
          </a:ln>
        </p:spPr>
      </p:pic>
      <p:pic>
        <p:nvPicPr>
          <p:cNvPr id="154" name="Google Shape;154;p12"/>
          <p:cNvPicPr preferRelativeResize="0"/>
          <p:nvPr/>
        </p:nvPicPr>
        <p:blipFill rotWithShape="1">
          <a:blip r:embed="rId4">
            <a:alphaModFix/>
          </a:blip>
          <a:srcRect b="0" l="0" r="0" t="0"/>
          <a:stretch/>
        </p:blipFill>
        <p:spPr>
          <a:xfrm>
            <a:off x="4711657" y="4752532"/>
            <a:ext cx="2768692" cy="1464250"/>
          </a:xfrm>
          <a:prstGeom prst="rect">
            <a:avLst/>
          </a:prstGeom>
          <a:noFill/>
          <a:ln>
            <a:noFill/>
          </a:ln>
        </p:spPr>
      </p:pic>
      <p:pic>
        <p:nvPicPr>
          <p:cNvPr id="155" name="Google Shape;155;p12"/>
          <p:cNvPicPr preferRelativeResize="0"/>
          <p:nvPr/>
        </p:nvPicPr>
        <p:blipFill rotWithShape="1">
          <a:blip r:embed="rId5">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alt aspect foarte important ce ține de parametrii unei funcții o reprezintă tipul acestora.</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Din punct de vedere al modului în care sunt declarați și transmiși aceștia pot fi împărțiți astfel:</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poziționali (required)</a:t>
            </a:r>
            <a:r>
              <a:rPr lang="en-US" sz="1800">
                <a:solidFill>
                  <a:schemeClr val="dk2"/>
                </a:solidFill>
                <a:latin typeface="Nunito"/>
                <a:ea typeface="Nunito"/>
                <a:cs typeface="Nunito"/>
                <a:sym typeface="Nunito"/>
              </a:rPr>
              <a:t>. Aceștia apar primii în lista de parametrii, iar trimiterea lor este obligatorie.</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91440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2" marL="13716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ordinea în care sunt trimiși trebuie respectată.</a:t>
            </a:r>
            <a:endParaRPr sz="1800">
              <a:solidFill>
                <a:schemeClr val="dk2"/>
              </a:solidFill>
              <a:latin typeface="Nunito"/>
              <a:ea typeface="Nunito"/>
              <a:cs typeface="Nunito"/>
              <a:sym typeface="Nunito"/>
            </a:endParaRPr>
          </a:p>
        </p:txBody>
      </p:sp>
      <p:sp>
        <p:nvSpPr>
          <p:cNvPr id="161" name="Google Shape;161;p1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62" name="Google Shape;162;p1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63" name="Google Shape;163;p13"/>
          <p:cNvPicPr preferRelativeResize="0"/>
          <p:nvPr/>
        </p:nvPicPr>
        <p:blipFill rotWithShape="1">
          <a:blip r:embed="rId3">
            <a:alphaModFix/>
          </a:blip>
          <a:srcRect b="0" l="0" r="0" t="0"/>
          <a:stretch/>
        </p:blipFill>
        <p:spPr>
          <a:xfrm>
            <a:off x="3130625" y="2242075"/>
            <a:ext cx="5930749" cy="1357825"/>
          </a:xfrm>
          <a:prstGeom prst="rect">
            <a:avLst/>
          </a:prstGeom>
          <a:noFill/>
          <a:ln>
            <a:noFill/>
          </a:ln>
        </p:spPr>
      </p:pic>
      <p:pic>
        <p:nvPicPr>
          <p:cNvPr id="164" name="Google Shape;164;p13"/>
          <p:cNvPicPr preferRelativeResize="0"/>
          <p:nvPr/>
        </p:nvPicPr>
        <p:blipFill rotWithShape="1">
          <a:blip r:embed="rId4">
            <a:alphaModFix/>
          </a:blip>
          <a:srcRect b="0" l="0" r="0" t="0"/>
          <a:stretch/>
        </p:blipFill>
        <p:spPr>
          <a:xfrm>
            <a:off x="2430563" y="4318888"/>
            <a:ext cx="3257550" cy="1419225"/>
          </a:xfrm>
          <a:prstGeom prst="rect">
            <a:avLst/>
          </a:prstGeom>
          <a:noFill/>
          <a:ln>
            <a:noFill/>
          </a:ln>
        </p:spPr>
      </p:pic>
      <p:pic>
        <p:nvPicPr>
          <p:cNvPr id="165" name="Google Shape;165;p13"/>
          <p:cNvPicPr preferRelativeResize="0"/>
          <p:nvPr/>
        </p:nvPicPr>
        <p:blipFill rotWithShape="1">
          <a:blip r:embed="rId5">
            <a:alphaModFix/>
          </a:blip>
          <a:srcRect b="0" l="0" r="0" t="0"/>
          <a:stretch/>
        </p:blipFill>
        <p:spPr>
          <a:xfrm>
            <a:off x="6553888" y="4318888"/>
            <a:ext cx="3257550" cy="1419225"/>
          </a:xfrm>
          <a:prstGeom prst="rect">
            <a:avLst/>
          </a:prstGeom>
          <a:noFill/>
          <a:ln>
            <a:noFill/>
          </a:ln>
        </p:spPr>
      </p:pic>
      <p:pic>
        <p:nvPicPr>
          <p:cNvPr id="166" name="Google Shape;166;p13"/>
          <p:cNvPicPr preferRelativeResize="0"/>
          <p:nvPr/>
        </p:nvPicPr>
        <p:blipFill rotWithShape="1">
          <a:blip r:embed="rId6">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1" marL="914400" rtl="0" algn="l">
              <a:lnSpc>
                <a:spcPct val="200000"/>
              </a:lnSpc>
              <a:spcBef>
                <a:spcPts val="80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cheie-valoare (key=value)</a:t>
            </a:r>
            <a:r>
              <a:rPr lang="en-US" sz="1800">
                <a:solidFill>
                  <a:schemeClr val="dk2"/>
                </a:solidFill>
                <a:latin typeface="Nunito"/>
                <a:ea typeface="Nunito"/>
                <a:cs typeface="Nunito"/>
                <a:sym typeface="Nunito"/>
              </a:rPr>
              <a:t>. Aceștia apar în listă după parametrii poziționali și sunt setați sub forma </a:t>
            </a:r>
            <a:r>
              <a:rPr b="1" lang="en-US" sz="1800">
                <a:solidFill>
                  <a:schemeClr val="dk2"/>
                </a:solidFill>
                <a:latin typeface="Nunito"/>
                <a:ea typeface="Nunito"/>
                <a:cs typeface="Nunito"/>
                <a:sym typeface="Nunito"/>
              </a:rPr>
              <a:t>cheie=valoare</a:t>
            </a:r>
            <a:r>
              <a:rPr lang="en-US" sz="1800">
                <a:solidFill>
                  <a:schemeClr val="dk2"/>
                </a:solidFill>
                <a:latin typeface="Nunito"/>
                <a:ea typeface="Nunito"/>
                <a:cs typeface="Nunito"/>
                <a:sym typeface="Nunito"/>
              </a:rPr>
              <a:t>. Astfel prezența lor în apelul funcției nu mai este obligatorie. Dacă aceștia lipsesc din apelul funcției valoarea default va fi folosită. Ordinea lor nu este importantă, deoarece sunt specificați prin nume, dar trebuie să succeadă parametrii poziționali.</a:t>
            </a:r>
            <a:endParaRPr sz="1800">
              <a:solidFill>
                <a:schemeClr val="dk2"/>
              </a:solidFill>
              <a:latin typeface="Nunito"/>
              <a:ea typeface="Nunito"/>
              <a:cs typeface="Nunito"/>
              <a:sym typeface="Nunito"/>
            </a:endParaRPr>
          </a:p>
        </p:txBody>
      </p:sp>
      <p:sp>
        <p:nvSpPr>
          <p:cNvPr id="172" name="Google Shape;172;p1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73" name="Google Shape;173;p1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74" name="Google Shape;174;p14"/>
          <p:cNvPicPr preferRelativeResize="0"/>
          <p:nvPr/>
        </p:nvPicPr>
        <p:blipFill rotWithShape="1">
          <a:blip r:embed="rId3">
            <a:alphaModFix/>
          </a:blip>
          <a:srcRect b="0" l="0" r="0" t="0"/>
          <a:stretch/>
        </p:blipFill>
        <p:spPr>
          <a:xfrm>
            <a:off x="2683800" y="3113950"/>
            <a:ext cx="3224805" cy="1267150"/>
          </a:xfrm>
          <a:prstGeom prst="rect">
            <a:avLst/>
          </a:prstGeom>
          <a:noFill/>
          <a:ln>
            <a:noFill/>
          </a:ln>
        </p:spPr>
      </p:pic>
      <p:pic>
        <p:nvPicPr>
          <p:cNvPr id="175" name="Google Shape;175;p14"/>
          <p:cNvPicPr preferRelativeResize="0"/>
          <p:nvPr/>
        </p:nvPicPr>
        <p:blipFill rotWithShape="1">
          <a:blip r:embed="rId4">
            <a:alphaModFix/>
          </a:blip>
          <a:srcRect b="0" l="0" r="0" t="0"/>
          <a:stretch/>
        </p:blipFill>
        <p:spPr>
          <a:xfrm>
            <a:off x="6333395" y="3113950"/>
            <a:ext cx="3224805" cy="1267150"/>
          </a:xfrm>
          <a:prstGeom prst="rect">
            <a:avLst/>
          </a:prstGeom>
          <a:noFill/>
          <a:ln>
            <a:noFill/>
          </a:ln>
        </p:spPr>
      </p:pic>
      <p:pic>
        <p:nvPicPr>
          <p:cNvPr id="176" name="Google Shape;176;p14"/>
          <p:cNvPicPr preferRelativeResize="0"/>
          <p:nvPr/>
        </p:nvPicPr>
        <p:blipFill rotWithShape="1">
          <a:blip r:embed="rId5">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Dacă vă aduceți aminte, la începutul acestui capitol am vorbit de forma cea mai abstractă a unei funcții.</a:t>
            </a:r>
            <a:endParaRPr sz="1400">
              <a:solidFill>
                <a:schemeClr val="dk2"/>
              </a:solidFill>
              <a:latin typeface="Nunito"/>
              <a:ea typeface="Nunito"/>
              <a:cs typeface="Nunito"/>
              <a:sym typeface="Nunito"/>
            </a:endParaRPr>
          </a:p>
          <a:p>
            <a:pPr indent="0" lvl="0" marL="0" rtl="0" algn="l">
              <a:lnSpc>
                <a:spcPct val="115000"/>
              </a:lnSpc>
              <a:spcBef>
                <a:spcPts val="800"/>
              </a:spcBef>
              <a:spcAft>
                <a:spcPts val="0"/>
              </a:spcAft>
              <a:buSzPts val="3200"/>
              <a:buNone/>
            </a:pPr>
            <a:r>
              <a:t/>
            </a:r>
            <a:endParaRPr sz="1400">
              <a:solidFill>
                <a:schemeClr val="dk2"/>
              </a:solidFill>
              <a:latin typeface="Nunito"/>
              <a:ea typeface="Nunito"/>
              <a:cs typeface="Nunito"/>
              <a:sym typeface="Nunito"/>
            </a:endParaRPr>
          </a:p>
          <a:p>
            <a:pPr indent="-317500" lvl="0" marL="457200" rtl="0" algn="l">
              <a:lnSpc>
                <a:spcPct val="115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Din câte puteți observa în exemplul de mai sus, parametrii specificați nu prea respectă tiparul folosit în exemplificările anterioare</a:t>
            </a:r>
            <a:endParaRPr sz="1400">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Asta pentru că în Python putem folosi variable-length arguments. Cu alte cuvinte, există acești parametri speciali (precedați cu </a:t>
            </a:r>
            <a:r>
              <a:rPr b="1" lang="en-US" sz="1400">
                <a:solidFill>
                  <a:schemeClr val="accent3"/>
                </a:solidFill>
                <a:latin typeface="Nunito"/>
                <a:ea typeface="Nunito"/>
                <a:cs typeface="Nunito"/>
                <a:sym typeface="Nunito"/>
              </a:rPr>
              <a:t>*</a:t>
            </a:r>
            <a:r>
              <a:rPr lang="en-US" sz="1400">
                <a:solidFill>
                  <a:schemeClr val="dk2"/>
                </a:solidFill>
                <a:latin typeface="Nunito"/>
                <a:ea typeface="Nunito"/>
                <a:cs typeface="Nunito"/>
                <a:sym typeface="Nunito"/>
              </a:rPr>
              <a:t>, respectiv </a:t>
            </a:r>
            <a:r>
              <a:rPr b="1" lang="en-US" sz="1400">
                <a:solidFill>
                  <a:schemeClr val="accent3"/>
                </a:solidFill>
                <a:latin typeface="Nunito"/>
                <a:ea typeface="Nunito"/>
                <a:cs typeface="Nunito"/>
                <a:sym typeface="Nunito"/>
              </a:rPr>
              <a:t>**</a:t>
            </a:r>
            <a:r>
              <a:rPr lang="en-US" sz="1400">
                <a:solidFill>
                  <a:schemeClr val="dk2"/>
                </a:solidFill>
                <a:latin typeface="Nunito"/>
                <a:ea typeface="Nunito"/>
                <a:cs typeface="Nunito"/>
                <a:sym typeface="Nunito"/>
              </a:rPr>
              <a:t> - numele poate fi altul)</a:t>
            </a:r>
            <a:endParaRPr sz="1400">
              <a:solidFill>
                <a:schemeClr val="dk2"/>
              </a:solidFill>
              <a:latin typeface="Nunito"/>
              <a:ea typeface="Nunito"/>
              <a:cs typeface="Nunito"/>
              <a:sym typeface="Nunito"/>
            </a:endParaRPr>
          </a:p>
          <a:p>
            <a:pPr indent="-317500" lvl="1" marL="914400" rtl="0" algn="l">
              <a:lnSpc>
                <a:spcPct val="115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primul parametru, precedat cu *, are rolul de a prelua toți parametrii poziționali nedeclarați în semnătura funcției, dar transmiși în momentul apelării acesteia. Ei se vor regăsi într-o listă în ordinea în care au fost transmiși.</a:t>
            </a:r>
            <a:endParaRPr sz="1400">
              <a:solidFill>
                <a:schemeClr val="dk2"/>
              </a:solidFill>
              <a:latin typeface="Nunito"/>
              <a:ea typeface="Nunito"/>
              <a:cs typeface="Nunito"/>
              <a:sym typeface="Nunito"/>
            </a:endParaRPr>
          </a:p>
          <a:p>
            <a:pPr indent="0" lvl="0" marL="914400" rtl="0" algn="l">
              <a:lnSpc>
                <a:spcPct val="115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914400" rtl="0" algn="l">
              <a:lnSpc>
                <a:spcPct val="115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15000"/>
              </a:lnSpc>
              <a:spcBef>
                <a:spcPts val="800"/>
              </a:spcBef>
              <a:spcAft>
                <a:spcPts val="0"/>
              </a:spcAft>
              <a:buSzPts val="3200"/>
              <a:buNone/>
            </a:pPr>
            <a:r>
              <a:t/>
            </a:r>
            <a:endParaRPr sz="1400">
              <a:solidFill>
                <a:schemeClr val="dk2"/>
              </a:solidFill>
              <a:latin typeface="Nunito"/>
              <a:ea typeface="Nunito"/>
              <a:cs typeface="Nunito"/>
              <a:sym typeface="Nunito"/>
            </a:endParaRPr>
          </a:p>
          <a:p>
            <a:pPr indent="0" lvl="0" marL="0" rtl="0" algn="l">
              <a:lnSpc>
                <a:spcPct val="115000"/>
              </a:lnSpc>
              <a:spcBef>
                <a:spcPts val="800"/>
              </a:spcBef>
              <a:spcAft>
                <a:spcPts val="0"/>
              </a:spcAft>
              <a:buSzPts val="3200"/>
              <a:buNone/>
            </a:pPr>
            <a:r>
              <a:t/>
            </a:r>
            <a:endParaRPr sz="1400">
              <a:solidFill>
                <a:schemeClr val="dk2"/>
              </a:solidFill>
              <a:latin typeface="Nunito"/>
              <a:ea typeface="Nunito"/>
              <a:cs typeface="Nunito"/>
              <a:sym typeface="Nunito"/>
            </a:endParaRPr>
          </a:p>
          <a:p>
            <a:pPr indent="-317500" lvl="1" marL="914400" rtl="0" algn="l">
              <a:lnSpc>
                <a:spcPct val="115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al doilea parametru, precedat cu **, are rolul de a prelua toți parametrii cheie:valoare nedeclarați în semnătura funcției, dar transmiși în momentul apelării acesteia. Ei se vor regăsi într-un dicționar.</a:t>
            </a:r>
            <a:endParaRPr sz="1400">
              <a:solidFill>
                <a:schemeClr val="dk2"/>
              </a:solidFill>
              <a:latin typeface="Nunito"/>
              <a:ea typeface="Nunito"/>
              <a:cs typeface="Nunito"/>
              <a:sym typeface="Nunito"/>
            </a:endParaRPr>
          </a:p>
        </p:txBody>
      </p:sp>
      <p:sp>
        <p:nvSpPr>
          <p:cNvPr id="182" name="Google Shape;182;p1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83" name="Google Shape;183;p1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84" name="Google Shape;184;p15"/>
          <p:cNvPicPr preferRelativeResize="0"/>
          <p:nvPr/>
        </p:nvPicPr>
        <p:blipFill rotWithShape="1">
          <a:blip r:embed="rId3">
            <a:alphaModFix/>
          </a:blip>
          <a:srcRect b="0" l="0" r="0" t="0"/>
          <a:stretch/>
        </p:blipFill>
        <p:spPr>
          <a:xfrm>
            <a:off x="4814900" y="1247475"/>
            <a:ext cx="2562200" cy="361600"/>
          </a:xfrm>
          <a:prstGeom prst="rect">
            <a:avLst/>
          </a:prstGeom>
          <a:noFill/>
          <a:ln>
            <a:noFill/>
          </a:ln>
        </p:spPr>
      </p:pic>
      <p:pic>
        <p:nvPicPr>
          <p:cNvPr id="185" name="Google Shape;185;p15"/>
          <p:cNvPicPr preferRelativeResize="0"/>
          <p:nvPr/>
        </p:nvPicPr>
        <p:blipFill rotWithShape="1">
          <a:blip r:embed="rId4">
            <a:alphaModFix/>
          </a:blip>
          <a:srcRect b="0" l="0" r="0" t="0"/>
          <a:stretch/>
        </p:blipFill>
        <p:spPr>
          <a:xfrm>
            <a:off x="4784825" y="3035625"/>
            <a:ext cx="2622350" cy="1098300"/>
          </a:xfrm>
          <a:prstGeom prst="rect">
            <a:avLst/>
          </a:prstGeom>
          <a:noFill/>
          <a:ln>
            <a:noFill/>
          </a:ln>
        </p:spPr>
      </p:pic>
      <p:pic>
        <p:nvPicPr>
          <p:cNvPr id="186" name="Google Shape;186;p15"/>
          <p:cNvPicPr preferRelativeResize="0"/>
          <p:nvPr/>
        </p:nvPicPr>
        <p:blipFill rotWithShape="1">
          <a:blip r:embed="rId5">
            <a:alphaModFix/>
          </a:blip>
          <a:srcRect b="0" l="0" r="0" t="0"/>
          <a:stretch/>
        </p:blipFill>
        <p:spPr>
          <a:xfrm>
            <a:off x="4784828" y="4941325"/>
            <a:ext cx="2622350" cy="1012919"/>
          </a:xfrm>
          <a:prstGeom prst="rect">
            <a:avLst/>
          </a:prstGeom>
          <a:noFill/>
          <a:ln>
            <a:noFill/>
          </a:ln>
        </p:spPr>
      </p:pic>
      <p:pic>
        <p:nvPicPr>
          <p:cNvPr id="187" name="Google Shape;187;p15"/>
          <p:cNvPicPr preferRelativeResize="0"/>
          <p:nvPr/>
        </p:nvPicPr>
        <p:blipFill rotWithShape="1">
          <a:blip r:embed="rId6">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O caracteristică specifică funcțiilor o reprezintă recursivitatea.</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O funcție este recursivă dacă se apelează singură.</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Exemplul clasic al recursivității este următorul:</a:t>
            </a:r>
            <a:endParaRPr sz="16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Funcția anterioară calculează suma tuturor numerelor cuprinse în intervalul </a:t>
            </a:r>
            <a:r>
              <a:rPr b="1" lang="en-US" sz="1600">
                <a:solidFill>
                  <a:schemeClr val="dk2"/>
                </a:solidFill>
                <a:latin typeface="Nunito"/>
                <a:ea typeface="Nunito"/>
                <a:cs typeface="Nunito"/>
                <a:sym typeface="Nunito"/>
              </a:rPr>
              <a:t>[0, n]</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O funcție recursivă trebuie să îndeplinească două caracteristici:</a:t>
            </a:r>
            <a:endParaRPr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să se auto-apeleze</a:t>
            </a:r>
            <a:endParaRPr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să conțină o condiție pentru oprirea recursivității.</a:t>
            </a:r>
            <a:endParaRPr sz="1600">
              <a:solidFill>
                <a:schemeClr val="dk2"/>
              </a:solidFill>
              <a:latin typeface="Nunito"/>
              <a:ea typeface="Nunito"/>
              <a:cs typeface="Nunito"/>
              <a:sym typeface="Nunito"/>
            </a:endParaRPr>
          </a:p>
        </p:txBody>
      </p:sp>
      <p:sp>
        <p:nvSpPr>
          <p:cNvPr id="193" name="Google Shape;193;p1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94" name="Google Shape;194;p1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95" name="Google Shape;195;p16"/>
          <p:cNvPicPr preferRelativeResize="0"/>
          <p:nvPr/>
        </p:nvPicPr>
        <p:blipFill rotWithShape="1">
          <a:blip r:embed="rId3">
            <a:alphaModFix/>
          </a:blip>
          <a:srcRect b="0" l="0" r="0" t="0"/>
          <a:stretch/>
        </p:blipFill>
        <p:spPr>
          <a:xfrm>
            <a:off x="4381500" y="2055900"/>
            <a:ext cx="3429000" cy="219075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333"/>
              <a:buNone/>
            </a:pPr>
            <a:r>
              <a:rPr b="1" lang="en-US" sz="6000">
                <a:solidFill>
                  <a:srgbClr val="FFFFFF"/>
                </a:solidFill>
                <a:latin typeface="Maven Pro"/>
                <a:ea typeface="Maven Pro"/>
                <a:cs typeface="Maven Pro"/>
                <a:sym typeface="Maven Pro"/>
              </a:rPr>
              <a:t>Tratarea excepțiilor</a:t>
            </a:r>
            <a:endParaRPr b="1" sz="6000">
              <a:solidFill>
                <a:srgbClr val="FFFFFF"/>
              </a:solidFill>
              <a:latin typeface="Maven Pro"/>
              <a:ea typeface="Maven Pro"/>
              <a:cs typeface="Maven Pro"/>
              <a:sym typeface="Maven Pro"/>
            </a:endParaRPr>
          </a:p>
        </p:txBody>
      </p:sp>
      <p:sp>
        <p:nvSpPr>
          <p:cNvPr id="202" name="Google Shape;202;p1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Maven Pro"/>
                <a:ea typeface="Maven Pro"/>
                <a:cs typeface="Maven Pro"/>
                <a:sym typeface="Maven Pro"/>
              </a:rPr>
              <a:t>4 din 6</a:t>
            </a:r>
            <a:endParaRPr b="0" i="0" sz="1400" u="none" cap="none" strike="noStrike">
              <a:solidFill>
                <a:srgbClr val="FFFFFF"/>
              </a:solidFill>
              <a:latin typeface="Maven Pro"/>
              <a:ea typeface="Maven Pro"/>
              <a:cs typeface="Maven Pro"/>
              <a:sym typeface="Maven Pro"/>
            </a:endParaRPr>
          </a:p>
        </p:txBody>
      </p:sp>
      <p:sp>
        <p:nvSpPr>
          <p:cNvPr id="203" name="Google Shape;203;p17"/>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Week 2. Conditional programming, loops &amp; functions</a:t>
            </a:r>
            <a:endParaRPr b="0" i="0" sz="2400" u="none" cap="none" strike="noStrike">
              <a:solidFill>
                <a:srgbClr val="000000"/>
              </a:solidFill>
              <a:latin typeface="Maven Pro"/>
              <a:ea typeface="Maven Pro"/>
              <a:cs typeface="Maven Pro"/>
              <a:sym typeface="Maven Pro"/>
            </a:endParaRPr>
          </a:p>
        </p:txBody>
      </p:sp>
      <p:pic>
        <p:nvPicPr>
          <p:cNvPr id="204" name="Google Shape;204;p17"/>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excepție este un eveniment care are loc în timpul executării unui program, în urma acestuia fiind întreruptă executarea programului.</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Atunci când interpretorul întâlnește o situație pe care nu știe să o gestioneze, acesta aruncă o excepție.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Excepția este un obiect care reprezintă o eroare.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Când un program scris în Python aruncă o eroare, aceasta trebuie tratată imediat, altfel programul se termină instant.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Tratarea excepțiilor se face atunci când codul scris poate întâmpina o eroare, această abordare reprezentând o măsură de precauție a developerului.</a:t>
            </a:r>
            <a:endParaRPr sz="1800">
              <a:solidFill>
                <a:schemeClr val="dk2"/>
              </a:solidFill>
              <a:latin typeface="Nunito"/>
              <a:ea typeface="Nunito"/>
              <a:cs typeface="Nunito"/>
              <a:sym typeface="Nunito"/>
            </a:endParaRPr>
          </a:p>
        </p:txBody>
      </p:sp>
      <p:sp>
        <p:nvSpPr>
          <p:cNvPr id="210" name="Google Shape;210;p1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Tratarea excepțiilor</a:t>
            </a:r>
            <a:endParaRPr b="1" sz="3000">
              <a:solidFill>
                <a:srgbClr val="7030A0"/>
              </a:solidFill>
              <a:latin typeface="Maven Pro"/>
              <a:ea typeface="Maven Pro"/>
              <a:cs typeface="Maven Pro"/>
              <a:sym typeface="Maven Pro"/>
            </a:endParaRPr>
          </a:p>
        </p:txBody>
      </p:sp>
      <p:sp>
        <p:nvSpPr>
          <p:cNvPr id="211" name="Google Shape;211;p1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12" name="Google Shape;212;p18"/>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80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Tratarea excepțiilor se face folosind blocul </a:t>
            </a:r>
            <a:r>
              <a:rPr b="1" lang="en-US" sz="1500">
                <a:solidFill>
                  <a:schemeClr val="dk2"/>
                </a:solidFill>
                <a:latin typeface="Nunito"/>
                <a:ea typeface="Nunito"/>
                <a:cs typeface="Nunito"/>
                <a:sym typeface="Nunito"/>
              </a:rPr>
              <a:t>try...except</a:t>
            </a:r>
            <a:r>
              <a:rPr lang="en-US" sz="1500">
                <a:solidFill>
                  <a:schemeClr val="dk2"/>
                </a:solidFill>
                <a:latin typeface="Nunito"/>
                <a:ea typeface="Nunito"/>
                <a:cs typeface="Nunito"/>
                <a:sym typeface="Nunito"/>
              </a:rPr>
              <a:t>.</a:t>
            </a:r>
            <a:endParaRPr sz="15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5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5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5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5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500">
              <a:solidFill>
                <a:schemeClr val="dk2"/>
              </a:solidFill>
              <a:latin typeface="Nunito"/>
              <a:ea typeface="Nunito"/>
              <a:cs typeface="Nunito"/>
              <a:sym typeface="Nunito"/>
            </a:endParaRPr>
          </a:p>
          <a:p>
            <a:pPr indent="-323850" lvl="0" marL="914400" rtl="0" algn="l">
              <a:lnSpc>
                <a:spcPct val="150000"/>
              </a:lnSpc>
              <a:spcBef>
                <a:spcPts val="80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ramura </a:t>
            </a:r>
            <a:r>
              <a:rPr b="1" lang="en-US" sz="1500">
                <a:solidFill>
                  <a:schemeClr val="accent3"/>
                </a:solidFill>
                <a:latin typeface="Nunito"/>
                <a:ea typeface="Nunito"/>
                <a:cs typeface="Nunito"/>
                <a:sym typeface="Nunito"/>
              </a:rPr>
              <a:t>try</a:t>
            </a:r>
            <a:r>
              <a:rPr lang="en-US" sz="1500">
                <a:solidFill>
                  <a:schemeClr val="dk2"/>
                </a:solidFill>
                <a:latin typeface="Nunito"/>
                <a:ea typeface="Nunito"/>
                <a:cs typeface="Nunito"/>
                <a:sym typeface="Nunito"/>
              </a:rPr>
              <a:t> este folosită pentru a rula codul care ne interesează. Acest cod poate fi problematic și poate arunca excepții.</a:t>
            </a:r>
            <a:endParaRPr sz="1500">
              <a:solidFill>
                <a:schemeClr val="dk2"/>
              </a:solidFill>
              <a:latin typeface="Nunito"/>
              <a:ea typeface="Nunito"/>
              <a:cs typeface="Nunito"/>
              <a:sym typeface="Nunito"/>
            </a:endParaRPr>
          </a:p>
          <a:p>
            <a:pPr indent="-323850" lvl="0"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ramura </a:t>
            </a:r>
            <a:r>
              <a:rPr b="1" lang="en-US" sz="1500">
                <a:solidFill>
                  <a:schemeClr val="accent3"/>
                </a:solidFill>
                <a:latin typeface="Nunito"/>
                <a:ea typeface="Nunito"/>
                <a:cs typeface="Nunito"/>
                <a:sym typeface="Nunito"/>
              </a:rPr>
              <a:t>except</a:t>
            </a:r>
            <a:r>
              <a:rPr lang="en-US" sz="1500">
                <a:solidFill>
                  <a:schemeClr val="dk2"/>
                </a:solidFill>
                <a:latin typeface="Nunito"/>
                <a:ea typeface="Nunito"/>
                <a:cs typeface="Nunito"/>
                <a:sym typeface="Nunito"/>
              </a:rPr>
              <a:t> este folosită pentru a prinde excepția și a o trata. Dacă nu se dorește tratarea acesteia, blocul except poate conține doar instrucțiunea </a:t>
            </a:r>
            <a:r>
              <a:rPr b="1" lang="en-US" sz="1500">
                <a:solidFill>
                  <a:schemeClr val="dk2"/>
                </a:solidFill>
                <a:latin typeface="Nunito"/>
                <a:ea typeface="Nunito"/>
                <a:cs typeface="Nunito"/>
                <a:sym typeface="Nunito"/>
              </a:rPr>
              <a:t>pass</a:t>
            </a:r>
            <a:r>
              <a:rPr lang="en-US" sz="1500">
                <a:solidFill>
                  <a:schemeClr val="dk2"/>
                </a:solidFill>
                <a:latin typeface="Nunito"/>
                <a:ea typeface="Nunito"/>
                <a:cs typeface="Nunito"/>
                <a:sym typeface="Nunito"/>
              </a:rPr>
              <a:t>, dar prinderea excepției este obligatorie.</a:t>
            </a:r>
            <a:endParaRPr sz="1500">
              <a:solidFill>
                <a:schemeClr val="dk2"/>
              </a:solidFill>
              <a:latin typeface="Nunito"/>
              <a:ea typeface="Nunito"/>
              <a:cs typeface="Nunito"/>
              <a:sym typeface="Nunito"/>
            </a:endParaRPr>
          </a:p>
          <a:p>
            <a:pPr indent="-323850" lvl="0"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ramura </a:t>
            </a:r>
            <a:r>
              <a:rPr b="1" lang="en-US" sz="1500">
                <a:solidFill>
                  <a:schemeClr val="accent3"/>
                </a:solidFill>
                <a:latin typeface="Nunito"/>
                <a:ea typeface="Nunito"/>
                <a:cs typeface="Nunito"/>
                <a:sym typeface="Nunito"/>
              </a:rPr>
              <a:t>else</a:t>
            </a:r>
            <a:r>
              <a:rPr lang="en-US" sz="1500">
                <a:solidFill>
                  <a:schemeClr val="dk2"/>
                </a:solidFill>
                <a:latin typeface="Nunito"/>
                <a:ea typeface="Nunito"/>
                <a:cs typeface="Nunito"/>
                <a:sym typeface="Nunito"/>
              </a:rPr>
              <a:t> este folosită pentru executarea unor instrucțiuni când codul din ramura try a funcționat fără probleme. Nu este obligatorie prezența acesteia.</a:t>
            </a:r>
            <a:endParaRPr sz="1500">
              <a:solidFill>
                <a:schemeClr val="dk2"/>
              </a:solidFill>
              <a:latin typeface="Nunito"/>
              <a:ea typeface="Nunito"/>
              <a:cs typeface="Nunito"/>
              <a:sym typeface="Nunito"/>
            </a:endParaRPr>
          </a:p>
          <a:p>
            <a:pPr indent="-323850" lvl="0"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ramura </a:t>
            </a:r>
            <a:r>
              <a:rPr b="1" lang="en-US" sz="1500">
                <a:solidFill>
                  <a:schemeClr val="accent3"/>
                </a:solidFill>
                <a:latin typeface="Nunito"/>
                <a:ea typeface="Nunito"/>
                <a:cs typeface="Nunito"/>
                <a:sym typeface="Nunito"/>
              </a:rPr>
              <a:t>finally</a:t>
            </a:r>
            <a:r>
              <a:rPr lang="en-US" sz="1500">
                <a:solidFill>
                  <a:schemeClr val="dk2"/>
                </a:solidFill>
                <a:latin typeface="Nunito"/>
                <a:ea typeface="Nunito"/>
                <a:cs typeface="Nunito"/>
                <a:sym typeface="Nunito"/>
              </a:rPr>
              <a:t> se folosește pentru rularea unor instrucțiuni indiferent dacă a fost aruncată sau nu o excepție. Nu este obligatorie prezența acesteia.</a:t>
            </a:r>
            <a:endParaRPr sz="1500">
              <a:solidFill>
                <a:schemeClr val="dk2"/>
              </a:solidFill>
              <a:latin typeface="Nunito"/>
              <a:ea typeface="Nunito"/>
              <a:cs typeface="Nunito"/>
              <a:sym typeface="Nunito"/>
            </a:endParaRPr>
          </a:p>
        </p:txBody>
      </p:sp>
      <p:sp>
        <p:nvSpPr>
          <p:cNvPr id="218" name="Google Shape;218;p1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Tratarea excepțiilor</a:t>
            </a:r>
            <a:endParaRPr b="1" sz="3000">
              <a:solidFill>
                <a:srgbClr val="7030A0"/>
              </a:solidFill>
              <a:latin typeface="Maven Pro"/>
              <a:ea typeface="Maven Pro"/>
              <a:cs typeface="Maven Pro"/>
              <a:sym typeface="Maven Pro"/>
            </a:endParaRPr>
          </a:p>
        </p:txBody>
      </p:sp>
      <p:sp>
        <p:nvSpPr>
          <p:cNvPr id="219" name="Google Shape;219;p1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20" name="Google Shape;220;p19"/>
          <p:cNvPicPr preferRelativeResize="0"/>
          <p:nvPr/>
        </p:nvPicPr>
        <p:blipFill rotWithShape="1">
          <a:blip r:embed="rId3">
            <a:alphaModFix/>
          </a:blip>
          <a:srcRect b="0" l="0" r="0" t="0"/>
          <a:stretch/>
        </p:blipFill>
        <p:spPr>
          <a:xfrm>
            <a:off x="2683487" y="1295100"/>
            <a:ext cx="6825024" cy="2304825"/>
          </a:xfrm>
          <a:prstGeom prst="rect">
            <a:avLst/>
          </a:prstGeom>
          <a:noFill/>
          <a:ln>
            <a:noFill/>
          </a:ln>
        </p:spPr>
      </p:pic>
      <p:pic>
        <p:nvPicPr>
          <p:cNvPr id="221" name="Google Shape;221;p19"/>
          <p:cNvPicPr preferRelativeResize="0"/>
          <p:nvPr/>
        </p:nvPicPr>
        <p:blipFill rotWithShape="1">
          <a:blip r:embed="rId4">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idx="1" type="body"/>
          </p:nvPr>
        </p:nvSpPr>
        <p:spPr>
          <a:xfrm>
            <a:off x="277750" y="806450"/>
            <a:ext cx="11686500" cy="5463000"/>
          </a:xfrm>
          <a:prstGeom prst="rect">
            <a:avLst/>
          </a:prstGeom>
          <a:noFill/>
          <a:ln>
            <a:noFill/>
          </a:ln>
        </p:spPr>
        <p:txBody>
          <a:bodyPr anchorCtr="0" anchor="ctr" bIns="45700" lIns="91425" spcFirstLastPara="1" rIns="91425" wrap="square" tIns="45700">
            <a:noAutofit/>
          </a:bodyPr>
          <a:lstStyle/>
          <a:p>
            <a:pPr indent="-342900" lvl="0" marL="457200" rtl="0" algn="l">
              <a:lnSpc>
                <a:spcPct val="200000"/>
              </a:lnSpc>
              <a:spcBef>
                <a:spcPts val="100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Programare condițională</a:t>
            </a:r>
            <a:endParaRPr sz="1800">
              <a:solidFill>
                <a:schemeClr val="dk2"/>
              </a:solidFill>
              <a:latin typeface="Nunito"/>
              <a:ea typeface="Nunito"/>
              <a:cs typeface="Nunito"/>
              <a:sym typeface="Nunito"/>
            </a:endParaRPr>
          </a:p>
          <a:p>
            <a:pPr indent="-342900" lvl="0" marL="457200" rtl="0" algn="l">
              <a:lnSpc>
                <a:spcPct val="200000"/>
              </a:lnSpc>
              <a:spcBef>
                <a:spcPts val="100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Structuri repetitive</a:t>
            </a:r>
            <a:endParaRPr sz="1800">
              <a:solidFill>
                <a:schemeClr val="dk2"/>
              </a:solidFill>
              <a:latin typeface="Nunito"/>
              <a:ea typeface="Nunito"/>
              <a:cs typeface="Nunito"/>
              <a:sym typeface="Nunito"/>
            </a:endParaRPr>
          </a:p>
          <a:p>
            <a:pPr indent="-342900" lvl="0" marL="457200" rtl="0" algn="l">
              <a:lnSpc>
                <a:spcPct val="200000"/>
              </a:lnSpc>
              <a:spcBef>
                <a:spcPts val="100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Funcții</a:t>
            </a:r>
            <a:endParaRPr sz="1800">
              <a:solidFill>
                <a:schemeClr val="dk2"/>
              </a:solidFill>
              <a:latin typeface="Nunito"/>
              <a:ea typeface="Nunito"/>
              <a:cs typeface="Nunito"/>
              <a:sym typeface="Nunito"/>
            </a:endParaRPr>
          </a:p>
          <a:p>
            <a:pPr indent="-342900" lvl="0" marL="457200" rtl="0" algn="l">
              <a:lnSpc>
                <a:spcPct val="200000"/>
              </a:lnSpc>
              <a:spcBef>
                <a:spcPts val="100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Tratarea excepțiilor</a:t>
            </a:r>
            <a:endParaRPr sz="1800">
              <a:solidFill>
                <a:schemeClr val="dk2"/>
              </a:solidFill>
              <a:latin typeface="Nunito"/>
              <a:ea typeface="Nunito"/>
              <a:cs typeface="Nunito"/>
              <a:sym typeface="Nunito"/>
            </a:endParaRPr>
          </a:p>
          <a:p>
            <a:pPr indent="-342900" lvl="0" marL="457200" rtl="0" algn="l">
              <a:lnSpc>
                <a:spcPct val="200000"/>
              </a:lnSpc>
              <a:spcBef>
                <a:spcPts val="100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Namespaces</a:t>
            </a:r>
            <a:endParaRPr sz="1800">
              <a:solidFill>
                <a:schemeClr val="dk2"/>
              </a:solidFill>
              <a:latin typeface="Nunito"/>
              <a:ea typeface="Nunito"/>
              <a:cs typeface="Nunito"/>
              <a:sym typeface="Nunito"/>
            </a:endParaRPr>
          </a:p>
          <a:p>
            <a:pPr indent="-342900" lvl="0" marL="457200" rtl="0" algn="l">
              <a:lnSpc>
                <a:spcPct val="200000"/>
              </a:lnSpc>
              <a:spcBef>
                <a:spcPts val="1000"/>
              </a:spcBef>
              <a:spcAft>
                <a:spcPts val="1000"/>
              </a:spcAft>
              <a:buClr>
                <a:schemeClr val="dk2"/>
              </a:buClr>
              <a:buSzPts val="1800"/>
              <a:buFont typeface="Nunito"/>
              <a:buAutoNum type="arabicPeriod"/>
            </a:pPr>
            <a:r>
              <a:rPr lang="en-US" sz="1800">
                <a:solidFill>
                  <a:schemeClr val="dk2"/>
                </a:solidFill>
                <a:latin typeface="Nunito"/>
                <a:ea typeface="Nunito"/>
                <a:cs typeface="Nunito"/>
                <a:sym typeface="Nunito"/>
              </a:rPr>
              <a:t>Module și pachete</a:t>
            </a:r>
            <a:endParaRPr sz="1800">
              <a:solidFill>
                <a:schemeClr val="dk2"/>
              </a:solidFill>
              <a:latin typeface="Nunito"/>
              <a:ea typeface="Nunito"/>
              <a:cs typeface="Nunito"/>
              <a:sym typeface="Nunito"/>
            </a:endParaRPr>
          </a:p>
        </p:txBody>
      </p:sp>
      <p:sp>
        <p:nvSpPr>
          <p:cNvPr id="56" name="Google Shape;56;p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Cuprins</a:t>
            </a:r>
            <a:endParaRPr b="1" sz="3000">
              <a:solidFill>
                <a:srgbClr val="7030A0"/>
              </a:solidFill>
              <a:latin typeface="Maven Pro"/>
              <a:ea typeface="Maven Pro"/>
              <a:cs typeface="Maven Pro"/>
              <a:sym typeface="Maven Pro"/>
            </a:endParaRPr>
          </a:p>
        </p:txBody>
      </p:sp>
      <p:sp>
        <p:nvSpPr>
          <p:cNvPr id="57" name="Google Shape;57;p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58" name="Google Shape;58;p2"/>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333"/>
              <a:buNone/>
            </a:pPr>
            <a:r>
              <a:rPr b="1" lang="en-US" sz="6000">
                <a:solidFill>
                  <a:srgbClr val="FFFFFF"/>
                </a:solidFill>
                <a:latin typeface="Maven Pro"/>
                <a:ea typeface="Maven Pro"/>
                <a:cs typeface="Maven Pro"/>
                <a:sym typeface="Maven Pro"/>
              </a:rPr>
              <a:t>Namespaces</a:t>
            </a:r>
            <a:endParaRPr b="1" sz="6000">
              <a:solidFill>
                <a:srgbClr val="FFFFFF"/>
              </a:solidFill>
              <a:latin typeface="Maven Pro"/>
              <a:ea typeface="Maven Pro"/>
              <a:cs typeface="Maven Pro"/>
              <a:sym typeface="Maven Pro"/>
            </a:endParaRPr>
          </a:p>
        </p:txBody>
      </p:sp>
      <p:sp>
        <p:nvSpPr>
          <p:cNvPr id="227" name="Google Shape;227;p2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Maven Pro"/>
                <a:ea typeface="Maven Pro"/>
                <a:cs typeface="Maven Pro"/>
                <a:sym typeface="Maven Pro"/>
              </a:rPr>
              <a:t>5 din 6</a:t>
            </a:r>
            <a:endParaRPr b="0" i="0" sz="1400" u="none" cap="none" strike="noStrike">
              <a:solidFill>
                <a:srgbClr val="FFFFFF"/>
              </a:solidFill>
              <a:latin typeface="Maven Pro"/>
              <a:ea typeface="Maven Pro"/>
              <a:cs typeface="Maven Pro"/>
              <a:sym typeface="Maven Pro"/>
            </a:endParaRPr>
          </a:p>
        </p:txBody>
      </p:sp>
      <p:sp>
        <p:nvSpPr>
          <p:cNvPr id="228" name="Google Shape;228;p20"/>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Week 2. Conditional programming, loops &amp; functions</a:t>
            </a:r>
            <a:endParaRPr b="0" i="0" sz="2400" u="none" cap="none" strike="noStrike">
              <a:solidFill>
                <a:srgbClr val="000000"/>
              </a:solidFill>
              <a:latin typeface="Maven Pro"/>
              <a:ea typeface="Maven Pro"/>
              <a:cs typeface="Maven Pro"/>
              <a:sym typeface="Maven Pro"/>
            </a:endParaRPr>
          </a:p>
        </p:txBody>
      </p:sp>
      <p:pic>
        <p:nvPicPr>
          <p:cNvPr id="229" name="Google Shape;229;p20"/>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namespace este o colecție de link-uri simbolice împreună cu informația aferentă fiecărui obiect referențiat de acesta.</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Vă puteți gândi la un namespace ca la un dicționar în care cheia este numele obiectului, iar valoarea o reprezintă obiectul. Fiecare pereche cheie:valoare mapează un nume cu obiectul aferent.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Într-un program dezvoltat în Python există patru tipuri de namespace-uri:</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built-in</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global</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enclosing</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local</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Fiecare dintre acestea au propriul ciclu de viață. Când este executat un program dezvoltat în Python, aceste namespace-uri sunt create când este nevoie de ele și șterse când nu mai sunt necesare.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general, mai multe namespace-uri vor exista în orice moment al rulării programului.</a:t>
            </a:r>
            <a:endParaRPr sz="1800">
              <a:solidFill>
                <a:schemeClr val="dk2"/>
              </a:solidFill>
              <a:latin typeface="Nunito"/>
              <a:ea typeface="Nunito"/>
              <a:cs typeface="Nunito"/>
              <a:sym typeface="Nunito"/>
            </a:endParaRPr>
          </a:p>
        </p:txBody>
      </p:sp>
      <p:sp>
        <p:nvSpPr>
          <p:cNvPr id="235" name="Google Shape;235;p2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Namespaces</a:t>
            </a:r>
            <a:endParaRPr b="1" sz="3000">
              <a:solidFill>
                <a:srgbClr val="7030A0"/>
              </a:solidFill>
              <a:latin typeface="Maven Pro"/>
              <a:ea typeface="Maven Pro"/>
              <a:cs typeface="Maven Pro"/>
              <a:sym typeface="Maven Pro"/>
            </a:endParaRPr>
          </a:p>
        </p:txBody>
      </p:sp>
      <p:sp>
        <p:nvSpPr>
          <p:cNvPr id="236" name="Google Shape;236;p2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37" name="Google Shape;237;p21"/>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Built-in namespace-ul conține numele tuturor obiectelor Python predefinite. Acesta este disponibil în orice moment al rulării unui program dezvoltat în Python. O listă completă cu toate aceste obiecte poate fi obținută folosind comanda </a:t>
            </a:r>
            <a:r>
              <a:rPr b="1" i="1" lang="en-US" sz="1800">
                <a:solidFill>
                  <a:schemeClr val="dk2"/>
                </a:solidFill>
                <a:latin typeface="Nunito"/>
                <a:ea typeface="Nunito"/>
                <a:cs typeface="Nunito"/>
                <a:sym typeface="Nunito"/>
              </a:rPr>
              <a:t>dir(__builtins__)</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Dacă veți căuta cu atenție prin această listă o să întâlniți multe nume deja folosite în aceste cursuri: </a:t>
            </a:r>
            <a:r>
              <a:rPr b="1" lang="en-US" sz="1800">
                <a:solidFill>
                  <a:schemeClr val="dk2"/>
                </a:solidFill>
                <a:latin typeface="Nunito"/>
                <a:ea typeface="Nunito"/>
                <a:cs typeface="Nunito"/>
                <a:sym typeface="Nunito"/>
              </a:rPr>
              <a:t>print, int, len, complex, ValueError, NameError</a:t>
            </a:r>
            <a:endParaRPr b="1" sz="1800">
              <a:solidFill>
                <a:schemeClr val="dk2"/>
              </a:solidFill>
              <a:latin typeface="Nunito"/>
              <a:ea typeface="Nunito"/>
              <a:cs typeface="Nunito"/>
              <a:sym typeface="Nunito"/>
            </a:endParaRPr>
          </a:p>
        </p:txBody>
      </p:sp>
      <p:sp>
        <p:nvSpPr>
          <p:cNvPr id="243" name="Google Shape;243;p2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Namespaces - built-in</a:t>
            </a:r>
            <a:endParaRPr b="1" sz="3000">
              <a:solidFill>
                <a:srgbClr val="7030A0"/>
              </a:solidFill>
              <a:latin typeface="Maven Pro"/>
              <a:ea typeface="Maven Pro"/>
              <a:cs typeface="Maven Pro"/>
              <a:sym typeface="Maven Pro"/>
            </a:endParaRPr>
          </a:p>
        </p:txBody>
      </p:sp>
      <p:sp>
        <p:nvSpPr>
          <p:cNvPr id="244" name="Google Shape;244;p2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45" name="Google Shape;245;p22"/>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246" name="Google Shape;246;p22"/>
          <p:cNvPicPr preferRelativeResize="0"/>
          <p:nvPr/>
        </p:nvPicPr>
        <p:blipFill rotWithShape="1">
          <a:blip r:embed="rId4">
            <a:alphaModFix/>
          </a:blip>
          <a:srcRect b="0" l="0" r="0" t="0"/>
          <a:stretch/>
        </p:blipFill>
        <p:spPr>
          <a:xfrm>
            <a:off x="252750" y="2204600"/>
            <a:ext cx="11686498" cy="23472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Namespace-ul global conține orice obiect definit la nivelul programului principal (</a:t>
            </a:r>
            <a:r>
              <a:rPr b="1" i="1" lang="en-US" sz="1800">
                <a:solidFill>
                  <a:schemeClr val="dk2"/>
                </a:solidFill>
                <a:latin typeface="Nunito"/>
                <a:ea typeface="Nunito"/>
                <a:cs typeface="Nunito"/>
                <a:sym typeface="Nunito"/>
              </a:rPr>
              <a:t>main</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Acest namespace este creat în momentul în care programul principal este rulat și rămâne activ până în momentul în care programul se termină.</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namespace global nu va fi unic. Interpretorul creează un global namespace pentru fiecare modul importat de programul nostru (vom vorbi despre asta în capitolul următor).</a:t>
            </a:r>
            <a:endParaRPr sz="1800">
              <a:solidFill>
                <a:schemeClr val="dk2"/>
              </a:solidFill>
              <a:latin typeface="Nunito"/>
              <a:ea typeface="Nunito"/>
              <a:cs typeface="Nunito"/>
              <a:sym typeface="Nunito"/>
            </a:endParaRPr>
          </a:p>
        </p:txBody>
      </p:sp>
      <p:sp>
        <p:nvSpPr>
          <p:cNvPr id="252" name="Google Shape;252;p2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Namespaces - global</a:t>
            </a:r>
            <a:endParaRPr b="1" sz="3000">
              <a:solidFill>
                <a:srgbClr val="7030A0"/>
              </a:solidFill>
              <a:latin typeface="Maven Pro"/>
              <a:ea typeface="Maven Pro"/>
              <a:cs typeface="Maven Pro"/>
              <a:sym typeface="Maven Pro"/>
            </a:endParaRPr>
          </a:p>
        </p:txBody>
      </p:sp>
      <p:sp>
        <p:nvSpPr>
          <p:cNvPr id="253" name="Google Shape;253;p2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54" name="Google Shape;254;p23"/>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De fiecare dată când o funcție este creată, se creează un namespace local funcției respective.</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Un astfel de namespace local este creat în momentul în care funcția este apelată și sters odată cu terminarea execuție sale.</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exemplul anterior, în blocul funcției </a:t>
            </a:r>
            <a:r>
              <a:rPr b="1" lang="en-US" sz="1600">
                <a:solidFill>
                  <a:schemeClr val="dk2"/>
                </a:solidFill>
                <a:latin typeface="Nunito"/>
                <a:ea typeface="Nunito"/>
                <a:cs typeface="Nunito"/>
                <a:sym typeface="Nunito"/>
              </a:rPr>
              <a:t>my_function</a:t>
            </a:r>
            <a:r>
              <a:rPr lang="en-US" sz="1600">
                <a:solidFill>
                  <a:schemeClr val="dk2"/>
                </a:solidFill>
                <a:latin typeface="Nunito"/>
                <a:ea typeface="Nunito"/>
                <a:cs typeface="Nunito"/>
                <a:sym typeface="Nunito"/>
              </a:rPr>
              <a:t> este declarată variabila </a:t>
            </a:r>
            <a:r>
              <a:rPr b="1" lang="en-US" sz="1600">
                <a:solidFill>
                  <a:schemeClr val="dk2"/>
                </a:solidFill>
                <a:latin typeface="Nunito"/>
                <a:ea typeface="Nunito"/>
                <a:cs typeface="Nunito"/>
                <a:sym typeface="Nunito"/>
              </a:rPr>
              <a:t>msg</a:t>
            </a:r>
            <a:r>
              <a:rPr lang="en-US" sz="1600">
                <a:solidFill>
                  <a:schemeClr val="dk2"/>
                </a:solidFill>
                <a:latin typeface="Nunito"/>
                <a:ea typeface="Nunito"/>
                <a:cs typeface="Nunito"/>
                <a:sym typeface="Nunito"/>
              </a:rPr>
              <a:t>. Dacă veți rula codul anterior o să primiți o eroare pentru că variabila msg nu este definită în afara funcției. În aceast caz, variabila </a:t>
            </a:r>
            <a:r>
              <a:rPr b="1" lang="en-US" sz="1600">
                <a:solidFill>
                  <a:schemeClr val="dk2"/>
                </a:solidFill>
                <a:latin typeface="Nunito"/>
                <a:ea typeface="Nunito"/>
                <a:cs typeface="Nunito"/>
                <a:sym typeface="Nunito"/>
              </a:rPr>
              <a:t>msg</a:t>
            </a:r>
            <a:r>
              <a:rPr lang="en-US" sz="1600">
                <a:solidFill>
                  <a:schemeClr val="dk2"/>
                </a:solidFill>
                <a:latin typeface="Nunito"/>
                <a:ea typeface="Nunito"/>
                <a:cs typeface="Nunito"/>
                <a:sym typeface="Nunito"/>
              </a:rPr>
              <a:t> se află în namespace-ul local al funcției </a:t>
            </a:r>
            <a:r>
              <a:rPr b="1" lang="en-US" sz="1600">
                <a:solidFill>
                  <a:schemeClr val="dk2"/>
                </a:solidFill>
                <a:latin typeface="Nunito"/>
                <a:ea typeface="Nunito"/>
                <a:cs typeface="Nunito"/>
                <a:sym typeface="Nunito"/>
              </a:rPr>
              <a:t>my_function.</a:t>
            </a:r>
            <a:endParaRPr b="1"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Pentru a folosi o variabilă globală va trebui să folosim keyword-ul </a:t>
            </a:r>
            <a:r>
              <a:rPr b="1" lang="en-US" sz="1600">
                <a:solidFill>
                  <a:schemeClr val="dk2"/>
                </a:solidFill>
                <a:latin typeface="Nunito"/>
                <a:ea typeface="Nunito"/>
                <a:cs typeface="Nunito"/>
                <a:sym typeface="Nunito"/>
              </a:rPr>
              <a:t>global </a:t>
            </a:r>
            <a:r>
              <a:rPr lang="en-US" sz="1600">
                <a:solidFill>
                  <a:schemeClr val="dk2"/>
                </a:solidFill>
                <a:latin typeface="Nunito"/>
                <a:ea typeface="Nunito"/>
                <a:cs typeface="Nunito"/>
                <a:sym typeface="Nunito"/>
              </a:rPr>
              <a:t>în interiorul funcției.</a:t>
            </a:r>
            <a:endParaRPr b="1" sz="1600">
              <a:solidFill>
                <a:schemeClr val="dk2"/>
              </a:solidFill>
              <a:latin typeface="Nunito"/>
              <a:ea typeface="Nunito"/>
              <a:cs typeface="Nunito"/>
              <a:sym typeface="Nunito"/>
            </a:endParaRPr>
          </a:p>
        </p:txBody>
      </p:sp>
      <p:sp>
        <p:nvSpPr>
          <p:cNvPr id="260" name="Google Shape;260;p2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Namespaces - local</a:t>
            </a:r>
            <a:endParaRPr b="1" sz="3000">
              <a:solidFill>
                <a:srgbClr val="7030A0"/>
              </a:solidFill>
              <a:latin typeface="Maven Pro"/>
              <a:ea typeface="Maven Pro"/>
              <a:cs typeface="Maven Pro"/>
              <a:sym typeface="Maven Pro"/>
            </a:endParaRPr>
          </a:p>
        </p:txBody>
      </p:sp>
      <p:sp>
        <p:nvSpPr>
          <p:cNvPr id="261" name="Google Shape;261;p2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62" name="Google Shape;262;p24"/>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263" name="Google Shape;263;p24"/>
          <p:cNvPicPr preferRelativeResize="0"/>
          <p:nvPr/>
        </p:nvPicPr>
        <p:blipFill rotWithShape="1">
          <a:blip r:embed="rId4">
            <a:alphaModFix/>
          </a:blip>
          <a:srcRect b="0" l="0" r="0" t="0"/>
          <a:stretch/>
        </p:blipFill>
        <p:spPr>
          <a:xfrm>
            <a:off x="4430138" y="1660750"/>
            <a:ext cx="3331725" cy="1382975"/>
          </a:xfrm>
          <a:prstGeom prst="rect">
            <a:avLst/>
          </a:prstGeom>
          <a:noFill/>
          <a:ln>
            <a:noFill/>
          </a:ln>
        </p:spPr>
      </p:pic>
      <p:pic>
        <p:nvPicPr>
          <p:cNvPr id="264" name="Google Shape;264;p24"/>
          <p:cNvPicPr preferRelativeResize="0"/>
          <p:nvPr/>
        </p:nvPicPr>
        <p:blipFill rotWithShape="1">
          <a:blip r:embed="rId5">
            <a:alphaModFix/>
          </a:blip>
          <a:srcRect b="0" l="0" r="0" t="0"/>
          <a:stretch/>
        </p:blipFill>
        <p:spPr>
          <a:xfrm>
            <a:off x="4662338" y="4663183"/>
            <a:ext cx="2917325" cy="1382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idx="1" type="body"/>
          </p:nvPr>
        </p:nvSpPr>
        <p:spPr>
          <a:xfrm>
            <a:off x="5459350" y="1728775"/>
            <a:ext cx="6504900" cy="3400500"/>
          </a:xfrm>
          <a:prstGeom prst="rect">
            <a:avLst/>
          </a:prstGeom>
          <a:noFill/>
          <a:ln>
            <a:noFill/>
          </a:ln>
        </p:spPr>
        <p:txBody>
          <a:bodyPr anchorCtr="0" anchor="ctr"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800">
                <a:solidFill>
                  <a:schemeClr val="dk2"/>
                </a:solidFill>
                <a:latin typeface="Nunito"/>
                <a:ea typeface="Nunito"/>
                <a:cs typeface="Nunito"/>
                <a:sym typeface="Nunito"/>
              </a:rPr>
              <a:t>În exemplul alăturat aveți definite două funcții imbricate (nested):</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funcția my_function este </a:t>
            </a:r>
            <a:r>
              <a:rPr b="1" lang="en-US" sz="1800">
                <a:solidFill>
                  <a:schemeClr val="dk2"/>
                </a:solidFill>
                <a:latin typeface="Nunito"/>
                <a:ea typeface="Nunito"/>
                <a:cs typeface="Nunito"/>
                <a:sym typeface="Nunito"/>
              </a:rPr>
              <a:t>enclosing</a:t>
            </a:r>
            <a:r>
              <a:rPr lang="en-US" sz="1800">
                <a:solidFill>
                  <a:schemeClr val="dk2"/>
                </a:solidFill>
                <a:latin typeface="Nunito"/>
                <a:ea typeface="Nunito"/>
                <a:cs typeface="Nunito"/>
                <a:sym typeface="Nunito"/>
              </a:rPr>
              <a:t> function</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funcția my_second_function este </a:t>
            </a:r>
            <a:r>
              <a:rPr b="1" lang="en-US" sz="1800">
                <a:solidFill>
                  <a:schemeClr val="dk2"/>
                </a:solidFill>
                <a:latin typeface="Nunito"/>
                <a:ea typeface="Nunito"/>
                <a:cs typeface="Nunito"/>
                <a:sym typeface="Nunito"/>
              </a:rPr>
              <a:t>enclosed</a:t>
            </a:r>
            <a:r>
              <a:rPr lang="en-US" sz="1800">
                <a:solidFill>
                  <a:schemeClr val="dk2"/>
                </a:solidFill>
                <a:latin typeface="Nunito"/>
                <a:ea typeface="Nunito"/>
                <a:cs typeface="Nunito"/>
                <a:sym typeface="Nunito"/>
              </a:rPr>
              <a:t> function.</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Din câte puteți observa funcția </a:t>
            </a:r>
            <a:r>
              <a:rPr b="1" lang="en-US" sz="1800">
                <a:solidFill>
                  <a:schemeClr val="dk2"/>
                </a:solidFill>
                <a:latin typeface="Nunito"/>
                <a:ea typeface="Nunito"/>
                <a:cs typeface="Nunito"/>
                <a:sym typeface="Nunito"/>
              </a:rPr>
              <a:t>my_second_function</a:t>
            </a:r>
            <a:r>
              <a:rPr lang="en-US" sz="1800">
                <a:solidFill>
                  <a:schemeClr val="dk2"/>
                </a:solidFill>
                <a:latin typeface="Nunito"/>
                <a:ea typeface="Nunito"/>
                <a:cs typeface="Nunito"/>
                <a:sym typeface="Nunito"/>
              </a:rPr>
              <a:t> folosește variabila </a:t>
            </a:r>
            <a:r>
              <a:rPr b="1" lang="en-US" sz="1800">
                <a:solidFill>
                  <a:schemeClr val="dk2"/>
                </a:solidFill>
                <a:latin typeface="Nunito"/>
                <a:ea typeface="Nunito"/>
                <a:cs typeface="Nunito"/>
                <a:sym typeface="Nunito"/>
              </a:rPr>
              <a:t>msg</a:t>
            </a:r>
            <a:r>
              <a:rPr lang="en-US" sz="1800">
                <a:solidFill>
                  <a:schemeClr val="dk2"/>
                </a:solidFill>
                <a:latin typeface="Nunito"/>
                <a:ea typeface="Nunito"/>
                <a:cs typeface="Nunito"/>
                <a:sym typeface="Nunito"/>
              </a:rPr>
              <a:t> din namespace-ul funcției </a:t>
            </a:r>
            <a:r>
              <a:rPr b="1" lang="en-US" sz="1800">
                <a:solidFill>
                  <a:schemeClr val="dk2"/>
                </a:solidFill>
                <a:latin typeface="Nunito"/>
                <a:ea typeface="Nunito"/>
                <a:cs typeface="Nunito"/>
                <a:sym typeface="Nunito"/>
              </a:rPr>
              <a:t>my_function</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Namespace-ul funcției </a:t>
            </a:r>
            <a:r>
              <a:rPr b="1" lang="en-US" sz="1800">
                <a:solidFill>
                  <a:schemeClr val="dk2"/>
                </a:solidFill>
                <a:latin typeface="Nunito"/>
                <a:ea typeface="Nunito"/>
                <a:cs typeface="Nunito"/>
                <a:sym typeface="Nunito"/>
              </a:rPr>
              <a:t>my_function</a:t>
            </a:r>
            <a:r>
              <a:rPr lang="en-US" sz="1800">
                <a:solidFill>
                  <a:schemeClr val="dk2"/>
                </a:solidFill>
                <a:latin typeface="Nunito"/>
                <a:ea typeface="Nunito"/>
                <a:cs typeface="Nunito"/>
                <a:sym typeface="Nunito"/>
              </a:rPr>
              <a:t> este enclosing namespace-ul funcției </a:t>
            </a:r>
            <a:r>
              <a:rPr b="1" lang="en-US" sz="1800">
                <a:solidFill>
                  <a:schemeClr val="dk2"/>
                </a:solidFill>
                <a:latin typeface="Nunito"/>
                <a:ea typeface="Nunito"/>
                <a:cs typeface="Nunito"/>
                <a:sym typeface="Nunito"/>
              </a:rPr>
              <a:t>my_second_function</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270" name="Google Shape;270;p2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Namespaces - enclosing</a:t>
            </a:r>
            <a:endParaRPr b="1" sz="3000">
              <a:solidFill>
                <a:srgbClr val="7030A0"/>
              </a:solidFill>
              <a:latin typeface="Maven Pro"/>
              <a:ea typeface="Maven Pro"/>
              <a:cs typeface="Maven Pro"/>
              <a:sym typeface="Maven Pro"/>
            </a:endParaRPr>
          </a:p>
        </p:txBody>
      </p:sp>
      <p:sp>
        <p:nvSpPr>
          <p:cNvPr id="271" name="Google Shape;271;p2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72" name="Google Shape;272;p25"/>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273" name="Google Shape;273;p25"/>
          <p:cNvPicPr preferRelativeResize="0"/>
          <p:nvPr/>
        </p:nvPicPr>
        <p:blipFill rotWithShape="1">
          <a:blip r:embed="rId4">
            <a:alphaModFix/>
          </a:blip>
          <a:srcRect b="0" l="0" r="0" t="0"/>
          <a:stretch/>
        </p:blipFill>
        <p:spPr>
          <a:xfrm>
            <a:off x="277750" y="1728775"/>
            <a:ext cx="5181600" cy="3400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Având în vedere aceste informații, vom ști că putem defini mai multe variabile folosindu-ne de același nume.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Luând ca exemplu variabila </a:t>
            </a:r>
            <a:r>
              <a:rPr b="1" lang="en-US" sz="1800">
                <a:solidFill>
                  <a:schemeClr val="accent3"/>
                </a:solidFill>
                <a:latin typeface="Nunito"/>
                <a:ea typeface="Nunito"/>
                <a:cs typeface="Nunito"/>
                <a:sym typeface="Nunito"/>
              </a:rPr>
              <a:t>x</a:t>
            </a:r>
            <a:r>
              <a:rPr lang="en-US" sz="1800">
                <a:solidFill>
                  <a:schemeClr val="dk2"/>
                </a:solidFill>
                <a:latin typeface="Nunito"/>
                <a:ea typeface="Nunito"/>
                <a:cs typeface="Nunito"/>
                <a:sym typeface="Nunito"/>
              </a:rPr>
              <a:t>, interpretorul Python va decide către cine să pointeze în momentul folosirii acestei variabile.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Această variabile poate exista în mai multe namespace-uri:</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global</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enclosing</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local</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Ordinea în care interpretorul Python va căuta referința x va fi inversă față de exemplul anterior:</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local</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enclosing</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global</a:t>
            </a:r>
            <a:endParaRPr sz="1800">
              <a:solidFill>
                <a:schemeClr val="dk2"/>
              </a:solidFill>
              <a:latin typeface="Nunito"/>
              <a:ea typeface="Nunito"/>
              <a:cs typeface="Nunito"/>
              <a:sym typeface="Nunito"/>
            </a:endParaRPr>
          </a:p>
        </p:txBody>
      </p:sp>
      <p:sp>
        <p:nvSpPr>
          <p:cNvPr id="279" name="Google Shape;279;p2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Namespaces</a:t>
            </a:r>
            <a:endParaRPr b="1" sz="3000">
              <a:solidFill>
                <a:srgbClr val="7030A0"/>
              </a:solidFill>
              <a:latin typeface="Maven Pro"/>
              <a:ea typeface="Maven Pro"/>
              <a:cs typeface="Maven Pro"/>
              <a:sym typeface="Maven Pro"/>
            </a:endParaRPr>
          </a:p>
        </p:txBody>
      </p:sp>
      <p:sp>
        <p:nvSpPr>
          <p:cNvPr id="280" name="Google Shape;280;p2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81" name="Google Shape;281;p26"/>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333"/>
              <a:buNone/>
            </a:pPr>
            <a:r>
              <a:rPr b="1" lang="en-US" sz="6000">
                <a:solidFill>
                  <a:srgbClr val="FFFFFF"/>
                </a:solidFill>
                <a:latin typeface="Maven Pro"/>
                <a:ea typeface="Maven Pro"/>
                <a:cs typeface="Maven Pro"/>
                <a:sym typeface="Maven Pro"/>
              </a:rPr>
              <a:t>Module și pachete</a:t>
            </a:r>
            <a:endParaRPr b="1" sz="6000">
              <a:solidFill>
                <a:srgbClr val="FFFFFF"/>
              </a:solidFill>
              <a:latin typeface="Maven Pro"/>
              <a:ea typeface="Maven Pro"/>
              <a:cs typeface="Maven Pro"/>
              <a:sym typeface="Maven Pro"/>
            </a:endParaRPr>
          </a:p>
        </p:txBody>
      </p:sp>
      <p:sp>
        <p:nvSpPr>
          <p:cNvPr id="287" name="Google Shape;287;p2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Maven Pro"/>
                <a:ea typeface="Maven Pro"/>
                <a:cs typeface="Maven Pro"/>
                <a:sym typeface="Maven Pro"/>
              </a:rPr>
              <a:t>5 din 6</a:t>
            </a:r>
            <a:endParaRPr b="0" i="0" sz="1400" u="none" cap="none" strike="noStrike">
              <a:solidFill>
                <a:srgbClr val="FFFFFF"/>
              </a:solidFill>
              <a:latin typeface="Maven Pro"/>
              <a:ea typeface="Maven Pro"/>
              <a:cs typeface="Maven Pro"/>
              <a:sym typeface="Maven Pro"/>
            </a:endParaRPr>
          </a:p>
        </p:txBody>
      </p:sp>
      <p:sp>
        <p:nvSpPr>
          <p:cNvPr id="288" name="Google Shape;288;p27"/>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Week 2. Conditional programming, loops &amp; functions</a:t>
            </a:r>
            <a:endParaRPr b="0" i="0" sz="2400" u="none" cap="none" strike="noStrike">
              <a:solidFill>
                <a:srgbClr val="000000"/>
              </a:solidFill>
              <a:latin typeface="Maven Pro"/>
              <a:ea typeface="Maven Pro"/>
              <a:cs typeface="Maven Pro"/>
              <a:sym typeface="Maven Pro"/>
            </a:endParaRPr>
          </a:p>
        </p:txBody>
      </p:sp>
      <p:pic>
        <p:nvPicPr>
          <p:cNvPr id="289" name="Google Shape;289;p27"/>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modul este un fișier Python (cu extensia .py) ce are rolul grupării codului pentru o organizare mai bună a acestuia.</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modul poate conține un număr infinit atât de variabile, funcții și clase cât și cod executabil.</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Fiecărui modul îi este atribuită o variabilă numită </a:t>
            </a:r>
            <a:r>
              <a:rPr b="1" lang="en-US" sz="1800">
                <a:solidFill>
                  <a:schemeClr val="dk2"/>
                </a:solidFill>
                <a:latin typeface="Nunito"/>
                <a:ea typeface="Nunito"/>
                <a:cs typeface="Nunito"/>
                <a:sym typeface="Nunito"/>
              </a:rPr>
              <a:t>__name__</a:t>
            </a:r>
            <a:r>
              <a:rPr lang="en-US" sz="1800">
                <a:solidFill>
                  <a:schemeClr val="dk2"/>
                </a:solidFill>
                <a:latin typeface="Nunito"/>
                <a:ea typeface="Nunito"/>
                <a:cs typeface="Nunito"/>
                <a:sym typeface="Nunito"/>
              </a:rPr>
              <a:t>. Roul acesteia este de a identifica modulul respectiv:</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unui modul este dat de numele fișierului .py în cazul în care acesta este importat.</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unui modul este </a:t>
            </a:r>
            <a:r>
              <a:rPr b="1" lang="en-US" sz="1800">
                <a:solidFill>
                  <a:schemeClr val="dk2"/>
                </a:solidFill>
                <a:latin typeface="Nunito"/>
                <a:ea typeface="Nunito"/>
                <a:cs typeface="Nunito"/>
                <a:sym typeface="Nunito"/>
              </a:rPr>
              <a:t>__main__</a:t>
            </a:r>
            <a:r>
              <a:rPr lang="en-US" sz="1800">
                <a:solidFill>
                  <a:schemeClr val="dk2"/>
                </a:solidFill>
                <a:latin typeface="Nunito"/>
                <a:ea typeface="Nunito"/>
                <a:cs typeface="Nunito"/>
                <a:sym typeface="Nunito"/>
              </a:rPr>
              <a:t> dacă fișierul este rulat individual (ca script).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Spre deosebire de alte limbaje de programare, Python nu conține un entrypoint (o funcție main) de unde începe rularea programului. Într-un program Python orice modul al cărui </a:t>
            </a:r>
            <a:r>
              <a:rPr b="1" lang="en-US" sz="1800">
                <a:solidFill>
                  <a:schemeClr val="dk2"/>
                </a:solidFill>
                <a:latin typeface="Nunito"/>
                <a:ea typeface="Nunito"/>
                <a:cs typeface="Nunito"/>
                <a:sym typeface="Nunito"/>
              </a:rPr>
              <a:t>__name__</a:t>
            </a:r>
            <a:r>
              <a:rPr lang="en-US" sz="1800">
                <a:solidFill>
                  <a:schemeClr val="dk2"/>
                </a:solidFill>
                <a:latin typeface="Nunito"/>
                <a:ea typeface="Nunito"/>
                <a:cs typeface="Nunito"/>
                <a:sym typeface="Nunito"/>
              </a:rPr>
              <a:t> este </a:t>
            </a:r>
            <a:r>
              <a:rPr b="1" lang="en-US" sz="1800">
                <a:solidFill>
                  <a:schemeClr val="dk2"/>
                </a:solidFill>
                <a:latin typeface="Nunito"/>
                <a:ea typeface="Nunito"/>
                <a:cs typeface="Nunito"/>
                <a:sym typeface="Nunito"/>
              </a:rPr>
              <a:t>__main__</a:t>
            </a:r>
            <a:r>
              <a:rPr lang="en-US" sz="1800">
                <a:solidFill>
                  <a:schemeClr val="dk2"/>
                </a:solidFill>
                <a:latin typeface="Nunito"/>
                <a:ea typeface="Nunito"/>
                <a:cs typeface="Nunito"/>
                <a:sym typeface="Nunito"/>
              </a:rPr>
              <a:t> poate reprezenta un punct de start.</a:t>
            </a:r>
            <a:endParaRPr sz="1800">
              <a:solidFill>
                <a:schemeClr val="dk2"/>
              </a:solidFill>
              <a:latin typeface="Nunito"/>
              <a:ea typeface="Nunito"/>
              <a:cs typeface="Nunito"/>
              <a:sym typeface="Nunito"/>
            </a:endParaRPr>
          </a:p>
        </p:txBody>
      </p:sp>
      <p:sp>
        <p:nvSpPr>
          <p:cNvPr id="295" name="Google Shape;295;p2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Module și pachete</a:t>
            </a:r>
            <a:endParaRPr b="1" sz="3000">
              <a:solidFill>
                <a:srgbClr val="7030A0"/>
              </a:solidFill>
              <a:latin typeface="Maven Pro"/>
              <a:ea typeface="Maven Pro"/>
              <a:cs typeface="Maven Pro"/>
              <a:sym typeface="Maven Pro"/>
            </a:endParaRPr>
          </a:p>
        </p:txBody>
      </p:sp>
      <p:sp>
        <p:nvSpPr>
          <p:cNvPr id="296" name="Google Shape;296;p2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297" name="Google Shape;297;p28"/>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298" name="Google Shape;298;p28"/>
          <p:cNvPicPr preferRelativeResize="0"/>
          <p:nvPr/>
        </p:nvPicPr>
        <p:blipFill rotWithShape="1">
          <a:blip r:embed="rId4">
            <a:alphaModFix/>
          </a:blip>
          <a:srcRect b="0" l="0" r="0" t="0"/>
          <a:stretch/>
        </p:blipFill>
        <p:spPr>
          <a:xfrm>
            <a:off x="3986200" y="5084625"/>
            <a:ext cx="4219575" cy="45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Folosiți-vă de module pentru a vă organiza codul și pentru a nu încărca scriptul cu toată funcționalitatea.</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a exemplifica lucrul cu module vom considera următorul modul ca exemplu:</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Obiectele dintr-un modul pot fi importate folosind instrucțiunea </a:t>
            </a:r>
            <a:r>
              <a:rPr b="1" lang="en-US" sz="1800">
                <a:solidFill>
                  <a:schemeClr val="dk2"/>
                </a:solidFill>
                <a:latin typeface="Nunito"/>
                <a:ea typeface="Nunito"/>
                <a:cs typeface="Nunito"/>
                <a:sym typeface="Nunito"/>
              </a:rPr>
              <a:t>import</a:t>
            </a:r>
            <a:r>
              <a:rPr lang="en-US" sz="1800">
                <a:solidFill>
                  <a:schemeClr val="dk2"/>
                </a:solidFill>
                <a:latin typeface="Nunito"/>
                <a:ea typeface="Nunito"/>
                <a:cs typeface="Nunito"/>
                <a:sym typeface="Nunito"/>
              </a:rPr>
              <a:t>. Aceasta dispune de mai multe variante:</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importarea completă a modulului (există posibilitatea etichetării acestuia folosind keyword-ul </a:t>
            </a:r>
            <a:r>
              <a:rPr b="1" lang="en-US" sz="1800">
                <a:solidFill>
                  <a:schemeClr val="dk2"/>
                </a:solidFill>
                <a:latin typeface="Nunito"/>
                <a:ea typeface="Nunito"/>
                <a:cs typeface="Nunito"/>
                <a:sym typeface="Nunito"/>
              </a:rPr>
              <a:t>as</a:t>
            </a:r>
            <a:r>
              <a:rPr lang="en-US" sz="1800">
                <a:solidFill>
                  <a:schemeClr val="dk2"/>
                </a:solidFill>
                <a:latin typeface="Nunito"/>
                <a:ea typeface="Nunito"/>
                <a:cs typeface="Nunito"/>
                <a:sym typeface="Nunito"/>
              </a:rPr>
              <a:t>). Ambele exemple de mai jos vor produce același rezultat.</a:t>
            </a:r>
            <a:endParaRPr sz="1800">
              <a:solidFill>
                <a:schemeClr val="dk2"/>
              </a:solidFill>
              <a:latin typeface="Nunito"/>
              <a:ea typeface="Nunito"/>
              <a:cs typeface="Nunito"/>
              <a:sym typeface="Nunito"/>
            </a:endParaRPr>
          </a:p>
        </p:txBody>
      </p:sp>
      <p:sp>
        <p:nvSpPr>
          <p:cNvPr id="304" name="Google Shape;304;p2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Module și pachete</a:t>
            </a:r>
            <a:endParaRPr b="1" sz="3000">
              <a:solidFill>
                <a:srgbClr val="7030A0"/>
              </a:solidFill>
              <a:latin typeface="Maven Pro"/>
              <a:ea typeface="Maven Pro"/>
              <a:cs typeface="Maven Pro"/>
              <a:sym typeface="Maven Pro"/>
            </a:endParaRPr>
          </a:p>
        </p:txBody>
      </p:sp>
      <p:sp>
        <p:nvSpPr>
          <p:cNvPr id="305" name="Google Shape;305;p2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06" name="Google Shape;306;p29"/>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307" name="Google Shape;307;p29"/>
          <p:cNvPicPr preferRelativeResize="0"/>
          <p:nvPr/>
        </p:nvPicPr>
        <p:blipFill rotWithShape="1">
          <a:blip r:embed="rId4">
            <a:alphaModFix/>
          </a:blip>
          <a:srcRect b="0" l="0" r="0" t="0"/>
          <a:stretch/>
        </p:blipFill>
        <p:spPr>
          <a:xfrm>
            <a:off x="3890950" y="1711863"/>
            <a:ext cx="4410075" cy="1190625"/>
          </a:xfrm>
          <a:prstGeom prst="rect">
            <a:avLst/>
          </a:prstGeom>
          <a:noFill/>
          <a:ln>
            <a:noFill/>
          </a:ln>
        </p:spPr>
      </p:pic>
      <p:pic>
        <p:nvPicPr>
          <p:cNvPr id="308" name="Google Shape;308;p29"/>
          <p:cNvPicPr preferRelativeResize="0"/>
          <p:nvPr/>
        </p:nvPicPr>
        <p:blipFill rotWithShape="1">
          <a:blip r:embed="rId5">
            <a:alphaModFix/>
          </a:blip>
          <a:srcRect b="0" l="0" r="0" t="0"/>
          <a:stretch/>
        </p:blipFill>
        <p:spPr>
          <a:xfrm>
            <a:off x="277749" y="4536349"/>
            <a:ext cx="5796050" cy="1098481"/>
          </a:xfrm>
          <a:prstGeom prst="rect">
            <a:avLst/>
          </a:prstGeom>
          <a:noFill/>
          <a:ln>
            <a:noFill/>
          </a:ln>
        </p:spPr>
      </p:pic>
      <p:pic>
        <p:nvPicPr>
          <p:cNvPr id="309" name="Google Shape;309;p29"/>
          <p:cNvPicPr preferRelativeResize="0"/>
          <p:nvPr/>
        </p:nvPicPr>
        <p:blipFill rotWithShape="1">
          <a:blip r:embed="rId6">
            <a:alphaModFix/>
          </a:blip>
          <a:srcRect b="0" l="0" r="0" t="0"/>
          <a:stretch/>
        </p:blipFill>
        <p:spPr>
          <a:xfrm>
            <a:off x="6168200" y="4554051"/>
            <a:ext cx="5796049" cy="106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333"/>
              <a:buNone/>
            </a:pPr>
            <a:r>
              <a:rPr b="1" lang="en-US" sz="6000">
                <a:solidFill>
                  <a:srgbClr val="FFFFFF"/>
                </a:solidFill>
                <a:latin typeface="Maven Pro"/>
                <a:ea typeface="Maven Pro"/>
                <a:cs typeface="Maven Pro"/>
                <a:sym typeface="Maven Pro"/>
              </a:rPr>
              <a:t>Programare condițională</a:t>
            </a:r>
            <a:endParaRPr b="1" sz="6000">
              <a:solidFill>
                <a:srgbClr val="FFFFFF"/>
              </a:solidFill>
              <a:latin typeface="Maven Pro"/>
              <a:ea typeface="Maven Pro"/>
              <a:cs typeface="Maven Pro"/>
              <a:sym typeface="Maven Pro"/>
            </a:endParaRPr>
          </a:p>
        </p:txBody>
      </p:sp>
      <p:sp>
        <p:nvSpPr>
          <p:cNvPr id="64" name="Google Shape;64;p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Maven Pro"/>
                <a:ea typeface="Maven Pro"/>
                <a:cs typeface="Maven Pro"/>
                <a:sym typeface="Maven Pro"/>
              </a:rPr>
              <a:t>1 din 6</a:t>
            </a:r>
            <a:endParaRPr b="0" i="0" sz="1400" u="none" cap="none" strike="noStrike">
              <a:solidFill>
                <a:srgbClr val="FFFFFF"/>
              </a:solidFill>
              <a:latin typeface="Maven Pro"/>
              <a:ea typeface="Maven Pro"/>
              <a:cs typeface="Maven Pro"/>
              <a:sym typeface="Maven Pro"/>
            </a:endParaRPr>
          </a:p>
        </p:txBody>
      </p:sp>
      <p:sp>
        <p:nvSpPr>
          <p:cNvPr id="65" name="Google Shape;65;p3"/>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Week 2. Conditional programming, loops &amp; functions</a:t>
            </a:r>
            <a:endParaRPr b="0" i="0" sz="2400" u="none" cap="none" strike="noStrike">
              <a:solidFill>
                <a:srgbClr val="000000"/>
              </a:solidFill>
              <a:latin typeface="Maven Pro"/>
              <a:ea typeface="Maven Pro"/>
              <a:cs typeface="Maven Pro"/>
              <a:sym typeface="Maven Pro"/>
            </a:endParaRPr>
          </a:p>
        </p:txBody>
      </p:sp>
      <p:pic>
        <p:nvPicPr>
          <p:cNvPr id="66" name="Google Shape;66;p3"/>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9144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importarea tuturor obiectelor dintr-un modul (implică riscul rescrierii unor obiecte din modulul curent sau din alte module importate):</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0" marL="9144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importarea individuală dintr-un modul (fiecare obiect poate fi taguit folosind keyword-ul </a:t>
            </a:r>
            <a:r>
              <a:rPr b="1" lang="en-US" sz="1800">
                <a:solidFill>
                  <a:schemeClr val="dk2"/>
                </a:solidFill>
                <a:latin typeface="Nunito"/>
                <a:ea typeface="Nunito"/>
                <a:cs typeface="Nunito"/>
                <a:sym typeface="Nunito"/>
              </a:rPr>
              <a:t>as</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315" name="Google Shape;315;p3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Module și pachete</a:t>
            </a:r>
            <a:endParaRPr b="1" sz="3000">
              <a:solidFill>
                <a:srgbClr val="7030A0"/>
              </a:solidFill>
              <a:latin typeface="Maven Pro"/>
              <a:ea typeface="Maven Pro"/>
              <a:cs typeface="Maven Pro"/>
              <a:sym typeface="Maven Pro"/>
            </a:endParaRPr>
          </a:p>
        </p:txBody>
      </p:sp>
      <p:sp>
        <p:nvSpPr>
          <p:cNvPr id="316" name="Google Shape;316;p3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17" name="Google Shape;317;p30"/>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318" name="Google Shape;318;p30"/>
          <p:cNvPicPr preferRelativeResize="0"/>
          <p:nvPr/>
        </p:nvPicPr>
        <p:blipFill rotWithShape="1">
          <a:blip r:embed="rId4">
            <a:alphaModFix/>
          </a:blip>
          <a:srcRect b="0" l="0" r="0" t="0"/>
          <a:stretch/>
        </p:blipFill>
        <p:spPr>
          <a:xfrm>
            <a:off x="3476625" y="1886175"/>
            <a:ext cx="5238750" cy="1200150"/>
          </a:xfrm>
          <a:prstGeom prst="rect">
            <a:avLst/>
          </a:prstGeom>
          <a:noFill/>
          <a:ln>
            <a:noFill/>
          </a:ln>
        </p:spPr>
      </p:pic>
      <p:pic>
        <p:nvPicPr>
          <p:cNvPr id="319" name="Google Shape;319;p30"/>
          <p:cNvPicPr preferRelativeResize="0"/>
          <p:nvPr/>
        </p:nvPicPr>
        <p:blipFill rotWithShape="1">
          <a:blip r:embed="rId5">
            <a:alphaModFix/>
          </a:blip>
          <a:srcRect b="0" l="0" r="0" t="0"/>
          <a:stretch/>
        </p:blipFill>
        <p:spPr>
          <a:xfrm>
            <a:off x="626550" y="4038588"/>
            <a:ext cx="5238750" cy="1209675"/>
          </a:xfrm>
          <a:prstGeom prst="rect">
            <a:avLst/>
          </a:prstGeom>
          <a:noFill/>
          <a:ln>
            <a:noFill/>
          </a:ln>
        </p:spPr>
      </p:pic>
      <p:pic>
        <p:nvPicPr>
          <p:cNvPr id="320" name="Google Shape;320;p30"/>
          <p:cNvPicPr preferRelativeResize="0"/>
          <p:nvPr/>
        </p:nvPicPr>
        <p:blipFill rotWithShape="1">
          <a:blip r:embed="rId6">
            <a:alphaModFix/>
          </a:blip>
          <a:srcRect b="0" l="0" r="0" t="0"/>
          <a:stretch/>
        </p:blipFill>
        <p:spPr>
          <a:xfrm>
            <a:off x="6326700" y="4038588"/>
            <a:ext cx="5238750" cy="1209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pachet Python reprezintă un director care conține alte pachete și module Python. Rolul acestora este de a organiza codul și a menține o structură cât mai logică a proiectului.</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Până în versiunea Python 3.2, pentru a folosi un pachet era necesară prezența unui fișier special ce avea numele </a:t>
            </a:r>
            <a:r>
              <a:rPr b="1" lang="en-US" sz="1800">
                <a:solidFill>
                  <a:schemeClr val="dk2"/>
                </a:solidFill>
                <a:latin typeface="Nunito"/>
                <a:ea typeface="Nunito"/>
                <a:cs typeface="Nunito"/>
                <a:sym typeface="Nunito"/>
              </a:rPr>
              <a:t>__init__.py</a:t>
            </a:r>
            <a:r>
              <a:rPr lang="en-US" sz="1800">
                <a:solidFill>
                  <a:schemeClr val="dk2"/>
                </a:solidFill>
                <a:latin typeface="Nunito"/>
                <a:ea typeface="Nunito"/>
                <a:cs typeface="Nunito"/>
                <a:sym typeface="Nunito"/>
              </a:rPr>
              <a:t>. Acest fișier putea fi gol, dar prezența lui era obligatorie.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Începând cu versiunea Python 3.3, nu mai este o necesitate prezența acestui fișier.</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exemplul anterior puteți vedea cum arată un pachet care conține două module:</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folosirea obiectelor din cele două module putem folosi următoarele linii de import:</a:t>
            </a:r>
            <a:endParaRPr sz="1800">
              <a:solidFill>
                <a:schemeClr val="dk2"/>
              </a:solidFill>
              <a:latin typeface="Nunito"/>
              <a:ea typeface="Nunito"/>
              <a:cs typeface="Nunito"/>
              <a:sym typeface="Nunito"/>
            </a:endParaRPr>
          </a:p>
        </p:txBody>
      </p:sp>
      <p:sp>
        <p:nvSpPr>
          <p:cNvPr id="326" name="Google Shape;326;p3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Module și pachete</a:t>
            </a:r>
            <a:endParaRPr b="1" sz="3000">
              <a:solidFill>
                <a:srgbClr val="7030A0"/>
              </a:solidFill>
              <a:latin typeface="Maven Pro"/>
              <a:ea typeface="Maven Pro"/>
              <a:cs typeface="Maven Pro"/>
              <a:sym typeface="Maven Pro"/>
            </a:endParaRPr>
          </a:p>
        </p:txBody>
      </p:sp>
      <p:sp>
        <p:nvSpPr>
          <p:cNvPr id="327" name="Google Shape;327;p3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28" name="Google Shape;328;p31"/>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329" name="Google Shape;329;p31"/>
          <p:cNvPicPr preferRelativeResize="0"/>
          <p:nvPr/>
        </p:nvPicPr>
        <p:blipFill rotWithShape="1">
          <a:blip r:embed="rId4">
            <a:alphaModFix/>
          </a:blip>
          <a:srcRect b="0" l="0" r="0" t="0"/>
          <a:stretch/>
        </p:blipFill>
        <p:spPr>
          <a:xfrm>
            <a:off x="4972050" y="3416950"/>
            <a:ext cx="2247900" cy="1028700"/>
          </a:xfrm>
          <a:prstGeom prst="rect">
            <a:avLst/>
          </a:prstGeom>
          <a:noFill/>
          <a:ln>
            <a:noFill/>
          </a:ln>
        </p:spPr>
      </p:pic>
      <p:pic>
        <p:nvPicPr>
          <p:cNvPr id="330" name="Google Shape;330;p31"/>
          <p:cNvPicPr preferRelativeResize="0"/>
          <p:nvPr/>
        </p:nvPicPr>
        <p:blipFill rotWithShape="1">
          <a:blip r:embed="rId5">
            <a:alphaModFix/>
          </a:blip>
          <a:srcRect b="0" l="0" r="0" t="0"/>
          <a:stretch/>
        </p:blipFill>
        <p:spPr>
          <a:xfrm>
            <a:off x="3114675" y="4951488"/>
            <a:ext cx="5962650" cy="390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Deși prezența fișierului __init__.py nu mai este obligatorie începând cu Python 3.3, de multe ori acest fișier este necesar.</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Necesitatea acestuia se explică prin modul în care codul din acest fișier este rulat. Codul din acest fișier este rulat atunci când este importat un obiect dintr-un modul ce ține de pachetul respectiv.</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Astfel apar două motive pentru care avem nevoie de acest fișier:</a:t>
            </a:r>
            <a:endParaRPr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rularea unui bloc de cod. Ex: diferite configurări.</a:t>
            </a:r>
            <a:endParaRPr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expunerea obiectelor disponibile în module astfel încât atunci când se va face un import să nu mai fie nevoie să parcurgem toată calea către modulul dorit.</a:t>
            </a:r>
            <a:endParaRPr sz="1600">
              <a:solidFill>
                <a:schemeClr val="dk2"/>
              </a:solidFill>
              <a:latin typeface="Nunito"/>
              <a:ea typeface="Nunito"/>
              <a:cs typeface="Nunito"/>
              <a:sym typeface="Nunito"/>
            </a:endParaRPr>
          </a:p>
          <a:p>
            <a:pPr indent="-330200" lvl="2" marL="13716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expunem tot ce ne interesează din module prin importarea obiectelor în fișierul de __init__.py al pachetului.</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SzPts val="3200"/>
              <a:buNone/>
            </a:pPr>
            <a:r>
              <a:t/>
            </a:r>
            <a:endParaRPr sz="1600">
              <a:solidFill>
                <a:schemeClr val="dk2"/>
              </a:solidFill>
              <a:latin typeface="Nunito"/>
              <a:ea typeface="Nunito"/>
              <a:cs typeface="Nunito"/>
              <a:sym typeface="Nunito"/>
            </a:endParaRPr>
          </a:p>
          <a:p>
            <a:pPr indent="-330200" lvl="2" marL="13716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script importăm obiectele din pachet, fără a fi nevoiți să cunoaștem adevărata sursă a lor.</a:t>
            </a:r>
            <a:endParaRPr sz="1600">
              <a:solidFill>
                <a:schemeClr val="dk2"/>
              </a:solidFill>
              <a:latin typeface="Nunito"/>
              <a:ea typeface="Nunito"/>
              <a:cs typeface="Nunito"/>
              <a:sym typeface="Nunito"/>
            </a:endParaRPr>
          </a:p>
        </p:txBody>
      </p:sp>
      <p:sp>
        <p:nvSpPr>
          <p:cNvPr id="336" name="Google Shape;336;p3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Module și pachete</a:t>
            </a:r>
            <a:endParaRPr b="1" sz="3000">
              <a:solidFill>
                <a:srgbClr val="7030A0"/>
              </a:solidFill>
              <a:latin typeface="Maven Pro"/>
              <a:ea typeface="Maven Pro"/>
              <a:cs typeface="Maven Pro"/>
              <a:sym typeface="Maven Pro"/>
            </a:endParaRPr>
          </a:p>
        </p:txBody>
      </p:sp>
      <p:sp>
        <p:nvSpPr>
          <p:cNvPr id="337" name="Google Shape;337;p3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38" name="Google Shape;338;p32"/>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pic>
        <p:nvPicPr>
          <p:cNvPr id="339" name="Google Shape;339;p32"/>
          <p:cNvPicPr preferRelativeResize="0"/>
          <p:nvPr/>
        </p:nvPicPr>
        <p:blipFill rotWithShape="1">
          <a:blip r:embed="rId4">
            <a:alphaModFix/>
          </a:blip>
          <a:srcRect b="0" l="0" r="0" t="0"/>
          <a:stretch/>
        </p:blipFill>
        <p:spPr>
          <a:xfrm>
            <a:off x="4154088" y="3839938"/>
            <a:ext cx="3933825" cy="428625"/>
          </a:xfrm>
          <a:prstGeom prst="rect">
            <a:avLst/>
          </a:prstGeom>
          <a:noFill/>
          <a:ln>
            <a:noFill/>
          </a:ln>
        </p:spPr>
      </p:pic>
      <p:pic>
        <p:nvPicPr>
          <p:cNvPr id="340" name="Google Shape;340;p32"/>
          <p:cNvPicPr preferRelativeResize="0"/>
          <p:nvPr/>
        </p:nvPicPr>
        <p:blipFill rotWithShape="1">
          <a:blip r:embed="rId5">
            <a:alphaModFix/>
          </a:blip>
          <a:srcRect b="0" l="0" r="0" t="0"/>
          <a:stretch/>
        </p:blipFill>
        <p:spPr>
          <a:xfrm>
            <a:off x="3705922" y="4735075"/>
            <a:ext cx="4780150" cy="1068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Module și pachete</a:t>
            </a:r>
            <a:endParaRPr b="1" sz="3000">
              <a:solidFill>
                <a:srgbClr val="7030A0"/>
              </a:solidFill>
              <a:latin typeface="Maven Pro"/>
              <a:ea typeface="Maven Pro"/>
              <a:cs typeface="Maven Pro"/>
              <a:sym typeface="Maven Pro"/>
            </a:endParaRPr>
          </a:p>
        </p:txBody>
      </p:sp>
      <p:sp>
        <p:nvSpPr>
          <p:cNvPr id="346" name="Google Shape;346;p3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Conform </a:t>
            </a:r>
            <a:r>
              <a:rPr b="1" lang="en-US" sz="1800">
                <a:solidFill>
                  <a:schemeClr val="dk2"/>
                </a:solidFill>
                <a:latin typeface="Nunito"/>
                <a:ea typeface="Nunito"/>
                <a:cs typeface="Nunito"/>
                <a:sym typeface="Nunito"/>
              </a:rPr>
              <a:t>PEP 8</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modulelor trebuie să fie scurte, să conțină doar litere mici, iar cuvintele să fie despărțite de underscore pentru o lizibilitate mai bună (acolo unde este cazul).</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pachetelor trebuie să fie scurte și să conțină doar litere mici. Folosirea underscore-ului nu este indicată.</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Fiind vorba de naming, acestea trebuie să fie intuitive.</a:t>
            </a:r>
            <a:endParaRPr sz="1800">
              <a:solidFill>
                <a:schemeClr val="dk2"/>
              </a:solidFill>
              <a:latin typeface="Nunito"/>
              <a:ea typeface="Nunito"/>
              <a:cs typeface="Nunito"/>
              <a:sym typeface="Nunito"/>
            </a:endParaRPr>
          </a:p>
        </p:txBody>
      </p:sp>
      <p:sp>
        <p:nvSpPr>
          <p:cNvPr id="347" name="Google Shape;347;p3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48" name="Google Shape;348;p33"/>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Temă</a:t>
            </a:r>
            <a:endParaRPr b="0" i="0" sz="2400" u="none" cap="none" strike="noStrike">
              <a:solidFill>
                <a:srgbClr val="000000"/>
              </a:solidFill>
              <a:latin typeface="Maven Pro"/>
              <a:ea typeface="Maven Pro"/>
              <a:cs typeface="Maven Pro"/>
              <a:sym typeface="Maven Pro"/>
            </a:endParaRPr>
          </a:p>
        </p:txBody>
      </p:sp>
      <p:pic>
        <p:nvPicPr>
          <p:cNvPr id="354" name="Google Shape;354;p34"/>
          <p:cNvPicPr preferRelativeResize="0"/>
          <p:nvPr/>
        </p:nvPicPr>
        <p:blipFill rotWithShape="1">
          <a:blip r:embed="rId3">
            <a:alphaModFix/>
          </a:blip>
          <a:srcRect b="0" l="0" r="0" t="0"/>
          <a:stretch/>
        </p:blipFill>
        <p:spPr>
          <a:xfrm>
            <a:off x="3913488" y="1457925"/>
            <a:ext cx="4365031" cy="2860000"/>
          </a:xfrm>
          <a:prstGeom prst="rect">
            <a:avLst/>
          </a:prstGeom>
          <a:noFill/>
          <a:ln>
            <a:noFill/>
          </a:ln>
        </p:spPr>
      </p:pic>
      <p:sp>
        <p:nvSpPr>
          <p:cNvPr id="355" name="Google Shape;355;p3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56" name="Google Shape;356;p34"/>
          <p:cNvPicPr preferRelativeResize="0"/>
          <p:nvPr/>
        </p:nvPicPr>
        <p:blipFill rotWithShape="1">
          <a:blip r:embed="rId4">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Să se scrie o funcție care primește un număr nedefinit de parametrii și să se calculeze suma parametrilor care reprezintă numere întregi sau reale.</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b="1" i="1" lang="en-US" sz="1600">
                <a:solidFill>
                  <a:schemeClr val="dk2"/>
                </a:solidFill>
                <a:latin typeface="Nunito"/>
                <a:ea typeface="Nunito"/>
                <a:cs typeface="Nunito"/>
                <a:sym typeface="Nunito"/>
              </a:rPr>
              <a:t>your_function(1, 5, -3, ‘abc’, [12, 56, ‘cad’])</a:t>
            </a:r>
            <a:r>
              <a:rPr lang="en-US" sz="1600">
                <a:solidFill>
                  <a:schemeClr val="dk2"/>
                </a:solidFill>
                <a:latin typeface="Nunito"/>
                <a:ea typeface="Nunito"/>
                <a:cs typeface="Nunito"/>
                <a:sym typeface="Nunito"/>
              </a:rPr>
              <a:t> va returna </a:t>
            </a:r>
            <a:r>
              <a:rPr b="1" i="1" lang="en-US" sz="1600">
                <a:solidFill>
                  <a:schemeClr val="dk2"/>
                </a:solidFill>
                <a:latin typeface="Nunito"/>
                <a:ea typeface="Nunito"/>
                <a:cs typeface="Nunito"/>
                <a:sym typeface="Nunito"/>
              </a:rPr>
              <a:t>3 </a:t>
            </a:r>
            <a:r>
              <a:rPr lang="en-US" sz="1600">
                <a:solidFill>
                  <a:schemeClr val="dk2"/>
                </a:solidFill>
                <a:latin typeface="Nunito"/>
                <a:ea typeface="Nunito"/>
                <a:cs typeface="Nunito"/>
                <a:sym typeface="Nunito"/>
              </a:rPr>
              <a:t>(1 + 5 - 3).</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b="1" lang="en-US" sz="1600">
                <a:solidFill>
                  <a:schemeClr val="dk2"/>
                </a:solidFill>
                <a:latin typeface="Nunito"/>
                <a:ea typeface="Nunito"/>
                <a:cs typeface="Nunito"/>
                <a:sym typeface="Nunito"/>
              </a:rPr>
              <a:t>your_function()</a:t>
            </a:r>
            <a:r>
              <a:rPr lang="en-US" sz="1600">
                <a:solidFill>
                  <a:schemeClr val="dk2"/>
                </a:solidFill>
                <a:latin typeface="Nunito"/>
                <a:ea typeface="Nunito"/>
                <a:cs typeface="Nunito"/>
                <a:sym typeface="Nunito"/>
              </a:rPr>
              <a:t> va returna </a:t>
            </a:r>
            <a:r>
              <a:rPr b="1" i="1" lang="en-US" sz="1600">
                <a:solidFill>
                  <a:schemeClr val="dk2"/>
                </a:solidFill>
                <a:latin typeface="Nunito"/>
                <a:ea typeface="Nunito"/>
                <a:cs typeface="Nunito"/>
                <a:sym typeface="Nunito"/>
              </a:rPr>
              <a:t>0</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b="1" i="1" lang="en-US" sz="1600">
                <a:solidFill>
                  <a:schemeClr val="dk2"/>
                </a:solidFill>
                <a:latin typeface="Nunito"/>
                <a:ea typeface="Nunito"/>
                <a:cs typeface="Nunito"/>
                <a:sym typeface="Nunito"/>
              </a:rPr>
              <a:t>your_function(2, 4, ‘abc’, param_1=2)</a:t>
            </a:r>
            <a:r>
              <a:rPr lang="en-US" sz="1600">
                <a:solidFill>
                  <a:schemeClr val="dk2"/>
                </a:solidFill>
                <a:latin typeface="Nunito"/>
                <a:ea typeface="Nunito"/>
                <a:cs typeface="Nunito"/>
                <a:sym typeface="Nunito"/>
              </a:rPr>
              <a:t> va returna </a:t>
            </a:r>
            <a:r>
              <a:rPr b="1" i="1" lang="en-US" sz="1600">
                <a:solidFill>
                  <a:schemeClr val="dk2"/>
                </a:solidFill>
                <a:latin typeface="Nunito"/>
                <a:ea typeface="Nunito"/>
                <a:cs typeface="Nunito"/>
                <a:sym typeface="Nunito"/>
              </a:rPr>
              <a:t>6</a:t>
            </a:r>
            <a:r>
              <a:rPr lang="en-US" sz="1600">
                <a:solidFill>
                  <a:schemeClr val="dk2"/>
                </a:solidFill>
                <a:latin typeface="Nunito"/>
                <a:ea typeface="Nunito"/>
                <a:cs typeface="Nunito"/>
                <a:sym typeface="Nunito"/>
              </a:rPr>
              <a:t> (2 + 4).</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Să se scrie o funcție recursivă care primește ca parametru un număr întreg și returnează:</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suma tuturor numerelor de la [0, n]</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suma numerelor pare de la [0, n]</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suma numerelor impare de la [0. n]</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Să se scrie o funcție care citește de la tastatură și returnează valoarea dacă aceasta este un număr întreg, altfel returnează valoarea 0.</a:t>
            </a:r>
            <a:endParaRPr sz="1600">
              <a:solidFill>
                <a:schemeClr val="dk2"/>
              </a:solidFill>
              <a:latin typeface="Nunito"/>
              <a:ea typeface="Nunito"/>
              <a:cs typeface="Nunito"/>
              <a:sym typeface="Nunito"/>
            </a:endParaRPr>
          </a:p>
        </p:txBody>
      </p:sp>
      <p:sp>
        <p:nvSpPr>
          <p:cNvPr id="362" name="Google Shape;362;p3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Temă</a:t>
            </a:r>
            <a:endParaRPr b="1" sz="3000">
              <a:solidFill>
                <a:srgbClr val="7030A0"/>
              </a:solidFill>
              <a:latin typeface="Maven Pro"/>
              <a:ea typeface="Maven Pro"/>
              <a:cs typeface="Maven Pro"/>
              <a:sym typeface="Maven Pro"/>
            </a:endParaRPr>
          </a:p>
        </p:txBody>
      </p:sp>
      <p:sp>
        <p:nvSpPr>
          <p:cNvPr id="363" name="Google Shape;363;p3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64" name="Google Shape;364;p35"/>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Maven Pro"/>
              <a:ea typeface="Maven Pro"/>
              <a:cs typeface="Maven Pro"/>
              <a:sym typeface="Maven Pro"/>
            </a:endParaRPr>
          </a:p>
        </p:txBody>
      </p:sp>
      <p:sp>
        <p:nvSpPr>
          <p:cNvPr id="370" name="Google Shape;370;p36"/>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Vă mulțumesc!</a:t>
            </a:r>
            <a:endParaRPr b="0" i="0" sz="2400" u="none" cap="none" strike="noStrike">
              <a:solidFill>
                <a:srgbClr val="000000"/>
              </a:solidFill>
              <a:latin typeface="Maven Pro"/>
              <a:ea typeface="Maven Pro"/>
              <a:cs typeface="Maven Pro"/>
              <a:sym typeface="Maven Pro"/>
            </a:endParaRPr>
          </a:p>
        </p:txBody>
      </p:sp>
      <p:sp>
        <p:nvSpPr>
          <p:cNvPr id="371" name="Google Shape;371;p3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372" name="Google Shape;372;p36"/>
          <p:cNvPicPr preferRelativeResize="0"/>
          <p:nvPr/>
        </p:nvPicPr>
        <p:blipFill rotWithShape="1">
          <a:blip r:embed="rId3">
            <a:alphaModFix/>
          </a:blip>
          <a:srcRect b="0" l="0" r="0" t="0"/>
          <a:stretch/>
        </p:blipFill>
        <p:spPr>
          <a:xfrm>
            <a:off x="3539575" y="1446375"/>
            <a:ext cx="5112851" cy="2859999"/>
          </a:xfrm>
          <a:prstGeom prst="rect">
            <a:avLst/>
          </a:prstGeom>
          <a:noFill/>
          <a:ln>
            <a:noFill/>
          </a:ln>
        </p:spPr>
      </p:pic>
      <p:pic>
        <p:nvPicPr>
          <p:cNvPr id="373" name="Google Shape;373;p36"/>
          <p:cNvPicPr preferRelativeResize="0"/>
          <p:nvPr/>
        </p:nvPicPr>
        <p:blipFill rotWithShape="1">
          <a:blip r:embed="rId4">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Programarea condițională reprezintă anticiparea condițiilor care pot avea loc în timpul executării unui program și specificarea acțiunilor care trebuie luate.</a:t>
            </a:r>
            <a:endParaRPr sz="1800">
              <a:solidFill>
                <a:schemeClr val="dk2"/>
              </a:solidFill>
              <a:latin typeface="Nunito"/>
              <a:ea typeface="Nunito"/>
              <a:cs typeface="Nunito"/>
              <a:sym typeface="Nunito"/>
            </a:endParaRPr>
          </a:p>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Structurile decizionale evaluează mai multe expresii care au o valoare booleană: </a:t>
            </a:r>
            <a:r>
              <a:rPr b="1" lang="en-US" sz="1800">
                <a:solidFill>
                  <a:schemeClr val="dk2"/>
                </a:solidFill>
                <a:latin typeface="Nunito"/>
                <a:ea typeface="Nunito"/>
                <a:cs typeface="Nunito"/>
                <a:sym typeface="Nunito"/>
              </a:rPr>
              <a:t>True</a:t>
            </a:r>
            <a:r>
              <a:rPr lang="en-US" sz="1800">
                <a:solidFill>
                  <a:schemeClr val="dk2"/>
                </a:solidFill>
                <a:latin typeface="Nunito"/>
                <a:ea typeface="Nunito"/>
                <a:cs typeface="Nunito"/>
                <a:sym typeface="Nunito"/>
              </a:rPr>
              <a:t> sau </a:t>
            </a:r>
            <a:r>
              <a:rPr b="1" lang="en-US" sz="1800">
                <a:solidFill>
                  <a:schemeClr val="dk2"/>
                </a:solidFill>
                <a:latin typeface="Nunito"/>
                <a:ea typeface="Nunito"/>
                <a:cs typeface="Nunito"/>
                <a:sym typeface="Nunito"/>
              </a:rPr>
              <a:t>False</a:t>
            </a:r>
            <a:r>
              <a:rPr lang="en-US" sz="1800">
                <a:solidFill>
                  <a:schemeClr val="dk2"/>
                </a:solidFill>
                <a:latin typeface="Nunito"/>
                <a:ea typeface="Nunito"/>
                <a:cs typeface="Nunito"/>
                <a:sym typeface="Nunito"/>
              </a:rPr>
              <a:t>. În urma condiției trebuie executată o instrucțiune sau un set de instrucțiuni.</a:t>
            </a:r>
            <a:endParaRPr sz="1800">
              <a:solidFill>
                <a:schemeClr val="dk2"/>
              </a:solidFill>
              <a:latin typeface="Nunito"/>
              <a:ea typeface="Nunito"/>
              <a:cs typeface="Nunito"/>
              <a:sym typeface="Nunito"/>
            </a:endParaRPr>
          </a:p>
        </p:txBody>
      </p:sp>
      <p:sp>
        <p:nvSpPr>
          <p:cNvPr id="72" name="Google Shape;72;p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Programare condițională</a:t>
            </a:r>
            <a:endParaRPr b="1" sz="3000">
              <a:solidFill>
                <a:srgbClr val="7030A0"/>
              </a:solidFill>
              <a:latin typeface="Maven Pro"/>
              <a:ea typeface="Maven Pro"/>
              <a:cs typeface="Maven Pro"/>
              <a:sym typeface="Maven Pro"/>
            </a:endParaRPr>
          </a:p>
        </p:txBody>
      </p:sp>
      <p:sp>
        <p:nvSpPr>
          <p:cNvPr id="73" name="Google Shape;73;p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74" name="Google Shape;74;p4"/>
          <p:cNvPicPr preferRelativeResize="0"/>
          <p:nvPr/>
        </p:nvPicPr>
        <p:blipFill rotWithShape="1">
          <a:blip r:embed="rId3">
            <a:alphaModFix/>
          </a:blip>
          <a:srcRect b="0" l="0" r="0" t="0"/>
          <a:stretch/>
        </p:blipFill>
        <p:spPr>
          <a:xfrm>
            <a:off x="277750" y="2607525"/>
            <a:ext cx="2402650" cy="3073600"/>
          </a:xfrm>
          <a:prstGeom prst="rect">
            <a:avLst/>
          </a:prstGeom>
          <a:noFill/>
          <a:ln>
            <a:noFill/>
          </a:ln>
        </p:spPr>
      </p:pic>
      <p:sp>
        <p:nvSpPr>
          <p:cNvPr id="75" name="Google Shape;75;p4"/>
          <p:cNvSpPr txBox="1"/>
          <p:nvPr/>
        </p:nvSpPr>
        <p:spPr>
          <a:xfrm>
            <a:off x="2680400" y="2074125"/>
            <a:ext cx="9283800" cy="360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24242"/>
              </a:buClr>
              <a:buSzPts val="1800"/>
              <a:buFont typeface="Nunito"/>
              <a:buChar char="●"/>
            </a:pPr>
            <a:r>
              <a:rPr b="0" i="0" lang="en-US" sz="1800" u="none" cap="none" strike="noStrike">
                <a:solidFill>
                  <a:srgbClr val="424242"/>
                </a:solidFill>
                <a:latin typeface="Nunito"/>
                <a:ea typeface="Nunito"/>
                <a:cs typeface="Nunito"/>
                <a:sym typeface="Nunito"/>
              </a:rPr>
              <a:t>Python atribuie:</a:t>
            </a:r>
            <a:endParaRPr b="0" i="0" sz="1800" u="none" cap="none" strike="noStrike">
              <a:solidFill>
                <a:srgbClr val="424242"/>
              </a:solidFill>
              <a:latin typeface="Nunito"/>
              <a:ea typeface="Nunito"/>
              <a:cs typeface="Nunito"/>
              <a:sym typeface="Nunito"/>
            </a:endParaRPr>
          </a:p>
          <a:p>
            <a:pPr indent="-342900" lvl="1" marL="914400" marR="0" rtl="0" algn="l">
              <a:lnSpc>
                <a:spcPct val="115000"/>
              </a:lnSpc>
              <a:spcBef>
                <a:spcPts val="0"/>
              </a:spcBef>
              <a:spcAft>
                <a:spcPts val="0"/>
              </a:spcAft>
              <a:buClr>
                <a:srgbClr val="424242"/>
              </a:buClr>
              <a:buSzPts val="1800"/>
              <a:buFont typeface="Nunito"/>
              <a:buChar char="○"/>
            </a:pPr>
            <a:r>
              <a:rPr b="0" i="0" lang="en-US" sz="1800" u="none" cap="none" strike="noStrike">
                <a:solidFill>
                  <a:srgbClr val="424242"/>
                </a:solidFill>
                <a:latin typeface="Nunito"/>
                <a:ea typeface="Nunito"/>
                <a:cs typeface="Nunito"/>
                <a:sym typeface="Nunito"/>
              </a:rPr>
              <a:t>valoarea </a:t>
            </a:r>
            <a:r>
              <a:rPr b="1" i="0" lang="en-US" sz="1800" u="none" cap="none" strike="noStrike">
                <a:solidFill>
                  <a:srgbClr val="424242"/>
                </a:solidFill>
                <a:latin typeface="Nunito"/>
                <a:ea typeface="Nunito"/>
                <a:cs typeface="Nunito"/>
                <a:sym typeface="Nunito"/>
              </a:rPr>
              <a:t>True</a:t>
            </a:r>
            <a:r>
              <a:rPr b="0" i="0" lang="en-US" sz="1800" u="none" cap="none" strike="noStrike">
                <a:solidFill>
                  <a:srgbClr val="424242"/>
                </a:solidFill>
                <a:latin typeface="Nunito"/>
                <a:ea typeface="Nunito"/>
                <a:cs typeface="Nunito"/>
                <a:sym typeface="Nunito"/>
              </a:rPr>
              <a:t> oric</a:t>
            </a:r>
            <a:r>
              <a:rPr b="0" i="0" lang="en-US" sz="1800" u="none" cap="none" strike="noStrike">
                <a:solidFill>
                  <a:schemeClr val="dk2"/>
                </a:solidFill>
                <a:latin typeface="Nunito"/>
                <a:ea typeface="Nunito"/>
                <a:cs typeface="Nunito"/>
                <a:sym typeface="Nunito"/>
              </a:rPr>
              <a:t>ărei valori non-zero și non-null.</a:t>
            </a:r>
            <a:endParaRPr b="0" i="0" sz="1800" u="none" cap="none" strike="noStrike">
              <a:solidFill>
                <a:schemeClr val="dk2"/>
              </a:solidFill>
              <a:latin typeface="Nunito"/>
              <a:ea typeface="Nunito"/>
              <a:cs typeface="Nunito"/>
              <a:sym typeface="Nunito"/>
            </a:endParaRPr>
          </a:p>
          <a:p>
            <a:pPr indent="-342900" lvl="1" marL="914400" marR="0" rtl="0" algn="l">
              <a:lnSpc>
                <a:spcPct val="115000"/>
              </a:lnSpc>
              <a:spcBef>
                <a:spcPts val="0"/>
              </a:spcBef>
              <a:spcAft>
                <a:spcPts val="0"/>
              </a:spcAft>
              <a:buClr>
                <a:schemeClr val="dk2"/>
              </a:buClr>
              <a:buSzPts val="1800"/>
              <a:buFont typeface="Nunito"/>
              <a:buChar char="○"/>
            </a:pPr>
            <a:r>
              <a:rPr b="0" i="0" lang="en-US" sz="1800" u="none" cap="none" strike="noStrike">
                <a:solidFill>
                  <a:schemeClr val="dk2"/>
                </a:solidFill>
                <a:latin typeface="Nunito"/>
                <a:ea typeface="Nunito"/>
                <a:cs typeface="Nunito"/>
                <a:sym typeface="Nunito"/>
              </a:rPr>
              <a:t>valoarea </a:t>
            </a:r>
            <a:r>
              <a:rPr b="1" i="0" lang="en-US" sz="1800" u="none" cap="none" strike="noStrike">
                <a:solidFill>
                  <a:schemeClr val="dk2"/>
                </a:solidFill>
                <a:latin typeface="Nunito"/>
                <a:ea typeface="Nunito"/>
                <a:cs typeface="Nunito"/>
                <a:sym typeface="Nunito"/>
              </a:rPr>
              <a:t>False</a:t>
            </a:r>
            <a:r>
              <a:rPr b="0" i="0" lang="en-US" sz="1800" u="none" cap="none" strike="noStrike">
                <a:solidFill>
                  <a:schemeClr val="dk2"/>
                </a:solidFill>
                <a:latin typeface="Nunito"/>
                <a:ea typeface="Nunito"/>
                <a:cs typeface="Nunito"/>
                <a:sym typeface="Nunito"/>
              </a:rPr>
              <a:t> oricărei valori zero sau null.</a:t>
            </a:r>
            <a:endParaRPr b="0" i="0" sz="1800" u="none" cap="none" strike="noStrike">
              <a:solidFill>
                <a:schemeClr val="dk2"/>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b="0" i="0" lang="en-US" sz="1800" u="none" cap="none" strike="noStrike">
                <a:solidFill>
                  <a:schemeClr val="dk2"/>
                </a:solidFill>
                <a:latin typeface="Nunito"/>
                <a:ea typeface="Nunito"/>
                <a:cs typeface="Nunito"/>
                <a:sym typeface="Nunito"/>
              </a:rPr>
              <a:t>Programarea condițională se face folosind instrucțiunile </a:t>
            </a:r>
            <a:r>
              <a:rPr b="1" i="0" lang="en-US" sz="1800" u="none" cap="none" strike="noStrike">
                <a:solidFill>
                  <a:schemeClr val="dk2"/>
                </a:solidFill>
                <a:latin typeface="Nunito"/>
                <a:ea typeface="Nunito"/>
                <a:cs typeface="Nunito"/>
                <a:sym typeface="Nunito"/>
              </a:rPr>
              <a:t>if...elif...else</a:t>
            </a:r>
            <a:r>
              <a:rPr b="0" i="0" lang="en-US" sz="1800" u="none" cap="none" strike="noStrike">
                <a:solidFill>
                  <a:schemeClr val="dk2"/>
                </a:solidFill>
                <a:latin typeface="Nunito"/>
                <a:ea typeface="Nunito"/>
                <a:cs typeface="Nunito"/>
                <a:sym typeface="Nunito"/>
              </a:rPr>
              <a:t>.</a:t>
            </a:r>
            <a:endParaRPr b="0" i="0" sz="1800" u="none" cap="none" strike="noStrike">
              <a:solidFill>
                <a:schemeClr val="dk2"/>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b="0" i="0" lang="en-US" sz="1800" u="none" cap="none" strike="noStrike">
                <a:solidFill>
                  <a:schemeClr val="dk2"/>
                </a:solidFill>
                <a:latin typeface="Nunito"/>
                <a:ea typeface="Nunito"/>
                <a:cs typeface="Nunito"/>
                <a:sym typeface="Nunito"/>
              </a:rPr>
              <a:t>Pentru luarea unei decizii poate fi folosită doar instrucțiunea if, ramura else fiind opțională.</a:t>
            </a:r>
            <a:endParaRPr b="0" i="0" sz="1800" u="none" cap="none" strike="noStrike">
              <a:solidFill>
                <a:schemeClr val="dk2"/>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b="0" i="0" lang="en-US" sz="1800" u="none" cap="none" strike="noStrike">
                <a:solidFill>
                  <a:schemeClr val="dk2"/>
                </a:solidFill>
                <a:latin typeface="Nunito"/>
                <a:ea typeface="Nunito"/>
                <a:cs typeface="Nunito"/>
                <a:sym typeface="Nunito"/>
              </a:rPr>
              <a:t>Pentru înșiruirea ramurilor decizionale se folosește </a:t>
            </a:r>
            <a:r>
              <a:rPr b="1" i="0" lang="en-US" sz="1800" u="none" cap="none" strike="noStrike">
                <a:solidFill>
                  <a:schemeClr val="dk2"/>
                </a:solidFill>
                <a:latin typeface="Nunito"/>
                <a:ea typeface="Nunito"/>
                <a:cs typeface="Nunito"/>
                <a:sym typeface="Nunito"/>
              </a:rPr>
              <a:t>if...elif </a:t>
            </a:r>
            <a:r>
              <a:rPr b="0" i="0" lang="en-US" sz="1800" u="none" cap="none" strike="noStrike">
                <a:solidFill>
                  <a:schemeClr val="dk2"/>
                </a:solidFill>
                <a:latin typeface="Nunito"/>
                <a:ea typeface="Nunito"/>
                <a:cs typeface="Nunito"/>
                <a:sym typeface="Nunito"/>
              </a:rPr>
              <a:t>- elif este keyword-ul Python pentru </a:t>
            </a:r>
            <a:r>
              <a:rPr b="1" i="1" lang="en-US" sz="1800" u="none" cap="none" strike="noStrike">
                <a:solidFill>
                  <a:schemeClr val="dk2"/>
                </a:solidFill>
                <a:latin typeface="Nunito"/>
                <a:ea typeface="Nunito"/>
                <a:cs typeface="Nunito"/>
                <a:sym typeface="Nunito"/>
              </a:rPr>
              <a:t>else if</a:t>
            </a:r>
            <a:r>
              <a:rPr b="0" i="0" lang="en-US" sz="1800" u="none" cap="none" strike="noStrike">
                <a:solidFill>
                  <a:schemeClr val="dk2"/>
                </a:solidFill>
                <a:latin typeface="Nunito"/>
                <a:ea typeface="Nunito"/>
                <a:cs typeface="Nunito"/>
                <a:sym typeface="Nunito"/>
              </a:rPr>
              <a:t>-ul din alte limbaje.</a:t>
            </a:r>
            <a:endParaRPr b="0" i="0" sz="1800" u="none" cap="none" strike="noStrike">
              <a:solidFill>
                <a:schemeClr val="dk2"/>
              </a:solidFill>
              <a:latin typeface="Nunito"/>
              <a:ea typeface="Nunito"/>
              <a:cs typeface="Nunito"/>
              <a:sym typeface="Nunito"/>
            </a:endParaRPr>
          </a:p>
        </p:txBody>
      </p:sp>
      <p:pic>
        <p:nvPicPr>
          <p:cNvPr id="76" name="Google Shape;76;p4"/>
          <p:cNvPicPr preferRelativeResize="0"/>
          <p:nvPr/>
        </p:nvPicPr>
        <p:blipFill rotWithShape="1">
          <a:blip r:embed="rId4">
            <a:alphaModFix/>
          </a:blip>
          <a:srcRect b="0" l="0" r="0" t="0"/>
          <a:stretch/>
        </p:blipFill>
        <p:spPr>
          <a:xfrm>
            <a:off x="10268775" y="4875250"/>
            <a:ext cx="1695368" cy="1219200"/>
          </a:xfrm>
          <a:prstGeom prst="rect">
            <a:avLst/>
          </a:prstGeom>
          <a:noFill/>
          <a:ln>
            <a:noFill/>
          </a:ln>
        </p:spPr>
      </p:pic>
      <p:pic>
        <p:nvPicPr>
          <p:cNvPr id="77" name="Google Shape;77;p4"/>
          <p:cNvPicPr preferRelativeResize="0"/>
          <p:nvPr/>
        </p:nvPicPr>
        <p:blipFill rotWithShape="1">
          <a:blip r:embed="rId5">
            <a:alphaModFix/>
          </a:blip>
          <a:srcRect b="0" l="0" r="0" t="0"/>
          <a:stretch/>
        </p:blipFill>
        <p:spPr>
          <a:xfrm>
            <a:off x="6537388" y="4875238"/>
            <a:ext cx="3057525" cy="1219200"/>
          </a:xfrm>
          <a:prstGeom prst="rect">
            <a:avLst/>
          </a:prstGeom>
          <a:noFill/>
          <a:ln>
            <a:noFill/>
          </a:ln>
        </p:spPr>
      </p:pic>
      <p:pic>
        <p:nvPicPr>
          <p:cNvPr id="78" name="Google Shape;78;p4"/>
          <p:cNvPicPr preferRelativeResize="0"/>
          <p:nvPr/>
        </p:nvPicPr>
        <p:blipFill rotWithShape="1">
          <a:blip r:embed="rId6">
            <a:alphaModFix/>
          </a:blip>
          <a:srcRect b="0" l="0" r="0" t="0"/>
          <a:stretch/>
        </p:blipFill>
        <p:spPr>
          <a:xfrm>
            <a:off x="3051563" y="5141950"/>
            <a:ext cx="3114675" cy="685800"/>
          </a:xfrm>
          <a:prstGeom prst="rect">
            <a:avLst/>
          </a:prstGeom>
          <a:noFill/>
          <a:ln>
            <a:noFill/>
          </a:ln>
        </p:spPr>
      </p:pic>
      <p:pic>
        <p:nvPicPr>
          <p:cNvPr id="79" name="Google Shape;79;p4"/>
          <p:cNvPicPr preferRelativeResize="0"/>
          <p:nvPr/>
        </p:nvPicPr>
        <p:blipFill rotWithShape="1">
          <a:blip r:embed="rId7">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333"/>
              <a:buNone/>
            </a:pPr>
            <a:r>
              <a:rPr b="1" lang="en-US" sz="6000">
                <a:solidFill>
                  <a:srgbClr val="FFFFFF"/>
                </a:solidFill>
                <a:latin typeface="Maven Pro"/>
                <a:ea typeface="Maven Pro"/>
                <a:cs typeface="Maven Pro"/>
                <a:sym typeface="Maven Pro"/>
              </a:rPr>
              <a:t>Structuri repetitive</a:t>
            </a:r>
            <a:endParaRPr b="1" sz="6000">
              <a:solidFill>
                <a:srgbClr val="FFFFFF"/>
              </a:solidFill>
              <a:latin typeface="Maven Pro"/>
              <a:ea typeface="Maven Pro"/>
              <a:cs typeface="Maven Pro"/>
              <a:sym typeface="Maven Pro"/>
            </a:endParaRPr>
          </a:p>
        </p:txBody>
      </p:sp>
      <p:sp>
        <p:nvSpPr>
          <p:cNvPr id="85" name="Google Shape;85;p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Maven Pro"/>
                <a:ea typeface="Maven Pro"/>
                <a:cs typeface="Maven Pro"/>
                <a:sym typeface="Maven Pro"/>
              </a:rPr>
              <a:t>2 din 6</a:t>
            </a:r>
            <a:endParaRPr b="0" i="0" sz="1400" u="none" cap="none" strike="noStrike">
              <a:solidFill>
                <a:srgbClr val="FFFFFF"/>
              </a:solidFill>
              <a:latin typeface="Maven Pro"/>
              <a:ea typeface="Maven Pro"/>
              <a:cs typeface="Maven Pro"/>
              <a:sym typeface="Maven Pro"/>
            </a:endParaRPr>
          </a:p>
        </p:txBody>
      </p:sp>
      <p:sp>
        <p:nvSpPr>
          <p:cNvPr id="86" name="Google Shape;86;p5"/>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Week 2. Conditional programming, loops &amp; functions</a:t>
            </a:r>
            <a:endParaRPr b="0" i="0" sz="2400" u="none" cap="none" strike="noStrike">
              <a:solidFill>
                <a:srgbClr val="000000"/>
              </a:solidFill>
              <a:latin typeface="Maven Pro"/>
              <a:ea typeface="Maven Pro"/>
              <a:cs typeface="Maven Pro"/>
              <a:sym typeface="Maven Pro"/>
            </a:endParaRPr>
          </a:p>
        </p:txBody>
      </p:sp>
      <p:pic>
        <p:nvPicPr>
          <p:cNvPr id="87" name="Google Shape;87;p5"/>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idx="1" type="body"/>
          </p:nvPr>
        </p:nvSpPr>
        <p:spPr>
          <a:xfrm>
            <a:off x="277750" y="8826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mod normal instrucțiunile sunt executate secvențial. Codul este rulat linie cu linie.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practică, există nevoia ca un grup de instrucțiuni să fie executat de mai multe ori.</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structură repetitivă ne permite să executăm o instrucțiune sau un grup de instrucțiuni de mai multe ori.</a:t>
            </a:r>
            <a:endParaRPr sz="1800">
              <a:solidFill>
                <a:schemeClr val="dk2"/>
              </a:solidFill>
              <a:latin typeface="Nunito"/>
              <a:ea typeface="Nunito"/>
              <a:cs typeface="Nunito"/>
              <a:sym typeface="Nunito"/>
            </a:endParaRPr>
          </a:p>
        </p:txBody>
      </p:sp>
      <p:sp>
        <p:nvSpPr>
          <p:cNvPr id="93" name="Google Shape;93;p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Structuri repetitive</a:t>
            </a:r>
            <a:endParaRPr b="1" sz="3000">
              <a:solidFill>
                <a:srgbClr val="7030A0"/>
              </a:solidFill>
              <a:latin typeface="Maven Pro"/>
              <a:ea typeface="Maven Pro"/>
              <a:cs typeface="Maven Pro"/>
              <a:sym typeface="Maven Pro"/>
            </a:endParaRPr>
          </a:p>
        </p:txBody>
      </p:sp>
      <p:sp>
        <p:nvSpPr>
          <p:cNvPr id="94" name="Google Shape;94;p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95" name="Google Shape;95;p6"/>
          <p:cNvPicPr preferRelativeResize="0"/>
          <p:nvPr/>
        </p:nvPicPr>
        <p:blipFill rotWithShape="1">
          <a:blip r:embed="rId3">
            <a:alphaModFix/>
          </a:blip>
          <a:srcRect b="0" l="0" r="0" t="0"/>
          <a:stretch/>
        </p:blipFill>
        <p:spPr>
          <a:xfrm>
            <a:off x="8817850" y="2554101"/>
            <a:ext cx="2625525" cy="3005550"/>
          </a:xfrm>
          <a:prstGeom prst="rect">
            <a:avLst/>
          </a:prstGeom>
          <a:noFill/>
          <a:ln>
            <a:noFill/>
          </a:ln>
        </p:spPr>
      </p:pic>
      <p:sp>
        <p:nvSpPr>
          <p:cNvPr id="96" name="Google Shape;96;p6"/>
          <p:cNvSpPr txBox="1"/>
          <p:nvPr/>
        </p:nvSpPr>
        <p:spPr>
          <a:xfrm>
            <a:off x="277750" y="2125775"/>
            <a:ext cx="8540100" cy="4134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Nunito"/>
              <a:buChar char="●"/>
            </a:pPr>
            <a:r>
              <a:rPr b="0" i="0" lang="en-US" sz="1800" u="none" cap="none" strike="noStrike">
                <a:solidFill>
                  <a:srgbClr val="424242"/>
                </a:solidFill>
                <a:latin typeface="Nunito"/>
                <a:ea typeface="Nunito"/>
                <a:cs typeface="Nunito"/>
                <a:sym typeface="Nunito"/>
              </a:rPr>
              <a:t>Limbajul Python oferă următoarele două astfel de structuri:</a:t>
            </a:r>
            <a:endParaRPr b="0" i="0" sz="1800" u="none" cap="none" strike="noStrike">
              <a:solidFill>
                <a:srgbClr val="424242"/>
              </a:solidFill>
              <a:latin typeface="Nunito"/>
              <a:ea typeface="Nunito"/>
              <a:cs typeface="Nunito"/>
              <a:sym typeface="Nunito"/>
            </a:endParaRPr>
          </a:p>
          <a:p>
            <a:pPr indent="-342900" lvl="1" marL="914400" marR="0" rtl="0" algn="l">
              <a:lnSpc>
                <a:spcPct val="150000"/>
              </a:lnSpc>
              <a:spcBef>
                <a:spcPts val="0"/>
              </a:spcBef>
              <a:spcAft>
                <a:spcPts val="0"/>
              </a:spcAft>
              <a:buClr>
                <a:srgbClr val="424242"/>
              </a:buClr>
              <a:buSzPts val="1800"/>
              <a:buFont typeface="Nunito"/>
              <a:buChar char="○"/>
            </a:pPr>
            <a:r>
              <a:rPr b="1" i="0" lang="en-US" sz="1800" u="none" cap="none" strike="noStrike">
                <a:solidFill>
                  <a:schemeClr val="accent3"/>
                </a:solidFill>
                <a:latin typeface="Nunito"/>
                <a:ea typeface="Nunito"/>
                <a:cs typeface="Nunito"/>
                <a:sym typeface="Nunito"/>
              </a:rPr>
              <a:t>while</a:t>
            </a:r>
            <a:r>
              <a:rPr b="0" i="0" lang="en-US" sz="1800" u="none" cap="none" strike="noStrike">
                <a:solidFill>
                  <a:srgbClr val="424242"/>
                </a:solidFill>
                <a:latin typeface="Nunito"/>
                <a:ea typeface="Nunito"/>
                <a:cs typeface="Nunito"/>
                <a:sym typeface="Nunito"/>
              </a:rPr>
              <a:t> - repet</a:t>
            </a:r>
            <a:r>
              <a:rPr b="0" i="0" lang="en-US" sz="1800" u="none" cap="none" strike="noStrike">
                <a:solidFill>
                  <a:schemeClr val="dk2"/>
                </a:solidFill>
                <a:latin typeface="Nunito"/>
                <a:ea typeface="Nunito"/>
                <a:cs typeface="Nunito"/>
                <a:sym typeface="Nunito"/>
              </a:rPr>
              <a:t>ă un set de instrucțiuni atât timp cât este îndeplinită o condiție.</a:t>
            </a:r>
            <a:endParaRPr b="0" i="0" sz="1800" u="none" cap="none" strike="noStrike">
              <a:solidFill>
                <a:schemeClr val="dk2"/>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2"/>
              </a:solidFill>
              <a:latin typeface="Nunito"/>
              <a:ea typeface="Nunito"/>
              <a:cs typeface="Nunito"/>
              <a:sym typeface="Nunito"/>
            </a:endParaRPr>
          </a:p>
          <a:p>
            <a:pPr indent="-342900" lvl="2" marL="1371600" marR="0" rtl="0" algn="l">
              <a:lnSpc>
                <a:spcPct val="150000"/>
              </a:lnSpc>
              <a:spcBef>
                <a:spcPts val="0"/>
              </a:spcBef>
              <a:spcAft>
                <a:spcPts val="0"/>
              </a:spcAft>
              <a:buClr>
                <a:schemeClr val="dk2"/>
              </a:buClr>
              <a:buSzPts val="1800"/>
              <a:buFont typeface="Nunito"/>
              <a:buChar char="■"/>
            </a:pPr>
            <a:r>
              <a:rPr b="0" i="0" lang="en-US" sz="1800" u="none" cap="none" strike="noStrike">
                <a:solidFill>
                  <a:schemeClr val="dk2"/>
                </a:solidFill>
                <a:latin typeface="Nunito"/>
                <a:ea typeface="Nunito"/>
                <a:cs typeface="Nunito"/>
                <a:sym typeface="Nunito"/>
              </a:rPr>
              <a:t>mai întâi este verificată condiția, iar apoi se execută codul.</a:t>
            </a:r>
            <a:endParaRPr b="0" i="0" sz="1800" u="none" cap="none" strike="noStrike">
              <a:solidFill>
                <a:schemeClr val="dk2"/>
              </a:solidFill>
              <a:latin typeface="Nunito"/>
              <a:ea typeface="Nunito"/>
              <a:cs typeface="Nunito"/>
              <a:sym typeface="Nunito"/>
            </a:endParaRPr>
          </a:p>
          <a:p>
            <a:pPr indent="-342900" lvl="2" marL="1371600" marR="0" rtl="0" algn="l">
              <a:lnSpc>
                <a:spcPct val="150000"/>
              </a:lnSpc>
              <a:spcBef>
                <a:spcPts val="0"/>
              </a:spcBef>
              <a:spcAft>
                <a:spcPts val="0"/>
              </a:spcAft>
              <a:buClr>
                <a:schemeClr val="dk2"/>
              </a:buClr>
              <a:buSzPts val="1800"/>
              <a:buFont typeface="Nunito"/>
              <a:buChar char="■"/>
            </a:pPr>
            <a:r>
              <a:rPr b="0" i="0" lang="en-US" sz="1800" u="none" cap="none" strike="noStrike">
                <a:solidFill>
                  <a:schemeClr val="dk2"/>
                </a:solidFill>
                <a:latin typeface="Nunito"/>
                <a:ea typeface="Nunito"/>
                <a:cs typeface="Nunito"/>
                <a:sym typeface="Nunito"/>
              </a:rPr>
              <a:t>este o structură repetitivă cu număr necunoscut de pași. Codul va fi executat cât timp condiția este îndeplinită - nu vom ști de câte ori.</a:t>
            </a:r>
            <a:endParaRPr b="0" i="0" sz="1800" u="none" cap="none" strike="noStrike">
              <a:solidFill>
                <a:schemeClr val="dk2"/>
              </a:solidFill>
              <a:latin typeface="Nunito"/>
              <a:ea typeface="Nunito"/>
              <a:cs typeface="Nunito"/>
              <a:sym typeface="Nunito"/>
            </a:endParaRPr>
          </a:p>
          <a:p>
            <a:pPr indent="-342900" lvl="1" marL="914400" marR="0" rtl="0" algn="l">
              <a:lnSpc>
                <a:spcPct val="150000"/>
              </a:lnSpc>
              <a:spcBef>
                <a:spcPts val="0"/>
              </a:spcBef>
              <a:spcAft>
                <a:spcPts val="0"/>
              </a:spcAft>
              <a:buClr>
                <a:schemeClr val="dk2"/>
              </a:buClr>
              <a:buSzPts val="1800"/>
              <a:buFont typeface="Nunito"/>
              <a:buChar char="○"/>
            </a:pPr>
            <a:r>
              <a:rPr b="1" i="0" lang="en-US" sz="1800" u="none" cap="none" strike="noStrike">
                <a:solidFill>
                  <a:schemeClr val="accent3"/>
                </a:solidFill>
                <a:latin typeface="Nunito"/>
                <a:ea typeface="Nunito"/>
                <a:cs typeface="Nunito"/>
                <a:sym typeface="Nunito"/>
              </a:rPr>
              <a:t>for</a:t>
            </a:r>
            <a:r>
              <a:rPr b="0" i="0" lang="en-US" sz="1800" u="none" cap="none" strike="noStrike">
                <a:solidFill>
                  <a:schemeClr val="dk2"/>
                </a:solidFill>
                <a:latin typeface="Nunito"/>
                <a:ea typeface="Nunito"/>
                <a:cs typeface="Nunito"/>
                <a:sym typeface="Nunito"/>
              </a:rPr>
              <a:t> - repetă un set de instrucțiuni de un număr cunoscut și finit de pași.</a:t>
            </a:r>
            <a:endParaRPr b="0" i="0" sz="1800" u="none" cap="none" strike="noStrike">
              <a:solidFill>
                <a:schemeClr val="dk2"/>
              </a:solidFill>
              <a:latin typeface="Nunito"/>
              <a:ea typeface="Nunito"/>
              <a:cs typeface="Nunito"/>
              <a:sym typeface="Nunito"/>
            </a:endParaRPr>
          </a:p>
        </p:txBody>
      </p:sp>
      <p:pic>
        <p:nvPicPr>
          <p:cNvPr id="97" name="Google Shape;97;p6"/>
          <p:cNvPicPr preferRelativeResize="0"/>
          <p:nvPr/>
        </p:nvPicPr>
        <p:blipFill rotWithShape="1">
          <a:blip r:embed="rId4">
            <a:alphaModFix/>
          </a:blip>
          <a:srcRect b="0" l="0" r="0" t="0"/>
          <a:stretch/>
        </p:blipFill>
        <p:spPr>
          <a:xfrm>
            <a:off x="3157150" y="3295050"/>
            <a:ext cx="2781300" cy="485775"/>
          </a:xfrm>
          <a:prstGeom prst="rect">
            <a:avLst/>
          </a:prstGeom>
          <a:noFill/>
          <a:ln>
            <a:noFill/>
          </a:ln>
        </p:spPr>
      </p:pic>
      <p:pic>
        <p:nvPicPr>
          <p:cNvPr id="98" name="Google Shape;98;p6"/>
          <p:cNvPicPr preferRelativeResize="0"/>
          <p:nvPr/>
        </p:nvPicPr>
        <p:blipFill rotWithShape="1">
          <a:blip r:embed="rId5">
            <a:alphaModFix/>
          </a:blip>
          <a:srcRect b="0" l="0" r="0" t="0"/>
          <a:stretch/>
        </p:blipFill>
        <p:spPr>
          <a:xfrm>
            <a:off x="2642800" y="5559638"/>
            <a:ext cx="3810000" cy="485775"/>
          </a:xfrm>
          <a:prstGeom prst="rect">
            <a:avLst/>
          </a:prstGeom>
          <a:noFill/>
          <a:ln>
            <a:noFill/>
          </a:ln>
        </p:spPr>
      </p:pic>
      <p:pic>
        <p:nvPicPr>
          <p:cNvPr id="99" name="Google Shape;99;p6"/>
          <p:cNvPicPr preferRelativeResize="0"/>
          <p:nvPr/>
        </p:nvPicPr>
        <p:blipFill rotWithShape="1">
          <a:blip r:embed="rId6">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Există trei instrucțiuni cu ajutorul cărora putem controla modul de executare al structurilor repetitive.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Rolul acestora este de a schimba modul secvențial de executare al instrucțiunilor.</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accent3"/>
                </a:solidFill>
                <a:latin typeface="Nunito"/>
                <a:ea typeface="Nunito"/>
                <a:cs typeface="Nunito"/>
                <a:sym typeface="Nunito"/>
              </a:rPr>
              <a:t>break</a:t>
            </a:r>
            <a:r>
              <a:rPr lang="en-US" sz="1800">
                <a:solidFill>
                  <a:schemeClr val="dk2"/>
                </a:solidFill>
                <a:latin typeface="Nunito"/>
                <a:ea typeface="Nunito"/>
                <a:cs typeface="Nunito"/>
                <a:sym typeface="Nunito"/>
              </a:rPr>
              <a:t> - oprește execuția buclei și transferă controlul către următoarea instrucțiune din afara buclei.</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1" marL="914400" rtl="0" algn="l">
              <a:lnSpc>
                <a:spcPct val="200000"/>
              </a:lnSpc>
              <a:spcBef>
                <a:spcPts val="800"/>
              </a:spcBef>
              <a:spcAft>
                <a:spcPts val="0"/>
              </a:spcAft>
              <a:buClr>
                <a:schemeClr val="dk2"/>
              </a:buClr>
              <a:buSzPts val="1800"/>
              <a:buFont typeface="Nunito"/>
              <a:buChar char="○"/>
            </a:pPr>
            <a:r>
              <a:rPr b="1" lang="en-US" sz="1800">
                <a:solidFill>
                  <a:schemeClr val="accent3"/>
                </a:solidFill>
                <a:latin typeface="Nunito"/>
                <a:ea typeface="Nunito"/>
                <a:cs typeface="Nunito"/>
                <a:sym typeface="Nunito"/>
              </a:rPr>
              <a:t>continue</a:t>
            </a:r>
            <a:r>
              <a:rPr lang="en-US" sz="1800">
                <a:solidFill>
                  <a:schemeClr val="dk2"/>
                </a:solidFill>
                <a:latin typeface="Nunito"/>
                <a:ea typeface="Nunito"/>
                <a:cs typeface="Nunito"/>
                <a:sym typeface="Nunito"/>
              </a:rPr>
              <a:t> - oprește executarea restului de cod, dar transferă controlul următoarei iterații.</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SzPts val="3200"/>
              <a:buNone/>
            </a:pPr>
            <a:r>
              <a:t/>
            </a:r>
            <a:endParaRPr sz="1800">
              <a:solidFill>
                <a:schemeClr val="dk2"/>
              </a:solidFill>
              <a:latin typeface="Nunito"/>
              <a:ea typeface="Nunito"/>
              <a:cs typeface="Nunito"/>
              <a:sym typeface="Nunito"/>
            </a:endParaRPr>
          </a:p>
          <a:p>
            <a:pPr indent="-342900" lvl="1" marL="914400" rtl="0" algn="l">
              <a:lnSpc>
                <a:spcPct val="200000"/>
              </a:lnSpc>
              <a:spcBef>
                <a:spcPts val="800"/>
              </a:spcBef>
              <a:spcAft>
                <a:spcPts val="0"/>
              </a:spcAft>
              <a:buClr>
                <a:schemeClr val="dk2"/>
              </a:buClr>
              <a:buSzPts val="1800"/>
              <a:buFont typeface="Nunito"/>
              <a:buChar char="○"/>
            </a:pPr>
            <a:r>
              <a:rPr b="1" lang="en-US" sz="1800">
                <a:solidFill>
                  <a:schemeClr val="accent3"/>
                </a:solidFill>
                <a:latin typeface="Nunito"/>
                <a:ea typeface="Nunito"/>
                <a:cs typeface="Nunito"/>
                <a:sym typeface="Nunito"/>
              </a:rPr>
              <a:t>pass</a:t>
            </a:r>
            <a:r>
              <a:rPr lang="en-US" sz="1800">
                <a:solidFill>
                  <a:schemeClr val="dk2"/>
                </a:solidFill>
                <a:latin typeface="Nunito"/>
                <a:ea typeface="Nunito"/>
                <a:cs typeface="Nunito"/>
                <a:sym typeface="Nunito"/>
              </a:rPr>
              <a:t> - este o instrucțiune ce are rol de placeholder. Nu are absolut nici o acțiune, doar substituie conținutul unui bloc pentru a permite scrierea acestuia, dar necompletarea lui cu instrucțiuni.</a:t>
            </a:r>
            <a:endParaRPr sz="1800">
              <a:solidFill>
                <a:schemeClr val="dk2"/>
              </a:solidFill>
              <a:latin typeface="Nunito"/>
              <a:ea typeface="Nunito"/>
              <a:cs typeface="Nunito"/>
              <a:sym typeface="Nunito"/>
            </a:endParaRPr>
          </a:p>
        </p:txBody>
      </p:sp>
      <p:sp>
        <p:nvSpPr>
          <p:cNvPr id="105" name="Google Shape;105;p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Structuri repetitive</a:t>
            </a:r>
            <a:endParaRPr b="1" sz="3000">
              <a:solidFill>
                <a:srgbClr val="7030A0"/>
              </a:solidFill>
              <a:latin typeface="Maven Pro"/>
              <a:ea typeface="Maven Pro"/>
              <a:cs typeface="Maven Pro"/>
              <a:sym typeface="Maven Pro"/>
            </a:endParaRPr>
          </a:p>
        </p:txBody>
      </p:sp>
      <p:sp>
        <p:nvSpPr>
          <p:cNvPr id="106" name="Google Shape;106;p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07" name="Google Shape;107;p7"/>
          <p:cNvPicPr preferRelativeResize="0"/>
          <p:nvPr/>
        </p:nvPicPr>
        <p:blipFill rotWithShape="1">
          <a:blip r:embed="rId3">
            <a:alphaModFix/>
          </a:blip>
          <a:srcRect b="0" l="0" r="0" t="0"/>
          <a:stretch/>
        </p:blipFill>
        <p:spPr>
          <a:xfrm>
            <a:off x="3956821" y="2468300"/>
            <a:ext cx="4278351" cy="794825"/>
          </a:xfrm>
          <a:prstGeom prst="rect">
            <a:avLst/>
          </a:prstGeom>
          <a:noFill/>
          <a:ln>
            <a:noFill/>
          </a:ln>
        </p:spPr>
      </p:pic>
      <p:pic>
        <p:nvPicPr>
          <p:cNvPr id="108" name="Google Shape;108;p7"/>
          <p:cNvPicPr preferRelativeResize="0"/>
          <p:nvPr/>
        </p:nvPicPr>
        <p:blipFill rotWithShape="1">
          <a:blip r:embed="rId4">
            <a:alphaModFix/>
          </a:blip>
          <a:srcRect b="0" l="0" r="0" t="0"/>
          <a:stretch/>
        </p:blipFill>
        <p:spPr>
          <a:xfrm>
            <a:off x="4849400" y="3728949"/>
            <a:ext cx="2493200" cy="901050"/>
          </a:xfrm>
          <a:prstGeom prst="rect">
            <a:avLst/>
          </a:prstGeom>
          <a:noFill/>
          <a:ln>
            <a:noFill/>
          </a:ln>
        </p:spPr>
      </p:pic>
      <p:pic>
        <p:nvPicPr>
          <p:cNvPr id="109" name="Google Shape;109;p7"/>
          <p:cNvPicPr preferRelativeResize="0"/>
          <p:nvPr/>
        </p:nvPicPr>
        <p:blipFill rotWithShape="1">
          <a:blip r:embed="rId5">
            <a:alphaModFix/>
          </a:blip>
          <a:srcRect b="0" l="0" r="0" t="0"/>
          <a:stretch/>
        </p:blipFill>
        <p:spPr>
          <a:xfrm>
            <a:off x="5626350" y="5567275"/>
            <a:ext cx="989300" cy="489550"/>
          </a:xfrm>
          <a:prstGeom prst="rect">
            <a:avLst/>
          </a:prstGeom>
          <a:noFill/>
          <a:ln>
            <a:noFill/>
          </a:ln>
        </p:spPr>
      </p:pic>
      <p:pic>
        <p:nvPicPr>
          <p:cNvPr id="110" name="Google Shape;110;p7"/>
          <p:cNvPicPr preferRelativeResize="0"/>
          <p:nvPr/>
        </p:nvPicPr>
        <p:blipFill rotWithShape="1">
          <a:blip r:embed="rId6">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333"/>
              <a:buNone/>
            </a:pPr>
            <a:r>
              <a:rPr b="1" lang="en-US" sz="6000">
                <a:solidFill>
                  <a:srgbClr val="FFFFFF"/>
                </a:solidFill>
                <a:latin typeface="Maven Pro"/>
                <a:ea typeface="Maven Pro"/>
                <a:cs typeface="Maven Pro"/>
                <a:sym typeface="Maven Pro"/>
              </a:rPr>
              <a:t>Funcții</a:t>
            </a:r>
            <a:endParaRPr b="1" sz="6000">
              <a:solidFill>
                <a:srgbClr val="FFFFFF"/>
              </a:solidFill>
              <a:latin typeface="Maven Pro"/>
              <a:ea typeface="Maven Pro"/>
              <a:cs typeface="Maven Pro"/>
              <a:sym typeface="Maven Pro"/>
            </a:endParaRPr>
          </a:p>
        </p:txBody>
      </p:sp>
      <p:sp>
        <p:nvSpPr>
          <p:cNvPr id="116" name="Google Shape;116;p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Maven Pro"/>
                <a:ea typeface="Maven Pro"/>
                <a:cs typeface="Maven Pro"/>
                <a:sym typeface="Maven Pro"/>
              </a:rPr>
              <a:t>3 din 6</a:t>
            </a:r>
            <a:endParaRPr b="0" i="0" sz="1400" u="none" cap="none" strike="noStrike">
              <a:solidFill>
                <a:srgbClr val="FFFFFF"/>
              </a:solidFill>
              <a:latin typeface="Maven Pro"/>
              <a:ea typeface="Maven Pro"/>
              <a:cs typeface="Maven Pro"/>
              <a:sym typeface="Maven Pro"/>
            </a:endParaRPr>
          </a:p>
        </p:txBody>
      </p:sp>
      <p:sp>
        <p:nvSpPr>
          <p:cNvPr id="117" name="Google Shape;117;p8"/>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Maven Pro"/>
                <a:ea typeface="Maven Pro"/>
                <a:cs typeface="Maven Pro"/>
                <a:sym typeface="Maven Pro"/>
              </a:rPr>
              <a:t>Week 2. Conditional programming, loops &amp; functions</a:t>
            </a:r>
            <a:endParaRPr b="0" i="0" sz="2400" u="none" cap="none" strike="noStrike">
              <a:solidFill>
                <a:srgbClr val="000000"/>
              </a:solidFill>
              <a:latin typeface="Maven Pro"/>
              <a:ea typeface="Maven Pro"/>
              <a:cs typeface="Maven Pro"/>
              <a:sym typeface="Maven Pro"/>
            </a:endParaRPr>
          </a:p>
        </p:txBody>
      </p:sp>
      <p:pic>
        <p:nvPicPr>
          <p:cNvPr id="118" name="Google Shape;118;p8"/>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funcție reprezintă un bloc organizat de cod ce poate fi refolosit și are rolul de a realiza o singură acțiune.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Funcțiile oferă o modularitate mai bună a aplicației și un mare avantaj în refolosirea codului.</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Python conține multe funcții predefinite, dar fiecare utilizator își poate crea propriile funcții. Câteva exemple de funcții predefinite:</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print()</a:t>
            </a:r>
            <a:r>
              <a:rPr lang="en-US" sz="1800">
                <a:solidFill>
                  <a:schemeClr val="dk2"/>
                </a:solidFill>
                <a:latin typeface="Nunito"/>
                <a:ea typeface="Nunito"/>
                <a:cs typeface="Nunito"/>
                <a:sym typeface="Nunito"/>
              </a:rPr>
              <a:t> - este funcția cu care afișăm un mesaj în consolă.</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format()</a:t>
            </a:r>
            <a:r>
              <a:rPr lang="en-US" sz="1800">
                <a:solidFill>
                  <a:schemeClr val="dk2"/>
                </a:solidFill>
                <a:latin typeface="Nunito"/>
                <a:ea typeface="Nunito"/>
                <a:cs typeface="Nunito"/>
                <a:sym typeface="Nunito"/>
              </a:rPr>
              <a:t> - este funcția cu care formatăm un șir de caractere.</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input()</a:t>
            </a:r>
            <a:r>
              <a:rPr lang="en-US" sz="1800">
                <a:solidFill>
                  <a:schemeClr val="dk2"/>
                </a:solidFill>
                <a:latin typeface="Nunito"/>
                <a:ea typeface="Nunito"/>
                <a:cs typeface="Nunito"/>
                <a:sym typeface="Nunito"/>
              </a:rPr>
              <a:t> - este funcția cu care citim date introduse de la tastatură.</a:t>
            </a:r>
            <a:endParaRPr sz="1800">
              <a:solidFill>
                <a:schemeClr val="dk2"/>
              </a:solidFill>
              <a:latin typeface="Nunito"/>
              <a:ea typeface="Nunito"/>
              <a:cs typeface="Nunito"/>
              <a:sym typeface="Nunito"/>
            </a:endParaRPr>
          </a:p>
        </p:txBody>
      </p:sp>
      <p:sp>
        <p:nvSpPr>
          <p:cNvPr id="124" name="Google Shape;124;p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Funcții</a:t>
            </a:r>
            <a:endParaRPr b="1" sz="3000">
              <a:solidFill>
                <a:srgbClr val="7030A0"/>
              </a:solidFill>
              <a:latin typeface="Maven Pro"/>
              <a:ea typeface="Maven Pro"/>
              <a:cs typeface="Maven Pro"/>
              <a:sym typeface="Maven Pro"/>
            </a:endParaRPr>
          </a:p>
        </p:txBody>
      </p:sp>
      <p:sp>
        <p:nvSpPr>
          <p:cNvPr id="125" name="Google Shape;125;p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ven Pro"/>
                <a:ea typeface="Maven Pro"/>
                <a:cs typeface="Maven Pro"/>
                <a:sym typeface="Maven Pro"/>
              </a:rPr>
              <a:t>Week 3. Conditional programming, loops and functions</a:t>
            </a:r>
            <a:endParaRPr b="0" i="0" sz="1600" u="none" cap="none" strike="noStrike">
              <a:solidFill>
                <a:srgbClr val="FFFFFF"/>
              </a:solidFill>
              <a:latin typeface="Maven Pro"/>
              <a:ea typeface="Maven Pro"/>
              <a:cs typeface="Maven Pro"/>
              <a:sym typeface="Maven Pro"/>
            </a:endParaRPr>
          </a:p>
        </p:txBody>
      </p:sp>
      <p:pic>
        <p:nvPicPr>
          <p:cNvPr id="126" name="Google Shape;126;p9"/>
          <p:cNvPicPr preferRelativeResize="0"/>
          <p:nvPr/>
        </p:nvPicPr>
        <p:blipFill rotWithShape="1">
          <a:blip r:embed="rId3">
            <a:alphaModFix/>
          </a:blip>
          <a:srcRect b="0" l="0" r="0" t="0"/>
          <a:stretch/>
        </p:blipFill>
        <p:spPr>
          <a:xfrm>
            <a:off x="1371600" y="6373937"/>
            <a:ext cx="1274700" cy="4295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