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6858000" cx="12192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5A7E21-F4D0-4C56-8FB6-F527F73CAEB3}">
  <a:tblStyle styleId="{595A7E21-F4D0-4C56-8FB6-F527F73CAE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3.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5.xml"/><Relationship Id="rId44" Type="http://schemas.openxmlformats.org/officeDocument/2006/relationships/font" Target="fonts/MavenPro-bold.fntdata"/><Relationship Id="rId21" Type="http://schemas.openxmlformats.org/officeDocument/2006/relationships/slide" Target="slides/slide14.xml"/><Relationship Id="rId43" Type="http://schemas.openxmlformats.org/officeDocument/2006/relationships/font" Target="fonts/MavenPro-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Nunito-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854149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78541490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541490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78541490c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8541490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78541490cf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541490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8541490cf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8541490c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78541490cf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8541490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78541490cf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8541490c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78541490cf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8541490c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78541490cf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8541490c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8541490cf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8541490c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78541490cf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e958133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ae9581333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e958133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ae9581333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e958133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ae9581333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e958133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ae9581333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e958133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ae9581333d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e9581333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ae9581333d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e958133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ae9581333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e958133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ae9581333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e958133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ae9581333d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6f33ed0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a6f33ed0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3f148793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a3f1487932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87e3799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a87e37997c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3f1487932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a3f1487932_2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3f148793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a3f1487932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972b25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ad972b25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972b25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ad972b254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972b25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ad972b254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972b25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ad972b254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972b25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ad972b254e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2518902"/>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sfafafa">
  <p:cSld name="Slidesfafafa">
    <p:spTree>
      <p:nvGrpSpPr>
        <p:cNvPr id="17" name="Shape 17"/>
        <p:cNvGrpSpPr/>
        <p:nvPr/>
      </p:nvGrpSpPr>
      <p:grpSpPr>
        <a:xfrm>
          <a:off x="0" y="0"/>
          <a:ext cx="0" cy="0"/>
          <a:chOff x="0" y="0"/>
          <a:chExt cx="0" cy="0"/>
        </a:xfrm>
      </p:grpSpPr>
      <p:sp>
        <p:nvSpPr>
          <p:cNvPr id="18" name="Google Shape;18;p3"/>
          <p:cNvSpPr txBox="1"/>
          <p:nvPr/>
        </p:nvSpPr>
        <p:spPr>
          <a:xfrm flipH="1" rot="10800000">
            <a:off x="0" y="-97566"/>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Arial"/>
                <a:ea typeface="Arial"/>
                <a:cs typeface="Arial"/>
                <a:sym typeface="Arial"/>
              </a:rPr>
              <a:t>``</a:t>
            </a:r>
            <a:endParaRPr b="0" i="0" sz="1867" u="none" cap="none" strike="noStrike">
              <a:solidFill>
                <a:srgbClr val="000000"/>
              </a:solidFill>
              <a:latin typeface="Arial"/>
              <a:ea typeface="Arial"/>
              <a:cs typeface="Arial"/>
              <a:sym typeface="Arial"/>
            </a:endParaRPr>
          </a:p>
        </p:txBody>
      </p:sp>
      <p:sp>
        <p:nvSpPr>
          <p:cNvPr id="19" name="Google Shape;19;p3"/>
          <p:cNvSpPr/>
          <p:nvPr/>
        </p:nvSpPr>
        <p:spPr>
          <a:xfrm flipH="1" rot="10800000">
            <a:off x="0" y="6163632"/>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 name="Google Shape;20;p3"/>
          <p:cNvSpPr txBox="1"/>
          <p:nvPr>
            <p:ph idx="12" type="sldNum"/>
          </p:nvPr>
        </p:nvSpPr>
        <p:spPr>
          <a:xfrm>
            <a:off x="11364721" y="6260831"/>
            <a:ext cx="731599" cy="52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1" name="Google Shape;21;p3"/>
          <p:cNvPicPr preferRelativeResize="0"/>
          <p:nvPr/>
        </p:nvPicPr>
        <p:blipFill rotWithShape="1">
          <a:blip r:embed="rId2">
            <a:alphaModFix/>
          </a:blip>
          <a:srcRect b="0" l="0" r="0" t="0"/>
          <a:stretch/>
        </p:blipFill>
        <p:spPr>
          <a:xfrm>
            <a:off x="215733" y="6347933"/>
            <a:ext cx="976000" cy="424800"/>
          </a:xfrm>
          <a:prstGeom prst="rect">
            <a:avLst/>
          </a:prstGeom>
          <a:noFill/>
          <a:ln>
            <a:noFill/>
          </a:ln>
        </p:spPr>
      </p:pic>
      <p:sp>
        <p:nvSpPr>
          <p:cNvPr id="22" name="Google Shape;22;p3"/>
          <p:cNvSpPr txBox="1"/>
          <p:nvPr>
            <p:ph type="title"/>
          </p:nvPr>
        </p:nvSpPr>
        <p:spPr>
          <a:xfrm>
            <a:off x="703733" y="-1232"/>
            <a:ext cx="10515600" cy="82625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12121"/>
              </a:buClr>
              <a:buSzPts val="3467"/>
              <a:buFont typeface="Calibri"/>
              <a:buNone/>
              <a:defRPr sz="3466">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3" name="Shape 23"/>
        <p:cNvGrpSpPr/>
        <p:nvPr/>
      </p:nvGrpSpPr>
      <p:grpSpPr>
        <a:xfrm>
          <a:off x="0" y="0"/>
          <a:ext cx="0" cy="0"/>
          <a:chOff x="0" y="0"/>
          <a:chExt cx="0" cy="0"/>
        </a:xfrm>
      </p:grpSpPr>
      <p:sp>
        <p:nvSpPr>
          <p:cNvPr id="24" name="Google Shape;24;p4"/>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333"/>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Title">
  <p:cSld name="Section With Title">
    <p:spTree>
      <p:nvGrpSpPr>
        <p:cNvPr id="31" name="Shape 31"/>
        <p:cNvGrpSpPr/>
        <p:nvPr/>
      </p:nvGrpSpPr>
      <p:grpSpPr>
        <a:xfrm>
          <a:off x="0" y="0"/>
          <a:ext cx="0" cy="0"/>
          <a:chOff x="0" y="0"/>
          <a:chExt cx="0" cy="0"/>
        </a:xfrm>
      </p:grpSpPr>
      <p:sp>
        <p:nvSpPr>
          <p:cNvPr id="32" name="Google Shape;32;p6"/>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333"/>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Content">
  <p:cSld name="Slide with Content">
    <p:spTree>
      <p:nvGrpSpPr>
        <p:cNvPr id="38" name="Shape 38"/>
        <p:cNvGrpSpPr/>
        <p:nvPr/>
      </p:nvGrpSpPr>
      <p:grpSpPr>
        <a:xfrm>
          <a:off x="0" y="0"/>
          <a:ext cx="0" cy="0"/>
          <a:chOff x="0" y="0"/>
          <a:chExt cx="0" cy="0"/>
        </a:xfrm>
      </p:grpSpPr>
      <p:sp>
        <p:nvSpPr>
          <p:cNvPr id="39" name="Google Shape;39;p8"/>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 type="body"/>
          </p:nvPr>
        </p:nvSpPr>
        <p:spPr>
          <a:xfrm>
            <a:off x="63501" y="806451"/>
            <a:ext cx="12054417" cy="5463116"/>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sp>
        <p:nvSpPr>
          <p:cNvPr id="42" name="Google Shape;42;p9"/>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3467"/>
              <a:buFont typeface="Calibri"/>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 name="Google Shape;7;p1"/>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9" name="Google Shape;9;p1"/>
          <p:cNvSpPr/>
          <p:nvPr/>
        </p:nvSpPr>
        <p:spPr>
          <a:xfrm>
            <a:off x="0" y="-69289"/>
            <a:ext cx="12192000" cy="5270977"/>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10" name="Google Shape;10;p1"/>
          <p:cNvPicPr preferRelativeResize="0"/>
          <p:nvPr/>
        </p:nvPicPr>
        <p:blipFill rotWithShape="1">
          <a:blip r:embed="rId2">
            <a:alphaModFix/>
          </a:blip>
          <a:srcRect b="0" l="0" r="0" t="0"/>
          <a:stretch/>
        </p:blipFill>
        <p:spPr>
          <a:xfrm>
            <a:off x="4931652" y="1140667"/>
            <a:ext cx="2328800" cy="1012800"/>
          </a:xfrm>
          <a:prstGeom prst="rect">
            <a:avLst/>
          </a:prstGeom>
          <a:noFill/>
          <a:ln>
            <a:noFill/>
          </a:ln>
        </p:spPr>
      </p:pic>
      <p:sp>
        <p:nvSpPr>
          <p:cNvPr id="11" name="Google Shape;11;p1"/>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212121"/>
              </a:buClr>
              <a:buSzPts val="5333"/>
              <a:buFont typeface="Calibri"/>
              <a:buNone/>
              <a:defRPr b="0" i="0" sz="5333" u="none" cap="none" strike="noStrike">
                <a:solidFill>
                  <a:srgbClr val="21212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25" name="Shape 25"/>
        <p:cNvGrpSpPr/>
        <p:nvPr/>
      </p:nvGrpSpPr>
      <p:grpSpPr>
        <a:xfrm>
          <a:off x="0" y="0"/>
          <a:ext cx="0" cy="0"/>
          <a:chOff x="0" y="0"/>
          <a:chExt cx="0" cy="0"/>
        </a:xfrm>
      </p:grpSpPr>
      <p:sp>
        <p:nvSpPr>
          <p:cNvPr id="26" name="Google Shape;26;p5"/>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7" name="Google Shape;27;p5"/>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28" name="Google Shape;28;p5"/>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29" name="Google Shape;29;p5"/>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212121"/>
              </a:buClr>
              <a:buSzPts val="5333"/>
              <a:buFont typeface="Calibri"/>
              <a:buNone/>
              <a:defRPr b="0" i="0" sz="5333" u="none" cap="none" strike="noStrike">
                <a:solidFill>
                  <a:srgbClr val="21212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p:nvPr/>
        </p:nvSpPr>
        <p:spPr>
          <a:xfrm>
            <a:off x="0" y="-100836"/>
            <a:ext cx="12192000" cy="5132400"/>
          </a:xfrm>
          <a:prstGeom prst="rect">
            <a:avLst/>
          </a:prstGeom>
          <a:solidFill>
            <a:srgbClr val="642C8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33" name="Shape 33"/>
        <p:cNvGrpSpPr/>
        <p:nvPr/>
      </p:nvGrpSpPr>
      <p:grpSpPr>
        <a:xfrm>
          <a:off x="0" y="0"/>
          <a:ext cx="0" cy="0"/>
          <a:chOff x="0" y="0"/>
          <a:chExt cx="0" cy="0"/>
        </a:xfrm>
      </p:grpSpPr>
      <p:sp>
        <p:nvSpPr>
          <p:cNvPr id="34" name="Google Shape;34;p7"/>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35" name="Google Shape;35;p7"/>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36" name="Google Shape;36;p7"/>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37" name="Google Shape;37;p7"/>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3467"/>
              <a:buFont typeface="Calibri"/>
              <a:buNone/>
              <a:defRPr b="0" i="0" sz="3466"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1.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36.png"/><Relationship Id="rId5" Type="http://schemas.openxmlformats.org/officeDocument/2006/relationships/image" Target="../media/image24.png"/><Relationship Id="rId6"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benbernardblog.com/web-scraping-and-crawling-are-perfectly-legal-right/" TargetMode="Externa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lpf.ro/liga-1"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frsah.ro/" TargetMode="Externa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ctrTitle"/>
          </p:nvPr>
        </p:nvSpPr>
        <p:spPr>
          <a:xfrm>
            <a:off x="75" y="2518900"/>
            <a:ext cx="12192000" cy="238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Calibri"/>
              <a:buNone/>
            </a:pPr>
            <a:r>
              <a:rPr b="1" lang="en-US">
                <a:latin typeface="Maven Pro"/>
                <a:ea typeface="Maven Pro"/>
                <a:cs typeface="Maven Pro"/>
                <a:sym typeface="Maven Pro"/>
              </a:rPr>
              <a:t>Python Development</a:t>
            </a:r>
            <a:endParaRPr b="1">
              <a:latin typeface="Maven Pro"/>
              <a:ea typeface="Maven Pro"/>
              <a:cs typeface="Maven Pro"/>
              <a:sym typeface="Maven Pro"/>
            </a:endParaRPr>
          </a:p>
        </p:txBody>
      </p:sp>
      <p:sp>
        <p:nvSpPr>
          <p:cNvPr id="48" name="Google Shape;48;p10"/>
          <p:cNvSpPr txBox="1"/>
          <p:nvPr/>
        </p:nvSpPr>
        <p:spPr>
          <a:xfrm>
            <a:off x="75" y="5202250"/>
            <a:ext cx="12192000" cy="103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rgbClr val="424242"/>
                </a:solidFill>
                <a:latin typeface="Maven Pro"/>
                <a:ea typeface="Maven Pro"/>
                <a:cs typeface="Maven Pro"/>
                <a:sym typeface="Maven Pro"/>
              </a:rPr>
              <a:t>Week 4. Memory savers, files &amp; web scraping</a:t>
            </a:r>
            <a:endParaRPr sz="3600">
              <a:solidFill>
                <a:srgbClr val="424242"/>
              </a:solidFill>
              <a:latin typeface="Maven Pro"/>
              <a:ea typeface="Maven Pro"/>
              <a:cs typeface="Maven Pro"/>
              <a:sym typeface="Maven Pro"/>
            </a:endParaRPr>
          </a:p>
        </p:txBody>
      </p:sp>
      <p:pic>
        <p:nvPicPr>
          <p:cNvPr id="49" name="Google Shape;49;p10"/>
          <p:cNvPicPr preferRelativeResize="0"/>
          <p:nvPr/>
        </p:nvPicPr>
        <p:blipFill>
          <a:blip r:embed="rId3">
            <a:alphaModFix/>
          </a:blip>
          <a:stretch>
            <a:fillRect/>
          </a:stretch>
        </p:blipFill>
        <p:spPr>
          <a:xfrm>
            <a:off x="3967450" y="2179400"/>
            <a:ext cx="4257100" cy="1434450"/>
          </a:xfrm>
          <a:prstGeom prst="rect">
            <a:avLst/>
          </a:prstGeom>
          <a:noFill/>
          <a:ln>
            <a:noFill/>
          </a:ln>
        </p:spPr>
      </p:pic>
      <p:pic>
        <p:nvPicPr>
          <p:cNvPr id="50" name="Google Shape;50;p10"/>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Funcția map are rolul de a modifica fiecare element al unei liste.</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Sintaxa acesteia este</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317500" lvl="1" marL="9144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primul parametru primit de funcție este o funcție care primește fiecare element din iterabil, pe rând, și trebuie să întoarcă un alt element pe baza acestuia.</a:t>
            </a:r>
            <a:endParaRPr sz="1400">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al doilea parametru este un iterabil pe care vrem să acționeze map-ul.</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Având în vedere lista noastră anterioară de jucători, în exemplul următor ne folosim de funcția map pentru a adăuga fiecărui element din listă proprietatea </a:t>
            </a:r>
            <a:r>
              <a:rPr i="1" lang="en-US" sz="1400">
                <a:solidFill>
                  <a:schemeClr val="dk2"/>
                </a:solidFill>
                <a:latin typeface="Nunito"/>
                <a:ea typeface="Nunito"/>
                <a:cs typeface="Nunito"/>
                <a:sym typeface="Nunito"/>
              </a:rPr>
              <a:t>is_top_3</a:t>
            </a:r>
            <a:r>
              <a:rPr lang="en-US" sz="1400">
                <a:solidFill>
                  <a:schemeClr val="dk2"/>
                </a:solidFill>
                <a:latin typeface="Nunito"/>
                <a:ea typeface="Nunito"/>
                <a:cs typeface="Nunito"/>
                <a:sym typeface="Nunito"/>
              </a:rPr>
              <a:t> care va fi True sau False în funcție de rank.</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Atenție! Rezultatul returnat de </a:t>
            </a:r>
            <a:r>
              <a:rPr b="1" lang="en-US" sz="1400">
                <a:solidFill>
                  <a:schemeClr val="dk2"/>
                </a:solidFill>
                <a:latin typeface="Nunito"/>
                <a:ea typeface="Nunito"/>
                <a:cs typeface="Nunito"/>
                <a:sym typeface="Nunito"/>
              </a:rPr>
              <a:t>map</a:t>
            </a:r>
            <a:r>
              <a:rPr lang="en-US" sz="1400">
                <a:solidFill>
                  <a:schemeClr val="dk2"/>
                </a:solidFill>
                <a:latin typeface="Nunito"/>
                <a:ea typeface="Nunito"/>
                <a:cs typeface="Nunito"/>
                <a:sym typeface="Nunito"/>
              </a:rPr>
              <a:t> este un iterabil de tip </a:t>
            </a:r>
            <a:r>
              <a:rPr b="1" lang="en-US" sz="1400">
                <a:solidFill>
                  <a:schemeClr val="dk2"/>
                </a:solidFill>
                <a:latin typeface="Nunito"/>
                <a:ea typeface="Nunito"/>
                <a:cs typeface="Nunito"/>
                <a:sym typeface="Nunito"/>
              </a:rPr>
              <a:t>map</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p:txBody>
      </p:sp>
      <p:sp>
        <p:nvSpPr>
          <p:cNvPr id="126" name="Google Shape;126;p1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funcția map</a:t>
            </a:r>
            <a:endParaRPr b="1" sz="3000">
              <a:solidFill>
                <a:srgbClr val="7030A0"/>
              </a:solidFill>
              <a:latin typeface="Maven Pro"/>
              <a:ea typeface="Maven Pro"/>
              <a:cs typeface="Maven Pro"/>
              <a:sym typeface="Maven Pro"/>
            </a:endParaRPr>
          </a:p>
        </p:txBody>
      </p:sp>
      <p:sp>
        <p:nvSpPr>
          <p:cNvPr id="127" name="Google Shape;127;p1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28" name="Google Shape;128;p19"/>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29" name="Google Shape;129;p19"/>
          <p:cNvPicPr preferRelativeResize="0"/>
          <p:nvPr/>
        </p:nvPicPr>
        <p:blipFill>
          <a:blip r:embed="rId4">
            <a:alphaModFix/>
          </a:blip>
          <a:stretch>
            <a:fillRect/>
          </a:stretch>
        </p:blipFill>
        <p:spPr>
          <a:xfrm>
            <a:off x="3249213" y="1672688"/>
            <a:ext cx="5743575" cy="238125"/>
          </a:xfrm>
          <a:prstGeom prst="rect">
            <a:avLst/>
          </a:prstGeom>
          <a:noFill/>
          <a:ln>
            <a:noFill/>
          </a:ln>
        </p:spPr>
      </p:pic>
      <p:pic>
        <p:nvPicPr>
          <p:cNvPr id="130" name="Google Shape;130;p19"/>
          <p:cNvPicPr preferRelativeResize="0"/>
          <p:nvPr/>
        </p:nvPicPr>
        <p:blipFill>
          <a:blip r:embed="rId5">
            <a:alphaModFix/>
          </a:blip>
          <a:stretch>
            <a:fillRect/>
          </a:stretch>
        </p:blipFill>
        <p:spPr>
          <a:xfrm>
            <a:off x="3660526" y="3866975"/>
            <a:ext cx="4920951" cy="1284275"/>
          </a:xfrm>
          <a:prstGeom prst="rect">
            <a:avLst/>
          </a:prstGeom>
          <a:noFill/>
          <a:ln>
            <a:noFill/>
          </a:ln>
        </p:spPr>
      </p:pic>
      <p:pic>
        <p:nvPicPr>
          <p:cNvPr id="131" name="Google Shape;131;p19"/>
          <p:cNvPicPr preferRelativeResize="0"/>
          <p:nvPr/>
        </p:nvPicPr>
        <p:blipFill>
          <a:blip r:embed="rId6">
            <a:alphaModFix/>
          </a:blip>
          <a:stretch>
            <a:fillRect/>
          </a:stretch>
        </p:blipFill>
        <p:spPr>
          <a:xfrm>
            <a:off x="3476625" y="5914400"/>
            <a:ext cx="5238750" cy="15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Funcția filter are rolul de a filtra elementele dintr-un iterabil.</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Sintaxa acesteia este:</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317500" lvl="1" marL="9144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primul parametru primit de funcție este o funcție care primește fiecare element din iterabil, pe rând, și returnează True dacă acesta va face parte din secvența finală sau False în caz contrar.</a:t>
            </a:r>
            <a:endParaRPr sz="1400">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al doilea parametru este un iterabil pe care vrem să ac</a:t>
            </a:r>
            <a:r>
              <a:rPr lang="en-US" sz="1400">
                <a:solidFill>
                  <a:schemeClr val="dk2"/>
                </a:solidFill>
                <a:latin typeface="Nunito"/>
                <a:ea typeface="Nunito"/>
                <a:cs typeface="Nunito"/>
                <a:sym typeface="Nunito"/>
              </a:rPr>
              <a:t>ționeze iterabilul.</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Având în vedere lista anterioară de jucatori, în exemplul următor ne vom folosi de funcția filter pentru a obține un iterabil doar cu jucătorii a căror proprietate </a:t>
            </a:r>
            <a:r>
              <a:rPr i="1" lang="en-US" sz="1400">
                <a:solidFill>
                  <a:schemeClr val="dk2"/>
                </a:solidFill>
                <a:latin typeface="Nunito"/>
                <a:ea typeface="Nunito"/>
                <a:cs typeface="Nunito"/>
                <a:sym typeface="Nunito"/>
              </a:rPr>
              <a:t>last_name</a:t>
            </a:r>
            <a:r>
              <a:rPr lang="en-US" sz="1400">
                <a:solidFill>
                  <a:schemeClr val="dk2"/>
                </a:solidFill>
                <a:latin typeface="Nunito"/>
                <a:ea typeface="Nunito"/>
                <a:cs typeface="Nunito"/>
                <a:sym typeface="Nunito"/>
              </a:rPr>
              <a:t> are valoarea </a:t>
            </a:r>
            <a:r>
              <a:rPr i="1" lang="en-US" sz="1400">
                <a:solidFill>
                  <a:schemeClr val="dk2"/>
                </a:solidFill>
                <a:latin typeface="Nunito"/>
                <a:ea typeface="Nunito"/>
                <a:cs typeface="Nunito"/>
                <a:sym typeface="Nunito"/>
              </a:rPr>
              <a:t>McDonald</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Atenție! Rezultatul returnat de </a:t>
            </a:r>
            <a:r>
              <a:rPr b="1" lang="en-US" sz="1400">
                <a:solidFill>
                  <a:schemeClr val="dk2"/>
                </a:solidFill>
                <a:latin typeface="Nunito"/>
                <a:ea typeface="Nunito"/>
                <a:cs typeface="Nunito"/>
                <a:sym typeface="Nunito"/>
              </a:rPr>
              <a:t>filter</a:t>
            </a:r>
            <a:r>
              <a:rPr lang="en-US" sz="1400">
                <a:solidFill>
                  <a:schemeClr val="dk2"/>
                </a:solidFill>
                <a:latin typeface="Nunito"/>
                <a:ea typeface="Nunito"/>
                <a:cs typeface="Nunito"/>
                <a:sym typeface="Nunito"/>
              </a:rPr>
              <a:t> este un iterabil de tip </a:t>
            </a:r>
            <a:r>
              <a:rPr b="1" lang="en-US" sz="1400">
                <a:solidFill>
                  <a:schemeClr val="dk2"/>
                </a:solidFill>
                <a:latin typeface="Nunito"/>
                <a:ea typeface="Nunito"/>
                <a:cs typeface="Nunito"/>
                <a:sym typeface="Nunito"/>
              </a:rPr>
              <a:t>filter</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p:txBody>
      </p:sp>
      <p:sp>
        <p:nvSpPr>
          <p:cNvPr id="137" name="Google Shape;137;p2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funcția filter</a:t>
            </a:r>
            <a:endParaRPr b="1" sz="3000">
              <a:solidFill>
                <a:srgbClr val="7030A0"/>
              </a:solidFill>
              <a:latin typeface="Maven Pro"/>
              <a:ea typeface="Maven Pro"/>
              <a:cs typeface="Maven Pro"/>
              <a:sym typeface="Maven Pro"/>
            </a:endParaRPr>
          </a:p>
        </p:txBody>
      </p:sp>
      <p:sp>
        <p:nvSpPr>
          <p:cNvPr id="138" name="Google Shape;138;p2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39" name="Google Shape;139;p20"/>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40" name="Google Shape;140;p20"/>
          <p:cNvPicPr preferRelativeResize="0"/>
          <p:nvPr/>
        </p:nvPicPr>
        <p:blipFill>
          <a:blip r:embed="rId4">
            <a:alphaModFix/>
          </a:blip>
          <a:stretch>
            <a:fillRect/>
          </a:stretch>
        </p:blipFill>
        <p:spPr>
          <a:xfrm>
            <a:off x="3577825" y="1682213"/>
            <a:ext cx="5086350" cy="219075"/>
          </a:xfrm>
          <a:prstGeom prst="rect">
            <a:avLst/>
          </a:prstGeom>
          <a:noFill/>
          <a:ln>
            <a:noFill/>
          </a:ln>
        </p:spPr>
      </p:pic>
      <p:pic>
        <p:nvPicPr>
          <p:cNvPr id="141" name="Google Shape;141;p20"/>
          <p:cNvPicPr preferRelativeResize="0"/>
          <p:nvPr/>
        </p:nvPicPr>
        <p:blipFill>
          <a:blip r:embed="rId5">
            <a:alphaModFix/>
          </a:blip>
          <a:stretch>
            <a:fillRect/>
          </a:stretch>
        </p:blipFill>
        <p:spPr>
          <a:xfrm>
            <a:off x="277750" y="3765025"/>
            <a:ext cx="3857750" cy="1661550"/>
          </a:xfrm>
          <a:prstGeom prst="rect">
            <a:avLst/>
          </a:prstGeom>
          <a:noFill/>
          <a:ln>
            <a:noFill/>
          </a:ln>
        </p:spPr>
      </p:pic>
      <p:pic>
        <p:nvPicPr>
          <p:cNvPr id="142" name="Google Shape;142;p20"/>
          <p:cNvPicPr preferRelativeResize="0"/>
          <p:nvPr/>
        </p:nvPicPr>
        <p:blipFill>
          <a:blip r:embed="rId6">
            <a:alphaModFix/>
          </a:blip>
          <a:stretch>
            <a:fillRect/>
          </a:stretch>
        </p:blipFill>
        <p:spPr>
          <a:xfrm>
            <a:off x="4810125" y="5887213"/>
            <a:ext cx="2571750" cy="238125"/>
          </a:xfrm>
          <a:prstGeom prst="rect">
            <a:avLst/>
          </a:prstGeom>
          <a:noFill/>
          <a:ln>
            <a:noFill/>
          </a:ln>
        </p:spPr>
      </p:pic>
      <p:sp>
        <p:nvSpPr>
          <p:cNvPr id="143" name="Google Shape;143;p20"/>
          <p:cNvSpPr txBox="1"/>
          <p:nvPr/>
        </p:nvSpPr>
        <p:spPr>
          <a:xfrm>
            <a:off x="4135500" y="3993625"/>
            <a:ext cx="7828800" cy="16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424242"/>
              </a:buClr>
              <a:buSzPts val="1400"/>
              <a:buFont typeface="Nunito"/>
              <a:buChar char="➠"/>
            </a:pPr>
            <a:r>
              <a:rPr lang="en-US">
                <a:solidFill>
                  <a:srgbClr val="424242"/>
                </a:solidFill>
                <a:latin typeface="Nunito"/>
                <a:ea typeface="Nunito"/>
                <a:cs typeface="Nunito"/>
                <a:sym typeface="Nunito"/>
              </a:rPr>
              <a:t>Pentru a beneficia la maxim de eficientizarea memoriei, funcția folosită în exemplul alăturat poate fi redusă la o funcție anonimă care va produce exact același rezultat.</a:t>
            </a:r>
            <a:endParaRPr>
              <a:solidFill>
                <a:srgbClr val="424242"/>
              </a:solidFill>
              <a:latin typeface="Nunito"/>
              <a:ea typeface="Nunito"/>
              <a:cs typeface="Nunito"/>
              <a:sym typeface="Nunito"/>
            </a:endParaRPr>
          </a:p>
        </p:txBody>
      </p:sp>
      <p:pic>
        <p:nvPicPr>
          <p:cNvPr id="144" name="Google Shape;144;p20"/>
          <p:cNvPicPr preferRelativeResize="0"/>
          <p:nvPr/>
        </p:nvPicPr>
        <p:blipFill>
          <a:blip r:embed="rId7">
            <a:alphaModFix/>
          </a:blip>
          <a:stretch>
            <a:fillRect/>
          </a:stretch>
        </p:blipFill>
        <p:spPr>
          <a:xfrm>
            <a:off x="5100650" y="4774975"/>
            <a:ext cx="5898500" cy="28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20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Funcția zip primește două sau mai multe structuri iterabile și returnează un iterabil de tip </a:t>
            </a:r>
            <a:r>
              <a:rPr b="1" lang="en-US" sz="1400">
                <a:solidFill>
                  <a:schemeClr val="dk2"/>
                </a:solidFill>
                <a:latin typeface="Nunito"/>
                <a:ea typeface="Nunito"/>
                <a:cs typeface="Nunito"/>
                <a:sym typeface="Nunito"/>
              </a:rPr>
              <a:t>zip</a:t>
            </a:r>
            <a:r>
              <a:rPr lang="en-US" sz="1400">
                <a:solidFill>
                  <a:schemeClr val="dk2"/>
                </a:solidFill>
                <a:latin typeface="Nunito"/>
                <a:ea typeface="Nunito"/>
                <a:cs typeface="Nunito"/>
                <a:sym typeface="Nunito"/>
              </a:rPr>
              <a:t> format din tupluri care conțin elemente grupate din structurile inițiale.</a:t>
            </a:r>
            <a:endParaRPr sz="1400">
              <a:solidFill>
                <a:schemeClr val="dk2"/>
              </a:solidFill>
              <a:latin typeface="Nunito"/>
              <a:ea typeface="Nunito"/>
              <a:cs typeface="Nunito"/>
              <a:sym typeface="Nunito"/>
            </a:endParaRPr>
          </a:p>
          <a:p>
            <a:pPr indent="-317500" lvl="0" marL="4572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Având în vedere că strucurile inițale pot avea lungimi diferite, lungimea finală a iterabilului rezultat în urma funcției zip va avea lungimea egală cu lungimea celei mai scurte structuri inițiale.</a:t>
            </a:r>
            <a:endParaRPr sz="1400">
              <a:solidFill>
                <a:schemeClr val="dk2"/>
              </a:solidFill>
              <a:latin typeface="Nunito"/>
              <a:ea typeface="Nunito"/>
              <a:cs typeface="Nunito"/>
              <a:sym typeface="Nunito"/>
            </a:endParaRPr>
          </a:p>
          <a:p>
            <a:pPr indent="-317500" lvl="0" marL="4572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Teoria poate fi cel mai bine evidențată prin următorul exemplu:</a:t>
            </a:r>
            <a:endParaRPr sz="14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400">
              <a:solidFill>
                <a:schemeClr val="dk2"/>
              </a:solidFill>
              <a:latin typeface="Nunito"/>
              <a:ea typeface="Nunito"/>
              <a:cs typeface="Nunito"/>
              <a:sym typeface="Nunito"/>
            </a:endParaRPr>
          </a:p>
          <a:p>
            <a:pPr indent="-317500" lvl="1" marL="914400" rtl="0" algn="l">
              <a:lnSpc>
                <a:spcPct val="20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din câte se observă, structurile iterabile sunt trimise ca parameterii poziționali funcției zip. Ordinea în care sunt trimiși va reprezenta ordinea în tuplurile inițiale.</a:t>
            </a:r>
            <a:endParaRPr sz="1400">
              <a:solidFill>
                <a:schemeClr val="dk2"/>
              </a:solidFill>
              <a:latin typeface="Nunito"/>
              <a:ea typeface="Nunito"/>
              <a:cs typeface="Nunito"/>
              <a:sym typeface="Nunito"/>
            </a:endParaRPr>
          </a:p>
          <a:p>
            <a:pPr indent="-317500" lvl="1" marL="9144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în exemplul anterior avem de a face cu 3 liste de dimensiuni diferite astfel că lungimea iterabilului returnat de funcția zip va avea lungimea egală cu 3 (lungimea listei </a:t>
            </a:r>
            <a:r>
              <a:rPr b="1" lang="en-US" sz="1400">
                <a:solidFill>
                  <a:schemeClr val="dk2"/>
                </a:solidFill>
                <a:latin typeface="Nunito"/>
                <a:ea typeface="Nunito"/>
                <a:cs typeface="Nunito"/>
                <a:sym typeface="Nunito"/>
              </a:rPr>
              <a:t>list_1</a:t>
            </a:r>
            <a:r>
              <a:rPr lang="en-US" sz="1400">
                <a:solidFill>
                  <a:schemeClr val="dk2"/>
                </a:solidFill>
                <a:latin typeface="Nunito"/>
                <a:ea typeface="Nunito"/>
                <a:cs typeface="Nunito"/>
                <a:sym typeface="Nunito"/>
              </a:rPr>
              <a:t> - aceasta fiind cea mai scurtă)</a:t>
            </a:r>
            <a:endParaRPr sz="1400">
              <a:solidFill>
                <a:schemeClr val="dk2"/>
              </a:solidFill>
              <a:latin typeface="Nunito"/>
              <a:ea typeface="Nunito"/>
              <a:cs typeface="Nunito"/>
              <a:sym typeface="Nunito"/>
            </a:endParaRPr>
          </a:p>
        </p:txBody>
      </p:sp>
      <p:sp>
        <p:nvSpPr>
          <p:cNvPr id="150" name="Google Shape;150;p2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funcția zip</a:t>
            </a:r>
            <a:endParaRPr b="1" sz="3000">
              <a:solidFill>
                <a:srgbClr val="7030A0"/>
              </a:solidFill>
              <a:latin typeface="Maven Pro"/>
              <a:ea typeface="Maven Pro"/>
              <a:cs typeface="Maven Pro"/>
              <a:sym typeface="Maven Pro"/>
            </a:endParaRPr>
          </a:p>
        </p:txBody>
      </p:sp>
      <p:sp>
        <p:nvSpPr>
          <p:cNvPr id="151" name="Google Shape;151;p2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52" name="Google Shape;152;p21"/>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53" name="Google Shape;153;p21"/>
          <p:cNvPicPr preferRelativeResize="0"/>
          <p:nvPr/>
        </p:nvPicPr>
        <p:blipFill>
          <a:blip r:embed="rId4">
            <a:alphaModFix/>
          </a:blip>
          <a:stretch>
            <a:fillRect/>
          </a:stretch>
        </p:blipFill>
        <p:spPr>
          <a:xfrm>
            <a:off x="2095500" y="3119438"/>
            <a:ext cx="8001000" cy="9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List comprehension este un concept folosit pentru obținerea unei liste noi pe baza unei liste deja existente.</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Sintaxa list comprehension se bazează pe iterarea unei liste existente și crearea unei listei noi.</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această metodă poate fi folosit și un inline if, ca în exemplul următor:</a:t>
            </a:r>
            <a:endParaRPr sz="1800">
              <a:solidFill>
                <a:schemeClr val="dk2"/>
              </a:solidFill>
              <a:latin typeface="Nunito"/>
              <a:ea typeface="Nunito"/>
              <a:cs typeface="Nunito"/>
              <a:sym typeface="Nunito"/>
            </a:endParaRPr>
          </a:p>
        </p:txBody>
      </p:sp>
      <p:sp>
        <p:nvSpPr>
          <p:cNvPr id="159" name="Google Shape;159;p2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list comprehension</a:t>
            </a:r>
            <a:endParaRPr b="1" sz="3000">
              <a:solidFill>
                <a:srgbClr val="7030A0"/>
              </a:solidFill>
              <a:latin typeface="Maven Pro"/>
              <a:ea typeface="Maven Pro"/>
              <a:cs typeface="Maven Pro"/>
              <a:sym typeface="Maven Pro"/>
            </a:endParaRPr>
          </a:p>
        </p:txBody>
      </p:sp>
      <p:sp>
        <p:nvSpPr>
          <p:cNvPr id="160" name="Google Shape;160;p2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61" name="Google Shape;161;p22"/>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62" name="Google Shape;162;p22"/>
          <p:cNvPicPr preferRelativeResize="0"/>
          <p:nvPr/>
        </p:nvPicPr>
        <p:blipFill>
          <a:blip r:embed="rId4">
            <a:alphaModFix/>
          </a:blip>
          <a:stretch>
            <a:fillRect/>
          </a:stretch>
        </p:blipFill>
        <p:spPr>
          <a:xfrm>
            <a:off x="3609975" y="1591125"/>
            <a:ext cx="4972050" cy="952500"/>
          </a:xfrm>
          <a:prstGeom prst="rect">
            <a:avLst/>
          </a:prstGeom>
          <a:noFill/>
          <a:ln>
            <a:noFill/>
          </a:ln>
        </p:spPr>
      </p:pic>
      <p:pic>
        <p:nvPicPr>
          <p:cNvPr id="163" name="Google Shape;163;p22"/>
          <p:cNvPicPr preferRelativeResize="0"/>
          <p:nvPr/>
        </p:nvPicPr>
        <p:blipFill>
          <a:blip r:embed="rId5">
            <a:alphaModFix/>
          </a:blip>
          <a:stretch>
            <a:fillRect/>
          </a:stretch>
        </p:blipFill>
        <p:spPr>
          <a:xfrm>
            <a:off x="2552700" y="4072250"/>
            <a:ext cx="7086600" cy="95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Lucrul cu fișiere</a:t>
            </a:r>
            <a:endParaRPr b="1" sz="6000">
              <a:solidFill>
                <a:srgbClr val="FFFFFF"/>
              </a:solidFill>
              <a:latin typeface="Maven Pro"/>
              <a:ea typeface="Maven Pro"/>
              <a:cs typeface="Maven Pro"/>
              <a:sym typeface="Maven Pro"/>
            </a:endParaRPr>
          </a:p>
        </p:txBody>
      </p:sp>
      <p:sp>
        <p:nvSpPr>
          <p:cNvPr id="169" name="Google Shape;169;p2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2</a:t>
            </a:r>
            <a:r>
              <a:rPr lang="en-US">
                <a:solidFill>
                  <a:srgbClr val="FFFFFF"/>
                </a:solidFill>
                <a:latin typeface="Maven Pro"/>
                <a:ea typeface="Maven Pro"/>
                <a:cs typeface="Maven Pro"/>
                <a:sym typeface="Maven Pro"/>
              </a:rPr>
              <a:t> din 4</a:t>
            </a:r>
            <a:endParaRPr>
              <a:solidFill>
                <a:srgbClr val="FFFFFF"/>
              </a:solidFill>
              <a:latin typeface="Maven Pro"/>
              <a:ea typeface="Maven Pro"/>
              <a:cs typeface="Maven Pro"/>
              <a:sym typeface="Maven Pro"/>
            </a:endParaRPr>
          </a:p>
        </p:txBody>
      </p:sp>
      <p:sp>
        <p:nvSpPr>
          <p:cNvPr id="170" name="Google Shape;170;p23"/>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4. Memory savers, files &amp; web scraping</a:t>
            </a:r>
            <a:endParaRPr sz="2400">
              <a:latin typeface="Maven Pro"/>
              <a:ea typeface="Maven Pro"/>
              <a:cs typeface="Maven Pro"/>
              <a:sym typeface="Maven Pro"/>
            </a:endParaRPr>
          </a:p>
        </p:txBody>
      </p:sp>
      <p:pic>
        <p:nvPicPr>
          <p:cNvPr id="171" name="Google Shape;171;p23"/>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Atunci când vorbim de Python </a:t>
            </a:r>
            <a:r>
              <a:rPr lang="en-US" sz="1600">
                <a:solidFill>
                  <a:schemeClr val="dk2"/>
                </a:solidFill>
                <a:latin typeface="Nunito"/>
                <a:ea typeface="Nunito"/>
                <a:cs typeface="Nunito"/>
                <a:sym typeface="Nunito"/>
              </a:rPr>
              <a:t>și lucrul cu fișiere ne putem gandi la cam tot ce ne trece prin cap despre fișiere:</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putem să “ne plimbăm” prin structura de directoare</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putem să creăm și/sau să ștergem, directoare și sau fișiere</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putem arhiva și dezarhiva fișiere .zip și/sau .tar.</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ș.a.</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Pentru lucrul cu fișierele există mai multe module built-in care ne pot ajuta, cum ar fi:</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os</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os.path</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shutil</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pathlib</a:t>
            </a:r>
            <a:endParaRPr sz="1600">
              <a:solidFill>
                <a:schemeClr val="dk2"/>
              </a:solidFill>
              <a:latin typeface="Nunito"/>
              <a:ea typeface="Nunito"/>
              <a:cs typeface="Nunito"/>
              <a:sym typeface="Nunito"/>
            </a:endParaRPr>
          </a:p>
        </p:txBody>
      </p:sp>
      <p:sp>
        <p:nvSpPr>
          <p:cNvPr id="177" name="Google Shape;177;p2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Lucrul cu fișiere</a:t>
            </a:r>
            <a:endParaRPr b="1" sz="3000">
              <a:solidFill>
                <a:srgbClr val="7030A0"/>
              </a:solidFill>
              <a:latin typeface="Maven Pro"/>
              <a:ea typeface="Maven Pro"/>
              <a:cs typeface="Maven Pro"/>
              <a:sym typeface="Maven Pro"/>
            </a:endParaRPr>
          </a:p>
        </p:txBody>
      </p:sp>
      <p:sp>
        <p:nvSpPr>
          <p:cNvPr id="178" name="Google Shape;178;p2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79" name="Google Shape;179;p24"/>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Pentru deschiderea unui fișier vom folosi instrucțiunea </a:t>
            </a:r>
            <a:r>
              <a:rPr b="1" lang="en-US" sz="1600">
                <a:solidFill>
                  <a:schemeClr val="dk2"/>
                </a:solidFill>
                <a:latin typeface="Nunito"/>
                <a:ea typeface="Nunito"/>
                <a:cs typeface="Nunito"/>
                <a:sym typeface="Nunito"/>
              </a:rPr>
              <a:t>with</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Această instrucțiune este folosită pentru gestionarea excepțiilor astfel încât codul să fie mai lizibil. Are rolul de a simplifica gestionarea resurselor comune cum ar fi fluxul de fișiere.</a:t>
            </a:r>
            <a:endParaRPr sz="1600">
              <a:solidFill>
                <a:schemeClr val="dk2"/>
              </a:solidFill>
              <a:latin typeface="Nunito"/>
              <a:ea typeface="Nunito"/>
              <a:cs typeface="Nunito"/>
              <a:sym typeface="Nunito"/>
            </a:endParaRPr>
          </a:p>
          <a:p>
            <a:pPr indent="-330200" lvl="0" marL="4572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exemplul de mai jos puteți observa modalitatea de deschidere a unui fișier folosind metoda clasică, fără folosirea instrucțiunii with:</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Următorul exemplu este echivalent cu cele prezentate mai sus, singura diferență fiind eficientizarea codului prin neapelarea manuală a metodei </a:t>
            </a:r>
            <a:r>
              <a:rPr b="1" lang="en-US" sz="1600">
                <a:solidFill>
                  <a:schemeClr val="dk2"/>
                </a:solidFill>
                <a:latin typeface="Nunito"/>
                <a:ea typeface="Nunito"/>
                <a:cs typeface="Nunito"/>
                <a:sym typeface="Nunito"/>
              </a:rPr>
              <a:t>close()</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330200" lvl="0" marL="4572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Folosind instrucțiunea with, Python se va ocupa de gestionarea fluxului necesar operațiilor cu fișiere.</a:t>
            </a:r>
            <a:endParaRPr sz="1600">
              <a:solidFill>
                <a:schemeClr val="dk2"/>
              </a:solidFill>
              <a:latin typeface="Nunito"/>
              <a:ea typeface="Nunito"/>
              <a:cs typeface="Nunito"/>
              <a:sym typeface="Nunito"/>
            </a:endParaRPr>
          </a:p>
        </p:txBody>
      </p:sp>
      <p:sp>
        <p:nvSpPr>
          <p:cNvPr id="185" name="Google Shape;185;p2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Lucrul cu fișiere</a:t>
            </a:r>
            <a:endParaRPr b="1" sz="3000">
              <a:solidFill>
                <a:srgbClr val="7030A0"/>
              </a:solidFill>
              <a:latin typeface="Maven Pro"/>
              <a:ea typeface="Maven Pro"/>
              <a:cs typeface="Maven Pro"/>
              <a:sym typeface="Maven Pro"/>
            </a:endParaRPr>
          </a:p>
        </p:txBody>
      </p:sp>
      <p:sp>
        <p:nvSpPr>
          <p:cNvPr id="186" name="Google Shape;186;p2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87" name="Google Shape;187;p25"/>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88" name="Google Shape;188;p25"/>
          <p:cNvPicPr preferRelativeResize="0"/>
          <p:nvPr/>
        </p:nvPicPr>
        <p:blipFill>
          <a:blip r:embed="rId4">
            <a:alphaModFix/>
          </a:blip>
          <a:stretch>
            <a:fillRect/>
          </a:stretch>
        </p:blipFill>
        <p:spPr>
          <a:xfrm>
            <a:off x="6927575" y="2924800"/>
            <a:ext cx="2990850" cy="1219200"/>
          </a:xfrm>
          <a:prstGeom prst="rect">
            <a:avLst/>
          </a:prstGeom>
          <a:noFill/>
          <a:ln>
            <a:noFill/>
          </a:ln>
        </p:spPr>
      </p:pic>
      <p:pic>
        <p:nvPicPr>
          <p:cNvPr id="189" name="Google Shape;189;p25"/>
          <p:cNvPicPr preferRelativeResize="0"/>
          <p:nvPr/>
        </p:nvPicPr>
        <p:blipFill>
          <a:blip r:embed="rId5">
            <a:alphaModFix/>
          </a:blip>
          <a:stretch>
            <a:fillRect/>
          </a:stretch>
        </p:blipFill>
        <p:spPr>
          <a:xfrm>
            <a:off x="2273575" y="3196250"/>
            <a:ext cx="2990850" cy="676275"/>
          </a:xfrm>
          <a:prstGeom prst="rect">
            <a:avLst/>
          </a:prstGeom>
          <a:noFill/>
          <a:ln>
            <a:noFill/>
          </a:ln>
        </p:spPr>
      </p:pic>
      <p:pic>
        <p:nvPicPr>
          <p:cNvPr id="190" name="Google Shape;190;p25"/>
          <p:cNvPicPr preferRelativeResize="0"/>
          <p:nvPr/>
        </p:nvPicPr>
        <p:blipFill>
          <a:blip r:embed="rId6">
            <a:alphaModFix/>
          </a:blip>
          <a:stretch>
            <a:fillRect/>
          </a:stretch>
        </p:blipFill>
        <p:spPr>
          <a:xfrm>
            <a:off x="4395775" y="5037750"/>
            <a:ext cx="3400425"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04800" lvl="0" marL="457200" rtl="0" algn="l">
              <a:lnSpc>
                <a:spcPct val="150000"/>
              </a:lnSpc>
              <a:spcBef>
                <a:spcPts val="80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Funcția </a:t>
            </a:r>
            <a:r>
              <a:rPr b="1" lang="en-US" sz="1200">
                <a:solidFill>
                  <a:schemeClr val="dk2"/>
                </a:solidFill>
                <a:latin typeface="Nunito"/>
                <a:ea typeface="Nunito"/>
                <a:cs typeface="Nunito"/>
                <a:sym typeface="Nunito"/>
              </a:rPr>
              <a:t>open()</a:t>
            </a:r>
            <a:r>
              <a:rPr lang="en-US" sz="1200">
                <a:solidFill>
                  <a:schemeClr val="dk2"/>
                </a:solidFill>
                <a:latin typeface="Nunito"/>
                <a:ea typeface="Nunito"/>
                <a:cs typeface="Nunito"/>
                <a:sym typeface="Nunito"/>
              </a:rPr>
              <a:t> primește următorii parametrii:</a:t>
            </a:r>
            <a:endParaRPr sz="1200">
              <a:solidFill>
                <a:schemeClr val="dk2"/>
              </a:solidFill>
              <a:latin typeface="Nunito"/>
              <a:ea typeface="Nunito"/>
              <a:cs typeface="Nunito"/>
              <a:sym typeface="Nunito"/>
            </a:endParaRPr>
          </a:p>
          <a:p>
            <a:pPr indent="-304800" lvl="1" marL="914400" rtl="0" algn="l">
              <a:lnSpc>
                <a:spcPct val="150000"/>
              </a:lnSpc>
              <a:spcBef>
                <a:spcPts val="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(string) ➜ reprezintă numele fișierului ce urmează a fi deschis.</a:t>
            </a:r>
            <a:endParaRPr sz="1200">
              <a:solidFill>
                <a:schemeClr val="dk2"/>
              </a:solidFill>
              <a:latin typeface="Nunito"/>
              <a:ea typeface="Nunito"/>
              <a:cs typeface="Nunito"/>
              <a:sym typeface="Nunito"/>
            </a:endParaRPr>
          </a:p>
          <a:p>
            <a:pPr indent="-304800" lvl="1" marL="914400" rtl="0" algn="l">
              <a:lnSpc>
                <a:spcPct val="150000"/>
              </a:lnSpc>
              <a:spcBef>
                <a:spcPts val="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(string - opțional) ➜ reprezintă modul în care fișierul va fi deschis:</a:t>
            </a:r>
            <a:endParaRPr sz="1200">
              <a:solidFill>
                <a:schemeClr val="dk2"/>
              </a:solidFill>
              <a:latin typeface="Nunito"/>
              <a:ea typeface="Nunito"/>
              <a:cs typeface="Nunito"/>
              <a:sym typeface="Nunito"/>
            </a:endParaRPr>
          </a:p>
          <a:p>
            <a:pPr indent="-304800" lvl="2" marL="1371600" rtl="0" algn="l">
              <a:lnSpc>
                <a:spcPct val="150000"/>
              </a:lnSpc>
              <a:spcBef>
                <a:spcPts val="0"/>
              </a:spcBef>
              <a:spcAft>
                <a:spcPts val="0"/>
              </a:spcAft>
              <a:buClr>
                <a:schemeClr val="dk2"/>
              </a:buClr>
              <a:buSzPts val="1200"/>
              <a:buFont typeface="Nunito"/>
              <a:buChar char="➠"/>
            </a:pPr>
            <a:r>
              <a:rPr b="1" lang="en-US" sz="1200">
                <a:solidFill>
                  <a:schemeClr val="dk2"/>
                </a:solidFill>
                <a:latin typeface="Nunito"/>
                <a:ea typeface="Nunito"/>
                <a:cs typeface="Nunito"/>
                <a:sym typeface="Nunito"/>
              </a:rPr>
              <a:t>r</a:t>
            </a:r>
            <a:r>
              <a:rPr lang="en-US" sz="1200">
                <a:solidFill>
                  <a:schemeClr val="dk2"/>
                </a:solidFill>
                <a:latin typeface="Nunito"/>
                <a:ea typeface="Nunito"/>
                <a:cs typeface="Nunito"/>
                <a:sym typeface="Nunito"/>
              </a:rPr>
              <a:t> - deschide fișierul în mod read-only. Din fișier doar se pot citi date. Această valoare este default.</a:t>
            </a:r>
            <a:endParaRPr sz="1200">
              <a:solidFill>
                <a:schemeClr val="dk2"/>
              </a:solidFill>
              <a:latin typeface="Nunito"/>
              <a:ea typeface="Nunito"/>
              <a:cs typeface="Nunito"/>
              <a:sym typeface="Nunito"/>
            </a:endParaRPr>
          </a:p>
          <a:p>
            <a:pPr indent="-304800" lvl="2" marL="1371600" rtl="0" algn="l">
              <a:lnSpc>
                <a:spcPct val="150000"/>
              </a:lnSpc>
              <a:spcBef>
                <a:spcPts val="0"/>
              </a:spcBef>
              <a:spcAft>
                <a:spcPts val="0"/>
              </a:spcAft>
              <a:buClr>
                <a:schemeClr val="dk2"/>
              </a:buClr>
              <a:buSzPts val="1200"/>
              <a:buFont typeface="Nunito"/>
              <a:buChar char="➠"/>
            </a:pPr>
            <a:r>
              <a:rPr b="1" lang="en-US" sz="1200">
                <a:solidFill>
                  <a:schemeClr val="dk2"/>
                </a:solidFill>
                <a:latin typeface="Nunito"/>
                <a:ea typeface="Nunito"/>
                <a:cs typeface="Nunito"/>
                <a:sym typeface="Nunito"/>
              </a:rPr>
              <a:t>w</a:t>
            </a:r>
            <a:r>
              <a:rPr lang="en-US" sz="1200">
                <a:solidFill>
                  <a:schemeClr val="dk2"/>
                </a:solidFill>
                <a:latin typeface="Nunito"/>
                <a:ea typeface="Nunito"/>
                <a:cs typeface="Nunito"/>
                <a:sym typeface="Nunito"/>
              </a:rPr>
              <a:t> - deschide fi</a:t>
            </a:r>
            <a:r>
              <a:rPr lang="en-US" sz="1200">
                <a:solidFill>
                  <a:schemeClr val="dk2"/>
                </a:solidFill>
                <a:latin typeface="Nunito"/>
                <a:ea typeface="Nunito"/>
                <a:cs typeface="Nunito"/>
                <a:sym typeface="Nunito"/>
              </a:rPr>
              <a:t>șierul cu drepturi de scriere. În fișier doar se poate scrie.</a:t>
            </a:r>
            <a:endParaRPr sz="1200">
              <a:solidFill>
                <a:schemeClr val="dk2"/>
              </a:solidFill>
              <a:latin typeface="Nunito"/>
              <a:ea typeface="Nunito"/>
              <a:cs typeface="Nunito"/>
              <a:sym typeface="Nunito"/>
            </a:endParaRPr>
          </a:p>
          <a:p>
            <a:pPr indent="-304800" lvl="2" marL="1371600" rtl="0" algn="l">
              <a:lnSpc>
                <a:spcPct val="150000"/>
              </a:lnSpc>
              <a:spcBef>
                <a:spcPts val="0"/>
              </a:spcBef>
              <a:spcAft>
                <a:spcPts val="0"/>
              </a:spcAft>
              <a:buClr>
                <a:schemeClr val="dk2"/>
              </a:buClr>
              <a:buSzPts val="1200"/>
              <a:buFont typeface="Nunito"/>
              <a:buChar char="➠"/>
            </a:pPr>
            <a:r>
              <a:rPr b="1" lang="en-US" sz="1200">
                <a:solidFill>
                  <a:schemeClr val="dk2"/>
                </a:solidFill>
                <a:latin typeface="Nunito"/>
                <a:ea typeface="Nunito"/>
                <a:cs typeface="Nunito"/>
                <a:sym typeface="Nunito"/>
              </a:rPr>
              <a:t>a</a:t>
            </a:r>
            <a:r>
              <a:rPr lang="en-US" sz="1200">
                <a:solidFill>
                  <a:schemeClr val="dk2"/>
                </a:solidFill>
                <a:latin typeface="Nunito"/>
                <a:ea typeface="Nunito"/>
                <a:cs typeface="Nunito"/>
                <a:sym typeface="Nunito"/>
              </a:rPr>
              <a:t> - deschide fișierul cu drepturi de adăugare. În fișier se poate scrie, dar datele deja existente vor rămâne.</a:t>
            </a:r>
            <a:endParaRPr sz="1200">
              <a:solidFill>
                <a:schemeClr val="dk2"/>
              </a:solidFill>
              <a:latin typeface="Nunito"/>
              <a:ea typeface="Nunito"/>
              <a:cs typeface="Nunito"/>
              <a:sym typeface="Nunito"/>
            </a:endParaRPr>
          </a:p>
          <a:p>
            <a:pPr indent="-304800" lvl="2" marL="1371600" rtl="0" algn="l">
              <a:lnSpc>
                <a:spcPct val="150000"/>
              </a:lnSpc>
              <a:spcBef>
                <a:spcPts val="0"/>
              </a:spcBef>
              <a:spcAft>
                <a:spcPts val="0"/>
              </a:spcAft>
              <a:buClr>
                <a:schemeClr val="dk2"/>
              </a:buClr>
              <a:buSzPts val="1200"/>
              <a:buFont typeface="Nunito"/>
              <a:buChar char="➠"/>
            </a:pPr>
            <a:r>
              <a:rPr b="1" lang="en-US" sz="1200">
                <a:solidFill>
                  <a:schemeClr val="dk2"/>
                </a:solidFill>
                <a:latin typeface="Nunito"/>
                <a:ea typeface="Nunito"/>
                <a:cs typeface="Nunito"/>
                <a:sym typeface="Nunito"/>
              </a:rPr>
              <a:t>r+</a:t>
            </a:r>
            <a:r>
              <a:rPr lang="en-US" sz="1200">
                <a:solidFill>
                  <a:schemeClr val="dk2"/>
                </a:solidFill>
                <a:latin typeface="Nunito"/>
                <a:ea typeface="Nunito"/>
                <a:cs typeface="Nunito"/>
                <a:sym typeface="Nunito"/>
              </a:rPr>
              <a:t> - deschide fișierul cu drepturi atât de scriere cât și de citire.</a:t>
            </a:r>
            <a:endParaRPr sz="1200">
              <a:solidFill>
                <a:schemeClr val="dk2"/>
              </a:solidFill>
              <a:latin typeface="Nunito"/>
              <a:ea typeface="Nunito"/>
              <a:cs typeface="Nunito"/>
              <a:sym typeface="Nunito"/>
            </a:endParaRPr>
          </a:p>
          <a:p>
            <a:pPr indent="-304800" lvl="0" marL="457200" rtl="0" algn="l">
              <a:lnSpc>
                <a:spcPct val="150000"/>
              </a:lnSpc>
              <a:spcBef>
                <a:spcPts val="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Pentru scrierea într-un fișier vom folosi metoda write():</a:t>
            </a:r>
            <a:endParaRPr sz="12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200">
              <a:solidFill>
                <a:schemeClr val="dk2"/>
              </a:solidFill>
              <a:latin typeface="Nunito"/>
              <a:ea typeface="Nunito"/>
              <a:cs typeface="Nunito"/>
              <a:sym typeface="Nunito"/>
            </a:endParaRPr>
          </a:p>
          <a:p>
            <a:pPr indent="-304800" lvl="0" marL="457200" rtl="0" algn="l">
              <a:lnSpc>
                <a:spcPct val="150000"/>
              </a:lnSpc>
              <a:spcBef>
                <a:spcPts val="80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Pentru a citi din fișier vom folosi una din metodele:</a:t>
            </a:r>
            <a:endParaRPr sz="12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200">
              <a:solidFill>
                <a:schemeClr val="dk2"/>
              </a:solidFill>
              <a:latin typeface="Nunito"/>
              <a:ea typeface="Nunito"/>
              <a:cs typeface="Nunito"/>
              <a:sym typeface="Nunito"/>
            </a:endParaRPr>
          </a:p>
          <a:p>
            <a:pPr indent="-304800" lvl="1" marL="914400" rtl="0" algn="l">
              <a:lnSpc>
                <a:spcPct val="150000"/>
              </a:lnSpc>
              <a:spcBef>
                <a:spcPts val="80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citirea tuturor liniilor în același timp</a:t>
            </a:r>
            <a:endParaRPr sz="12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200">
              <a:solidFill>
                <a:schemeClr val="dk2"/>
              </a:solidFill>
              <a:latin typeface="Nunito"/>
              <a:ea typeface="Nunito"/>
              <a:cs typeface="Nunito"/>
              <a:sym typeface="Nunito"/>
            </a:endParaRPr>
          </a:p>
          <a:p>
            <a:pPr indent="-304800" lvl="1" marL="914400" rtl="0" algn="l">
              <a:lnSpc>
                <a:spcPct val="150000"/>
              </a:lnSpc>
              <a:spcBef>
                <a:spcPts val="800"/>
              </a:spcBef>
              <a:spcAft>
                <a:spcPts val="0"/>
              </a:spcAft>
              <a:buClr>
                <a:schemeClr val="dk2"/>
              </a:buClr>
              <a:buSzPts val="1200"/>
              <a:buFont typeface="Nunito"/>
              <a:buChar char="○"/>
            </a:pPr>
            <a:r>
              <a:rPr lang="en-US" sz="1200">
                <a:solidFill>
                  <a:schemeClr val="dk2"/>
                </a:solidFill>
                <a:latin typeface="Nunito"/>
                <a:ea typeface="Nunito"/>
                <a:cs typeface="Nunito"/>
                <a:sym typeface="Nunito"/>
              </a:rPr>
              <a:t>citirea linie cu linie folosindu-ne de while.</a:t>
            </a:r>
            <a:endParaRPr sz="1200">
              <a:solidFill>
                <a:schemeClr val="dk2"/>
              </a:solidFill>
              <a:latin typeface="Nunito"/>
              <a:ea typeface="Nunito"/>
              <a:cs typeface="Nunito"/>
              <a:sym typeface="Nunito"/>
            </a:endParaRPr>
          </a:p>
        </p:txBody>
      </p:sp>
      <p:sp>
        <p:nvSpPr>
          <p:cNvPr id="196" name="Google Shape;196;p2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Lucrul cu fișiere</a:t>
            </a:r>
            <a:endParaRPr b="1" sz="3000">
              <a:solidFill>
                <a:srgbClr val="7030A0"/>
              </a:solidFill>
              <a:latin typeface="Maven Pro"/>
              <a:ea typeface="Maven Pro"/>
              <a:cs typeface="Maven Pro"/>
              <a:sym typeface="Maven Pro"/>
            </a:endParaRPr>
          </a:p>
        </p:txBody>
      </p:sp>
      <p:sp>
        <p:nvSpPr>
          <p:cNvPr id="197" name="Google Shape;197;p2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98" name="Google Shape;198;p26"/>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99" name="Google Shape;199;p26"/>
          <p:cNvPicPr preferRelativeResize="0"/>
          <p:nvPr/>
        </p:nvPicPr>
        <p:blipFill>
          <a:blip r:embed="rId4">
            <a:alphaModFix/>
          </a:blip>
          <a:stretch>
            <a:fillRect/>
          </a:stretch>
        </p:blipFill>
        <p:spPr>
          <a:xfrm>
            <a:off x="4937825" y="3269922"/>
            <a:ext cx="2366350" cy="318150"/>
          </a:xfrm>
          <a:prstGeom prst="rect">
            <a:avLst/>
          </a:prstGeom>
          <a:noFill/>
          <a:ln>
            <a:noFill/>
          </a:ln>
        </p:spPr>
      </p:pic>
      <p:pic>
        <p:nvPicPr>
          <p:cNvPr id="200" name="Google Shape;200;p26"/>
          <p:cNvPicPr preferRelativeResize="0"/>
          <p:nvPr/>
        </p:nvPicPr>
        <p:blipFill>
          <a:blip r:embed="rId5">
            <a:alphaModFix/>
          </a:blip>
          <a:stretch>
            <a:fillRect/>
          </a:stretch>
        </p:blipFill>
        <p:spPr>
          <a:xfrm>
            <a:off x="3971574" y="4276337"/>
            <a:ext cx="1991480" cy="429525"/>
          </a:xfrm>
          <a:prstGeom prst="rect">
            <a:avLst/>
          </a:prstGeom>
          <a:noFill/>
          <a:ln>
            <a:noFill/>
          </a:ln>
        </p:spPr>
      </p:pic>
      <p:pic>
        <p:nvPicPr>
          <p:cNvPr id="201" name="Google Shape;201;p26"/>
          <p:cNvPicPr preferRelativeResize="0"/>
          <p:nvPr/>
        </p:nvPicPr>
        <p:blipFill>
          <a:blip r:embed="rId6">
            <a:alphaModFix/>
          </a:blip>
          <a:stretch>
            <a:fillRect/>
          </a:stretch>
        </p:blipFill>
        <p:spPr>
          <a:xfrm>
            <a:off x="6228945" y="4276337"/>
            <a:ext cx="1991480" cy="429525"/>
          </a:xfrm>
          <a:prstGeom prst="rect">
            <a:avLst/>
          </a:prstGeom>
          <a:noFill/>
          <a:ln>
            <a:noFill/>
          </a:ln>
        </p:spPr>
      </p:pic>
      <p:pic>
        <p:nvPicPr>
          <p:cNvPr id="202" name="Google Shape;202;p26"/>
          <p:cNvPicPr preferRelativeResize="0"/>
          <p:nvPr/>
        </p:nvPicPr>
        <p:blipFill>
          <a:blip r:embed="rId7">
            <a:alphaModFix/>
          </a:blip>
          <a:stretch>
            <a:fillRect/>
          </a:stretch>
        </p:blipFill>
        <p:spPr>
          <a:xfrm>
            <a:off x="5073937" y="5001405"/>
            <a:ext cx="2094125" cy="12146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Fișierele CSV (</a:t>
            </a:r>
            <a:r>
              <a:rPr b="1" lang="en-US" sz="1400">
                <a:solidFill>
                  <a:schemeClr val="dk2"/>
                </a:solidFill>
                <a:latin typeface="Nunito"/>
                <a:ea typeface="Nunito"/>
                <a:cs typeface="Nunito"/>
                <a:sym typeface="Nunito"/>
              </a:rPr>
              <a:t>C</a:t>
            </a:r>
            <a:r>
              <a:rPr lang="en-US" sz="1400">
                <a:solidFill>
                  <a:schemeClr val="dk2"/>
                </a:solidFill>
                <a:latin typeface="Nunito"/>
                <a:ea typeface="Nunito"/>
                <a:cs typeface="Nunito"/>
                <a:sym typeface="Nunito"/>
              </a:rPr>
              <a:t>omma </a:t>
            </a:r>
            <a:r>
              <a:rPr b="1" lang="en-US" sz="1400">
                <a:solidFill>
                  <a:schemeClr val="dk2"/>
                </a:solidFill>
                <a:latin typeface="Nunito"/>
                <a:ea typeface="Nunito"/>
                <a:cs typeface="Nunito"/>
                <a:sym typeface="Nunito"/>
              </a:rPr>
              <a:t>S</a:t>
            </a:r>
            <a:r>
              <a:rPr lang="en-US" sz="1400">
                <a:solidFill>
                  <a:schemeClr val="dk2"/>
                </a:solidFill>
                <a:latin typeface="Nunito"/>
                <a:ea typeface="Nunito"/>
                <a:cs typeface="Nunito"/>
                <a:sym typeface="Nunito"/>
              </a:rPr>
              <a:t>eparated </a:t>
            </a:r>
            <a:r>
              <a:rPr b="1" lang="en-US" sz="1400">
                <a:solidFill>
                  <a:schemeClr val="dk2"/>
                </a:solidFill>
                <a:latin typeface="Nunito"/>
                <a:ea typeface="Nunito"/>
                <a:cs typeface="Nunito"/>
                <a:sym typeface="Nunito"/>
              </a:rPr>
              <a:t>V</a:t>
            </a:r>
            <a:r>
              <a:rPr lang="en-US" sz="1400">
                <a:solidFill>
                  <a:schemeClr val="dk2"/>
                </a:solidFill>
                <a:latin typeface="Nunito"/>
                <a:ea typeface="Nunito"/>
                <a:cs typeface="Nunito"/>
                <a:sym typeface="Nunito"/>
              </a:rPr>
              <a:t>alues) sunt niște fișiere aparte dar foarte întâlnite în gestionarea datelor în domeniul programării.</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Teoretic, aceste fișere conțin date separate prin virgulă, astfel încât fiecare rând poate fi reprezentat ca un rând dintr-un tabel, iar tot fișierul poate fi reprezentat sub forma unui tabel. În realitate poate fi folosit orice caracter cu rol delimitator.</a:t>
            </a:r>
            <a:endParaRPr sz="14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Considerând următorul tabel (imaginea stângă) acesta poate fi reprezentat printr-un fișier CSV (imaginea dreaptă) și vice-versa:</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400">
              <a:solidFill>
                <a:schemeClr val="dk2"/>
              </a:solidFill>
              <a:latin typeface="Nunito"/>
              <a:ea typeface="Nunito"/>
              <a:cs typeface="Nunito"/>
              <a:sym typeface="Nunito"/>
            </a:endParaRPr>
          </a:p>
          <a:p>
            <a:pPr indent="-317500" lvl="0" marL="457200" rtl="0" algn="l">
              <a:lnSpc>
                <a:spcPct val="15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Citirea </a:t>
            </a:r>
            <a:r>
              <a:rPr lang="en-US" sz="1400">
                <a:solidFill>
                  <a:schemeClr val="dk2"/>
                </a:solidFill>
                <a:latin typeface="Nunito"/>
                <a:ea typeface="Nunito"/>
                <a:cs typeface="Nunito"/>
                <a:sym typeface="Nunito"/>
              </a:rPr>
              <a:t>și scrierea</a:t>
            </a:r>
            <a:r>
              <a:rPr lang="en-US" sz="1400">
                <a:solidFill>
                  <a:schemeClr val="dk2"/>
                </a:solidFill>
                <a:latin typeface="Nunito"/>
                <a:ea typeface="Nunito"/>
                <a:cs typeface="Nunito"/>
                <a:sym typeface="Nunito"/>
              </a:rPr>
              <a:t> unui fișier CSV se poate face asemănător cu fișierele text, dar pentru o mai bună gestionare avem la dispoziție pachetul built-in </a:t>
            </a:r>
            <a:r>
              <a:rPr b="1" lang="en-US" sz="1400">
                <a:solidFill>
                  <a:schemeClr val="dk2"/>
                </a:solidFill>
                <a:latin typeface="Nunito"/>
                <a:ea typeface="Nunito"/>
                <a:cs typeface="Nunito"/>
                <a:sym typeface="Nunito"/>
              </a:rPr>
              <a:t>csv</a:t>
            </a:r>
            <a:r>
              <a:rPr lang="en-US" sz="1400">
                <a:solidFill>
                  <a:schemeClr val="dk2"/>
                </a:solidFill>
                <a:latin typeface="Nunito"/>
                <a:ea typeface="Nunito"/>
                <a:cs typeface="Nunito"/>
                <a:sym typeface="Nunito"/>
              </a:rPr>
              <a:t>.</a:t>
            </a:r>
            <a:endParaRPr sz="1400">
              <a:solidFill>
                <a:schemeClr val="dk2"/>
              </a:solidFill>
              <a:latin typeface="Nunito"/>
              <a:ea typeface="Nunito"/>
              <a:cs typeface="Nunito"/>
              <a:sym typeface="Nunito"/>
            </a:endParaRPr>
          </a:p>
        </p:txBody>
      </p:sp>
      <p:sp>
        <p:nvSpPr>
          <p:cNvPr id="208" name="Google Shape;208;p2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Lucrul cu fișiere</a:t>
            </a:r>
            <a:endParaRPr b="1" sz="3000">
              <a:solidFill>
                <a:srgbClr val="7030A0"/>
              </a:solidFill>
              <a:latin typeface="Maven Pro"/>
              <a:ea typeface="Maven Pro"/>
              <a:cs typeface="Maven Pro"/>
              <a:sym typeface="Maven Pro"/>
            </a:endParaRPr>
          </a:p>
        </p:txBody>
      </p:sp>
      <p:sp>
        <p:nvSpPr>
          <p:cNvPr id="209" name="Google Shape;209;p2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10" name="Google Shape;210;p27"/>
          <p:cNvPicPr preferRelativeResize="0"/>
          <p:nvPr/>
        </p:nvPicPr>
        <p:blipFill>
          <a:blip r:embed="rId3">
            <a:alphaModFix/>
          </a:blip>
          <a:stretch>
            <a:fillRect/>
          </a:stretch>
        </p:blipFill>
        <p:spPr>
          <a:xfrm>
            <a:off x="1371600" y="6373937"/>
            <a:ext cx="1274700" cy="429513"/>
          </a:xfrm>
          <a:prstGeom prst="rect">
            <a:avLst/>
          </a:prstGeom>
          <a:noFill/>
          <a:ln>
            <a:noFill/>
          </a:ln>
        </p:spPr>
      </p:pic>
      <p:graphicFrame>
        <p:nvGraphicFramePr>
          <p:cNvPr id="211" name="Google Shape;211;p27"/>
          <p:cNvGraphicFramePr/>
          <p:nvPr/>
        </p:nvGraphicFramePr>
        <p:xfrm>
          <a:off x="3310950" y="2346550"/>
          <a:ext cx="3000000" cy="3000000"/>
        </p:xfrm>
        <a:graphic>
          <a:graphicData uri="http://schemas.openxmlformats.org/drawingml/2006/table">
            <a:tbl>
              <a:tblPr>
                <a:noFill/>
                <a:tableStyleId>{595A7E21-F4D0-4C56-8FB6-F527F73CAEB3}</a:tableStyleId>
              </a:tblPr>
              <a:tblGrid>
                <a:gridCol w="650275"/>
                <a:gridCol w="650275"/>
                <a:gridCol w="650275"/>
                <a:gridCol w="650275"/>
              </a:tblGrid>
              <a:tr h="625">
                <a:tc>
                  <a:txBody>
                    <a:bodyPr/>
                    <a:lstStyle/>
                    <a:p>
                      <a:pPr indent="0" lvl="0" marL="0" rtl="0" algn="ctr">
                        <a:spcBef>
                          <a:spcPts val="0"/>
                        </a:spcBef>
                        <a:spcAft>
                          <a:spcPts val="0"/>
                        </a:spcAft>
                        <a:buNone/>
                      </a:pPr>
                      <a:r>
                        <a:rPr b="1" lang="en-US" sz="1200">
                          <a:latin typeface="Nunito"/>
                          <a:ea typeface="Nunito"/>
                          <a:cs typeface="Nunito"/>
                          <a:sym typeface="Nunito"/>
                        </a:rPr>
                        <a:t>Brand</a:t>
                      </a:r>
                      <a:endParaRPr b="1"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latin typeface="Nunito"/>
                          <a:ea typeface="Nunito"/>
                          <a:cs typeface="Nunito"/>
                          <a:sym typeface="Nunito"/>
                        </a:rPr>
                        <a:t>Model</a:t>
                      </a:r>
                      <a:endParaRPr b="1"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latin typeface="Nunito"/>
                          <a:ea typeface="Nunito"/>
                          <a:cs typeface="Nunito"/>
                          <a:sym typeface="Nunito"/>
                        </a:rPr>
                        <a:t>An</a:t>
                      </a:r>
                      <a:endParaRPr b="1"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latin typeface="Nunito"/>
                          <a:ea typeface="Nunito"/>
                          <a:cs typeface="Nunito"/>
                          <a:sym typeface="Nunito"/>
                        </a:rPr>
                        <a:t>CP</a:t>
                      </a:r>
                      <a:endParaRPr b="1" sz="1200">
                        <a:latin typeface="Nunito"/>
                        <a:ea typeface="Nunito"/>
                        <a:cs typeface="Nunito"/>
                        <a:sym typeface="Nunito"/>
                      </a:endParaRPr>
                    </a:p>
                  </a:txBody>
                  <a:tcPr marT="91425" marB="91425" marR="91425" marL="91425" anchor="ctr"/>
                </a:tc>
              </a:tr>
              <a:tr h="625">
                <a:tc>
                  <a:txBody>
                    <a:bodyPr/>
                    <a:lstStyle/>
                    <a:p>
                      <a:pPr indent="0" lvl="0" marL="0" rtl="0" algn="ctr">
                        <a:spcBef>
                          <a:spcPts val="0"/>
                        </a:spcBef>
                        <a:spcAft>
                          <a:spcPts val="0"/>
                        </a:spcAft>
                        <a:buNone/>
                      </a:pPr>
                      <a:r>
                        <a:rPr lang="en-US" sz="1200">
                          <a:latin typeface="Nunito"/>
                          <a:ea typeface="Nunito"/>
                          <a:cs typeface="Nunito"/>
                          <a:sym typeface="Nunito"/>
                        </a:rPr>
                        <a:t>Opel</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Astra</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2002</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101</a:t>
                      </a:r>
                      <a:endParaRPr sz="1200">
                        <a:latin typeface="Nunito"/>
                        <a:ea typeface="Nunito"/>
                        <a:cs typeface="Nunito"/>
                        <a:sym typeface="Nunito"/>
                      </a:endParaRPr>
                    </a:p>
                  </a:txBody>
                  <a:tcPr marT="91425" marB="91425" marR="91425" marL="91425" anchor="ctr"/>
                </a:tc>
              </a:tr>
              <a:tr h="625">
                <a:tc>
                  <a:txBody>
                    <a:bodyPr/>
                    <a:lstStyle/>
                    <a:p>
                      <a:pPr indent="0" lvl="0" marL="0" rtl="0" algn="ctr">
                        <a:spcBef>
                          <a:spcPts val="0"/>
                        </a:spcBef>
                        <a:spcAft>
                          <a:spcPts val="0"/>
                        </a:spcAft>
                        <a:buNone/>
                      </a:pPr>
                      <a:r>
                        <a:rPr lang="en-US" sz="1200">
                          <a:latin typeface="Nunito"/>
                          <a:ea typeface="Nunito"/>
                          <a:cs typeface="Nunito"/>
                          <a:sym typeface="Nunito"/>
                        </a:rPr>
                        <a:t>Mazda</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6</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2012</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120</a:t>
                      </a:r>
                      <a:endParaRPr sz="1200">
                        <a:latin typeface="Nunito"/>
                        <a:ea typeface="Nunito"/>
                        <a:cs typeface="Nunito"/>
                        <a:sym typeface="Nunito"/>
                      </a:endParaRPr>
                    </a:p>
                  </a:txBody>
                  <a:tcPr marT="91425" marB="91425" marR="91425" marL="91425" anchor="ctr"/>
                </a:tc>
              </a:tr>
              <a:tr h="625">
                <a:tc>
                  <a:txBody>
                    <a:bodyPr/>
                    <a:lstStyle/>
                    <a:p>
                      <a:pPr indent="0" lvl="0" marL="0" rtl="0" algn="ctr">
                        <a:spcBef>
                          <a:spcPts val="0"/>
                        </a:spcBef>
                        <a:spcAft>
                          <a:spcPts val="0"/>
                        </a:spcAft>
                        <a:buNone/>
                      </a:pPr>
                      <a:r>
                        <a:rPr lang="en-US" sz="1200">
                          <a:latin typeface="Nunito"/>
                          <a:ea typeface="Nunito"/>
                          <a:cs typeface="Nunito"/>
                          <a:sym typeface="Nunito"/>
                        </a:rPr>
                        <a:t>Ford</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Focus</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2009</a:t>
                      </a:r>
                      <a:endParaRPr sz="12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latin typeface="Nunito"/>
                          <a:ea typeface="Nunito"/>
                          <a:cs typeface="Nunito"/>
                          <a:sym typeface="Nunito"/>
                        </a:rPr>
                        <a:t>105</a:t>
                      </a:r>
                      <a:endParaRPr sz="1200">
                        <a:latin typeface="Nunito"/>
                        <a:ea typeface="Nunito"/>
                        <a:cs typeface="Nunito"/>
                        <a:sym typeface="Nunito"/>
                      </a:endParaRPr>
                    </a:p>
                  </a:txBody>
                  <a:tcPr marT="91425" marB="91425" marR="91425" marL="91425" anchor="ctr"/>
                </a:tc>
              </a:tr>
            </a:tbl>
          </a:graphicData>
        </a:graphic>
      </p:graphicFrame>
      <p:pic>
        <p:nvPicPr>
          <p:cNvPr id="212" name="Google Shape;212;p27"/>
          <p:cNvPicPr preferRelativeResize="0"/>
          <p:nvPr/>
        </p:nvPicPr>
        <p:blipFill>
          <a:blip r:embed="rId4">
            <a:alphaModFix/>
          </a:blip>
          <a:stretch>
            <a:fillRect/>
          </a:stretch>
        </p:blipFill>
        <p:spPr>
          <a:xfrm>
            <a:off x="6976025" y="2588425"/>
            <a:ext cx="1905000" cy="971550"/>
          </a:xfrm>
          <a:prstGeom prst="rect">
            <a:avLst/>
          </a:prstGeom>
          <a:noFill/>
          <a:ln>
            <a:noFill/>
          </a:ln>
        </p:spPr>
      </p:pic>
      <p:pic>
        <p:nvPicPr>
          <p:cNvPr id="213" name="Google Shape;213;p27"/>
          <p:cNvPicPr preferRelativeResize="0"/>
          <p:nvPr/>
        </p:nvPicPr>
        <p:blipFill>
          <a:blip r:embed="rId5">
            <a:alphaModFix/>
          </a:blip>
          <a:stretch>
            <a:fillRect/>
          </a:stretch>
        </p:blipFill>
        <p:spPr>
          <a:xfrm>
            <a:off x="1970063" y="4723300"/>
            <a:ext cx="3683500" cy="1206664"/>
          </a:xfrm>
          <a:prstGeom prst="rect">
            <a:avLst/>
          </a:prstGeom>
          <a:noFill/>
          <a:ln>
            <a:noFill/>
          </a:ln>
        </p:spPr>
      </p:pic>
      <p:pic>
        <p:nvPicPr>
          <p:cNvPr id="214" name="Google Shape;214;p27"/>
          <p:cNvPicPr preferRelativeResize="0"/>
          <p:nvPr/>
        </p:nvPicPr>
        <p:blipFill>
          <a:blip r:embed="rId6">
            <a:alphaModFix/>
          </a:blip>
          <a:stretch>
            <a:fillRect/>
          </a:stretch>
        </p:blipFill>
        <p:spPr>
          <a:xfrm>
            <a:off x="6717523" y="4558385"/>
            <a:ext cx="2885087" cy="153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Modulele </a:t>
            </a:r>
            <a:r>
              <a:rPr b="1" lang="en-US" sz="1600">
                <a:solidFill>
                  <a:schemeClr val="dk2"/>
                </a:solidFill>
                <a:latin typeface="Nunito"/>
                <a:ea typeface="Nunito"/>
                <a:cs typeface="Nunito"/>
                <a:sym typeface="Nunito"/>
              </a:rPr>
              <a:t>os</a:t>
            </a:r>
            <a:r>
              <a:rPr lang="en-US" sz="1600">
                <a:solidFill>
                  <a:schemeClr val="dk2"/>
                </a:solidFill>
                <a:latin typeface="Nunito"/>
                <a:ea typeface="Nunito"/>
                <a:cs typeface="Nunito"/>
                <a:sym typeface="Nunito"/>
              </a:rPr>
              <a:t> și </a:t>
            </a:r>
            <a:r>
              <a:rPr b="1" lang="en-US" sz="1600">
                <a:solidFill>
                  <a:schemeClr val="dk2"/>
                </a:solidFill>
                <a:latin typeface="Nunito"/>
                <a:ea typeface="Nunito"/>
                <a:cs typeface="Nunito"/>
                <a:sym typeface="Nunito"/>
              </a:rPr>
              <a:t>os.path</a:t>
            </a:r>
            <a:r>
              <a:rPr lang="en-US" sz="1600">
                <a:solidFill>
                  <a:schemeClr val="dk2"/>
                </a:solidFill>
                <a:latin typeface="Nunito"/>
                <a:ea typeface="Nunito"/>
                <a:cs typeface="Nunito"/>
                <a:sym typeface="Nunito"/>
              </a:rPr>
              <a:t> oferă suport pentru lucrul cu fișiere specifice dependente de sistemul de operare.</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Cu ajutorul acestor module se poate controla tot ce </a:t>
            </a:r>
            <a:r>
              <a:rPr lang="en-US" sz="1600">
                <a:solidFill>
                  <a:schemeClr val="dk2"/>
                </a:solidFill>
                <a:latin typeface="Nunito"/>
                <a:ea typeface="Nunito"/>
                <a:cs typeface="Nunito"/>
                <a:sym typeface="Nunito"/>
              </a:rPr>
              <a:t>ține de sistemul de fișiere.</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exemplul de mai jos:</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vom obține un iterabil cu toate fișierele din directorul curent</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le vom parcurge</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vom afișa dacă este fișier sau director folosindu-ne de modulele amintite anterior.</a:t>
            </a:r>
            <a:endParaRPr sz="1600">
              <a:solidFill>
                <a:schemeClr val="dk2"/>
              </a:solidFill>
              <a:latin typeface="Nunito"/>
              <a:ea typeface="Nunito"/>
              <a:cs typeface="Nunito"/>
              <a:sym typeface="Nunito"/>
            </a:endParaRPr>
          </a:p>
        </p:txBody>
      </p:sp>
      <p:sp>
        <p:nvSpPr>
          <p:cNvPr id="220" name="Google Shape;220;p2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Lucrul cu fișiere</a:t>
            </a:r>
            <a:endParaRPr b="1" sz="3000">
              <a:solidFill>
                <a:srgbClr val="7030A0"/>
              </a:solidFill>
              <a:latin typeface="Maven Pro"/>
              <a:ea typeface="Maven Pro"/>
              <a:cs typeface="Maven Pro"/>
              <a:sym typeface="Maven Pro"/>
            </a:endParaRPr>
          </a:p>
        </p:txBody>
      </p:sp>
      <p:sp>
        <p:nvSpPr>
          <p:cNvPr id="221" name="Google Shape;221;p2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22" name="Google Shape;222;p28"/>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223" name="Google Shape;223;p28"/>
          <p:cNvPicPr preferRelativeResize="0"/>
          <p:nvPr/>
        </p:nvPicPr>
        <p:blipFill>
          <a:blip r:embed="rId4">
            <a:alphaModFix/>
          </a:blip>
          <a:stretch>
            <a:fillRect/>
          </a:stretch>
        </p:blipFill>
        <p:spPr>
          <a:xfrm>
            <a:off x="3795700" y="3921725"/>
            <a:ext cx="4600575" cy="173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Cuprins</a:t>
            </a:r>
            <a:endParaRPr b="1" sz="3000">
              <a:solidFill>
                <a:srgbClr val="7030A0"/>
              </a:solidFill>
              <a:latin typeface="Maven Pro"/>
              <a:ea typeface="Maven Pro"/>
              <a:cs typeface="Maven Pro"/>
              <a:sym typeface="Maven Pro"/>
            </a:endParaRPr>
          </a:p>
        </p:txBody>
      </p:sp>
      <p:sp>
        <p:nvSpPr>
          <p:cNvPr id="56" name="Google Shape;56;p1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57" name="Google Shape;57;p11"/>
          <p:cNvPicPr preferRelativeResize="0"/>
          <p:nvPr/>
        </p:nvPicPr>
        <p:blipFill>
          <a:blip r:embed="rId3">
            <a:alphaModFix/>
          </a:blip>
          <a:stretch>
            <a:fillRect/>
          </a:stretch>
        </p:blipFill>
        <p:spPr>
          <a:xfrm>
            <a:off x="1371600" y="6373937"/>
            <a:ext cx="1274700" cy="429513"/>
          </a:xfrm>
          <a:prstGeom prst="rect">
            <a:avLst/>
          </a:prstGeom>
          <a:noFill/>
          <a:ln>
            <a:noFill/>
          </a:ln>
        </p:spPr>
      </p:pic>
      <p:sp>
        <p:nvSpPr>
          <p:cNvPr id="58" name="Google Shape;58;p11"/>
          <p:cNvSpPr txBox="1"/>
          <p:nvPr>
            <p:ph idx="1" type="body"/>
          </p:nvPr>
        </p:nvSpPr>
        <p:spPr>
          <a:xfrm>
            <a:off x="277750" y="806450"/>
            <a:ext cx="11686500" cy="5463000"/>
          </a:xfrm>
          <a:prstGeom prst="rect">
            <a:avLst/>
          </a:prstGeom>
          <a:noFill/>
          <a:ln>
            <a:noFill/>
          </a:ln>
        </p:spPr>
        <p:txBody>
          <a:bodyPr anchorCtr="0" anchor="ctr" bIns="45700" lIns="91425" spcFirstLastPara="1" rIns="91425" wrap="square" tIns="45700">
            <a:noAutofit/>
          </a:bodyPr>
          <a:lstStyle/>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Memory savers</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AutoNum type="alphaLcPeriod"/>
            </a:pPr>
            <a:r>
              <a:rPr lang="en-US" sz="1800">
                <a:solidFill>
                  <a:schemeClr val="dk2"/>
                </a:solidFill>
                <a:latin typeface="Nunito"/>
                <a:ea typeface="Nunito"/>
                <a:cs typeface="Nunito"/>
                <a:sym typeface="Nunito"/>
              </a:rPr>
              <a:t>funcții lambda</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AutoNum type="alphaLcPeriod"/>
            </a:pPr>
            <a:r>
              <a:rPr lang="en-US" sz="1800">
                <a:solidFill>
                  <a:schemeClr val="dk2"/>
                </a:solidFill>
                <a:latin typeface="Nunito"/>
                <a:ea typeface="Nunito"/>
                <a:cs typeface="Nunito"/>
                <a:sym typeface="Nunito"/>
              </a:rPr>
              <a:t>funcția map</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AutoNum type="alphaLcPeriod"/>
            </a:pPr>
            <a:r>
              <a:rPr lang="en-US" sz="1800">
                <a:solidFill>
                  <a:schemeClr val="dk2"/>
                </a:solidFill>
                <a:latin typeface="Nunito"/>
                <a:ea typeface="Nunito"/>
                <a:cs typeface="Nunito"/>
                <a:sym typeface="Nunito"/>
              </a:rPr>
              <a:t>funcția filter</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AutoNum type="alphaLcPeriod"/>
            </a:pPr>
            <a:r>
              <a:rPr lang="en-US" sz="1800">
                <a:solidFill>
                  <a:schemeClr val="dk2"/>
                </a:solidFill>
                <a:latin typeface="Nunito"/>
                <a:ea typeface="Nunito"/>
                <a:cs typeface="Nunito"/>
                <a:sym typeface="Nunito"/>
              </a:rPr>
              <a:t>funcția zip</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AutoNum type="alphaLcPeriod"/>
            </a:pPr>
            <a:r>
              <a:rPr lang="en-US" sz="1800">
                <a:solidFill>
                  <a:schemeClr val="dk2"/>
                </a:solidFill>
                <a:latin typeface="Nunito"/>
                <a:ea typeface="Nunito"/>
                <a:cs typeface="Nunito"/>
                <a:sym typeface="Nunito"/>
              </a:rPr>
              <a:t>list comprehension</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Lucrul cu fișiere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pip &amp; virtual environment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Web scraping</a:t>
            </a:r>
            <a:endParaRPr sz="18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pip &amp; virtual environment</a:t>
            </a:r>
            <a:endParaRPr b="1" sz="6000">
              <a:solidFill>
                <a:srgbClr val="FFFFFF"/>
              </a:solidFill>
              <a:latin typeface="Maven Pro"/>
              <a:ea typeface="Maven Pro"/>
              <a:cs typeface="Maven Pro"/>
              <a:sym typeface="Maven Pro"/>
            </a:endParaRPr>
          </a:p>
        </p:txBody>
      </p:sp>
      <p:sp>
        <p:nvSpPr>
          <p:cNvPr id="229" name="Google Shape;229;p2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3</a:t>
            </a:r>
            <a:r>
              <a:rPr lang="en-US">
                <a:solidFill>
                  <a:srgbClr val="FFFFFF"/>
                </a:solidFill>
                <a:latin typeface="Maven Pro"/>
                <a:ea typeface="Maven Pro"/>
                <a:cs typeface="Maven Pro"/>
                <a:sym typeface="Maven Pro"/>
              </a:rPr>
              <a:t> din 4</a:t>
            </a:r>
            <a:endParaRPr>
              <a:solidFill>
                <a:srgbClr val="FFFFFF"/>
              </a:solidFill>
              <a:latin typeface="Maven Pro"/>
              <a:ea typeface="Maven Pro"/>
              <a:cs typeface="Maven Pro"/>
              <a:sym typeface="Maven Pro"/>
            </a:endParaRPr>
          </a:p>
        </p:txBody>
      </p:sp>
      <p:sp>
        <p:nvSpPr>
          <p:cNvPr id="230" name="Google Shape;230;p29"/>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4. Memory savers, files &amp; web scraping</a:t>
            </a:r>
            <a:endParaRPr sz="2400">
              <a:latin typeface="Maven Pro"/>
              <a:ea typeface="Maven Pro"/>
              <a:cs typeface="Maven Pro"/>
              <a:sym typeface="Maven Pro"/>
            </a:endParaRPr>
          </a:p>
        </p:txBody>
      </p:sp>
      <p:pic>
        <p:nvPicPr>
          <p:cNvPr id="231" name="Google Shape;231;p29"/>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800"/>
              </a:spcBef>
              <a:spcAft>
                <a:spcPts val="0"/>
              </a:spcAft>
              <a:buClr>
                <a:schemeClr val="dk2"/>
              </a:buClr>
              <a:buSzPts val="1500"/>
              <a:buFont typeface="Nunito"/>
              <a:buChar char="●"/>
            </a:pPr>
            <a:r>
              <a:rPr b="1" lang="en-US" sz="1500">
                <a:solidFill>
                  <a:schemeClr val="dk2"/>
                </a:solidFill>
                <a:latin typeface="Nunito"/>
                <a:ea typeface="Nunito"/>
                <a:cs typeface="Nunito"/>
                <a:sym typeface="Nunito"/>
              </a:rPr>
              <a:t>PIP</a:t>
            </a:r>
            <a:r>
              <a:rPr lang="en-US" sz="1500">
                <a:solidFill>
                  <a:schemeClr val="dk2"/>
                </a:solidFill>
                <a:latin typeface="Nunito"/>
                <a:ea typeface="Nunito"/>
                <a:cs typeface="Nunito"/>
                <a:sym typeface="Nunito"/>
              </a:rPr>
              <a:t> este un manager de pachete Python. Cu ajutorul acestui tool putem gestiona (instala / dezinstala) pachetele Python instalate în </a:t>
            </a:r>
            <a:r>
              <a:rPr b="1" i="1" lang="en-US" sz="1500">
                <a:solidFill>
                  <a:schemeClr val="dk2"/>
                </a:solidFill>
                <a:latin typeface="Nunito"/>
                <a:ea typeface="Nunito"/>
                <a:cs typeface="Nunito"/>
                <a:sym typeface="Nunito"/>
              </a:rPr>
              <a:t>virtual environment</a:t>
            </a:r>
            <a:r>
              <a:rPr lang="en-US" sz="1500">
                <a:solidFill>
                  <a:schemeClr val="dk2"/>
                </a:solidFill>
                <a:latin typeface="Nunito"/>
                <a:ea typeface="Nunito"/>
                <a:cs typeface="Nunito"/>
                <a:sym typeface="Nunito"/>
              </a:rPr>
              <a:t>-ul folosit de proiectul nostru.</a:t>
            </a:r>
            <a:endParaRPr sz="15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În mod normal acest tool este instalat automat în momentul instalării Python. Pentru a verifica dacă ave</a:t>
            </a:r>
            <a:r>
              <a:rPr lang="en-US" sz="1500">
                <a:solidFill>
                  <a:schemeClr val="dk2"/>
                </a:solidFill>
                <a:latin typeface="Nunito"/>
                <a:ea typeface="Nunito"/>
                <a:cs typeface="Nunito"/>
                <a:sym typeface="Nunito"/>
              </a:rPr>
              <a:t>ți instalat acest tool puteți deschide un command prompt/terminal și să rulați comanda </a:t>
            </a:r>
            <a:r>
              <a:rPr b="1" lang="en-US" sz="1500">
                <a:solidFill>
                  <a:schemeClr val="dk2"/>
                </a:solidFill>
                <a:latin typeface="Nunito"/>
                <a:ea typeface="Nunito"/>
                <a:cs typeface="Nunito"/>
                <a:sym typeface="Nunito"/>
              </a:rPr>
              <a:t>pip --version</a:t>
            </a:r>
            <a:r>
              <a:rPr lang="en-US" sz="1500">
                <a:solidFill>
                  <a:schemeClr val="dk2"/>
                </a:solidFill>
                <a:latin typeface="Nunito"/>
                <a:ea typeface="Nunito"/>
                <a:cs typeface="Nunito"/>
                <a:sym typeface="Nunito"/>
              </a:rPr>
              <a:t>. În cazul în care acesta lipsește îl puteți instala folosind comenzile:</a:t>
            </a:r>
            <a:endParaRPr sz="1500">
              <a:solidFill>
                <a:schemeClr val="dk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[Windows] </a:t>
            </a:r>
            <a:r>
              <a:rPr b="1" lang="en-US" sz="1500">
                <a:solidFill>
                  <a:schemeClr val="accent2"/>
                </a:solidFill>
                <a:latin typeface="Nunito"/>
                <a:ea typeface="Nunito"/>
                <a:cs typeface="Nunito"/>
                <a:sym typeface="Nunito"/>
              </a:rPr>
              <a:t>py -m pip install --upgrade pip</a:t>
            </a:r>
            <a:endParaRPr b="1" sz="1500">
              <a:solidFill>
                <a:schemeClr val="accent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[Linux &amp; MacOS] </a:t>
            </a:r>
            <a:r>
              <a:rPr b="1" lang="en-US" sz="1500">
                <a:solidFill>
                  <a:schemeClr val="accent2"/>
                </a:solidFill>
                <a:latin typeface="Nunito"/>
                <a:ea typeface="Nunito"/>
                <a:cs typeface="Nunito"/>
                <a:sym typeface="Nunito"/>
              </a:rPr>
              <a:t>python3 -m pip install --user --upgrade pip</a:t>
            </a:r>
            <a:endParaRPr b="1" sz="1500">
              <a:solidFill>
                <a:schemeClr val="accent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Un </a:t>
            </a:r>
            <a:r>
              <a:rPr b="1" lang="en-US" sz="1500">
                <a:solidFill>
                  <a:schemeClr val="dk2"/>
                </a:solidFill>
                <a:latin typeface="Nunito"/>
                <a:ea typeface="Nunito"/>
                <a:cs typeface="Nunito"/>
                <a:sym typeface="Nunito"/>
              </a:rPr>
              <a:t>virtual environment</a:t>
            </a:r>
            <a:r>
              <a:rPr lang="en-US" sz="1500">
                <a:solidFill>
                  <a:schemeClr val="dk2"/>
                </a:solidFill>
                <a:latin typeface="Nunito"/>
                <a:ea typeface="Nunito"/>
                <a:cs typeface="Nunito"/>
                <a:sym typeface="Nunito"/>
              </a:rPr>
              <a:t> reprezintă o structură de fișiere care conține instalată o versiune specifică de Python și pachete asociate acesteia. Acest lucru este necesar deoarece este posibil să avem nevoia ca diferite aplicații să ruleze pe diferite versiuni de Python, iar acest lucru ar fi imposibil având o singură instalare de Python. Suplimentar, fiecare aplicație va avea acces la pachetele instalate în virtual environment-ul din care este rulată. Astfel, nu vom aglomera același environment cu pachetele de care nu avem nevoie la aplicația X, dar le folosim în aplicația Y.</a:t>
            </a:r>
            <a:endParaRPr sz="15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Pentru a instala virtualenv/env vom folosi comenzile:</a:t>
            </a:r>
            <a:endParaRPr sz="1500">
              <a:solidFill>
                <a:schemeClr val="dk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[Windows] </a:t>
            </a:r>
            <a:r>
              <a:rPr b="1" lang="en-US" sz="1500">
                <a:solidFill>
                  <a:schemeClr val="accent2"/>
                </a:solidFill>
                <a:latin typeface="Nunito"/>
                <a:ea typeface="Nunito"/>
                <a:cs typeface="Nunito"/>
                <a:sym typeface="Nunito"/>
              </a:rPr>
              <a:t>py -m pip install --user virtualenv</a:t>
            </a:r>
            <a:endParaRPr b="1" sz="1500">
              <a:solidFill>
                <a:schemeClr val="accent2"/>
              </a:solidFill>
              <a:latin typeface="Nunito"/>
              <a:ea typeface="Nunito"/>
              <a:cs typeface="Nunito"/>
              <a:sym typeface="Nunito"/>
            </a:endParaRPr>
          </a:p>
          <a:p>
            <a:pPr indent="-323850" lvl="1" marL="914400" rtl="0" algn="l">
              <a:lnSpc>
                <a:spcPct val="15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[Linux &amp; MacOS] </a:t>
            </a:r>
            <a:r>
              <a:rPr b="1" lang="en-US" sz="1500">
                <a:solidFill>
                  <a:schemeClr val="accent2"/>
                </a:solidFill>
                <a:latin typeface="Nunito"/>
                <a:ea typeface="Nunito"/>
                <a:cs typeface="Nunito"/>
                <a:sym typeface="Nunito"/>
              </a:rPr>
              <a:t>python3 -m pip install --user virtualenv</a:t>
            </a:r>
            <a:endParaRPr b="1" sz="1500">
              <a:solidFill>
                <a:schemeClr val="accent2"/>
              </a:solidFill>
              <a:latin typeface="Nunito"/>
              <a:ea typeface="Nunito"/>
              <a:cs typeface="Nunito"/>
              <a:sym typeface="Nunito"/>
            </a:endParaRPr>
          </a:p>
        </p:txBody>
      </p:sp>
      <p:sp>
        <p:nvSpPr>
          <p:cNvPr id="237" name="Google Shape;237;p3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pip &amp; virtual environment</a:t>
            </a:r>
            <a:endParaRPr b="1" sz="3000">
              <a:solidFill>
                <a:srgbClr val="7030A0"/>
              </a:solidFill>
              <a:latin typeface="Maven Pro"/>
              <a:ea typeface="Maven Pro"/>
              <a:cs typeface="Maven Pro"/>
              <a:sym typeface="Maven Pro"/>
            </a:endParaRPr>
          </a:p>
        </p:txBody>
      </p:sp>
      <p:sp>
        <p:nvSpPr>
          <p:cNvPr id="238" name="Google Shape;238;p3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39" name="Google Shape;239;p30"/>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Următorii pași sunt crearea unui virtual environment. Se poate face fie prin linie de comandă fie din PyCharm.</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b="1" lang="en-US" sz="1600">
                <a:solidFill>
                  <a:schemeClr val="dk2"/>
                </a:solidFill>
                <a:latin typeface="Nunito"/>
                <a:ea typeface="Nunito"/>
                <a:cs typeface="Nunito"/>
                <a:sym typeface="Nunito"/>
              </a:rPr>
              <a:t>Metoda 1 - linie de comandă:</a:t>
            </a:r>
            <a:endParaRPr b="1"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deschideți un command prompt / terminal</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puteți crea un virtual environment folosind comanda:</a:t>
            </a:r>
            <a:endParaRPr sz="1600">
              <a:solidFill>
                <a:schemeClr val="dk2"/>
              </a:solidFill>
              <a:latin typeface="Nunito"/>
              <a:ea typeface="Nunito"/>
              <a:cs typeface="Nunito"/>
              <a:sym typeface="Nunito"/>
            </a:endParaRPr>
          </a:p>
          <a:p>
            <a:pPr indent="-330200" lvl="2" marL="13716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[Windows] </a:t>
            </a:r>
            <a:r>
              <a:rPr b="1" lang="en-US" sz="1600">
                <a:solidFill>
                  <a:schemeClr val="accent2"/>
                </a:solidFill>
                <a:latin typeface="Nunito"/>
                <a:ea typeface="Nunito"/>
                <a:cs typeface="Nunito"/>
                <a:sym typeface="Nunito"/>
              </a:rPr>
              <a:t>py -m venv path_to_new_env</a:t>
            </a:r>
            <a:endParaRPr b="1" sz="1600">
              <a:solidFill>
                <a:schemeClr val="accent2"/>
              </a:solidFill>
              <a:latin typeface="Nunito"/>
              <a:ea typeface="Nunito"/>
              <a:cs typeface="Nunito"/>
              <a:sym typeface="Nunito"/>
            </a:endParaRPr>
          </a:p>
          <a:p>
            <a:pPr indent="-330200" lvl="2" marL="13716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[Linux &amp; MacOS] </a:t>
            </a:r>
            <a:r>
              <a:rPr b="1" lang="en-US" sz="1600">
                <a:solidFill>
                  <a:schemeClr val="accent2"/>
                </a:solidFill>
                <a:latin typeface="Nunito"/>
                <a:ea typeface="Nunito"/>
                <a:cs typeface="Nunito"/>
                <a:sym typeface="Nunito"/>
              </a:rPr>
              <a:t>python -m venv path_to_new_env</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crearea unui virtual environment nu este suficientă, acesta trebuie activat. Folosiți comanda:</a:t>
            </a:r>
            <a:endParaRPr sz="1600">
              <a:solidFill>
                <a:schemeClr val="dk2"/>
              </a:solidFill>
              <a:latin typeface="Nunito"/>
              <a:ea typeface="Nunito"/>
              <a:cs typeface="Nunito"/>
              <a:sym typeface="Nunito"/>
            </a:endParaRPr>
          </a:p>
          <a:p>
            <a:pPr indent="-330200" lvl="2" marL="13716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[Windows] </a:t>
            </a:r>
            <a:r>
              <a:rPr b="1" lang="en-US" sz="1600">
                <a:solidFill>
                  <a:schemeClr val="accent2"/>
                </a:solidFill>
                <a:latin typeface="Nunito"/>
                <a:ea typeface="Nunito"/>
                <a:cs typeface="Nunito"/>
                <a:sym typeface="Nunito"/>
              </a:rPr>
              <a:t>.\path_to_env\Scripts\activate</a:t>
            </a:r>
            <a:endParaRPr b="1" sz="1600">
              <a:solidFill>
                <a:schemeClr val="accent2"/>
              </a:solidFill>
              <a:latin typeface="Nunito"/>
              <a:ea typeface="Nunito"/>
              <a:cs typeface="Nunito"/>
              <a:sym typeface="Nunito"/>
            </a:endParaRPr>
          </a:p>
          <a:p>
            <a:pPr indent="-330200" lvl="2" marL="13716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[Linux &amp; MacOS] </a:t>
            </a:r>
            <a:r>
              <a:rPr b="1" lang="en-US" sz="1600">
                <a:solidFill>
                  <a:schemeClr val="accent2"/>
                </a:solidFill>
                <a:latin typeface="Nunito"/>
                <a:ea typeface="Nunito"/>
                <a:cs typeface="Nunito"/>
                <a:sym typeface="Nunito"/>
              </a:rPr>
              <a:t>source path_to_env/bin/activate</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dezactivarea acestuia se face folosind comanda </a:t>
            </a:r>
            <a:r>
              <a:rPr b="1" lang="en-US" sz="1600">
                <a:solidFill>
                  <a:schemeClr val="accent2"/>
                </a:solidFill>
                <a:latin typeface="Nunito"/>
                <a:ea typeface="Nunito"/>
                <a:cs typeface="Nunito"/>
                <a:sym typeface="Nunito"/>
              </a:rPr>
              <a:t>deactivate</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p:txBody>
      </p:sp>
      <p:sp>
        <p:nvSpPr>
          <p:cNvPr id="245" name="Google Shape;245;p3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pip &amp; virtual environment</a:t>
            </a:r>
            <a:endParaRPr b="1" sz="3000">
              <a:solidFill>
                <a:srgbClr val="7030A0"/>
              </a:solidFill>
              <a:latin typeface="Maven Pro"/>
              <a:ea typeface="Maven Pro"/>
              <a:cs typeface="Maven Pro"/>
              <a:sym typeface="Maven Pro"/>
            </a:endParaRPr>
          </a:p>
        </p:txBody>
      </p:sp>
      <p:sp>
        <p:nvSpPr>
          <p:cNvPr id="246" name="Google Shape;246;p3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47" name="Google Shape;247;p31"/>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b="1" lang="en-US" sz="1600">
                <a:solidFill>
                  <a:schemeClr val="dk2"/>
                </a:solidFill>
                <a:latin typeface="Nunito"/>
                <a:ea typeface="Nunito"/>
                <a:cs typeface="Nunito"/>
                <a:sym typeface="Nunito"/>
              </a:rPr>
              <a:t>Metoda 2 - PyCharm:</a:t>
            </a:r>
            <a:endParaRPr b="1"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dacă porniți un proiect de la 0, un virtual environment poate fi create chiar în momentul incipient.</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330200" lvl="1" marL="9144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închideți proiectul curent dacă aveți deschis unul: </a:t>
            </a:r>
            <a:r>
              <a:rPr b="1" lang="en-US" sz="1600">
                <a:solidFill>
                  <a:schemeClr val="dk2"/>
                </a:solidFill>
                <a:latin typeface="Nunito"/>
                <a:ea typeface="Nunito"/>
                <a:cs typeface="Nunito"/>
                <a:sym typeface="Nunito"/>
              </a:rPr>
              <a:t>File →Close Project</a:t>
            </a:r>
            <a:endParaRPr b="1"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b="1" sz="1600">
              <a:solidFill>
                <a:schemeClr val="dk2"/>
              </a:solidFill>
              <a:latin typeface="Nunito"/>
              <a:ea typeface="Nunito"/>
              <a:cs typeface="Nunito"/>
              <a:sym typeface="Nunito"/>
            </a:endParaRPr>
          </a:p>
          <a:p>
            <a:pPr indent="-330200" lvl="1" marL="9144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fereastra următoare folosiți comanda </a:t>
            </a:r>
            <a:r>
              <a:rPr b="1" lang="en-US" sz="1600">
                <a:solidFill>
                  <a:schemeClr val="dk2"/>
                </a:solidFill>
                <a:latin typeface="Nunito"/>
                <a:ea typeface="Nunito"/>
                <a:cs typeface="Nunito"/>
                <a:sym typeface="Nunito"/>
              </a:rPr>
              <a:t>New Project</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330200" lvl="1" marL="9144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acum este momentul creării unui nou virtual environment</a:t>
            </a:r>
            <a:endParaRPr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b="1" lang="en-US" sz="1600">
                <a:solidFill>
                  <a:schemeClr val="dk2"/>
                </a:solidFill>
                <a:latin typeface="Nunito"/>
                <a:ea typeface="Nunito"/>
                <a:cs typeface="Nunito"/>
                <a:sym typeface="Nunito"/>
              </a:rPr>
              <a:t>New environment using</a:t>
            </a:r>
            <a:r>
              <a:rPr lang="en-US" sz="1600">
                <a:solidFill>
                  <a:schemeClr val="dk2"/>
                </a:solidFill>
                <a:latin typeface="Nunito"/>
                <a:ea typeface="Nunito"/>
                <a:cs typeface="Nunito"/>
                <a:sym typeface="Nunito"/>
              </a:rPr>
              <a:t> - alegeți </a:t>
            </a:r>
            <a:r>
              <a:rPr b="1" lang="en-US" sz="1600">
                <a:solidFill>
                  <a:schemeClr val="dk2"/>
                </a:solidFill>
                <a:latin typeface="Nunito"/>
                <a:ea typeface="Nunito"/>
                <a:cs typeface="Nunito"/>
                <a:sym typeface="Nunito"/>
              </a:rPr>
              <a:t>Virtualenv</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b="1" lang="en-US" sz="1600">
                <a:solidFill>
                  <a:schemeClr val="dk2"/>
                </a:solidFill>
                <a:latin typeface="Nunito"/>
                <a:ea typeface="Nunito"/>
                <a:cs typeface="Nunito"/>
                <a:sym typeface="Nunito"/>
              </a:rPr>
              <a:t>Base interpreter</a:t>
            </a:r>
            <a:r>
              <a:rPr lang="en-US" sz="1600">
                <a:solidFill>
                  <a:schemeClr val="dk2"/>
                </a:solidFill>
                <a:latin typeface="Nunito"/>
                <a:ea typeface="Nunito"/>
                <a:cs typeface="Nunito"/>
                <a:sym typeface="Nunito"/>
              </a:rPr>
              <a:t> - alegeți versiunea de Python pe care vreți să o folosiți</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330200" lvl="1" marL="9144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Dați click pe </a:t>
            </a:r>
            <a:r>
              <a:rPr b="1" lang="en-US" sz="1600">
                <a:solidFill>
                  <a:schemeClr val="dk2"/>
                </a:solidFill>
                <a:latin typeface="Nunito"/>
                <a:ea typeface="Nunito"/>
                <a:cs typeface="Nunito"/>
                <a:sym typeface="Nunito"/>
              </a:rPr>
              <a:t>Create</a:t>
            </a:r>
            <a:r>
              <a:rPr lang="en-US" sz="1600">
                <a:solidFill>
                  <a:schemeClr val="dk2"/>
                </a:solidFill>
                <a:latin typeface="Nunito"/>
                <a:ea typeface="Nunito"/>
                <a:cs typeface="Nunito"/>
                <a:sym typeface="Nunito"/>
              </a:rPr>
              <a:t> pentru finalizare.</a:t>
            </a:r>
            <a:endParaRPr sz="1600">
              <a:solidFill>
                <a:schemeClr val="dk2"/>
              </a:solidFill>
              <a:latin typeface="Nunito"/>
              <a:ea typeface="Nunito"/>
              <a:cs typeface="Nunito"/>
              <a:sym typeface="Nunito"/>
            </a:endParaRPr>
          </a:p>
        </p:txBody>
      </p:sp>
      <p:sp>
        <p:nvSpPr>
          <p:cNvPr id="253" name="Google Shape;253;p3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pip &amp; virtual environment</a:t>
            </a:r>
            <a:endParaRPr b="1" sz="3000">
              <a:solidFill>
                <a:srgbClr val="7030A0"/>
              </a:solidFill>
              <a:latin typeface="Maven Pro"/>
              <a:ea typeface="Maven Pro"/>
              <a:cs typeface="Maven Pro"/>
              <a:sym typeface="Maven Pro"/>
            </a:endParaRPr>
          </a:p>
        </p:txBody>
      </p:sp>
      <p:sp>
        <p:nvSpPr>
          <p:cNvPr id="254" name="Google Shape;254;p3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55" name="Google Shape;255;p32"/>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256" name="Google Shape;256;p32"/>
          <p:cNvPicPr preferRelativeResize="0"/>
          <p:nvPr/>
        </p:nvPicPr>
        <p:blipFill>
          <a:blip r:embed="rId4">
            <a:alphaModFix/>
          </a:blip>
          <a:stretch>
            <a:fillRect/>
          </a:stretch>
        </p:blipFill>
        <p:spPr>
          <a:xfrm>
            <a:off x="7849798" y="1756873"/>
            <a:ext cx="1049450" cy="1395825"/>
          </a:xfrm>
          <a:prstGeom prst="rect">
            <a:avLst/>
          </a:prstGeom>
          <a:noFill/>
          <a:ln>
            <a:noFill/>
          </a:ln>
        </p:spPr>
      </p:pic>
      <p:pic>
        <p:nvPicPr>
          <p:cNvPr id="257" name="Google Shape;257;p32"/>
          <p:cNvPicPr preferRelativeResize="0"/>
          <p:nvPr/>
        </p:nvPicPr>
        <p:blipFill>
          <a:blip r:embed="rId5">
            <a:alphaModFix/>
          </a:blip>
          <a:stretch>
            <a:fillRect/>
          </a:stretch>
        </p:blipFill>
        <p:spPr>
          <a:xfrm>
            <a:off x="7977249" y="3667624"/>
            <a:ext cx="3433589" cy="2051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800"/>
              </a:spcBef>
              <a:spcAft>
                <a:spcPts val="0"/>
              </a:spcAft>
              <a:buClr>
                <a:schemeClr val="dk2"/>
              </a:buClr>
              <a:buSzPts val="1600"/>
              <a:buFont typeface="Nunito"/>
              <a:buChar char="●"/>
            </a:pPr>
            <a:r>
              <a:rPr b="1" lang="en-US" sz="1600">
                <a:solidFill>
                  <a:schemeClr val="dk2"/>
                </a:solidFill>
                <a:latin typeface="Nunito"/>
                <a:ea typeface="Nunito"/>
                <a:cs typeface="Nunito"/>
                <a:sym typeface="Nunito"/>
              </a:rPr>
              <a:t>Metoda 2 - PyCharm:</a:t>
            </a:r>
            <a:endParaRPr b="1" sz="1600">
              <a:solidFill>
                <a:schemeClr val="dk2"/>
              </a:solidFill>
              <a:latin typeface="Nunito"/>
              <a:ea typeface="Nunito"/>
              <a:cs typeface="Nunito"/>
              <a:sym typeface="Nunito"/>
            </a:endParaRPr>
          </a:p>
          <a:p>
            <a:pPr indent="-330200" lvl="1" marL="914400" rtl="0" algn="l">
              <a:lnSpc>
                <a:spcPct val="15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dacă aveți deja un proiect creat și vreți să creați un alt virtual environment sau să îl gestionați pe cel existent, acest lucru poate fi făcut din </a:t>
            </a:r>
            <a:r>
              <a:rPr b="1" lang="en-US" sz="1600">
                <a:solidFill>
                  <a:schemeClr val="dk2"/>
                </a:solidFill>
                <a:latin typeface="Nunito"/>
                <a:ea typeface="Nunito"/>
                <a:cs typeface="Nunito"/>
                <a:sym typeface="Nunito"/>
              </a:rPr>
              <a:t>File→Settings</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600">
              <a:solidFill>
                <a:schemeClr val="dk2"/>
              </a:solidFill>
              <a:latin typeface="Nunito"/>
              <a:ea typeface="Nunito"/>
              <a:cs typeface="Nunito"/>
              <a:sym typeface="Nunito"/>
            </a:endParaRPr>
          </a:p>
          <a:p>
            <a:pPr indent="-330200" lvl="1" marL="914400" rtl="0" algn="l">
              <a:lnSpc>
                <a:spcPct val="15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aici căutați setarea </a:t>
            </a:r>
            <a:r>
              <a:rPr b="1" lang="en-US" sz="1600">
                <a:solidFill>
                  <a:schemeClr val="dk2"/>
                </a:solidFill>
                <a:latin typeface="Nunito"/>
                <a:ea typeface="Nunito"/>
                <a:cs typeface="Nunito"/>
                <a:sym typeface="Nunito"/>
              </a:rPr>
              <a:t>Project Interpreter</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p:txBody>
      </p:sp>
      <p:sp>
        <p:nvSpPr>
          <p:cNvPr id="263" name="Google Shape;263;p3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pip &amp; virtual environment</a:t>
            </a:r>
            <a:endParaRPr b="1" sz="3000">
              <a:solidFill>
                <a:srgbClr val="7030A0"/>
              </a:solidFill>
              <a:latin typeface="Maven Pro"/>
              <a:ea typeface="Maven Pro"/>
              <a:cs typeface="Maven Pro"/>
              <a:sym typeface="Maven Pro"/>
            </a:endParaRPr>
          </a:p>
        </p:txBody>
      </p:sp>
      <p:sp>
        <p:nvSpPr>
          <p:cNvPr id="264" name="Google Shape;264;p3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65" name="Google Shape;265;p33"/>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266" name="Google Shape;266;p33"/>
          <p:cNvPicPr preferRelativeResize="0"/>
          <p:nvPr/>
        </p:nvPicPr>
        <p:blipFill>
          <a:blip r:embed="rId4">
            <a:alphaModFix/>
          </a:blip>
          <a:stretch>
            <a:fillRect/>
          </a:stretch>
        </p:blipFill>
        <p:spPr>
          <a:xfrm>
            <a:off x="2072350" y="2111250"/>
            <a:ext cx="1442025" cy="2115025"/>
          </a:xfrm>
          <a:prstGeom prst="rect">
            <a:avLst/>
          </a:prstGeom>
          <a:noFill/>
          <a:ln>
            <a:noFill/>
          </a:ln>
        </p:spPr>
      </p:pic>
      <p:pic>
        <p:nvPicPr>
          <p:cNvPr id="267" name="Google Shape;267;p33"/>
          <p:cNvPicPr preferRelativeResize="0"/>
          <p:nvPr/>
        </p:nvPicPr>
        <p:blipFill>
          <a:blip r:embed="rId5">
            <a:alphaModFix/>
          </a:blip>
          <a:stretch>
            <a:fillRect/>
          </a:stretch>
        </p:blipFill>
        <p:spPr>
          <a:xfrm>
            <a:off x="5006298" y="2937025"/>
            <a:ext cx="4554326" cy="3247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Pentru a gestiona pachetele dintr-un virtual environment vom folosi tool-ul </a:t>
            </a:r>
            <a:r>
              <a:rPr b="1" lang="en-US" sz="1600">
                <a:solidFill>
                  <a:schemeClr val="dk2"/>
                </a:solidFill>
                <a:latin typeface="Nunito"/>
                <a:ea typeface="Nunito"/>
                <a:cs typeface="Nunito"/>
                <a:sym typeface="Nunito"/>
              </a:rPr>
              <a:t>pip</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Comenzile cele mai uzuale sunt:</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instalarea unui pachet: </a:t>
            </a:r>
            <a:r>
              <a:rPr b="1" lang="en-US" sz="1600">
                <a:solidFill>
                  <a:schemeClr val="accent2"/>
                </a:solidFill>
                <a:latin typeface="Nunito"/>
                <a:ea typeface="Nunito"/>
                <a:cs typeface="Nunito"/>
                <a:sym typeface="Nunito"/>
              </a:rPr>
              <a:t>pip install package_name</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dezinstalarea unui pachet: </a:t>
            </a:r>
            <a:r>
              <a:rPr b="1" lang="en-US" sz="1600">
                <a:solidFill>
                  <a:schemeClr val="accent2"/>
                </a:solidFill>
                <a:latin typeface="Nunito"/>
                <a:ea typeface="Nunito"/>
                <a:cs typeface="Nunito"/>
                <a:sym typeface="Nunito"/>
              </a:rPr>
              <a:t>pip uninstall package_name</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verificarea instalării unui pachet: </a:t>
            </a:r>
            <a:r>
              <a:rPr b="1" lang="en-US" sz="1600">
                <a:solidFill>
                  <a:schemeClr val="accent2"/>
                </a:solidFill>
                <a:latin typeface="Nunito"/>
                <a:ea typeface="Nunito"/>
                <a:cs typeface="Nunito"/>
                <a:sym typeface="Nunito"/>
              </a:rPr>
              <a:t>pip show package_name</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listarea tuturor pachetelor: </a:t>
            </a:r>
            <a:r>
              <a:rPr b="1" lang="en-US" sz="1600">
                <a:solidFill>
                  <a:schemeClr val="accent2"/>
                </a:solidFill>
                <a:latin typeface="Nunito"/>
                <a:ea typeface="Nunito"/>
                <a:cs typeface="Nunito"/>
                <a:sym typeface="Nunito"/>
              </a:rPr>
              <a:t>pip list</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rgbClr val="424242"/>
              </a:buClr>
              <a:buSzPts val="1600"/>
              <a:buFont typeface="Nunito"/>
              <a:buChar char="○"/>
            </a:pPr>
            <a:r>
              <a:rPr lang="en-US" sz="1600">
                <a:solidFill>
                  <a:srgbClr val="424242"/>
                </a:solidFill>
                <a:latin typeface="Nunito"/>
                <a:ea typeface="Nunito"/>
                <a:cs typeface="Nunito"/>
                <a:sym typeface="Nunito"/>
              </a:rPr>
              <a:t>listarea pachetelor dintr-un virtual environment </a:t>
            </a:r>
            <a:r>
              <a:rPr lang="en-US" sz="1600">
                <a:solidFill>
                  <a:schemeClr val="dk2"/>
                </a:solidFill>
                <a:latin typeface="Nunito"/>
                <a:ea typeface="Nunito"/>
                <a:cs typeface="Nunito"/>
                <a:sym typeface="Nunito"/>
              </a:rPr>
              <a:t>într-un fișier cu scopul de a refolosi acele pachete cu versiunile aferente într-un alt environment sau pe o altă platformă. De obicei acest fișier se numește </a:t>
            </a:r>
            <a:r>
              <a:rPr b="1" lang="en-US" sz="1600">
                <a:solidFill>
                  <a:schemeClr val="dk2"/>
                </a:solidFill>
                <a:latin typeface="Nunito"/>
                <a:ea typeface="Nunito"/>
                <a:cs typeface="Nunito"/>
                <a:sym typeface="Nunito"/>
              </a:rPr>
              <a:t>requirements.txt</a:t>
            </a:r>
            <a:r>
              <a:rPr lang="en-US" sz="1600">
                <a:solidFill>
                  <a:schemeClr val="dk2"/>
                </a:solidFill>
                <a:latin typeface="Nunito"/>
                <a:ea typeface="Nunito"/>
                <a:cs typeface="Nunito"/>
                <a:sym typeface="Nunito"/>
              </a:rPr>
              <a:t>, de aici </a:t>
            </a:r>
            <a:r>
              <a:rPr lang="en-US" sz="1600">
                <a:solidFill>
                  <a:schemeClr val="dk2"/>
                </a:solidFill>
                <a:latin typeface="Nunito"/>
                <a:ea typeface="Nunito"/>
                <a:cs typeface="Nunito"/>
                <a:sym typeface="Nunito"/>
              </a:rPr>
              <a:t>și comanda </a:t>
            </a:r>
            <a:r>
              <a:rPr b="1" lang="en-US" sz="1600">
                <a:solidFill>
                  <a:schemeClr val="accent2"/>
                </a:solidFill>
                <a:latin typeface="Nunito"/>
                <a:ea typeface="Nunito"/>
                <a:cs typeface="Nunito"/>
                <a:sym typeface="Nunito"/>
              </a:rPr>
              <a:t>pip freeze &gt; requirements.txt</a:t>
            </a:r>
            <a:endParaRPr b="1" sz="1600">
              <a:solidFill>
                <a:schemeClr val="accent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instalarea pachetelor dintr-un astfel de fișier se face folosind comanda </a:t>
            </a:r>
            <a:r>
              <a:rPr b="1" lang="en-US" sz="1600">
                <a:solidFill>
                  <a:schemeClr val="accent2"/>
                </a:solidFill>
                <a:latin typeface="Nunito"/>
                <a:ea typeface="Nunito"/>
                <a:cs typeface="Nunito"/>
                <a:sym typeface="Nunito"/>
              </a:rPr>
              <a:t>pip install -r requirements.txt</a:t>
            </a:r>
            <a:endParaRPr b="1" sz="1600">
              <a:solidFill>
                <a:schemeClr val="accent2"/>
              </a:solidFill>
              <a:latin typeface="Nunito"/>
              <a:ea typeface="Nunito"/>
              <a:cs typeface="Nunito"/>
              <a:sym typeface="Nunito"/>
            </a:endParaRPr>
          </a:p>
        </p:txBody>
      </p:sp>
      <p:sp>
        <p:nvSpPr>
          <p:cNvPr id="273" name="Google Shape;273;p3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pip &amp; virtual environment</a:t>
            </a:r>
            <a:endParaRPr b="1" sz="3000">
              <a:solidFill>
                <a:srgbClr val="7030A0"/>
              </a:solidFill>
              <a:latin typeface="Maven Pro"/>
              <a:ea typeface="Maven Pro"/>
              <a:cs typeface="Maven Pro"/>
              <a:sym typeface="Maven Pro"/>
            </a:endParaRPr>
          </a:p>
        </p:txBody>
      </p:sp>
      <p:sp>
        <p:nvSpPr>
          <p:cNvPr id="274" name="Google Shape;274;p3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75" name="Google Shape;275;p34"/>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Web scraping</a:t>
            </a:r>
            <a:endParaRPr b="1" sz="6000">
              <a:solidFill>
                <a:srgbClr val="FFFFFF"/>
              </a:solidFill>
              <a:latin typeface="Maven Pro"/>
              <a:ea typeface="Maven Pro"/>
              <a:cs typeface="Maven Pro"/>
              <a:sym typeface="Maven Pro"/>
            </a:endParaRPr>
          </a:p>
        </p:txBody>
      </p:sp>
      <p:sp>
        <p:nvSpPr>
          <p:cNvPr id="281" name="Google Shape;281;p3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4 din 4</a:t>
            </a:r>
            <a:endParaRPr>
              <a:solidFill>
                <a:srgbClr val="FFFFFF"/>
              </a:solidFill>
              <a:latin typeface="Maven Pro"/>
              <a:ea typeface="Maven Pro"/>
              <a:cs typeface="Maven Pro"/>
              <a:sym typeface="Maven Pro"/>
            </a:endParaRPr>
          </a:p>
        </p:txBody>
      </p:sp>
      <p:sp>
        <p:nvSpPr>
          <p:cNvPr id="282" name="Google Shape;282;p35"/>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4. Memory savers, files &amp; web scraping</a:t>
            </a:r>
            <a:endParaRPr sz="2400">
              <a:latin typeface="Maven Pro"/>
              <a:ea typeface="Maven Pro"/>
              <a:cs typeface="Maven Pro"/>
              <a:sym typeface="Maven Pro"/>
            </a:endParaRPr>
          </a:p>
        </p:txBody>
      </p:sp>
      <p:pic>
        <p:nvPicPr>
          <p:cNvPr id="283" name="Google Shape;283;p35"/>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23850" lvl="0" marL="457200" rtl="0" algn="l">
              <a:lnSpc>
                <a:spcPct val="200000"/>
              </a:lnSpc>
              <a:spcBef>
                <a:spcPts val="80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Web scraping-ul este procesul de a aduna informații de pe internet. Chiar și copiatul versurilor unei melodii favorite poate fi considerat web scraping.</a:t>
            </a:r>
            <a:endParaRPr sz="1500">
              <a:solidFill>
                <a:schemeClr val="dk2"/>
              </a:solidFill>
              <a:latin typeface="Nunito"/>
              <a:ea typeface="Nunito"/>
              <a:cs typeface="Nunito"/>
              <a:sym typeface="Nunito"/>
            </a:endParaRPr>
          </a:p>
          <a:p>
            <a:pPr indent="-323850" lvl="0" marL="457200" rtl="0" algn="l">
              <a:lnSpc>
                <a:spcPct val="20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Totuși, web scraping-ul presupune un proces automat de a obține informații.</a:t>
            </a:r>
            <a:endParaRPr sz="1500">
              <a:solidFill>
                <a:schemeClr val="dk2"/>
              </a:solidFill>
              <a:latin typeface="Nunito"/>
              <a:ea typeface="Nunito"/>
              <a:cs typeface="Nunito"/>
              <a:sym typeface="Nunito"/>
            </a:endParaRPr>
          </a:p>
          <a:p>
            <a:pPr indent="-323850" lvl="0" marL="457200" rtl="0" algn="l">
              <a:lnSpc>
                <a:spcPct val="20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Există site-uri care nu au probleme cu aceste tool-uri care adună informații în mod automat, dar unele nu sunt de acord cu această tehnică.</a:t>
            </a:r>
            <a:endParaRPr sz="1500">
              <a:solidFill>
                <a:schemeClr val="dk2"/>
              </a:solidFill>
              <a:latin typeface="Nunito"/>
              <a:ea typeface="Nunito"/>
              <a:cs typeface="Nunito"/>
              <a:sym typeface="Nunito"/>
            </a:endParaRPr>
          </a:p>
          <a:p>
            <a:pPr indent="-323850" lvl="0" marL="457200" rtl="0" algn="l">
              <a:lnSpc>
                <a:spcPct val="200000"/>
              </a:lnSpc>
              <a:spcBef>
                <a:spcPts val="0"/>
              </a:spcBef>
              <a:spcAft>
                <a:spcPts val="0"/>
              </a:spcAft>
              <a:buClr>
                <a:schemeClr val="dk2"/>
              </a:buClr>
              <a:buSzPts val="1500"/>
              <a:buFont typeface="Nunito"/>
              <a:buChar char="●"/>
            </a:pPr>
            <a:r>
              <a:rPr b="1" lang="en-US" sz="1500">
                <a:solidFill>
                  <a:schemeClr val="accent3"/>
                </a:solidFill>
                <a:latin typeface="Nunito"/>
                <a:ea typeface="Nunito"/>
                <a:cs typeface="Nunito"/>
                <a:sym typeface="Nunito"/>
              </a:rPr>
              <a:t>Atenție!</a:t>
            </a:r>
            <a:r>
              <a:rPr lang="en-US" sz="1500">
                <a:solidFill>
                  <a:schemeClr val="dk2"/>
                </a:solidFill>
                <a:latin typeface="Nunito"/>
                <a:ea typeface="Nunito"/>
                <a:cs typeface="Nunito"/>
                <a:sym typeface="Nunito"/>
              </a:rPr>
              <a:t> Înainte de a vă apuca de un proiect de web scraping asigurați-vă că nu încălcați </a:t>
            </a:r>
            <a:r>
              <a:rPr b="1" lang="en-US" sz="1500">
                <a:solidFill>
                  <a:schemeClr val="dk2"/>
                </a:solidFill>
                <a:latin typeface="Nunito"/>
                <a:ea typeface="Nunito"/>
                <a:cs typeface="Nunito"/>
                <a:sym typeface="Nunito"/>
              </a:rPr>
              <a:t>Terms of Services</a:t>
            </a:r>
            <a:r>
              <a:rPr lang="en-US" sz="1500">
                <a:solidFill>
                  <a:schemeClr val="dk2"/>
                </a:solidFill>
                <a:latin typeface="Nunito"/>
                <a:ea typeface="Nunito"/>
                <a:cs typeface="Nunito"/>
                <a:sym typeface="Nunito"/>
              </a:rPr>
              <a:t> aplicațiilor respective. Mai multe detalii găsiți în link-ul următor:</a:t>
            </a:r>
            <a:endParaRPr sz="1500">
              <a:solidFill>
                <a:schemeClr val="dk2"/>
              </a:solidFill>
              <a:latin typeface="Nunito"/>
              <a:ea typeface="Nunito"/>
              <a:cs typeface="Nunito"/>
              <a:sym typeface="Nunito"/>
            </a:endParaRPr>
          </a:p>
          <a:p>
            <a:pPr indent="-355600" lvl="1" marL="914400" rtl="0" algn="l">
              <a:lnSpc>
                <a:spcPct val="200000"/>
              </a:lnSpc>
              <a:spcBef>
                <a:spcPts val="0"/>
              </a:spcBef>
              <a:spcAft>
                <a:spcPts val="0"/>
              </a:spcAft>
              <a:buClr>
                <a:schemeClr val="dk2"/>
              </a:buClr>
              <a:buSzPts val="2000"/>
              <a:buFont typeface="Nunito"/>
              <a:buChar char="○"/>
            </a:pPr>
            <a:r>
              <a:rPr lang="en-US" sz="1500" u="sng">
                <a:solidFill>
                  <a:schemeClr val="hlink"/>
                </a:solidFill>
                <a:latin typeface="Nunito"/>
                <a:ea typeface="Nunito"/>
                <a:cs typeface="Nunito"/>
                <a:sym typeface="Nunito"/>
                <a:hlinkClick r:id="rId3"/>
              </a:rPr>
              <a:t>https://benbernardblog.com/web-scraping-and-crawling-are-perfectly-legal-right/</a:t>
            </a:r>
            <a:endParaRPr sz="2000">
              <a:solidFill>
                <a:schemeClr val="dk2"/>
              </a:solidFill>
              <a:latin typeface="Nunito"/>
              <a:ea typeface="Nunito"/>
              <a:cs typeface="Nunito"/>
              <a:sym typeface="Nunito"/>
            </a:endParaRPr>
          </a:p>
          <a:p>
            <a:pPr indent="-323850" lvl="0" marL="457200" rtl="0" algn="l">
              <a:lnSpc>
                <a:spcPct val="200000"/>
              </a:lnSpc>
              <a:spcBef>
                <a:spcPts val="0"/>
              </a:spcBef>
              <a:spcAft>
                <a:spcPts val="0"/>
              </a:spcAft>
              <a:buClr>
                <a:schemeClr val="dk2"/>
              </a:buClr>
              <a:buSzPts val="1500"/>
              <a:buFont typeface="Nunito"/>
              <a:buChar char="●"/>
            </a:pPr>
            <a:r>
              <a:rPr lang="en-US" sz="1500">
                <a:solidFill>
                  <a:schemeClr val="dk2"/>
                </a:solidFill>
                <a:latin typeface="Nunito"/>
                <a:ea typeface="Nunito"/>
                <a:cs typeface="Nunito"/>
                <a:sym typeface="Nunito"/>
              </a:rPr>
              <a:t>Unele aplica</a:t>
            </a:r>
            <a:r>
              <a:rPr lang="en-US" sz="1500">
                <a:solidFill>
                  <a:schemeClr val="dk2"/>
                </a:solidFill>
                <a:latin typeface="Nunito"/>
                <a:ea typeface="Nunito"/>
                <a:cs typeface="Nunito"/>
                <a:sym typeface="Nunito"/>
              </a:rPr>
              <a:t>ții oferă un API (</a:t>
            </a:r>
            <a:r>
              <a:rPr b="1" lang="en-US" sz="1500">
                <a:solidFill>
                  <a:schemeClr val="dk2"/>
                </a:solidFill>
                <a:latin typeface="Nunito"/>
                <a:ea typeface="Nunito"/>
                <a:cs typeface="Nunito"/>
                <a:sym typeface="Nunito"/>
              </a:rPr>
              <a:t>A</a:t>
            </a:r>
            <a:r>
              <a:rPr lang="en-US" sz="1500">
                <a:solidFill>
                  <a:schemeClr val="dk2"/>
                </a:solidFill>
                <a:latin typeface="Nunito"/>
                <a:ea typeface="Nunito"/>
                <a:cs typeface="Nunito"/>
                <a:sym typeface="Nunito"/>
              </a:rPr>
              <a:t>pplication </a:t>
            </a:r>
            <a:r>
              <a:rPr b="1" lang="en-US" sz="1500">
                <a:solidFill>
                  <a:schemeClr val="dk2"/>
                </a:solidFill>
                <a:latin typeface="Nunito"/>
                <a:ea typeface="Nunito"/>
                <a:cs typeface="Nunito"/>
                <a:sym typeface="Nunito"/>
              </a:rPr>
              <a:t>P</a:t>
            </a:r>
            <a:r>
              <a:rPr lang="en-US" sz="1500">
                <a:solidFill>
                  <a:schemeClr val="dk2"/>
                </a:solidFill>
                <a:latin typeface="Nunito"/>
                <a:ea typeface="Nunito"/>
                <a:cs typeface="Nunito"/>
                <a:sym typeface="Nunito"/>
              </a:rPr>
              <a:t>rogramming </a:t>
            </a:r>
            <a:r>
              <a:rPr b="1" lang="en-US" sz="1500">
                <a:solidFill>
                  <a:schemeClr val="dk2"/>
                </a:solidFill>
                <a:latin typeface="Nunito"/>
                <a:ea typeface="Nunito"/>
                <a:cs typeface="Nunito"/>
                <a:sym typeface="Nunito"/>
              </a:rPr>
              <a:t>I</a:t>
            </a:r>
            <a:r>
              <a:rPr lang="en-US" sz="1500">
                <a:solidFill>
                  <a:schemeClr val="dk2"/>
                </a:solidFill>
                <a:latin typeface="Nunito"/>
                <a:ea typeface="Nunito"/>
                <a:cs typeface="Nunito"/>
                <a:sym typeface="Nunito"/>
              </a:rPr>
              <a:t>nterfaces) care expune datele într-o manieră predefinită. Avantajul consumării acestor API-uri oferă avantajul de a lucra direct cu un tip de date ca JSON sau XML, evitând astfel parsarea HTML-ului.</a:t>
            </a:r>
            <a:endParaRPr sz="1500">
              <a:solidFill>
                <a:schemeClr val="dk2"/>
              </a:solidFill>
              <a:latin typeface="Nunito"/>
              <a:ea typeface="Nunito"/>
              <a:cs typeface="Nunito"/>
              <a:sym typeface="Nunito"/>
            </a:endParaRPr>
          </a:p>
        </p:txBody>
      </p:sp>
      <p:sp>
        <p:nvSpPr>
          <p:cNvPr id="289" name="Google Shape;289;p3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Web scraping</a:t>
            </a:r>
            <a:endParaRPr b="1" sz="3000">
              <a:solidFill>
                <a:srgbClr val="7030A0"/>
              </a:solidFill>
              <a:latin typeface="Maven Pro"/>
              <a:ea typeface="Maven Pro"/>
              <a:cs typeface="Maven Pro"/>
              <a:sym typeface="Maven Pro"/>
            </a:endParaRPr>
          </a:p>
        </p:txBody>
      </p:sp>
      <p:sp>
        <p:nvSpPr>
          <p:cNvPr id="290" name="Google Shape;290;p3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91" name="Google Shape;291;p36"/>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17500" lvl="0" marL="457200" rtl="0" algn="l">
              <a:lnSpc>
                <a:spcPct val="200000"/>
              </a:lnSpc>
              <a:spcBef>
                <a:spcPts val="80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Rolul acestei prezentări este să realizăm un web scraper care să ne ofere informațiile despre clasamentul campionatului român de fotbal (Liga 1). Clasamentul poate fi găsit la adresa </a:t>
            </a:r>
            <a:r>
              <a:rPr lang="en-US" sz="1400" u="sng">
                <a:solidFill>
                  <a:schemeClr val="hlink"/>
                </a:solidFill>
                <a:latin typeface="Nunito"/>
                <a:ea typeface="Nunito"/>
                <a:cs typeface="Nunito"/>
                <a:sym typeface="Nunito"/>
                <a:hlinkClick r:id="rId3"/>
              </a:rPr>
              <a:t>https://lpf.ro/liga-1</a:t>
            </a:r>
            <a:r>
              <a:rPr lang="en-US" sz="1400">
                <a:solidFill>
                  <a:schemeClr val="dk2"/>
                </a:solidFill>
                <a:latin typeface="Nunito"/>
                <a:ea typeface="Nunito"/>
                <a:cs typeface="Nunito"/>
                <a:sym typeface="Nunito"/>
              </a:rPr>
              <a:t> astfel că acesta va fi site-ul pe care vom lucra în continuare.</a:t>
            </a:r>
            <a:endParaRPr sz="1400">
              <a:solidFill>
                <a:schemeClr val="dk2"/>
              </a:solidFill>
              <a:latin typeface="Nunito"/>
              <a:ea typeface="Nunito"/>
              <a:cs typeface="Nunito"/>
              <a:sym typeface="Nunito"/>
            </a:endParaRPr>
          </a:p>
          <a:p>
            <a:pPr indent="-317500" lvl="0" marL="4572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În primul rând trebuie să instalăm următoarele pachete pe care le vom folosi în continuare:</a:t>
            </a:r>
            <a:endParaRPr sz="1400">
              <a:solidFill>
                <a:schemeClr val="dk2"/>
              </a:solidFill>
              <a:latin typeface="Nunito"/>
              <a:ea typeface="Nunito"/>
              <a:cs typeface="Nunito"/>
              <a:sym typeface="Nunito"/>
            </a:endParaRPr>
          </a:p>
          <a:p>
            <a:pPr indent="-317500" lvl="1" marL="914400" rtl="0" algn="l">
              <a:lnSpc>
                <a:spcPct val="200000"/>
              </a:lnSpc>
              <a:spcBef>
                <a:spcPts val="0"/>
              </a:spcBef>
              <a:spcAft>
                <a:spcPts val="0"/>
              </a:spcAft>
              <a:buClr>
                <a:schemeClr val="dk2"/>
              </a:buClr>
              <a:buSzPts val="1400"/>
              <a:buFont typeface="Nunito"/>
              <a:buChar char="○"/>
            </a:pPr>
            <a:r>
              <a:rPr b="1" lang="en-US" sz="1400">
                <a:solidFill>
                  <a:schemeClr val="dk2"/>
                </a:solidFill>
                <a:latin typeface="Nunito"/>
                <a:ea typeface="Nunito"/>
                <a:cs typeface="Nunito"/>
                <a:sym typeface="Nunito"/>
              </a:rPr>
              <a:t>requests</a:t>
            </a:r>
            <a:r>
              <a:rPr lang="en-US" sz="1400">
                <a:solidFill>
                  <a:schemeClr val="dk2"/>
                </a:solidFill>
                <a:latin typeface="Nunito"/>
                <a:ea typeface="Nunito"/>
                <a:cs typeface="Nunito"/>
                <a:sym typeface="Nunito"/>
              </a:rPr>
              <a:t> - </a:t>
            </a:r>
            <a:r>
              <a:rPr i="1" lang="en-US" sz="1400">
                <a:solidFill>
                  <a:schemeClr val="accent2"/>
                </a:solidFill>
                <a:latin typeface="Nunito"/>
                <a:ea typeface="Nunito"/>
                <a:cs typeface="Nunito"/>
                <a:sym typeface="Nunito"/>
              </a:rPr>
              <a:t>pip install requests</a:t>
            </a:r>
            <a:r>
              <a:rPr lang="en-US" sz="1400">
                <a:solidFill>
                  <a:schemeClr val="dk2"/>
                </a:solidFill>
                <a:latin typeface="Nunito"/>
                <a:ea typeface="Nunito"/>
                <a:cs typeface="Nunito"/>
                <a:sym typeface="Nunito"/>
              </a:rPr>
              <a:t> - acest pachet ne ajută să facem un request către o anumită adresă</a:t>
            </a:r>
            <a:endParaRPr sz="1400">
              <a:solidFill>
                <a:schemeClr val="dk2"/>
              </a:solidFill>
              <a:latin typeface="Nunito"/>
              <a:ea typeface="Nunito"/>
              <a:cs typeface="Nunito"/>
              <a:sym typeface="Nunito"/>
            </a:endParaRPr>
          </a:p>
          <a:p>
            <a:pPr indent="-317500" lvl="1" marL="914400" rtl="0" algn="l">
              <a:lnSpc>
                <a:spcPct val="200000"/>
              </a:lnSpc>
              <a:spcBef>
                <a:spcPts val="0"/>
              </a:spcBef>
              <a:spcAft>
                <a:spcPts val="0"/>
              </a:spcAft>
              <a:buClr>
                <a:schemeClr val="dk2"/>
              </a:buClr>
              <a:buSzPts val="1400"/>
              <a:buFont typeface="Nunito"/>
              <a:buChar char="○"/>
            </a:pPr>
            <a:r>
              <a:rPr b="1" lang="en-US" sz="1400">
                <a:solidFill>
                  <a:schemeClr val="dk2"/>
                </a:solidFill>
                <a:latin typeface="Nunito"/>
                <a:ea typeface="Nunito"/>
                <a:cs typeface="Nunito"/>
                <a:sym typeface="Nunito"/>
              </a:rPr>
              <a:t>beautifulsoup4</a:t>
            </a:r>
            <a:r>
              <a:rPr lang="en-US" sz="1400">
                <a:solidFill>
                  <a:schemeClr val="dk2"/>
                </a:solidFill>
                <a:latin typeface="Nunito"/>
                <a:ea typeface="Nunito"/>
                <a:cs typeface="Nunito"/>
                <a:sym typeface="Nunito"/>
              </a:rPr>
              <a:t> - </a:t>
            </a:r>
            <a:r>
              <a:rPr i="1" lang="en-US" sz="1400">
                <a:solidFill>
                  <a:schemeClr val="accent2"/>
                </a:solidFill>
                <a:latin typeface="Nunito"/>
                <a:ea typeface="Nunito"/>
                <a:cs typeface="Nunito"/>
                <a:sym typeface="Nunito"/>
              </a:rPr>
              <a:t>pip install beautifulsoup4</a:t>
            </a:r>
            <a:r>
              <a:rPr lang="en-US" sz="1400">
                <a:solidFill>
                  <a:schemeClr val="dk2"/>
                </a:solidFill>
                <a:latin typeface="Nunito"/>
                <a:ea typeface="Nunito"/>
                <a:cs typeface="Nunito"/>
                <a:sym typeface="Nunito"/>
              </a:rPr>
              <a:t> - acest pachet ne ajută să parsăm HTML-ul primit de la server în urma request-ului anterior.</a:t>
            </a:r>
            <a:endParaRPr sz="1400">
              <a:solidFill>
                <a:schemeClr val="dk2"/>
              </a:solidFill>
              <a:latin typeface="Nunito"/>
              <a:ea typeface="Nunito"/>
              <a:cs typeface="Nunito"/>
              <a:sym typeface="Nunito"/>
            </a:endParaRPr>
          </a:p>
          <a:p>
            <a:pPr indent="-317500" lvl="0" marL="4572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În zilele noastre există două tipuri de site-uri:</a:t>
            </a:r>
            <a:endParaRPr sz="1400">
              <a:solidFill>
                <a:schemeClr val="dk2"/>
              </a:solidFill>
              <a:latin typeface="Nunito"/>
              <a:ea typeface="Nunito"/>
              <a:cs typeface="Nunito"/>
              <a:sym typeface="Nunito"/>
            </a:endParaRPr>
          </a:p>
          <a:p>
            <a:pPr indent="-317500" lvl="1" marL="9144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pagini statice - acestea sunt randate de către server, iar request-ul către un server va avea ca răspuns un document HTML. Ulterior acesta va fi randat în browser.</a:t>
            </a:r>
            <a:endParaRPr sz="1400">
              <a:solidFill>
                <a:schemeClr val="dk2"/>
              </a:solidFill>
              <a:latin typeface="Nunito"/>
              <a:ea typeface="Nunito"/>
              <a:cs typeface="Nunito"/>
              <a:sym typeface="Nunito"/>
            </a:endParaRPr>
          </a:p>
          <a:p>
            <a:pPr indent="-317500" lvl="1" marL="9144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aplicații web - acestea sunt randate de către browser. Request-ul către un server întoarce fie un document HTML minimal cu conținut JavaScript fie direct un fișier JavaScript. Ulterior acesta va fi rulat de către browser, iar conținutul paginii va fi construit dinamic.</a:t>
            </a:r>
            <a:endParaRPr sz="1400">
              <a:solidFill>
                <a:schemeClr val="dk2"/>
              </a:solidFill>
              <a:latin typeface="Nunito"/>
              <a:ea typeface="Nunito"/>
              <a:cs typeface="Nunito"/>
              <a:sym typeface="Nunito"/>
            </a:endParaRPr>
          </a:p>
          <a:p>
            <a:pPr indent="-317500" lvl="0" marL="457200" rtl="0" algn="l">
              <a:lnSpc>
                <a:spcPct val="200000"/>
              </a:lnSpc>
              <a:spcBef>
                <a:spcPts val="0"/>
              </a:spcBef>
              <a:spcAft>
                <a:spcPts val="0"/>
              </a:spcAft>
              <a:buClr>
                <a:schemeClr val="dk2"/>
              </a:buClr>
              <a:buSzPts val="1400"/>
              <a:buFont typeface="Nunito"/>
              <a:buChar char="●"/>
            </a:pPr>
            <a:r>
              <a:rPr lang="en-US" sz="1400">
                <a:solidFill>
                  <a:schemeClr val="dk2"/>
                </a:solidFill>
                <a:latin typeface="Nunito"/>
                <a:ea typeface="Nunito"/>
                <a:cs typeface="Nunito"/>
                <a:sym typeface="Nunito"/>
              </a:rPr>
              <a:t>Dacă aveți de a face cu server care returnează JavaScript aruncați un ochi către </a:t>
            </a:r>
            <a:r>
              <a:rPr b="1" lang="en-US" sz="1400">
                <a:solidFill>
                  <a:schemeClr val="dk2"/>
                </a:solidFill>
                <a:latin typeface="Nunito"/>
                <a:ea typeface="Nunito"/>
                <a:cs typeface="Nunito"/>
                <a:sym typeface="Nunito"/>
              </a:rPr>
              <a:t>requests-html</a:t>
            </a:r>
            <a:r>
              <a:rPr lang="en-US" sz="1400">
                <a:solidFill>
                  <a:schemeClr val="dk2"/>
                </a:solidFill>
                <a:latin typeface="Nunito"/>
                <a:ea typeface="Nunito"/>
                <a:cs typeface="Nunito"/>
                <a:sym typeface="Nunito"/>
              </a:rPr>
              <a:t>.</a:t>
            </a:r>
            <a:endParaRPr/>
          </a:p>
        </p:txBody>
      </p:sp>
      <p:sp>
        <p:nvSpPr>
          <p:cNvPr id="297" name="Google Shape;297;p3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Web scraping</a:t>
            </a:r>
            <a:endParaRPr b="1" sz="3000">
              <a:solidFill>
                <a:srgbClr val="7030A0"/>
              </a:solidFill>
              <a:latin typeface="Maven Pro"/>
              <a:ea typeface="Maven Pro"/>
              <a:cs typeface="Maven Pro"/>
              <a:sym typeface="Maven Pro"/>
            </a:endParaRPr>
          </a:p>
        </p:txBody>
      </p:sp>
      <p:sp>
        <p:nvSpPr>
          <p:cNvPr id="298" name="Google Shape;298;p3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299" name="Google Shape;299;p37"/>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Temă</a:t>
            </a:r>
            <a:endParaRPr sz="2400">
              <a:latin typeface="Maven Pro"/>
              <a:ea typeface="Maven Pro"/>
              <a:cs typeface="Maven Pro"/>
              <a:sym typeface="Maven Pro"/>
            </a:endParaRPr>
          </a:p>
        </p:txBody>
      </p:sp>
      <p:pic>
        <p:nvPicPr>
          <p:cNvPr id="305" name="Google Shape;305;p38"/>
          <p:cNvPicPr preferRelativeResize="0"/>
          <p:nvPr/>
        </p:nvPicPr>
        <p:blipFill>
          <a:blip r:embed="rId3">
            <a:alphaModFix/>
          </a:blip>
          <a:stretch>
            <a:fillRect/>
          </a:stretch>
        </p:blipFill>
        <p:spPr>
          <a:xfrm>
            <a:off x="3913488" y="1457925"/>
            <a:ext cx="4365031" cy="2860000"/>
          </a:xfrm>
          <a:prstGeom prst="rect">
            <a:avLst/>
          </a:prstGeom>
          <a:noFill/>
          <a:ln>
            <a:noFill/>
          </a:ln>
        </p:spPr>
      </p:pic>
      <p:sp>
        <p:nvSpPr>
          <p:cNvPr id="306" name="Google Shape;306;p3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307" name="Google Shape;307;p38"/>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Memory savers</a:t>
            </a:r>
            <a:endParaRPr b="1" sz="6000">
              <a:solidFill>
                <a:srgbClr val="FFFFFF"/>
              </a:solidFill>
              <a:latin typeface="Maven Pro"/>
              <a:ea typeface="Maven Pro"/>
              <a:cs typeface="Maven Pro"/>
              <a:sym typeface="Maven Pro"/>
            </a:endParaRPr>
          </a:p>
        </p:txBody>
      </p:sp>
      <p:sp>
        <p:nvSpPr>
          <p:cNvPr id="64" name="Google Shape;64;p1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1</a:t>
            </a:r>
            <a:r>
              <a:rPr lang="en-US">
                <a:solidFill>
                  <a:srgbClr val="FFFFFF"/>
                </a:solidFill>
                <a:latin typeface="Maven Pro"/>
                <a:ea typeface="Maven Pro"/>
                <a:cs typeface="Maven Pro"/>
                <a:sym typeface="Maven Pro"/>
              </a:rPr>
              <a:t> din 4</a:t>
            </a:r>
            <a:endParaRPr>
              <a:solidFill>
                <a:srgbClr val="FFFFFF"/>
              </a:solidFill>
              <a:latin typeface="Maven Pro"/>
              <a:ea typeface="Maven Pro"/>
              <a:cs typeface="Maven Pro"/>
              <a:sym typeface="Maven Pro"/>
            </a:endParaRPr>
          </a:p>
        </p:txBody>
      </p:sp>
      <p:sp>
        <p:nvSpPr>
          <p:cNvPr id="65" name="Google Shape;65;p12"/>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4. Memory savers, files &amp; web scraping</a:t>
            </a:r>
            <a:endParaRPr sz="2400">
              <a:latin typeface="Maven Pro"/>
              <a:ea typeface="Maven Pro"/>
              <a:cs typeface="Maven Pro"/>
              <a:sym typeface="Maven Pro"/>
            </a:endParaRPr>
          </a:p>
        </p:txBody>
      </p:sp>
      <p:pic>
        <p:nvPicPr>
          <p:cNvPr id="66" name="Google Shape;66;p12"/>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10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Să se scrie un web scraper care obține date pe care le afișează într-un fișier:</a:t>
            </a:r>
            <a:endParaRPr sz="1600">
              <a:solidFill>
                <a:schemeClr val="dk2"/>
              </a:solidFill>
              <a:latin typeface="Nunito"/>
              <a:ea typeface="Nunito"/>
              <a:cs typeface="Nunito"/>
              <a:sym typeface="Nunito"/>
            </a:endParaRPr>
          </a:p>
          <a:p>
            <a:pPr indent="-330200" lvl="1" marL="914400" rtl="0" algn="l">
              <a:lnSpc>
                <a:spcPct val="200000"/>
              </a:lnSpc>
              <a:spcBef>
                <a:spcPts val="10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datele ce urmează a fi obținute sunt la alegere (pentru lipsă de idei puteți obține informații despre articolele disponibile la adresa </a:t>
            </a:r>
            <a:r>
              <a:rPr lang="en-US" sz="1600" u="sng">
                <a:solidFill>
                  <a:schemeClr val="hlink"/>
                </a:solidFill>
                <a:latin typeface="Nunito"/>
                <a:ea typeface="Nunito"/>
                <a:cs typeface="Nunito"/>
                <a:sym typeface="Nunito"/>
                <a:hlinkClick r:id="rId3"/>
              </a:rPr>
              <a:t>http://frsah.ro/</a:t>
            </a:r>
            <a:r>
              <a:rPr lang="en-US" sz="1600">
                <a:solidFill>
                  <a:schemeClr val="dk2"/>
                </a:solidFill>
                <a:latin typeface="Nunito"/>
                <a:ea typeface="Nunito"/>
                <a:cs typeface="Nunito"/>
                <a:sym typeface="Nunito"/>
              </a:rPr>
              <a:t>)</a:t>
            </a:r>
            <a:endParaRPr sz="1600">
              <a:solidFill>
                <a:schemeClr val="dk2"/>
              </a:solidFill>
              <a:latin typeface="Nunito"/>
              <a:ea typeface="Nunito"/>
              <a:cs typeface="Nunito"/>
              <a:sym typeface="Nunito"/>
            </a:endParaRPr>
          </a:p>
          <a:p>
            <a:pPr indent="-330200" lvl="1" marL="914400" rtl="0" algn="l">
              <a:lnSpc>
                <a:spcPct val="200000"/>
              </a:lnSpc>
              <a:spcBef>
                <a:spcPts val="10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formatul fișierului </a:t>
            </a:r>
            <a:r>
              <a:rPr lang="en-US" sz="1600">
                <a:solidFill>
                  <a:schemeClr val="dk2"/>
                </a:solidFill>
                <a:latin typeface="Nunito"/>
                <a:ea typeface="Nunito"/>
                <a:cs typeface="Nunito"/>
                <a:sym typeface="Nunito"/>
              </a:rPr>
              <a:t>și modul de stocare al datelor este la alegere.</a:t>
            </a:r>
            <a:endParaRPr sz="1600">
              <a:solidFill>
                <a:schemeClr val="dk2"/>
              </a:solidFill>
              <a:latin typeface="Nunito"/>
              <a:ea typeface="Nunito"/>
              <a:cs typeface="Nunito"/>
              <a:sym typeface="Nunito"/>
            </a:endParaRPr>
          </a:p>
          <a:p>
            <a:pPr indent="-330200" lvl="1" marL="914400" rtl="0" algn="l">
              <a:lnSpc>
                <a:spcPct val="200000"/>
              </a:lnSpc>
              <a:spcBef>
                <a:spcPts val="10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extra:</a:t>
            </a:r>
            <a:endParaRPr sz="1600">
              <a:solidFill>
                <a:schemeClr val="dk2"/>
              </a:solidFill>
              <a:latin typeface="Nunito"/>
              <a:ea typeface="Nunito"/>
              <a:cs typeface="Nunito"/>
              <a:sym typeface="Nunito"/>
            </a:endParaRPr>
          </a:p>
          <a:p>
            <a:pPr indent="-330200" lvl="2" marL="1371600" rtl="0" algn="l">
              <a:lnSpc>
                <a:spcPct val="200000"/>
              </a:lnSpc>
              <a:spcBef>
                <a:spcPts val="10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adăugați funcționalitate de citire a informației din fișier și afișarea ei în consolă.</a:t>
            </a:r>
            <a:endParaRPr sz="1600">
              <a:solidFill>
                <a:schemeClr val="dk2"/>
              </a:solidFill>
              <a:latin typeface="Nunito"/>
              <a:ea typeface="Nunito"/>
              <a:cs typeface="Nunito"/>
              <a:sym typeface="Nunito"/>
            </a:endParaRPr>
          </a:p>
          <a:p>
            <a:pPr indent="-330200" lvl="2" marL="1371600" rtl="0" algn="l">
              <a:lnSpc>
                <a:spcPct val="200000"/>
              </a:lnSpc>
              <a:spcBef>
                <a:spcPts val="1000"/>
              </a:spcBef>
              <a:spcAft>
                <a:spcPts val="1000"/>
              </a:spcAft>
              <a:buClr>
                <a:schemeClr val="dk2"/>
              </a:buClr>
              <a:buSzPts val="1600"/>
              <a:buFont typeface="Nunito"/>
              <a:buChar char="➠"/>
            </a:pPr>
            <a:r>
              <a:rPr lang="en-US" sz="1600">
                <a:solidFill>
                  <a:schemeClr val="dk2"/>
                </a:solidFill>
                <a:latin typeface="Nunito"/>
                <a:ea typeface="Nunito"/>
                <a:cs typeface="Nunito"/>
                <a:sym typeface="Nunito"/>
              </a:rPr>
              <a:t>adăugați funcționalitate de citire a informației anterioare și completarea acesteia cu informații noi</a:t>
            </a:r>
            <a:endParaRPr sz="1600">
              <a:solidFill>
                <a:schemeClr val="dk2"/>
              </a:solidFill>
              <a:latin typeface="Nunito"/>
              <a:ea typeface="Nunito"/>
              <a:cs typeface="Nunito"/>
              <a:sym typeface="Nunito"/>
            </a:endParaRPr>
          </a:p>
        </p:txBody>
      </p:sp>
      <p:sp>
        <p:nvSpPr>
          <p:cNvPr id="313" name="Google Shape;313;p3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Temă</a:t>
            </a:r>
            <a:endParaRPr b="1" sz="3000">
              <a:solidFill>
                <a:srgbClr val="7030A0"/>
              </a:solidFill>
              <a:latin typeface="Maven Pro"/>
              <a:ea typeface="Maven Pro"/>
              <a:cs typeface="Maven Pro"/>
              <a:sym typeface="Maven Pro"/>
            </a:endParaRPr>
          </a:p>
        </p:txBody>
      </p:sp>
      <p:sp>
        <p:nvSpPr>
          <p:cNvPr id="314" name="Google Shape;314;p3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315" name="Google Shape;315;p39"/>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rgbClr val="FFFFFF"/>
              </a:solidFill>
              <a:latin typeface="Maven Pro"/>
              <a:ea typeface="Maven Pro"/>
              <a:cs typeface="Maven Pro"/>
              <a:sym typeface="Maven Pro"/>
            </a:endParaRPr>
          </a:p>
        </p:txBody>
      </p:sp>
      <p:sp>
        <p:nvSpPr>
          <p:cNvPr id="321" name="Google Shape;321;p40"/>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Vă mulțumesc!</a:t>
            </a:r>
            <a:endParaRPr sz="2400">
              <a:latin typeface="Maven Pro"/>
              <a:ea typeface="Maven Pro"/>
              <a:cs typeface="Maven Pro"/>
              <a:sym typeface="Maven Pro"/>
            </a:endParaRPr>
          </a:p>
        </p:txBody>
      </p:sp>
      <p:sp>
        <p:nvSpPr>
          <p:cNvPr id="322" name="Google Shape;322;p4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323" name="Google Shape;323;p40"/>
          <p:cNvPicPr preferRelativeResize="0"/>
          <p:nvPr/>
        </p:nvPicPr>
        <p:blipFill>
          <a:blip r:embed="rId3">
            <a:alphaModFix/>
          </a:blip>
          <a:stretch>
            <a:fillRect/>
          </a:stretch>
        </p:blipFill>
        <p:spPr>
          <a:xfrm>
            <a:off x="3539575" y="1446375"/>
            <a:ext cx="5112851" cy="2859999"/>
          </a:xfrm>
          <a:prstGeom prst="rect">
            <a:avLst/>
          </a:prstGeom>
          <a:noFill/>
          <a:ln>
            <a:noFill/>
          </a:ln>
        </p:spPr>
      </p:pic>
      <p:pic>
        <p:nvPicPr>
          <p:cNvPr id="324" name="Google Shape;324;p40"/>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acest capitol ne vom juca cu câteva funcții și metode de a salva timp și memorie atunci când dezvoltăm o aplicație folosind Python.</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Chiar dacă memoria este gestionată de Python Memory Management, este de datoria noastră, ca developeri, să nu consumăm memoria inutil </a:t>
            </a:r>
            <a:r>
              <a:rPr lang="en-US" sz="1600">
                <a:solidFill>
                  <a:schemeClr val="dk2"/>
                </a:solidFill>
                <a:latin typeface="Nunito"/>
                <a:ea typeface="Nunito"/>
                <a:cs typeface="Nunito"/>
                <a:sym typeface="Nunito"/>
              </a:rPr>
              <a:t>și să scriem cod astfel încât acesta să consume cât mai puține resurse și să fie cât mai eficient.</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Pentru a îndeplini această sarcină trebuie să știm de existența următoarelor noțiuni:</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funcții </a:t>
            </a:r>
            <a:r>
              <a:rPr b="1" lang="en-US" sz="1600">
                <a:solidFill>
                  <a:schemeClr val="dk2"/>
                </a:solidFill>
                <a:latin typeface="Nunito"/>
                <a:ea typeface="Nunito"/>
                <a:cs typeface="Nunito"/>
                <a:sym typeface="Nunito"/>
              </a:rPr>
              <a:t>lambda</a:t>
            </a:r>
            <a:endParaRPr b="1"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funcția </a:t>
            </a:r>
            <a:r>
              <a:rPr b="1" lang="en-US" sz="1600">
                <a:solidFill>
                  <a:schemeClr val="dk2"/>
                </a:solidFill>
                <a:latin typeface="Nunito"/>
                <a:ea typeface="Nunito"/>
                <a:cs typeface="Nunito"/>
                <a:sym typeface="Nunito"/>
              </a:rPr>
              <a:t>map</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funcția </a:t>
            </a:r>
            <a:r>
              <a:rPr b="1" lang="en-US" sz="1600">
                <a:solidFill>
                  <a:schemeClr val="dk2"/>
                </a:solidFill>
                <a:latin typeface="Nunito"/>
                <a:ea typeface="Nunito"/>
                <a:cs typeface="Nunito"/>
                <a:sym typeface="Nunito"/>
              </a:rPr>
              <a:t>filter</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funcția </a:t>
            </a:r>
            <a:r>
              <a:rPr b="1" lang="en-US" sz="1600">
                <a:solidFill>
                  <a:schemeClr val="dk2"/>
                </a:solidFill>
                <a:latin typeface="Nunito"/>
                <a:ea typeface="Nunito"/>
                <a:cs typeface="Nunito"/>
                <a:sym typeface="Nunito"/>
              </a:rPr>
              <a:t>zip</a:t>
            </a:r>
            <a:endParaRPr sz="1600">
              <a:solidFill>
                <a:schemeClr val="dk2"/>
              </a:solidFill>
              <a:latin typeface="Nunito"/>
              <a:ea typeface="Nunito"/>
              <a:cs typeface="Nunito"/>
              <a:sym typeface="Nunito"/>
            </a:endParaRPr>
          </a:p>
          <a:p>
            <a:pPr indent="-330200" lvl="1" marL="9144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list </a:t>
            </a:r>
            <a:r>
              <a:rPr b="1" lang="en-US" sz="1600">
                <a:solidFill>
                  <a:schemeClr val="dk2"/>
                </a:solidFill>
                <a:latin typeface="Nunito"/>
                <a:ea typeface="Nunito"/>
                <a:cs typeface="Nunito"/>
                <a:sym typeface="Nunito"/>
              </a:rPr>
              <a:t>comprehension</a:t>
            </a:r>
            <a:endParaRPr b="1" sz="1600">
              <a:solidFill>
                <a:schemeClr val="dk2"/>
              </a:solidFill>
              <a:latin typeface="Nunito"/>
              <a:ea typeface="Nunito"/>
              <a:cs typeface="Nunito"/>
              <a:sym typeface="Nunito"/>
            </a:endParaRPr>
          </a:p>
        </p:txBody>
      </p:sp>
      <p:sp>
        <p:nvSpPr>
          <p:cNvPr id="72" name="Google Shape;72;p1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a:t>
            </a:r>
            <a:endParaRPr b="1" sz="3000">
              <a:solidFill>
                <a:srgbClr val="7030A0"/>
              </a:solidFill>
              <a:latin typeface="Maven Pro"/>
              <a:ea typeface="Maven Pro"/>
              <a:cs typeface="Maven Pro"/>
              <a:sym typeface="Maven Pro"/>
            </a:endParaRPr>
          </a:p>
        </p:txBody>
      </p:sp>
      <p:sp>
        <p:nvSpPr>
          <p:cNvPr id="73" name="Google Shape;73;p1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chemeClr val="lt1"/>
              </a:solidFill>
              <a:latin typeface="Maven Pro"/>
              <a:ea typeface="Maven Pro"/>
              <a:cs typeface="Maven Pro"/>
              <a:sym typeface="Maven Pro"/>
            </a:endParaRPr>
          </a:p>
        </p:txBody>
      </p:sp>
      <p:pic>
        <p:nvPicPr>
          <p:cNvPr id="74" name="Google Shape;74;p13"/>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funcție lambda este o funcție anonimă care îndeplinește o singură instrucțiune.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Acest tip de funcție poate primi orice număr de parametrii, dar poate executa o singură instrucțiune.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Sintaxa este următoarea:</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342900" lvl="1" marL="9144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folosirea unei funcții lambda avem nevoie să folosim keyword-ul lambda</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keyword-ul este urmat de lista de parametrii - spre deosebire de o funcție normală se poate observa că parametrii sunt doar separați prin virgulă, fără a folosi paranteze rotunde </a:t>
            </a:r>
            <a:r>
              <a:rPr b="1" lang="en-US" sz="1800">
                <a:solidFill>
                  <a:schemeClr val="dk2"/>
                </a:solidFill>
                <a:latin typeface="Nunito"/>
                <a:ea typeface="Nunito"/>
                <a:cs typeface="Nunito"/>
                <a:sym typeface="Nunito"/>
              </a:rPr>
              <a: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instrucțiunea ce urmează a fi rulată se află după caracterul </a:t>
            </a:r>
            <a:r>
              <a:rPr b="1" lang="en-US" sz="1800">
                <a:solidFill>
                  <a:schemeClr val="dk2"/>
                </a:solidFill>
                <a:latin typeface="Nunito"/>
                <a:ea typeface="Nunito"/>
                <a:cs typeface="Nunito"/>
                <a:sym typeface="Nunito"/>
              </a:rPr>
              <a: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80" name="Google Shape;80;p1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a:t>
            </a:r>
            <a:r>
              <a:rPr b="1" lang="en-US" sz="3000">
                <a:solidFill>
                  <a:srgbClr val="7030A0"/>
                </a:solidFill>
                <a:latin typeface="Maven Pro"/>
                <a:ea typeface="Maven Pro"/>
                <a:cs typeface="Maven Pro"/>
                <a:sym typeface="Maven Pro"/>
              </a:rPr>
              <a:t>ții lambda</a:t>
            </a:r>
            <a:endParaRPr b="1" sz="3000">
              <a:solidFill>
                <a:srgbClr val="7030A0"/>
              </a:solidFill>
              <a:latin typeface="Maven Pro"/>
              <a:ea typeface="Maven Pro"/>
              <a:cs typeface="Maven Pro"/>
              <a:sym typeface="Maven Pro"/>
            </a:endParaRPr>
          </a:p>
        </p:txBody>
      </p:sp>
      <p:sp>
        <p:nvSpPr>
          <p:cNvPr id="81" name="Google Shape;81;p1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82" name="Google Shape;82;p14"/>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83" name="Google Shape;83;p14"/>
          <p:cNvPicPr preferRelativeResize="0"/>
          <p:nvPr/>
        </p:nvPicPr>
        <p:blipFill>
          <a:blip r:embed="rId4">
            <a:alphaModFix/>
          </a:blip>
          <a:stretch>
            <a:fillRect/>
          </a:stretch>
        </p:blipFill>
        <p:spPr>
          <a:xfrm>
            <a:off x="4716150" y="2603725"/>
            <a:ext cx="2809700" cy="111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Deși exemplul anterior funcționează perfect, în consolă fiind afișată suma numerelor, codul nu este în conformitate cu standardul </a:t>
            </a:r>
            <a:r>
              <a:rPr b="1" lang="en-US" sz="1800">
                <a:solidFill>
                  <a:schemeClr val="dk2"/>
                </a:solidFill>
                <a:latin typeface="Nunito"/>
                <a:ea typeface="Nunito"/>
                <a:cs typeface="Nunito"/>
                <a:sym typeface="Nunito"/>
              </a:rPr>
              <a:t>PEP 8</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Conform PEP 8, o funcție lambda nu se asignează. Dacă vrem să etichetăm (numim / definim) o funcție trebuie să folosim o funcție normală, definită cu ajutorul keyword-ului </a:t>
            </a:r>
            <a:r>
              <a:rPr b="1" lang="en-US" sz="1800">
                <a:solidFill>
                  <a:schemeClr val="dk2"/>
                </a:solidFill>
                <a:latin typeface="Nunito"/>
                <a:ea typeface="Nunito"/>
                <a:cs typeface="Nunito"/>
                <a:sym typeface="Nunito"/>
              </a:rPr>
              <a:t>def</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Tocmai aici este avantajul în a folosi funcții lambda în detrimentul funcțiilor clasice. Odată definită o funcție aceasta va ocupa locație în memorie, în timp ce rolul unei funcții lambda este exact acela de a salva memorie și a nu o ocupa inutil.</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Cu alte cuvinte, o funcție lambda ocupă memorie doar în momentul rulării </a:t>
            </a:r>
            <a:r>
              <a:rPr lang="en-US" sz="1800">
                <a:solidFill>
                  <a:schemeClr val="dk2"/>
                </a:solidFill>
                <a:latin typeface="Nunito"/>
                <a:ea typeface="Nunito"/>
                <a:cs typeface="Nunito"/>
                <a:sym typeface="Nunito"/>
              </a:rPr>
              <a:t>și este ștearsă imediat după.</a:t>
            </a:r>
            <a:endParaRPr sz="1800">
              <a:solidFill>
                <a:schemeClr val="dk2"/>
              </a:solidFill>
              <a:latin typeface="Nunito"/>
              <a:ea typeface="Nunito"/>
              <a:cs typeface="Nunito"/>
              <a:sym typeface="Nunito"/>
            </a:endParaRPr>
          </a:p>
        </p:txBody>
      </p:sp>
      <p:sp>
        <p:nvSpPr>
          <p:cNvPr id="89" name="Google Shape;89;p1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funcții lambda</a:t>
            </a:r>
            <a:endParaRPr b="1" sz="3000">
              <a:solidFill>
                <a:srgbClr val="7030A0"/>
              </a:solidFill>
              <a:latin typeface="Maven Pro"/>
              <a:ea typeface="Maven Pro"/>
              <a:cs typeface="Maven Pro"/>
              <a:sym typeface="Maven Pro"/>
            </a:endParaRPr>
          </a:p>
        </p:txBody>
      </p:sp>
      <p:sp>
        <p:nvSpPr>
          <p:cNvPr id="90" name="Google Shape;90;p1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91" name="Google Shape;91;p15"/>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92" name="Google Shape;92;p15"/>
          <p:cNvPicPr preferRelativeResize="0"/>
          <p:nvPr/>
        </p:nvPicPr>
        <p:blipFill>
          <a:blip r:embed="rId4">
            <a:alphaModFix/>
          </a:blip>
          <a:stretch>
            <a:fillRect/>
          </a:stretch>
        </p:blipFill>
        <p:spPr>
          <a:xfrm>
            <a:off x="3737538" y="1924625"/>
            <a:ext cx="4716925" cy="79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Această afirmație poate f</a:t>
            </a:r>
            <a:r>
              <a:rPr lang="en-US" sz="1800">
                <a:solidFill>
                  <a:schemeClr val="dk2"/>
                </a:solidFill>
                <a:latin typeface="Nunito"/>
                <a:ea typeface="Nunito"/>
                <a:cs typeface="Nunito"/>
                <a:sym typeface="Nunito"/>
              </a:rPr>
              <a:t>i demonstrată ușor dacă vom folosi funcția id() și verificăm valoarea returnată de aceasta pentru o funcție lambda asignată (variantă nerecomandată) și folosirea unei funcții lambda de sine stătătoare (variantă recomandată).</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exemplul anterior se poate observa că funcția asignată lui a își păstrează locația de memorie pe tot parcursul programului, în timp ce restul funcțiilor lambda ocupă, rând pe rând, aceeași locație de memorie.</a:t>
            </a:r>
            <a:endParaRPr sz="1800">
              <a:solidFill>
                <a:schemeClr val="dk2"/>
              </a:solidFill>
              <a:latin typeface="Nunito"/>
              <a:ea typeface="Nunito"/>
              <a:cs typeface="Nunito"/>
              <a:sym typeface="Nunito"/>
            </a:endParaRPr>
          </a:p>
        </p:txBody>
      </p:sp>
      <p:sp>
        <p:nvSpPr>
          <p:cNvPr id="98" name="Google Shape;98;p1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funcții lambda</a:t>
            </a:r>
            <a:endParaRPr b="1" sz="3000">
              <a:solidFill>
                <a:srgbClr val="7030A0"/>
              </a:solidFill>
              <a:latin typeface="Maven Pro"/>
              <a:ea typeface="Maven Pro"/>
              <a:cs typeface="Maven Pro"/>
              <a:sym typeface="Maven Pro"/>
            </a:endParaRPr>
          </a:p>
        </p:txBody>
      </p:sp>
      <p:sp>
        <p:nvSpPr>
          <p:cNvPr id="99" name="Google Shape;99;p1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00" name="Google Shape;100;p16"/>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01" name="Google Shape;101;p16"/>
          <p:cNvPicPr preferRelativeResize="0"/>
          <p:nvPr/>
        </p:nvPicPr>
        <p:blipFill>
          <a:blip r:embed="rId4">
            <a:alphaModFix/>
          </a:blip>
          <a:stretch>
            <a:fillRect/>
          </a:stretch>
        </p:blipFill>
        <p:spPr>
          <a:xfrm>
            <a:off x="2058963" y="2578000"/>
            <a:ext cx="3510906" cy="1818700"/>
          </a:xfrm>
          <a:prstGeom prst="rect">
            <a:avLst/>
          </a:prstGeom>
          <a:noFill/>
          <a:ln>
            <a:noFill/>
          </a:ln>
        </p:spPr>
      </p:pic>
      <p:pic>
        <p:nvPicPr>
          <p:cNvPr id="102" name="Google Shape;102;p16"/>
          <p:cNvPicPr preferRelativeResize="0"/>
          <p:nvPr/>
        </p:nvPicPr>
        <p:blipFill>
          <a:blip r:embed="rId5">
            <a:alphaModFix/>
          </a:blip>
          <a:stretch>
            <a:fillRect/>
          </a:stretch>
        </p:blipFill>
        <p:spPr>
          <a:xfrm>
            <a:off x="6566729" y="2578000"/>
            <a:ext cx="3566302" cy="181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exemplu elocvent de avantaj în folosirea funcțiilor lambda o reprezintă sortarea unei liste de forma:</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45720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acest exemplu urmărim să sortăm această listă în funcție de proprietatea </a:t>
            </a:r>
            <a:r>
              <a:rPr b="1" lang="en-US" sz="1800">
                <a:solidFill>
                  <a:schemeClr val="dk2"/>
                </a:solidFill>
                <a:latin typeface="Nunito"/>
                <a:ea typeface="Nunito"/>
                <a:cs typeface="Nunito"/>
                <a:sym typeface="Nunito"/>
              </a:rPr>
              <a:t>rank</a:t>
            </a:r>
            <a:r>
              <a:rPr lang="en-US" sz="1800">
                <a:solidFill>
                  <a:schemeClr val="dk2"/>
                </a:solidFill>
                <a:latin typeface="Nunito"/>
                <a:ea typeface="Nunito"/>
                <a:cs typeface="Nunito"/>
                <a:sym typeface="Nunito"/>
              </a:rPr>
              <a:t> a fiecărui player.</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a realiza acest lucru putem folosi două metode:</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list.sort()</a:t>
            </a:r>
            <a:r>
              <a:rPr lang="en-US" sz="1800">
                <a:solidFill>
                  <a:schemeClr val="dk2"/>
                </a:solidFill>
                <a:latin typeface="Nunito"/>
                <a:ea typeface="Nunito"/>
                <a:cs typeface="Nunito"/>
                <a:sym typeface="Nunito"/>
              </a:rPr>
              <a:t> care va face sortarea in-place - lista inițială va fi modificată</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sorted(list)</a:t>
            </a:r>
            <a:r>
              <a:rPr lang="en-US" sz="1800">
                <a:solidFill>
                  <a:schemeClr val="dk2"/>
                </a:solidFill>
                <a:latin typeface="Nunito"/>
                <a:ea typeface="Nunito"/>
                <a:cs typeface="Nunito"/>
                <a:sym typeface="Nunito"/>
              </a:rPr>
              <a:t> care va returna o nouă listă sortată.</a:t>
            </a:r>
            <a:endParaRPr sz="1800">
              <a:solidFill>
                <a:schemeClr val="dk2"/>
              </a:solidFill>
              <a:latin typeface="Nunito"/>
              <a:ea typeface="Nunito"/>
              <a:cs typeface="Nunito"/>
              <a:sym typeface="Nunito"/>
            </a:endParaRPr>
          </a:p>
        </p:txBody>
      </p:sp>
      <p:sp>
        <p:nvSpPr>
          <p:cNvPr id="108" name="Google Shape;108;p1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funcții lambda</a:t>
            </a:r>
            <a:endParaRPr b="1" sz="3000">
              <a:solidFill>
                <a:srgbClr val="7030A0"/>
              </a:solidFill>
              <a:latin typeface="Maven Pro"/>
              <a:ea typeface="Maven Pro"/>
              <a:cs typeface="Maven Pro"/>
              <a:sym typeface="Maven Pro"/>
            </a:endParaRPr>
          </a:p>
        </p:txBody>
      </p:sp>
      <p:sp>
        <p:nvSpPr>
          <p:cNvPr id="109" name="Google Shape;109;p1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10" name="Google Shape;110;p17"/>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11" name="Google Shape;111;p17"/>
          <p:cNvPicPr preferRelativeResize="0"/>
          <p:nvPr/>
        </p:nvPicPr>
        <p:blipFill>
          <a:blip r:embed="rId4">
            <a:alphaModFix/>
          </a:blip>
          <a:stretch>
            <a:fillRect/>
          </a:stretch>
        </p:blipFill>
        <p:spPr>
          <a:xfrm>
            <a:off x="4763675" y="1334825"/>
            <a:ext cx="2714625"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Ambele funcții dispun de un parametru numit </a:t>
            </a:r>
            <a:r>
              <a:rPr b="1" lang="en-US" sz="1600">
                <a:solidFill>
                  <a:schemeClr val="dk2"/>
                </a:solidFill>
                <a:latin typeface="Nunito"/>
                <a:ea typeface="Nunito"/>
                <a:cs typeface="Nunito"/>
                <a:sym typeface="Nunito"/>
              </a:rPr>
              <a:t>key</a:t>
            </a:r>
            <a:r>
              <a:rPr lang="en-US" sz="1600">
                <a:solidFill>
                  <a:schemeClr val="dk2"/>
                </a:solidFill>
                <a:latin typeface="Nunito"/>
                <a:ea typeface="Nunito"/>
                <a:cs typeface="Nunito"/>
                <a:sym typeface="Nunito"/>
              </a:rPr>
              <a:t> al cărui rol este să specificăm cheia după care să se facă sortarea.</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Acest parametru trebuie să fie o funcție ce va fi rulată O SINGURĂ dată pentru fiecare valoare întâlnită în listă.</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Pentru a evita definirea unei funcții pentru a o trimite ca parametrul key, și să ocupă memoria până la terminarea programului, putem folosi o funcție lambda astfel:</a:t>
            </a:r>
            <a:endParaRPr sz="16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600">
              <a:solidFill>
                <a:schemeClr val="dk2"/>
              </a:solidFill>
              <a:latin typeface="Nunito"/>
              <a:ea typeface="Nunito"/>
              <a:cs typeface="Nunito"/>
              <a:sym typeface="Nunito"/>
            </a:endParaRPr>
          </a:p>
          <a:p>
            <a:pPr indent="-330200" lvl="0" marL="457200" rtl="0" algn="l">
              <a:lnSpc>
                <a:spcPct val="200000"/>
              </a:lnSpc>
              <a:spcBef>
                <a:spcPts val="80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În momentul acesta ne-am folosit, într-adevăr, de avantajele oferite de funcțiile lambda,</a:t>
            </a:r>
            <a:endParaRPr sz="1600">
              <a:solidFill>
                <a:schemeClr val="dk2"/>
              </a:solidFill>
              <a:latin typeface="Nunito"/>
              <a:ea typeface="Nunito"/>
              <a:cs typeface="Nunito"/>
              <a:sym typeface="Nunito"/>
            </a:endParaRPr>
          </a:p>
          <a:p>
            <a:pPr indent="-330200" lvl="0" marL="457200" rtl="0" algn="l">
              <a:lnSpc>
                <a:spcPct val="200000"/>
              </a:lnSpc>
              <a:spcBef>
                <a:spcPts val="0"/>
              </a:spcBef>
              <a:spcAft>
                <a:spcPts val="0"/>
              </a:spcAft>
              <a:buClr>
                <a:schemeClr val="dk2"/>
              </a:buClr>
              <a:buSzPts val="1600"/>
              <a:buFont typeface="Nunito"/>
              <a:buChar char="●"/>
            </a:pPr>
            <a:r>
              <a:rPr lang="en-US" sz="1600">
                <a:solidFill>
                  <a:schemeClr val="dk2"/>
                </a:solidFill>
                <a:latin typeface="Nunito"/>
                <a:ea typeface="Nunito"/>
                <a:cs typeface="Nunito"/>
                <a:sym typeface="Nunito"/>
              </a:rPr>
              <a:t>Acest lucru o să fie confirmat și de PyCharm prin intermediul standardului PEP 8 - nu o să mai apară nici un warning la utilizarea funcției.</a:t>
            </a:r>
            <a:endParaRPr sz="1600">
              <a:solidFill>
                <a:schemeClr val="dk2"/>
              </a:solidFill>
              <a:latin typeface="Nunito"/>
              <a:ea typeface="Nunito"/>
              <a:cs typeface="Nunito"/>
              <a:sym typeface="Nunito"/>
            </a:endParaRPr>
          </a:p>
          <a:p>
            <a:pPr indent="0" lvl="0" marL="457200" rtl="0" algn="l">
              <a:lnSpc>
                <a:spcPct val="200000"/>
              </a:lnSpc>
              <a:spcBef>
                <a:spcPts val="800"/>
              </a:spcBef>
              <a:spcAft>
                <a:spcPts val="0"/>
              </a:spcAft>
              <a:buNone/>
            </a:pPr>
            <a:r>
              <a:t/>
            </a:r>
            <a:endParaRPr sz="1600">
              <a:solidFill>
                <a:schemeClr val="dk2"/>
              </a:solidFill>
              <a:latin typeface="Nunito"/>
              <a:ea typeface="Nunito"/>
              <a:cs typeface="Nunito"/>
              <a:sym typeface="Nunito"/>
            </a:endParaRPr>
          </a:p>
        </p:txBody>
      </p:sp>
      <p:sp>
        <p:nvSpPr>
          <p:cNvPr id="117" name="Google Shape;117;p1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Memory savers - funcții lambda</a:t>
            </a:r>
            <a:endParaRPr b="1" sz="3000">
              <a:solidFill>
                <a:srgbClr val="7030A0"/>
              </a:solidFill>
              <a:latin typeface="Maven Pro"/>
              <a:ea typeface="Maven Pro"/>
              <a:cs typeface="Maven Pro"/>
              <a:sym typeface="Maven Pro"/>
            </a:endParaRPr>
          </a:p>
        </p:txBody>
      </p:sp>
      <p:sp>
        <p:nvSpPr>
          <p:cNvPr id="118" name="Google Shape;118;p1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chemeClr val="lt1"/>
                </a:solidFill>
                <a:latin typeface="Maven Pro"/>
                <a:ea typeface="Maven Pro"/>
                <a:cs typeface="Maven Pro"/>
                <a:sym typeface="Maven Pro"/>
              </a:rPr>
              <a:t>Week 4. Memory savers, files &amp; web scraping</a:t>
            </a:r>
            <a:endParaRPr sz="1600">
              <a:solidFill>
                <a:srgbClr val="FFFFFF"/>
              </a:solidFill>
              <a:latin typeface="Maven Pro"/>
              <a:ea typeface="Maven Pro"/>
              <a:cs typeface="Maven Pro"/>
              <a:sym typeface="Maven Pro"/>
            </a:endParaRPr>
          </a:p>
        </p:txBody>
      </p:sp>
      <p:pic>
        <p:nvPicPr>
          <p:cNvPr id="119" name="Google Shape;119;p18"/>
          <p:cNvPicPr preferRelativeResize="0"/>
          <p:nvPr/>
        </p:nvPicPr>
        <p:blipFill>
          <a:blip r:embed="rId3">
            <a:alphaModFix/>
          </a:blip>
          <a:stretch>
            <a:fillRect/>
          </a:stretch>
        </p:blipFill>
        <p:spPr>
          <a:xfrm>
            <a:off x="1371600" y="6373937"/>
            <a:ext cx="1274700" cy="429513"/>
          </a:xfrm>
          <a:prstGeom prst="rect">
            <a:avLst/>
          </a:prstGeom>
          <a:noFill/>
          <a:ln>
            <a:noFill/>
          </a:ln>
        </p:spPr>
      </p:pic>
      <p:pic>
        <p:nvPicPr>
          <p:cNvPr id="120" name="Google Shape;120;p18"/>
          <p:cNvPicPr preferRelativeResize="0"/>
          <p:nvPr/>
        </p:nvPicPr>
        <p:blipFill>
          <a:blip r:embed="rId4">
            <a:alphaModFix/>
          </a:blip>
          <a:stretch>
            <a:fillRect/>
          </a:stretch>
        </p:blipFill>
        <p:spPr>
          <a:xfrm>
            <a:off x="2886075" y="2911800"/>
            <a:ext cx="6419850" cy="41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