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30.png" ContentType="image/png"/>
  <Override PartName="/ppt/media/image13.png" ContentType="image/png"/>
  <Override PartName="/ppt/media/image1.png" ContentType="image/png"/>
  <Override PartName="/ppt/media/image38.png" ContentType="image/png"/>
  <Override PartName="/ppt/media/image8.png" ContentType="image/png"/>
  <Override PartName="/ppt/media/image49.png" ContentType="image/png"/>
  <Override PartName="/ppt/media/image12.png" ContentType="image/png"/>
  <Override PartName="/ppt/media/image37.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24.png" ContentType="image/png"/>
  <Override PartName="/ppt/media/image61.png" ContentType="image/png"/>
  <Override PartName="/ppt/media/image7.png" ContentType="image/png"/>
  <Override PartName="/ppt/media/image19.png" ContentType="image/png"/>
  <Override PartName="/ppt/media/image62.png" ContentType="image/png"/>
  <Override PartName="/ppt/media/image63.png" ContentType="image/png"/>
  <Override PartName="/ppt/media/image64.png" ContentType="image/png"/>
  <Override PartName="/ppt/media/image15.jpeg" ContentType="image/jpeg"/>
  <Override PartName="/ppt/media/image65.png" ContentType="image/png"/>
  <Override PartName="/ppt/media/image66.png" ContentType="image/png"/>
  <Override PartName="/ppt/media/image79.png" ContentType="image/png"/>
  <Override PartName="/ppt/media/image67.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29.png" ContentType="image/png"/>
  <Override PartName="/ppt/media/image69.png" ContentType="image/png"/>
  <Override PartName="/ppt/media/image32.png" ContentType="image/png"/>
  <Override PartName="/ppt/media/image70.png" ContentType="image/png"/>
  <Override PartName="/ppt/media/image28.png" ContentType="image/png"/>
  <Override PartName="/ppt/media/image68.png" ContentType="image/png"/>
  <Override PartName="/ppt/media/image31.png" ContentType="image/png"/>
  <Override PartName="/ppt/media/image25.png" ContentType="image/png"/>
  <Override PartName="/ppt/media/image2.png" ContentType="image/png"/>
  <Override PartName="/ppt/media/image14.png" ContentType="image/png"/>
  <Override PartName="/ppt/media/image11.png" ContentType="image/png"/>
  <Override PartName="/ppt/media/image48.png" ContentType="image/png"/>
  <Override PartName="/ppt/media/image26.png" ContentType="image/png"/>
  <Override PartName="/ppt/media/image80.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9.jpeg" ContentType="image/jpeg"/>
  <Override PartName="/ppt/media/image3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44680" y="2566080"/>
            <a:ext cx="1051524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44680" y="2566080"/>
            <a:ext cx="1051524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44680" y="2566080"/>
            <a:ext cx="1051524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0" name="CustomShape 1"/>
          <p:cNvSpPr/>
          <p:nvPr/>
        </p:nvSpPr>
        <p:spPr>
          <a:xfrm>
            <a:off x="0" y="0"/>
            <a:ext cx="12191760" cy="5132160"/>
          </a:xfrm>
          <a:prstGeom prst="rect">
            <a:avLst/>
          </a:prstGeom>
          <a:solidFill>
            <a:srgbClr val="f69221"/>
          </a:solidFill>
          <a:ln>
            <a:noFill/>
          </a:ln>
        </p:spPr>
        <p:style>
          <a:lnRef idx="0"/>
          <a:fillRef idx="0"/>
          <a:effectRef idx="0"/>
          <a:fontRef idx="minor"/>
        </p:style>
      </p:sp>
      <p:sp>
        <p:nvSpPr>
          <p:cNvPr id="1" name="CustomShape 2"/>
          <p:cNvSpPr/>
          <p:nvPr/>
        </p:nvSpPr>
        <p:spPr>
          <a:xfrm flipH="1" rot="10800000">
            <a:off x="0" y="360"/>
            <a:ext cx="12191760" cy="6260760"/>
          </a:xfrm>
          <a:prstGeom prst="rect">
            <a:avLst/>
          </a:prstGeom>
          <a:solidFill>
            <a:schemeClr val="accent4"/>
          </a:solidFill>
          <a:ln>
            <a:noFill/>
          </a:ln>
        </p:spPr>
        <p:style>
          <a:lnRef idx="0"/>
          <a:fillRef idx="0"/>
          <a:effectRef idx="0"/>
          <a:fontRef idx="minor"/>
        </p:style>
      </p:sp>
      <p:pic>
        <p:nvPicPr>
          <p:cNvPr id="2" name="Google Shape;8;p37" descr=""/>
          <p:cNvPicPr/>
          <p:nvPr/>
        </p:nvPicPr>
        <p:blipFill>
          <a:blip r:embed="rId2"/>
          <a:stretch/>
        </p:blipFill>
        <p:spPr>
          <a:xfrm>
            <a:off x="215640" y="6347880"/>
            <a:ext cx="975600" cy="424440"/>
          </a:xfrm>
          <a:prstGeom prst="rect">
            <a:avLst/>
          </a:prstGeom>
          <a:ln>
            <a:noFill/>
          </a:ln>
        </p:spPr>
      </p:pic>
      <p:sp>
        <p:nvSpPr>
          <p:cNvPr id="3" name="CustomShape 3"/>
          <p:cNvSpPr/>
          <p:nvPr/>
        </p:nvSpPr>
        <p:spPr>
          <a:xfrm>
            <a:off x="0" y="-69120"/>
            <a:ext cx="12191760" cy="5270760"/>
          </a:xfrm>
          <a:prstGeom prst="rect">
            <a:avLst/>
          </a:prstGeom>
          <a:solidFill>
            <a:srgbClr val="f69221"/>
          </a:solidFill>
          <a:ln>
            <a:noFill/>
          </a:ln>
        </p:spPr>
        <p:style>
          <a:lnRef idx="0"/>
          <a:fillRef idx="0"/>
          <a:effectRef idx="0"/>
          <a:fontRef idx="minor"/>
        </p:style>
      </p:sp>
      <p:pic>
        <p:nvPicPr>
          <p:cNvPr id="4" name="Google Shape;10;p37" descr=""/>
          <p:cNvPicPr/>
          <p:nvPr/>
        </p:nvPicPr>
        <p:blipFill>
          <a:blip r:embed="rId3"/>
          <a:stretch/>
        </p:blipFill>
        <p:spPr>
          <a:xfrm>
            <a:off x="4931640" y="1140840"/>
            <a:ext cx="2328480" cy="1012320"/>
          </a:xfrm>
          <a:prstGeom prst="rect">
            <a:avLst/>
          </a:prstGeom>
          <a:ln>
            <a:noFill/>
          </a:ln>
        </p:spPr>
      </p:pic>
      <p:sp>
        <p:nvSpPr>
          <p:cNvPr id="5" name="PlaceHolder 4"/>
          <p:cNvSpPr>
            <a:spLocks noGrp="1"/>
          </p:cNvSpPr>
          <p:nvPr>
            <p:ph type="title"/>
          </p:nvPr>
        </p:nvSpPr>
        <p:spPr>
          <a:xfrm>
            <a:off x="1523880" y="2518920"/>
            <a:ext cx="9143640" cy="2387160"/>
          </a:xfrm>
          <a:prstGeom prst="rect">
            <a:avLst/>
          </a:prstGeom>
        </p:spPr>
        <p:txBody>
          <a:bodyPr anchor="b">
            <a:noAutofit/>
          </a:bodyPr>
          <a:p>
            <a:r>
              <a:rPr b="0" lang="en-US" sz="6000" spc="-1" strike="noStrike">
                <a:solidFill>
                  <a:srgbClr val="000000"/>
                </a:solidFill>
                <a:latin typeface="Arial"/>
              </a:rPr>
              <a:t>Click to edit the title text </a:t>
            </a:r>
            <a:r>
              <a:rPr b="0" lang="en-US" sz="6000" spc="-1" strike="noStrike">
                <a:solidFill>
                  <a:srgbClr val="000000"/>
                </a:solidFill>
                <a:latin typeface="Arial"/>
              </a:rPr>
              <a:t>format</a:t>
            </a:r>
            <a:endParaRPr b="0" lang="en-US" sz="6000" spc="-1" strike="noStrike">
              <a:solidFill>
                <a:srgbClr val="000000"/>
              </a:solidFill>
              <a:latin typeface="Arial"/>
            </a:endParaRPr>
          </a:p>
        </p:txBody>
      </p:sp>
      <p:sp>
        <p:nvSpPr>
          <p:cNvPr id="6" name="PlaceHolder 5"/>
          <p:cNvSpPr>
            <a:spLocks noGrp="1"/>
          </p:cNvSpPr>
          <p:nvPr>
            <p:ph type="dt"/>
          </p:nvPr>
        </p:nvSpPr>
        <p:spPr>
          <a:xfrm>
            <a:off x="0" y="0"/>
            <a:ext cx="2999520" cy="2999520"/>
          </a:xfrm>
          <a:prstGeom prst="rect">
            <a:avLst/>
          </a:prstGeom>
        </p:spPr>
        <p:txBody>
          <a:bodyPr>
            <a:noAutofit/>
          </a:bodyPr>
          <a:p>
            <a:endParaRPr b="0" lang="en-US" sz="2400" spc="-1" strike="noStrike">
              <a:latin typeface="Times New Roman"/>
            </a:endParaRPr>
          </a:p>
        </p:txBody>
      </p:sp>
      <p:sp>
        <p:nvSpPr>
          <p:cNvPr id="7" name="PlaceHolder 6"/>
          <p:cNvSpPr>
            <a:spLocks noGrp="1"/>
          </p:cNvSpPr>
          <p:nvPr>
            <p:ph type="ftr"/>
          </p:nvPr>
        </p:nvSpPr>
        <p:spPr>
          <a:xfrm>
            <a:off x="0" y="0"/>
            <a:ext cx="2999520" cy="2999520"/>
          </a:xfrm>
          <a:prstGeom prst="rect">
            <a:avLst/>
          </a:prstGeom>
        </p:spPr>
        <p:txBody>
          <a:bodyPr>
            <a:noAutofit/>
          </a:bodyPr>
          <a:p>
            <a:endParaRPr b="0" lang="en-US" sz="2400" spc="-1" strike="noStrike">
              <a:latin typeface="Times New Roman"/>
            </a:endParaRPr>
          </a:p>
        </p:txBody>
      </p:sp>
      <p:sp>
        <p:nvSpPr>
          <p:cNvPr id="8" name="PlaceHolder 7"/>
          <p:cNvSpPr>
            <a:spLocks noGrp="1"/>
          </p:cNvSpPr>
          <p:nvPr>
            <p:ph type="sldNum"/>
          </p:nvPr>
        </p:nvSpPr>
        <p:spPr>
          <a:xfrm>
            <a:off x="0" y="0"/>
            <a:ext cx="2999520" cy="2999520"/>
          </a:xfrm>
          <a:prstGeom prst="rect">
            <a:avLst/>
          </a:prstGeom>
        </p:spPr>
        <p:txBody>
          <a:bodyPr>
            <a:noAutofit/>
          </a:bodyPr>
          <a:p>
            <a:pPr>
              <a:lnSpc>
                <a:spcPct val="100000"/>
              </a:lnSpc>
              <a:tabLst>
                <a:tab algn="l" pos="0"/>
              </a:tabLst>
            </a:pPr>
            <a:fld id="{DDF46B7C-330E-4D07-8016-88C5DFCBCEC7}"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46" name="CustomShape 1"/>
          <p:cNvSpPr/>
          <p:nvPr/>
        </p:nvSpPr>
        <p:spPr>
          <a:xfrm>
            <a:off x="0" y="0"/>
            <a:ext cx="12191760" cy="5132160"/>
          </a:xfrm>
          <a:prstGeom prst="rect">
            <a:avLst/>
          </a:prstGeom>
          <a:solidFill>
            <a:srgbClr val="f69221"/>
          </a:solidFill>
          <a:ln>
            <a:noFill/>
          </a:ln>
        </p:spPr>
        <p:style>
          <a:lnRef idx="0"/>
          <a:fillRef idx="0"/>
          <a:effectRef idx="0"/>
          <a:fontRef idx="minor"/>
        </p:style>
      </p:sp>
      <p:sp>
        <p:nvSpPr>
          <p:cNvPr id="47" name="CustomShape 2"/>
          <p:cNvSpPr/>
          <p:nvPr/>
        </p:nvSpPr>
        <p:spPr>
          <a:xfrm flipH="1" rot="10800000">
            <a:off x="0" y="360"/>
            <a:ext cx="12191760" cy="6260760"/>
          </a:xfrm>
          <a:prstGeom prst="rect">
            <a:avLst/>
          </a:prstGeom>
          <a:solidFill>
            <a:schemeClr val="accent4"/>
          </a:solidFill>
          <a:ln>
            <a:noFill/>
          </a:ln>
        </p:spPr>
        <p:style>
          <a:lnRef idx="0"/>
          <a:fillRef idx="0"/>
          <a:effectRef idx="0"/>
          <a:fontRef idx="minor"/>
        </p:style>
      </p:sp>
      <p:pic>
        <p:nvPicPr>
          <p:cNvPr id="48" name="Google Shape;28;p39" descr=""/>
          <p:cNvPicPr/>
          <p:nvPr/>
        </p:nvPicPr>
        <p:blipFill>
          <a:blip r:embed="rId2"/>
          <a:stretch/>
        </p:blipFill>
        <p:spPr>
          <a:xfrm>
            <a:off x="215640" y="6347880"/>
            <a:ext cx="975600" cy="424440"/>
          </a:xfrm>
          <a:prstGeom prst="rect">
            <a:avLst/>
          </a:prstGeom>
          <a:ln>
            <a:noFill/>
          </a:ln>
        </p:spPr>
      </p:pic>
      <p:sp>
        <p:nvSpPr>
          <p:cNvPr id="49" name="PlaceHolder 3"/>
          <p:cNvSpPr>
            <a:spLocks noGrp="1"/>
          </p:cNvSpPr>
          <p:nvPr>
            <p:ph type="title"/>
          </p:nvPr>
        </p:nvSpPr>
        <p:spPr>
          <a:xfrm>
            <a:off x="0" y="0"/>
            <a:ext cx="12191760" cy="714600"/>
          </a:xfrm>
          <a:prstGeom prst="rect">
            <a:avLst/>
          </a:prstGeom>
        </p:spPr>
        <p:txBody>
          <a:bodyPr anchor="ctr">
            <a:noAutofit/>
          </a:bodyPr>
          <a:p>
            <a:r>
              <a:rPr b="0" lang="en-US" sz="3470" spc="-1" strike="noStrike">
                <a:solidFill>
                  <a:srgbClr val="000000"/>
                </a:solidFill>
                <a:latin typeface="Arial"/>
              </a:rPr>
              <a:t>Click to edit the title text format</a:t>
            </a:r>
            <a:endParaRPr b="0" lang="en-US" sz="3470" spc="-1" strike="noStrike">
              <a:solidFill>
                <a:srgbClr val="000000"/>
              </a:solidFill>
              <a:latin typeface="Arial"/>
            </a:endParaRPr>
          </a:p>
        </p:txBody>
      </p:sp>
      <p:sp>
        <p:nvSpPr>
          <p:cNvPr id="50" name="PlaceHolder 4"/>
          <p:cNvSpPr>
            <a:spLocks noGrp="1"/>
          </p:cNvSpPr>
          <p:nvPr>
            <p:ph type="body"/>
          </p:nvPr>
        </p:nvSpPr>
        <p:spPr>
          <a:xfrm>
            <a:off x="63360" y="806400"/>
            <a:ext cx="12053880" cy="5462640"/>
          </a:xfrm>
          <a:prstGeom prst="rect">
            <a:avLst/>
          </a:prstGeom>
        </p:spPr>
        <p:txBody>
          <a:bodyPr>
            <a:no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87" name="CustomShape 1"/>
          <p:cNvSpPr/>
          <p:nvPr/>
        </p:nvSpPr>
        <p:spPr>
          <a:xfrm>
            <a:off x="0" y="0"/>
            <a:ext cx="12191760" cy="5132160"/>
          </a:xfrm>
          <a:prstGeom prst="rect">
            <a:avLst/>
          </a:prstGeom>
          <a:solidFill>
            <a:srgbClr val="f69221"/>
          </a:solidFill>
          <a:ln>
            <a:noFill/>
          </a:ln>
        </p:spPr>
        <p:style>
          <a:lnRef idx="0"/>
          <a:fillRef idx="0"/>
          <a:effectRef idx="0"/>
          <a:fontRef idx="minor"/>
        </p:style>
      </p:sp>
      <p:sp>
        <p:nvSpPr>
          <p:cNvPr id="88" name="CustomShape 2"/>
          <p:cNvSpPr/>
          <p:nvPr/>
        </p:nvSpPr>
        <p:spPr>
          <a:xfrm flipH="1" rot="10800000">
            <a:off x="0" y="360"/>
            <a:ext cx="12191760" cy="6260760"/>
          </a:xfrm>
          <a:prstGeom prst="rect">
            <a:avLst/>
          </a:prstGeom>
          <a:solidFill>
            <a:schemeClr val="accent4"/>
          </a:solidFill>
          <a:ln>
            <a:noFill/>
          </a:ln>
        </p:spPr>
        <p:style>
          <a:lnRef idx="0"/>
          <a:fillRef idx="0"/>
          <a:effectRef idx="0"/>
          <a:fontRef idx="minor"/>
        </p:style>
      </p:sp>
      <p:pic>
        <p:nvPicPr>
          <p:cNvPr id="89" name="Google Shape;38;p41" descr=""/>
          <p:cNvPicPr/>
          <p:nvPr/>
        </p:nvPicPr>
        <p:blipFill>
          <a:blip r:embed="rId2"/>
          <a:stretch/>
        </p:blipFill>
        <p:spPr>
          <a:xfrm>
            <a:off x="215640" y="6347880"/>
            <a:ext cx="975600" cy="424440"/>
          </a:xfrm>
          <a:prstGeom prst="rect">
            <a:avLst/>
          </a:prstGeom>
          <a:ln>
            <a:noFill/>
          </a:ln>
        </p:spPr>
      </p:pic>
      <p:sp>
        <p:nvSpPr>
          <p:cNvPr id="90" name="CustomShape 3"/>
          <p:cNvSpPr/>
          <p:nvPr/>
        </p:nvSpPr>
        <p:spPr>
          <a:xfrm>
            <a:off x="0" y="-100800"/>
            <a:ext cx="12191760" cy="5132160"/>
          </a:xfrm>
          <a:prstGeom prst="rect">
            <a:avLst/>
          </a:prstGeom>
          <a:solidFill>
            <a:srgbClr val="642c84"/>
          </a:solidFill>
          <a:ln>
            <a:noFill/>
          </a:ln>
        </p:spPr>
        <p:style>
          <a:lnRef idx="0"/>
          <a:fillRef idx="0"/>
          <a:effectRef idx="0"/>
          <a:fontRef idx="minor"/>
        </p:style>
      </p:sp>
      <p:sp>
        <p:nvSpPr>
          <p:cNvPr id="91" name="PlaceHolder 4"/>
          <p:cNvSpPr>
            <a:spLocks noGrp="1"/>
          </p:cNvSpPr>
          <p:nvPr>
            <p:ph type="title"/>
          </p:nvPr>
        </p:nvSpPr>
        <p:spPr>
          <a:xfrm>
            <a:off x="544680" y="2566080"/>
            <a:ext cx="10515240" cy="1324800"/>
          </a:xfrm>
          <a:prstGeom prst="rect">
            <a:avLst/>
          </a:prstGeom>
        </p:spPr>
        <p:txBody>
          <a:bodyPr anchor="ctr">
            <a:noAutofit/>
          </a:bodyPr>
          <a:p>
            <a:r>
              <a:rPr b="0" lang="en-US" sz="5340" spc="-1" strike="noStrike">
                <a:solidFill>
                  <a:srgbClr val="000000"/>
                </a:solidFill>
                <a:latin typeface="Arial"/>
              </a:rPr>
              <a:t>Click to edit the title text format</a:t>
            </a:r>
            <a:endParaRPr b="0" lang="en-US" sz="5340" spc="-1" strike="noStrike">
              <a:solidFill>
                <a:srgbClr val="000000"/>
              </a:solidFill>
              <a:latin typeface="Arial"/>
            </a:endParaRPr>
          </a:p>
        </p:txBody>
      </p:sp>
      <p:sp>
        <p:nvSpPr>
          <p:cNvPr id="9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0" y="2518920"/>
            <a:ext cx="12191760" cy="2387520"/>
          </a:xfrm>
          <a:prstGeom prst="rect">
            <a:avLst/>
          </a:prstGeom>
          <a:noFill/>
          <a:ln>
            <a:noFill/>
          </a:ln>
        </p:spPr>
        <p:txBody>
          <a:bodyPr anchor="b">
            <a:noAutofit/>
          </a:bodyPr>
          <a:p>
            <a:pPr algn="ctr">
              <a:lnSpc>
                <a:spcPct val="100000"/>
              </a:lnSpc>
              <a:tabLst>
                <a:tab algn="l" pos="0"/>
              </a:tabLst>
            </a:pPr>
            <a:r>
              <a:rPr b="1" lang="en-US" sz="6000" spc="-1" strike="noStrike">
                <a:solidFill>
                  <a:srgbClr val="ffffff"/>
                </a:solidFill>
                <a:latin typeface="Maven Pro"/>
                <a:ea typeface="Maven Pro"/>
              </a:rPr>
              <a:t>Python Development</a:t>
            </a:r>
            <a:endParaRPr b="0" lang="en-US" sz="6000" spc="-1" strike="noStrike">
              <a:solidFill>
                <a:srgbClr val="000000"/>
              </a:solidFill>
              <a:latin typeface="Arial"/>
            </a:endParaRPr>
          </a:p>
        </p:txBody>
      </p:sp>
      <p:sp>
        <p:nvSpPr>
          <p:cNvPr id="130" name="CustomShape 2"/>
          <p:cNvSpPr/>
          <p:nvPr/>
        </p:nvSpPr>
        <p:spPr>
          <a:xfrm>
            <a:off x="0" y="5202360"/>
            <a:ext cx="12191760" cy="10357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3600" spc="-1" strike="noStrike">
                <a:solidFill>
                  <a:srgbClr val="424242"/>
                </a:solidFill>
                <a:latin typeface="Maven Pro"/>
                <a:ea typeface="Maven Pro"/>
              </a:rPr>
              <a:t>Week 3. Conditional programming, loops &amp; functions</a:t>
            </a:r>
            <a:endParaRPr b="0" lang="en-US" sz="3600" spc="-1" strike="noStrike">
              <a:latin typeface="Arial"/>
            </a:endParaRPr>
          </a:p>
        </p:txBody>
      </p:sp>
      <p:pic>
        <p:nvPicPr>
          <p:cNvPr id="131" name="Google Shape;49;p1" descr=""/>
          <p:cNvPicPr/>
          <p:nvPr/>
        </p:nvPicPr>
        <p:blipFill>
          <a:blip r:embed="rId1"/>
          <a:stretch/>
        </p:blipFill>
        <p:spPr>
          <a:xfrm>
            <a:off x="3967560" y="2179440"/>
            <a:ext cx="4256640" cy="1434240"/>
          </a:xfrm>
          <a:prstGeom prst="rect">
            <a:avLst/>
          </a:prstGeom>
          <a:ln>
            <a:noFill/>
          </a:ln>
        </p:spPr>
      </p:pic>
      <p:pic>
        <p:nvPicPr>
          <p:cNvPr id="132" name="Google Shape;50;p1"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77920" y="806400"/>
            <a:ext cx="11686320" cy="5462640"/>
          </a:xfrm>
          <a:prstGeom prst="rect">
            <a:avLst/>
          </a:prstGeom>
          <a:noFill/>
          <a:ln>
            <a:noFill/>
          </a:ln>
        </p:spPr>
        <p:txBody>
          <a:bodyPr>
            <a:noAutofit/>
          </a:bodyPr>
          <a:p>
            <a:pPr marL="457200" indent="-323640">
              <a:lnSpc>
                <a:spcPct val="150000"/>
              </a:lnSpc>
              <a:spcBef>
                <a:spcPts val="799"/>
              </a:spcBef>
              <a:buClr>
                <a:srgbClr val="424242"/>
              </a:buClr>
              <a:buFont typeface="Nunito"/>
              <a:buChar char="●"/>
            </a:pPr>
            <a:r>
              <a:rPr b="0" lang="en-US" sz="1500" spc="-1" strike="noStrike">
                <a:solidFill>
                  <a:srgbClr val="424242"/>
                </a:solidFill>
                <a:latin typeface="Nunito"/>
                <a:ea typeface="Nunito"/>
              </a:rPr>
              <a:t>Prin semnătura unei funcții înțelegem linia de cod care definește funcția respectivă. Cea mai abstractă semnătură a unei funcții în Python este următoarea:</a:t>
            </a:r>
            <a:endParaRPr b="0" lang="en-US" sz="1500" spc="-1" strike="noStrike">
              <a:solidFill>
                <a:srgbClr val="000000"/>
              </a:solidFill>
              <a:latin typeface="Arial"/>
            </a:endParaRPr>
          </a:p>
          <a:p>
            <a:pPr>
              <a:lnSpc>
                <a:spcPct val="150000"/>
              </a:lnSpc>
              <a:spcBef>
                <a:spcPts val="799"/>
              </a:spcBef>
              <a:tabLst>
                <a:tab algn="l" pos="0"/>
              </a:tabLst>
            </a:pPr>
            <a:endParaRPr b="0" lang="en-US" sz="1500" spc="-1" strike="noStrike">
              <a:solidFill>
                <a:srgbClr val="000000"/>
              </a:solidFill>
              <a:latin typeface="Arial"/>
            </a:endParaRPr>
          </a:p>
          <a:p>
            <a:pPr marL="457200" indent="-323640">
              <a:lnSpc>
                <a:spcPct val="150000"/>
              </a:lnSpc>
              <a:spcBef>
                <a:spcPts val="799"/>
              </a:spcBef>
              <a:buClr>
                <a:srgbClr val="424242"/>
              </a:buClr>
              <a:buFont typeface="Nunito"/>
              <a:buChar char="•"/>
              <a:tabLst>
                <a:tab algn="l" pos="0"/>
              </a:tabLst>
            </a:pPr>
            <a:r>
              <a:rPr b="0" lang="en-US" sz="1500" spc="-1" strike="noStrike">
                <a:solidFill>
                  <a:srgbClr val="424242"/>
                </a:solidFill>
                <a:latin typeface="Nunito"/>
                <a:ea typeface="Nunito"/>
              </a:rPr>
              <a:t>În exemplul de mai sus observăm declarată o funcție care nu face nimic - blocul de instrucțiuni conține doar instrucțiunea </a:t>
            </a:r>
            <a:r>
              <a:rPr b="1" lang="en-US" sz="1500" spc="-1" strike="noStrike">
                <a:solidFill>
                  <a:srgbClr val="424242"/>
                </a:solidFill>
                <a:latin typeface="Nunito"/>
                <a:ea typeface="Nunito"/>
              </a:rPr>
              <a:t>pass</a:t>
            </a:r>
            <a:r>
              <a:rPr b="0" lang="en-US" sz="1500" spc="-1" strike="noStrike">
                <a:solidFill>
                  <a:srgbClr val="424242"/>
                </a:solidFill>
                <a:latin typeface="Nunito"/>
                <a:ea typeface="Nunito"/>
              </a:rPr>
              <a:t>. Totuși din această formă complet abstractă putem trage următoarele concluzii:</a:t>
            </a:r>
            <a:endParaRPr b="0" lang="en-US" sz="1500" spc="-1" strike="noStrike">
              <a:solidFill>
                <a:srgbClr val="000000"/>
              </a:solidFill>
              <a:latin typeface="Arial"/>
            </a:endParaRPr>
          </a:p>
          <a:p>
            <a:pPr lvl="1"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pentru declararea unei funcții trebuie să folosim keyword-ul </a:t>
            </a:r>
            <a:r>
              <a:rPr b="1" lang="en-US" sz="1500" spc="-1" strike="noStrike">
                <a:solidFill>
                  <a:srgbClr val="424242"/>
                </a:solidFill>
                <a:latin typeface="Nunito"/>
                <a:ea typeface="Nunito"/>
              </a:rPr>
              <a:t>def</a:t>
            </a:r>
            <a:r>
              <a:rPr b="0" lang="en-US" sz="1500" spc="-1" strike="noStrike">
                <a:solidFill>
                  <a:srgbClr val="424242"/>
                </a:solidFill>
                <a:latin typeface="Nunito"/>
                <a:ea typeface="Nunito"/>
              </a:rPr>
              <a:t>. Acesta va fi primul cuvânt din semnătura unei funcții.</a:t>
            </a:r>
            <a:endParaRPr b="0" lang="en-US" sz="1500" spc="-1" strike="noStrike">
              <a:solidFill>
                <a:srgbClr val="000000"/>
              </a:solidFill>
              <a:latin typeface="Arial"/>
            </a:endParaRPr>
          </a:p>
          <a:p>
            <a:pPr lvl="1"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următorul cuvânt reprezintă numele funcției. Acesta trebuie să respecte aceleași reguli ca numele unei variable:</a:t>
            </a:r>
            <a:endParaRPr b="0" lang="en-US" sz="1500" spc="-1" strike="noStrike">
              <a:solidFill>
                <a:srgbClr val="000000"/>
              </a:solidFill>
              <a:latin typeface="Arial"/>
            </a:endParaRPr>
          </a:p>
          <a:p>
            <a:pPr lvl="2" marL="1371600" indent="-32364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vom folosi notarea </a:t>
            </a:r>
            <a:r>
              <a:rPr b="1" lang="en-US" sz="1500" spc="-1" strike="noStrike">
                <a:solidFill>
                  <a:srgbClr val="db4437"/>
                </a:solidFill>
                <a:latin typeface="Nunito"/>
                <a:ea typeface="Nunito"/>
              </a:rPr>
              <a:t>snake_case</a:t>
            </a:r>
            <a:r>
              <a:rPr b="0" lang="en-US" sz="1500" spc="-1" strike="noStrike">
                <a:solidFill>
                  <a:srgbClr val="424242"/>
                </a:solidFill>
                <a:latin typeface="Nunito"/>
                <a:ea typeface="Nunito"/>
              </a:rPr>
              <a:t>.</a:t>
            </a:r>
            <a:endParaRPr b="0" lang="en-US" sz="1500" spc="-1" strike="noStrike">
              <a:solidFill>
                <a:srgbClr val="000000"/>
              </a:solidFill>
              <a:latin typeface="Arial"/>
            </a:endParaRPr>
          </a:p>
          <a:p>
            <a:pPr lvl="2" marL="1371600" indent="-32364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nu poate fi același cu un keyword Python.</a:t>
            </a:r>
            <a:endParaRPr b="0" lang="en-US" sz="1500" spc="-1" strike="noStrike">
              <a:solidFill>
                <a:srgbClr val="000000"/>
              </a:solidFill>
              <a:latin typeface="Arial"/>
            </a:endParaRPr>
          </a:p>
          <a:p>
            <a:pPr lvl="2" marL="1371600" indent="-32364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nu poate începe cu o cifră</a:t>
            </a:r>
            <a:endParaRPr b="0" lang="en-US" sz="1500" spc="-1" strike="noStrike">
              <a:solidFill>
                <a:srgbClr val="000000"/>
              </a:solidFill>
              <a:latin typeface="Arial"/>
            </a:endParaRPr>
          </a:p>
          <a:p>
            <a:pPr lvl="2" marL="1371600" indent="-32364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poate conține orice înșiruire din </a:t>
            </a:r>
            <a:r>
              <a:rPr b="1" lang="en-US" sz="1500" spc="-1" strike="noStrike">
                <a:solidFill>
                  <a:srgbClr val="db4437"/>
                </a:solidFill>
                <a:latin typeface="Nunito"/>
                <a:ea typeface="Nunito"/>
              </a:rPr>
              <a:t>a-z</a:t>
            </a:r>
            <a:r>
              <a:rPr b="0" lang="en-US" sz="1500" spc="-1" strike="noStrike">
                <a:solidFill>
                  <a:srgbClr val="424242"/>
                </a:solidFill>
                <a:latin typeface="Nunito"/>
                <a:ea typeface="Nunito"/>
              </a:rPr>
              <a:t>, </a:t>
            </a:r>
            <a:r>
              <a:rPr b="1" lang="en-US" sz="1500" spc="-1" strike="noStrike">
                <a:solidFill>
                  <a:srgbClr val="db4437"/>
                </a:solidFill>
                <a:latin typeface="Nunito"/>
                <a:ea typeface="Nunito"/>
              </a:rPr>
              <a:t>A-Z</a:t>
            </a:r>
            <a:r>
              <a:rPr b="0" lang="en-US" sz="1500" spc="-1" strike="noStrike">
                <a:solidFill>
                  <a:srgbClr val="424242"/>
                </a:solidFill>
                <a:latin typeface="Nunito"/>
                <a:ea typeface="Nunito"/>
              </a:rPr>
              <a:t>, </a:t>
            </a:r>
            <a:r>
              <a:rPr b="1" lang="en-US" sz="1500" spc="-1" strike="noStrike">
                <a:solidFill>
                  <a:srgbClr val="db4437"/>
                </a:solidFill>
                <a:latin typeface="Nunito"/>
                <a:ea typeface="Nunito"/>
              </a:rPr>
              <a:t>0-9</a:t>
            </a:r>
            <a:r>
              <a:rPr b="0" lang="en-US" sz="1500" spc="-1" strike="noStrike">
                <a:solidFill>
                  <a:srgbClr val="424242"/>
                </a:solidFill>
                <a:latin typeface="Nunito"/>
                <a:ea typeface="Nunito"/>
              </a:rPr>
              <a:t> și caracterul underscore </a:t>
            </a:r>
            <a:r>
              <a:rPr b="1" lang="en-US" sz="1500" spc="-1" strike="noStrike">
                <a:solidFill>
                  <a:srgbClr val="db4437"/>
                </a:solidFill>
                <a:latin typeface="Nunito"/>
                <a:ea typeface="Nunito"/>
              </a:rPr>
              <a:t>_</a:t>
            </a:r>
            <a:r>
              <a:rPr b="0" lang="en-US" sz="1500" spc="-1" strike="noStrike">
                <a:solidFill>
                  <a:srgbClr val="424242"/>
                </a:solidFill>
                <a:latin typeface="Nunito"/>
                <a:ea typeface="Nunito"/>
              </a:rPr>
              <a:t>.</a:t>
            </a:r>
            <a:endParaRPr b="0" lang="en-US" sz="1500" spc="-1" strike="noStrike">
              <a:solidFill>
                <a:srgbClr val="000000"/>
              </a:solidFill>
              <a:latin typeface="Arial"/>
            </a:endParaRPr>
          </a:p>
          <a:p>
            <a:pPr lvl="1"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următoarea parte din semnătura funcției o reprezintă lista de parametrii. Aceasta poate fi goală, </a:t>
            </a:r>
            <a:r>
              <a:rPr b="1" lang="en-US" sz="1500" spc="-1" strike="noStrike">
                <a:solidFill>
                  <a:srgbClr val="424242"/>
                </a:solidFill>
                <a:latin typeface="Nunito"/>
                <a:ea typeface="Nunito"/>
              </a:rPr>
              <a:t>()</a:t>
            </a:r>
            <a:r>
              <a:rPr b="0" lang="en-US" sz="1500" spc="-1" strike="noStrike">
                <a:solidFill>
                  <a:srgbClr val="424242"/>
                </a:solidFill>
                <a:latin typeface="Nunito"/>
                <a:ea typeface="Nunito"/>
              </a:rPr>
              <a:t>, dacă funcția nu conține nici un parametru, altfel parametrii trebuie înșiruiți între paranteze </a:t>
            </a:r>
            <a:r>
              <a:rPr b="1" lang="en-US" sz="1500" spc="-1" strike="noStrike">
                <a:solidFill>
                  <a:srgbClr val="424242"/>
                </a:solidFill>
                <a:latin typeface="Nunito"/>
                <a:ea typeface="Nunito"/>
              </a:rPr>
              <a:t>()</a:t>
            </a:r>
            <a:r>
              <a:rPr b="0" lang="en-US" sz="1500" spc="-1" strike="noStrike">
                <a:solidFill>
                  <a:srgbClr val="424242"/>
                </a:solidFill>
                <a:latin typeface="Nunito"/>
                <a:ea typeface="Nunito"/>
              </a:rPr>
              <a:t>.</a:t>
            </a:r>
            <a:endParaRPr b="0" lang="en-US" sz="1500" spc="-1" strike="noStrike">
              <a:solidFill>
                <a:srgbClr val="000000"/>
              </a:solidFill>
              <a:latin typeface="Arial"/>
            </a:endParaRPr>
          </a:p>
          <a:p>
            <a:pPr lvl="1"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reprezentând un bloc de cod, semnătura oricărei funcții se termină cu caracterul </a:t>
            </a:r>
            <a:r>
              <a:rPr b="1" lang="en-US" sz="1500" spc="-1" strike="noStrike">
                <a:solidFill>
                  <a:srgbClr val="db4437"/>
                </a:solidFill>
                <a:latin typeface="Nunito"/>
                <a:ea typeface="Nunito"/>
              </a:rPr>
              <a:t>:</a:t>
            </a:r>
            <a:endParaRPr b="0" lang="en-US" sz="1500" spc="-1" strike="noStrike">
              <a:solidFill>
                <a:srgbClr val="000000"/>
              </a:solidFill>
              <a:latin typeface="Arial"/>
            </a:endParaRPr>
          </a:p>
        </p:txBody>
      </p:sp>
      <p:sp>
        <p:nvSpPr>
          <p:cNvPr id="178"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179"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80" name="Google Shape;134;p10" descr=""/>
          <p:cNvPicPr/>
          <p:nvPr/>
        </p:nvPicPr>
        <p:blipFill>
          <a:blip r:embed="rId1"/>
          <a:stretch/>
        </p:blipFill>
        <p:spPr>
          <a:xfrm>
            <a:off x="4510080" y="1666800"/>
            <a:ext cx="3171600" cy="447480"/>
          </a:xfrm>
          <a:prstGeom prst="rect">
            <a:avLst/>
          </a:prstGeom>
          <a:ln>
            <a:noFill/>
          </a:ln>
        </p:spPr>
      </p:pic>
      <p:pic>
        <p:nvPicPr>
          <p:cNvPr id="181" name="Google Shape;135;p10"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77920" y="806400"/>
            <a:ext cx="11686320" cy="5462640"/>
          </a:xfrm>
          <a:prstGeom prst="rect">
            <a:avLst/>
          </a:prstGeom>
          <a:noFill/>
          <a:ln>
            <a:noFill/>
          </a:ln>
        </p:spPr>
        <p:txBody>
          <a:bodyPr>
            <a:noAutofit/>
          </a:bodyPr>
          <a:p>
            <a:pPr marL="457200" indent="-317160">
              <a:lnSpc>
                <a:spcPct val="150000"/>
              </a:lnSpc>
              <a:spcBef>
                <a:spcPts val="799"/>
              </a:spcBef>
              <a:buClr>
                <a:srgbClr val="424242"/>
              </a:buClr>
              <a:buFont typeface="Nunito"/>
              <a:buChar char="●"/>
            </a:pPr>
            <a:r>
              <a:rPr b="0" lang="en-US" sz="1400" spc="-1" strike="noStrike">
                <a:solidFill>
                  <a:srgbClr val="424242"/>
                </a:solidFill>
                <a:latin typeface="Nunito"/>
                <a:ea typeface="Nunito"/>
              </a:rPr>
              <a:t>O funcție poate întoarce un rezultat, dar acest lucru nu este obligatoriu.</a:t>
            </a:r>
            <a:endParaRPr b="0" lang="en-US" sz="1400" spc="-1" strike="noStrike">
              <a:solidFill>
                <a:srgbClr val="000000"/>
              </a:solidFill>
              <a:latin typeface="Arial"/>
            </a:endParaRPr>
          </a:p>
          <a:p>
            <a:pPr marL="457200" indent="-317160">
              <a:lnSpc>
                <a:spcPct val="150000"/>
              </a:lnSpc>
              <a:buClr>
                <a:srgbClr val="424242"/>
              </a:buClr>
              <a:buFont typeface="Nunito"/>
              <a:buChar char="●"/>
            </a:pPr>
            <a:r>
              <a:rPr b="0" lang="en-US" sz="1400" spc="-1" strike="noStrike">
                <a:solidFill>
                  <a:srgbClr val="424242"/>
                </a:solidFill>
                <a:latin typeface="Nunito"/>
                <a:ea typeface="Nunito"/>
              </a:rPr>
              <a:t>Să luăm exemplul unei funcții care returnează suma a două numere.</a:t>
            </a:r>
            <a:endParaRPr b="0" lang="en-US" sz="1400" spc="-1" strike="noStrike">
              <a:solidFill>
                <a:srgbClr val="000000"/>
              </a:solidFill>
              <a:latin typeface="Arial"/>
            </a:endParaRPr>
          </a:p>
          <a:p>
            <a:pPr lvl="1" marL="914400" indent="-317160">
              <a:lnSpc>
                <a:spcPct val="150000"/>
              </a:lnSpc>
              <a:buClr>
                <a:srgbClr val="424242"/>
              </a:buClr>
              <a:buFont typeface="Nunito"/>
              <a:buChar char="○"/>
            </a:pPr>
            <a:r>
              <a:rPr b="0" lang="en-US" sz="1400" spc="-1" strike="noStrike">
                <a:solidFill>
                  <a:srgbClr val="424242"/>
                </a:solidFill>
                <a:latin typeface="Nunito"/>
                <a:ea typeface="Nunito"/>
              </a:rPr>
              <a:t>suma poate fi calculată de o funcție, iar rezultatul obținut poate fi returnat. Pentru a returna o valoare vom folosi keyword-ul </a:t>
            </a:r>
            <a:r>
              <a:rPr b="1" lang="en-US" sz="1400" spc="-1" strike="noStrike">
                <a:solidFill>
                  <a:srgbClr val="424242"/>
                </a:solidFill>
                <a:latin typeface="Nunito"/>
                <a:ea typeface="Nunito"/>
              </a:rPr>
              <a:t>return</a:t>
            </a:r>
            <a:r>
              <a:rPr b="0" lang="en-US" sz="1400" spc="-1" strike="noStrike">
                <a:solidFill>
                  <a:srgbClr val="424242"/>
                </a:solidFill>
                <a:latin typeface="Nunito"/>
                <a:ea typeface="Nunito"/>
              </a:rPr>
              <a:t>.</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lvl="1" marL="9144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suma poate fi calculată folosind o variabilă globală, astfel funcția noastră doar va calcula suma celor numere, dar nu va returna rezulatul. Rezultatul va fi notat în variabila globală </a:t>
            </a:r>
            <a:r>
              <a:rPr b="1" lang="en-US" sz="1400" spc="-1" strike="noStrike">
                <a:solidFill>
                  <a:srgbClr val="424242"/>
                </a:solidFill>
                <a:latin typeface="Nunito"/>
                <a:ea typeface="Nunito"/>
              </a:rPr>
              <a:t>my_sum</a:t>
            </a:r>
            <a:r>
              <a:rPr b="0" lang="en-US" sz="1400" spc="-1" strike="noStrike">
                <a:solidFill>
                  <a:srgbClr val="424242"/>
                </a:solidFill>
                <a:latin typeface="Nunito"/>
                <a:ea typeface="Nunito"/>
              </a:rPr>
              <a:t>.</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marL="4572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Pentru a apela o funcție, așa cum se poate observa în exemplele anterioare, vom folosi numele funcției și vom transmite parametrii.</a:t>
            </a:r>
            <a:endParaRPr b="0" lang="en-US" sz="1400" spc="-1" strike="noStrike">
              <a:solidFill>
                <a:srgbClr val="000000"/>
              </a:solidFill>
              <a:latin typeface="Arial"/>
            </a:endParaRPr>
          </a:p>
        </p:txBody>
      </p:sp>
      <p:sp>
        <p:nvSpPr>
          <p:cNvPr id="183"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18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85" name="Google Shape;143;p11" descr=""/>
          <p:cNvPicPr/>
          <p:nvPr/>
        </p:nvPicPr>
        <p:blipFill>
          <a:blip r:embed="rId1"/>
          <a:stretch/>
        </p:blipFill>
        <p:spPr>
          <a:xfrm>
            <a:off x="5010120" y="1994760"/>
            <a:ext cx="2171160" cy="1179000"/>
          </a:xfrm>
          <a:prstGeom prst="rect">
            <a:avLst/>
          </a:prstGeom>
          <a:ln>
            <a:noFill/>
          </a:ln>
        </p:spPr>
      </p:pic>
      <p:pic>
        <p:nvPicPr>
          <p:cNvPr id="186" name="Google Shape;144;p11" descr=""/>
          <p:cNvPicPr/>
          <p:nvPr/>
        </p:nvPicPr>
        <p:blipFill>
          <a:blip r:embed="rId2"/>
          <a:stretch/>
        </p:blipFill>
        <p:spPr>
          <a:xfrm>
            <a:off x="5174280" y="3939480"/>
            <a:ext cx="1842840" cy="1690560"/>
          </a:xfrm>
          <a:prstGeom prst="rect">
            <a:avLst/>
          </a:prstGeom>
          <a:ln>
            <a:noFill/>
          </a:ln>
        </p:spPr>
      </p:pic>
      <p:pic>
        <p:nvPicPr>
          <p:cNvPr id="187" name="Google Shape;145;p11" descr=""/>
          <p:cNvPicPr/>
          <p:nvPr/>
        </p:nvPicPr>
        <p:blipFill>
          <a:blip r:embed="rId3"/>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0" lang="en-US" sz="1600" spc="-1" strike="noStrike">
                <a:solidFill>
                  <a:srgbClr val="424242"/>
                </a:solidFill>
                <a:latin typeface="Nunito"/>
                <a:ea typeface="Nunito"/>
              </a:rPr>
              <a:t>Un aspect foarte important legat de funcții o reprezintă lista de parametrii.</a:t>
            </a:r>
            <a:endParaRPr b="0" lang="en-US" sz="1600" spc="-1" strike="noStrike">
              <a:solidFill>
                <a:srgbClr val="000000"/>
              </a:solidFill>
              <a:latin typeface="Arial"/>
            </a:endParaRPr>
          </a:p>
          <a:p>
            <a:pPr marL="457200" indent="-329760">
              <a:lnSpc>
                <a:spcPct val="100000"/>
              </a:lnSpc>
              <a:buClr>
                <a:srgbClr val="424242"/>
              </a:buClr>
              <a:buFont typeface="Nunito"/>
              <a:buChar char="●"/>
            </a:pPr>
            <a:r>
              <a:rPr b="0" lang="en-US" sz="1600" spc="-1" strike="noStrike">
                <a:solidFill>
                  <a:srgbClr val="424242"/>
                </a:solidFill>
                <a:latin typeface="Nunito"/>
                <a:ea typeface="Nunito"/>
              </a:rPr>
              <a:t>În primul rând trebuie să știm că parametrii unei funcții sunt trimiși prin referință. Asta înseamnă că orice modificare a parametrului în cadrul funcției se va reflecta și în-afara acesteia.</a:t>
            </a:r>
            <a:endParaRPr b="0" lang="en-US" sz="1600" spc="-1" strike="noStrike">
              <a:solidFill>
                <a:srgbClr val="000000"/>
              </a:solidFill>
              <a:latin typeface="Arial"/>
            </a:endParaRPr>
          </a:p>
          <a:p>
            <a:pPr>
              <a:lnSpc>
                <a:spcPct val="100000"/>
              </a:lnSpc>
              <a:spcBef>
                <a:spcPts val="799"/>
              </a:spcBef>
              <a:tabLst>
                <a:tab algn="l" pos="0"/>
              </a:tabLst>
            </a:pPr>
            <a:endParaRPr b="0" lang="en-US" sz="1600" spc="-1" strike="noStrike">
              <a:solidFill>
                <a:srgbClr val="000000"/>
              </a:solidFill>
              <a:latin typeface="Arial"/>
            </a:endParaRPr>
          </a:p>
          <a:p>
            <a:pPr>
              <a:lnSpc>
                <a:spcPct val="100000"/>
              </a:lnSpc>
              <a:spcBef>
                <a:spcPts val="799"/>
              </a:spcBef>
              <a:tabLst>
                <a:tab algn="l" pos="0"/>
              </a:tabLst>
            </a:pPr>
            <a:endParaRPr b="0" lang="en-US" sz="1600" spc="-1" strike="noStrike">
              <a:solidFill>
                <a:srgbClr val="000000"/>
              </a:solidFill>
              <a:latin typeface="Arial"/>
            </a:endParaRPr>
          </a:p>
          <a:p>
            <a:pPr>
              <a:lnSpc>
                <a:spcPct val="100000"/>
              </a:lnSpc>
              <a:spcBef>
                <a:spcPts val="799"/>
              </a:spcBef>
              <a:tabLst>
                <a:tab algn="l" pos="0"/>
              </a:tabLst>
            </a:pPr>
            <a:endParaRPr b="0" lang="en-US" sz="1600" spc="-1" strike="noStrike">
              <a:solidFill>
                <a:srgbClr val="000000"/>
              </a:solidFill>
              <a:latin typeface="Arial"/>
            </a:endParaRPr>
          </a:p>
          <a:p>
            <a:pPr>
              <a:lnSpc>
                <a:spcPct val="100000"/>
              </a:lnSpc>
              <a:spcBef>
                <a:spcPts val="799"/>
              </a:spcBef>
              <a:tabLst>
                <a:tab algn="l" pos="0"/>
              </a:tabLst>
            </a:pPr>
            <a:endParaRPr b="0" lang="en-US" sz="1600" spc="-1" strike="noStrike">
              <a:solidFill>
                <a:srgbClr val="000000"/>
              </a:solidFill>
              <a:latin typeface="Arial"/>
            </a:endParaRPr>
          </a:p>
          <a:p>
            <a:pPr>
              <a:lnSpc>
                <a:spcPct val="100000"/>
              </a:lnSpc>
              <a:spcBef>
                <a:spcPts val="799"/>
              </a:spcBef>
              <a:tabLst>
                <a:tab algn="l" pos="0"/>
              </a:tabLst>
            </a:pPr>
            <a:endParaRPr b="0" lang="en-US" sz="1600" spc="-1" strike="noStrike">
              <a:solidFill>
                <a:srgbClr val="000000"/>
              </a:solidFill>
              <a:latin typeface="Arial"/>
            </a:endParaRPr>
          </a:p>
          <a:p>
            <a:pPr marL="457200" indent="-329760">
              <a:lnSpc>
                <a:spcPct val="10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exemplul de mai sus, variabila my_list a fost trimisă funcției my_function, iar în interiorul acesteia valoarea ei a fost modificată. Din câte puteți observa s-a modificat și valoarea parametrului my_list după apelarea funcției.</a:t>
            </a:r>
            <a:endParaRPr b="0" lang="en-US" sz="1600" spc="-1" strike="noStrike">
              <a:solidFill>
                <a:srgbClr val="000000"/>
              </a:solidFill>
              <a:latin typeface="Arial"/>
            </a:endParaRPr>
          </a:p>
          <a:p>
            <a:pPr marL="457200" indent="-329760">
              <a:lnSpc>
                <a:spcPct val="100000"/>
              </a:lnSpc>
              <a:buClr>
                <a:srgbClr val="424242"/>
              </a:buClr>
              <a:buFont typeface="Nunito"/>
              <a:buChar char="●"/>
              <a:tabLst>
                <a:tab algn="l" pos="0"/>
              </a:tabLst>
            </a:pPr>
            <a:r>
              <a:rPr b="0" lang="en-US" sz="1600" spc="-1" strike="noStrike">
                <a:solidFill>
                  <a:srgbClr val="424242"/>
                </a:solidFill>
                <a:latin typeface="Nunito"/>
                <a:ea typeface="Nunito"/>
              </a:rPr>
              <a:t>A se nota că acest lucru nu este valabil dacă facem o reasignare a parametrului respectiv datorită modului de lucru al Python Management Memory.</a:t>
            </a:r>
            <a:endParaRPr b="0" lang="en-US" sz="1600" spc="-1" strike="noStrike">
              <a:solidFill>
                <a:srgbClr val="000000"/>
              </a:solidFill>
              <a:latin typeface="Arial"/>
            </a:endParaRPr>
          </a:p>
        </p:txBody>
      </p:sp>
      <p:sp>
        <p:nvSpPr>
          <p:cNvPr id="189"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190"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91" name="Google Shape;153;p12" descr=""/>
          <p:cNvPicPr/>
          <p:nvPr/>
        </p:nvPicPr>
        <p:blipFill>
          <a:blip r:embed="rId1"/>
          <a:stretch/>
        </p:blipFill>
        <p:spPr>
          <a:xfrm>
            <a:off x="4559400" y="2035080"/>
            <a:ext cx="3123000" cy="1463760"/>
          </a:xfrm>
          <a:prstGeom prst="rect">
            <a:avLst/>
          </a:prstGeom>
          <a:ln>
            <a:noFill/>
          </a:ln>
        </p:spPr>
      </p:pic>
      <p:pic>
        <p:nvPicPr>
          <p:cNvPr id="192" name="Google Shape;154;p12" descr=""/>
          <p:cNvPicPr/>
          <p:nvPr/>
        </p:nvPicPr>
        <p:blipFill>
          <a:blip r:embed="rId2"/>
          <a:stretch/>
        </p:blipFill>
        <p:spPr>
          <a:xfrm>
            <a:off x="4711680" y="4752360"/>
            <a:ext cx="2768400" cy="1463760"/>
          </a:xfrm>
          <a:prstGeom prst="rect">
            <a:avLst/>
          </a:prstGeom>
          <a:ln>
            <a:noFill/>
          </a:ln>
        </p:spPr>
      </p:pic>
      <p:pic>
        <p:nvPicPr>
          <p:cNvPr id="193" name="Google Shape;155;p12" descr=""/>
          <p:cNvPicPr/>
          <p:nvPr/>
        </p:nvPicPr>
        <p:blipFill>
          <a:blip r:embed="rId3"/>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277920" y="80640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Un alt aspect foarte important ce ține de parametrii unei funcții o reprezintă tipul acestora.</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Din punct de vedere al modului în care sunt declarați și transmiși aceștia pot fi împărțiți astfel:</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1" lang="en-US" sz="1800" spc="-1" strike="noStrike">
                <a:solidFill>
                  <a:srgbClr val="424242"/>
                </a:solidFill>
                <a:latin typeface="Nunito"/>
                <a:ea typeface="Nunito"/>
              </a:rPr>
              <a:t>poziționali (required)</a:t>
            </a:r>
            <a:r>
              <a:rPr b="0" lang="en-US" sz="1800" spc="-1" strike="noStrike">
                <a:solidFill>
                  <a:srgbClr val="424242"/>
                </a:solidFill>
                <a:latin typeface="Nunito"/>
                <a:ea typeface="Nunito"/>
              </a:rPr>
              <a:t>. Aceștia apar primii în lista de parametrii, iar trimiterea lor este obligatorie.</a:t>
            </a: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marL="914400">
              <a:lnSpc>
                <a:spcPct val="150000"/>
              </a:lnSpc>
              <a:spcBef>
                <a:spcPts val="799"/>
              </a:spcBef>
              <a:tabLst>
                <a:tab algn="l" pos="0"/>
              </a:tabLst>
            </a:pPr>
            <a:endParaRPr b="0" lang="en-US" sz="1800" spc="-1" strike="noStrike">
              <a:solidFill>
                <a:srgbClr val="000000"/>
              </a:solidFill>
              <a:latin typeface="Arial"/>
            </a:endParaRPr>
          </a:p>
          <a:p>
            <a:pPr lvl="2" marL="1371600" indent="-34272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ordinea în care sunt trimiși trebuie respectată.</a:t>
            </a:r>
            <a:endParaRPr b="0" lang="en-US" sz="1800" spc="-1" strike="noStrike">
              <a:solidFill>
                <a:srgbClr val="000000"/>
              </a:solidFill>
              <a:latin typeface="Arial"/>
            </a:endParaRPr>
          </a:p>
        </p:txBody>
      </p:sp>
      <p:sp>
        <p:nvSpPr>
          <p:cNvPr id="195"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196"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97" name="Google Shape;163;p13" descr=""/>
          <p:cNvPicPr/>
          <p:nvPr/>
        </p:nvPicPr>
        <p:blipFill>
          <a:blip r:embed="rId1"/>
          <a:stretch/>
        </p:blipFill>
        <p:spPr>
          <a:xfrm>
            <a:off x="3130560" y="2242080"/>
            <a:ext cx="5930280" cy="1357560"/>
          </a:xfrm>
          <a:prstGeom prst="rect">
            <a:avLst/>
          </a:prstGeom>
          <a:ln>
            <a:noFill/>
          </a:ln>
        </p:spPr>
      </p:pic>
      <p:pic>
        <p:nvPicPr>
          <p:cNvPr id="198" name="Google Shape;164;p13" descr=""/>
          <p:cNvPicPr/>
          <p:nvPr/>
        </p:nvPicPr>
        <p:blipFill>
          <a:blip r:embed="rId2"/>
          <a:stretch/>
        </p:blipFill>
        <p:spPr>
          <a:xfrm>
            <a:off x="2430720" y="4318920"/>
            <a:ext cx="3257280" cy="1418760"/>
          </a:xfrm>
          <a:prstGeom prst="rect">
            <a:avLst/>
          </a:prstGeom>
          <a:ln>
            <a:noFill/>
          </a:ln>
        </p:spPr>
      </p:pic>
      <p:pic>
        <p:nvPicPr>
          <p:cNvPr id="199" name="Google Shape;165;p13" descr=""/>
          <p:cNvPicPr/>
          <p:nvPr/>
        </p:nvPicPr>
        <p:blipFill>
          <a:blip r:embed="rId3"/>
          <a:stretch/>
        </p:blipFill>
        <p:spPr>
          <a:xfrm>
            <a:off x="6553800" y="4318920"/>
            <a:ext cx="3257280" cy="1418760"/>
          </a:xfrm>
          <a:prstGeom prst="rect">
            <a:avLst/>
          </a:prstGeom>
          <a:ln>
            <a:noFill/>
          </a:ln>
        </p:spPr>
      </p:pic>
      <p:pic>
        <p:nvPicPr>
          <p:cNvPr id="200" name="Google Shape;166;p13" descr=""/>
          <p:cNvPicPr/>
          <p:nvPr/>
        </p:nvPicPr>
        <p:blipFill>
          <a:blip r:embed="rId4"/>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77920" y="806400"/>
            <a:ext cx="11686320" cy="5462640"/>
          </a:xfrm>
          <a:prstGeom prst="rect">
            <a:avLst/>
          </a:prstGeom>
          <a:noFill/>
          <a:ln>
            <a:noFill/>
          </a:ln>
        </p:spPr>
        <p:txBody>
          <a:bodyPr>
            <a:noAutofit/>
          </a:bodyPr>
          <a:p>
            <a:pPr lvl="1" marL="914400" indent="-342720">
              <a:lnSpc>
                <a:spcPct val="200000"/>
              </a:lnSpc>
              <a:spcBef>
                <a:spcPts val="799"/>
              </a:spcBef>
              <a:buClr>
                <a:srgbClr val="424242"/>
              </a:buClr>
              <a:buFont typeface="Nunito"/>
              <a:buChar char="○"/>
            </a:pPr>
            <a:r>
              <a:rPr b="1" lang="en-US" sz="1800" spc="-1" strike="noStrike">
                <a:solidFill>
                  <a:srgbClr val="424242"/>
                </a:solidFill>
                <a:latin typeface="Nunito"/>
                <a:ea typeface="Nunito"/>
              </a:rPr>
              <a:t>cheie-valoare (key=value)</a:t>
            </a:r>
            <a:r>
              <a:rPr b="0" lang="en-US" sz="1800" spc="-1" strike="noStrike">
                <a:solidFill>
                  <a:srgbClr val="424242"/>
                </a:solidFill>
                <a:latin typeface="Nunito"/>
                <a:ea typeface="Nunito"/>
              </a:rPr>
              <a:t>. Aceștia apar în listă după parametrii poziționali și sunt setați sub forma </a:t>
            </a:r>
            <a:r>
              <a:rPr b="1" lang="en-US" sz="1800" spc="-1" strike="noStrike">
                <a:solidFill>
                  <a:srgbClr val="424242"/>
                </a:solidFill>
                <a:latin typeface="Nunito"/>
                <a:ea typeface="Nunito"/>
              </a:rPr>
              <a:t>cheie=valoare</a:t>
            </a:r>
            <a:r>
              <a:rPr b="0" lang="en-US" sz="1800" spc="-1" strike="noStrike">
                <a:solidFill>
                  <a:srgbClr val="424242"/>
                </a:solidFill>
                <a:latin typeface="Nunito"/>
                <a:ea typeface="Nunito"/>
              </a:rPr>
              <a:t>. Astfel prezența lor în apelul funcției nu mai este obligatorie. Dacă aceștia lipsesc din apelul funcției valoarea default va fi folosită. Ordinea lor nu este importantă, deoarece sunt specificați prin nume, dar trebuie să succeadă parametrii poziționali.</a:t>
            </a:r>
            <a:endParaRPr b="0" lang="en-US" sz="1800" spc="-1" strike="noStrike">
              <a:solidFill>
                <a:srgbClr val="000000"/>
              </a:solidFill>
              <a:latin typeface="Arial"/>
            </a:endParaRPr>
          </a:p>
        </p:txBody>
      </p:sp>
      <p:sp>
        <p:nvSpPr>
          <p:cNvPr id="202"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20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04" name="Google Shape;174;p14" descr=""/>
          <p:cNvPicPr/>
          <p:nvPr/>
        </p:nvPicPr>
        <p:blipFill>
          <a:blip r:embed="rId1"/>
          <a:stretch/>
        </p:blipFill>
        <p:spPr>
          <a:xfrm>
            <a:off x="2683800" y="3114000"/>
            <a:ext cx="3224520" cy="1266840"/>
          </a:xfrm>
          <a:prstGeom prst="rect">
            <a:avLst/>
          </a:prstGeom>
          <a:ln>
            <a:noFill/>
          </a:ln>
        </p:spPr>
      </p:pic>
      <p:pic>
        <p:nvPicPr>
          <p:cNvPr id="205" name="Google Shape;175;p14" descr=""/>
          <p:cNvPicPr/>
          <p:nvPr/>
        </p:nvPicPr>
        <p:blipFill>
          <a:blip r:embed="rId2"/>
          <a:stretch/>
        </p:blipFill>
        <p:spPr>
          <a:xfrm>
            <a:off x="6333480" y="3114000"/>
            <a:ext cx="3224520" cy="1266840"/>
          </a:xfrm>
          <a:prstGeom prst="rect">
            <a:avLst/>
          </a:prstGeom>
          <a:ln>
            <a:noFill/>
          </a:ln>
        </p:spPr>
      </p:pic>
      <p:pic>
        <p:nvPicPr>
          <p:cNvPr id="206" name="Google Shape;176;p14" descr=""/>
          <p:cNvPicPr/>
          <p:nvPr/>
        </p:nvPicPr>
        <p:blipFill>
          <a:blip r:embed="rId3"/>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277920" y="806400"/>
            <a:ext cx="11686320" cy="5462640"/>
          </a:xfrm>
          <a:prstGeom prst="rect">
            <a:avLst/>
          </a:prstGeom>
          <a:noFill/>
          <a:ln>
            <a:noFill/>
          </a:ln>
        </p:spPr>
        <p:txBody>
          <a:bodyPr>
            <a:noAutofit/>
          </a:bodyPr>
          <a:p>
            <a:pPr marL="457200" indent="-317160">
              <a:lnSpc>
                <a:spcPct val="115000"/>
              </a:lnSpc>
              <a:spcBef>
                <a:spcPts val="799"/>
              </a:spcBef>
              <a:buClr>
                <a:srgbClr val="424242"/>
              </a:buClr>
              <a:buFont typeface="Nunito"/>
              <a:buChar char="●"/>
            </a:pPr>
            <a:r>
              <a:rPr b="0" lang="en-US" sz="1400" spc="-1" strike="noStrike">
                <a:solidFill>
                  <a:srgbClr val="424242"/>
                </a:solidFill>
                <a:latin typeface="Nunito"/>
                <a:ea typeface="Nunito"/>
              </a:rPr>
              <a:t>Dacă vă aduceți aminte, la începutul acestui capitol am vorbit de forma cea mai abstractă a unei funcții.</a:t>
            </a:r>
            <a:endParaRPr b="0" lang="en-US" sz="1400" spc="-1" strike="noStrike">
              <a:solidFill>
                <a:srgbClr val="000000"/>
              </a:solidFill>
              <a:latin typeface="Arial"/>
            </a:endParaRPr>
          </a:p>
          <a:p>
            <a:pPr>
              <a:lnSpc>
                <a:spcPct val="115000"/>
              </a:lnSpc>
              <a:spcBef>
                <a:spcPts val="799"/>
              </a:spcBef>
              <a:tabLst>
                <a:tab algn="l" pos="0"/>
              </a:tabLst>
            </a:pPr>
            <a:endParaRPr b="0" lang="en-US" sz="1400" spc="-1" strike="noStrike">
              <a:solidFill>
                <a:srgbClr val="000000"/>
              </a:solidFill>
              <a:latin typeface="Arial"/>
            </a:endParaRPr>
          </a:p>
          <a:p>
            <a:pPr marL="457200" indent="-317160">
              <a:lnSpc>
                <a:spcPct val="115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Din câte puteți observa în exemplul de mai sus, parametrii specificați nu prea respectă tiparul folosit în exemplificările anterioare</a:t>
            </a:r>
            <a:endParaRPr b="0" lang="en-US" sz="1400" spc="-1" strike="noStrike">
              <a:solidFill>
                <a:srgbClr val="000000"/>
              </a:solidFill>
              <a:latin typeface="Arial"/>
            </a:endParaRPr>
          </a:p>
          <a:p>
            <a:pPr marL="457200" indent="-317160">
              <a:lnSpc>
                <a:spcPct val="115000"/>
              </a:lnSpc>
              <a:buClr>
                <a:srgbClr val="424242"/>
              </a:buClr>
              <a:buFont typeface="Nunito"/>
              <a:buChar char="●"/>
              <a:tabLst>
                <a:tab algn="l" pos="0"/>
              </a:tabLst>
            </a:pPr>
            <a:r>
              <a:rPr b="0" lang="en-US" sz="1400" spc="-1" strike="noStrike">
                <a:solidFill>
                  <a:srgbClr val="424242"/>
                </a:solidFill>
                <a:latin typeface="Nunito"/>
                <a:ea typeface="Nunito"/>
              </a:rPr>
              <a:t>Asta pentru că în Python putem folosi variable-length arguments. Cu alte cuvinte, există acești parametri speciali (precedați cu </a:t>
            </a:r>
            <a:r>
              <a:rPr b="1" lang="en-US" sz="1400" spc="-1" strike="noStrike">
                <a:solidFill>
                  <a:srgbClr val="db4437"/>
                </a:solidFill>
                <a:latin typeface="Nunito"/>
                <a:ea typeface="Nunito"/>
              </a:rPr>
              <a:t>*</a:t>
            </a:r>
            <a:r>
              <a:rPr b="0" lang="en-US" sz="1400" spc="-1" strike="noStrike">
                <a:solidFill>
                  <a:srgbClr val="424242"/>
                </a:solidFill>
                <a:latin typeface="Nunito"/>
                <a:ea typeface="Nunito"/>
              </a:rPr>
              <a:t>, respectiv </a:t>
            </a:r>
            <a:r>
              <a:rPr b="1" lang="en-US" sz="1400" spc="-1" strike="noStrike">
                <a:solidFill>
                  <a:srgbClr val="db4437"/>
                </a:solidFill>
                <a:latin typeface="Nunito"/>
                <a:ea typeface="Nunito"/>
              </a:rPr>
              <a:t>**</a:t>
            </a:r>
            <a:r>
              <a:rPr b="0" lang="en-US" sz="1400" spc="-1" strike="noStrike">
                <a:solidFill>
                  <a:srgbClr val="424242"/>
                </a:solidFill>
                <a:latin typeface="Nunito"/>
                <a:ea typeface="Nunito"/>
              </a:rPr>
              <a:t> - numele poate fi altul)</a:t>
            </a:r>
            <a:endParaRPr b="0" lang="en-US" sz="1400" spc="-1" strike="noStrike">
              <a:solidFill>
                <a:srgbClr val="000000"/>
              </a:solidFill>
              <a:latin typeface="Arial"/>
            </a:endParaRPr>
          </a:p>
          <a:p>
            <a:pPr lvl="1" marL="914400" indent="-317160">
              <a:lnSpc>
                <a:spcPct val="115000"/>
              </a:lnSpc>
              <a:buClr>
                <a:srgbClr val="424242"/>
              </a:buClr>
              <a:buFont typeface="Nunito"/>
              <a:buChar char="○"/>
              <a:tabLst>
                <a:tab algn="l" pos="0"/>
              </a:tabLst>
            </a:pPr>
            <a:r>
              <a:rPr b="0" lang="en-US" sz="1400" spc="-1" strike="noStrike">
                <a:solidFill>
                  <a:srgbClr val="424242"/>
                </a:solidFill>
                <a:latin typeface="Nunito"/>
                <a:ea typeface="Nunito"/>
              </a:rPr>
              <a:t>primul parametru, precedat cu *, are rolul de a prelua toți parametrii poziționali nedeclarați în semnătura funcției, dar transmiși în momentul apelării acesteia. Ei se vor regăsi într-o listă în ordinea în care au fost transmiși.</a:t>
            </a:r>
            <a:endParaRPr b="0" lang="en-US" sz="1400" spc="-1" strike="noStrike">
              <a:solidFill>
                <a:srgbClr val="000000"/>
              </a:solidFill>
              <a:latin typeface="Arial"/>
            </a:endParaRPr>
          </a:p>
          <a:p>
            <a:pPr marL="914400">
              <a:lnSpc>
                <a:spcPct val="115000"/>
              </a:lnSpc>
              <a:spcBef>
                <a:spcPts val="799"/>
              </a:spcBef>
              <a:tabLst>
                <a:tab algn="l" pos="0"/>
              </a:tabLst>
            </a:pPr>
            <a:endParaRPr b="0" lang="en-US" sz="1400" spc="-1" strike="noStrike">
              <a:solidFill>
                <a:srgbClr val="000000"/>
              </a:solidFill>
              <a:latin typeface="Arial"/>
            </a:endParaRPr>
          </a:p>
          <a:p>
            <a:pPr marL="914400">
              <a:lnSpc>
                <a:spcPct val="115000"/>
              </a:lnSpc>
              <a:spcBef>
                <a:spcPts val="799"/>
              </a:spcBef>
              <a:tabLst>
                <a:tab algn="l" pos="0"/>
              </a:tabLst>
            </a:pPr>
            <a:endParaRPr b="0" lang="en-US" sz="1400" spc="-1" strike="noStrike">
              <a:solidFill>
                <a:srgbClr val="000000"/>
              </a:solidFill>
              <a:latin typeface="Arial"/>
            </a:endParaRPr>
          </a:p>
          <a:p>
            <a:pPr>
              <a:lnSpc>
                <a:spcPct val="115000"/>
              </a:lnSpc>
              <a:spcBef>
                <a:spcPts val="799"/>
              </a:spcBef>
              <a:tabLst>
                <a:tab algn="l" pos="0"/>
              </a:tabLst>
            </a:pPr>
            <a:endParaRPr b="0" lang="en-US" sz="1400" spc="-1" strike="noStrike">
              <a:solidFill>
                <a:srgbClr val="000000"/>
              </a:solidFill>
              <a:latin typeface="Arial"/>
            </a:endParaRPr>
          </a:p>
          <a:p>
            <a:pPr>
              <a:lnSpc>
                <a:spcPct val="115000"/>
              </a:lnSpc>
              <a:spcBef>
                <a:spcPts val="799"/>
              </a:spcBef>
              <a:tabLst>
                <a:tab algn="l" pos="0"/>
              </a:tabLst>
            </a:pPr>
            <a:endParaRPr b="0" lang="en-US" sz="1400" spc="-1" strike="noStrike">
              <a:solidFill>
                <a:srgbClr val="000000"/>
              </a:solidFill>
              <a:latin typeface="Arial"/>
            </a:endParaRPr>
          </a:p>
          <a:p>
            <a:pPr lvl="1" marL="914400" indent="-317160">
              <a:lnSpc>
                <a:spcPct val="115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al doilea parametru, precedat cu **, are rolul de a prelua toți parametrii cheie:valoare nedeclarați în semnătura funcției, dar transmiși în momentul apelării acesteia. Ei se vor regăsi într-un dicționar.</a:t>
            </a:r>
            <a:endParaRPr b="0" lang="en-US" sz="1400" spc="-1" strike="noStrike">
              <a:solidFill>
                <a:srgbClr val="000000"/>
              </a:solidFill>
              <a:latin typeface="Arial"/>
            </a:endParaRPr>
          </a:p>
        </p:txBody>
      </p:sp>
      <p:sp>
        <p:nvSpPr>
          <p:cNvPr id="208"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209"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10" name="Google Shape;184;p15" descr=""/>
          <p:cNvPicPr/>
          <p:nvPr/>
        </p:nvPicPr>
        <p:blipFill>
          <a:blip r:embed="rId1"/>
          <a:stretch/>
        </p:blipFill>
        <p:spPr>
          <a:xfrm>
            <a:off x="4815000" y="1247400"/>
            <a:ext cx="2561760" cy="361080"/>
          </a:xfrm>
          <a:prstGeom prst="rect">
            <a:avLst/>
          </a:prstGeom>
          <a:ln>
            <a:noFill/>
          </a:ln>
        </p:spPr>
      </p:pic>
      <p:pic>
        <p:nvPicPr>
          <p:cNvPr id="211" name="Google Shape;185;p15" descr=""/>
          <p:cNvPicPr/>
          <p:nvPr/>
        </p:nvPicPr>
        <p:blipFill>
          <a:blip r:embed="rId2"/>
          <a:stretch/>
        </p:blipFill>
        <p:spPr>
          <a:xfrm>
            <a:off x="4784760" y="3035520"/>
            <a:ext cx="2621880" cy="1098000"/>
          </a:xfrm>
          <a:prstGeom prst="rect">
            <a:avLst/>
          </a:prstGeom>
          <a:ln>
            <a:noFill/>
          </a:ln>
        </p:spPr>
      </p:pic>
      <p:pic>
        <p:nvPicPr>
          <p:cNvPr id="212" name="Google Shape;186;p15" descr=""/>
          <p:cNvPicPr/>
          <p:nvPr/>
        </p:nvPicPr>
        <p:blipFill>
          <a:blip r:embed="rId3"/>
          <a:stretch/>
        </p:blipFill>
        <p:spPr>
          <a:xfrm>
            <a:off x="4784760" y="4941360"/>
            <a:ext cx="2621880" cy="1012680"/>
          </a:xfrm>
          <a:prstGeom prst="rect">
            <a:avLst/>
          </a:prstGeom>
          <a:ln>
            <a:noFill/>
          </a:ln>
        </p:spPr>
      </p:pic>
      <p:pic>
        <p:nvPicPr>
          <p:cNvPr id="213" name="Google Shape;187;p15" descr=""/>
          <p:cNvPicPr/>
          <p:nvPr/>
        </p:nvPicPr>
        <p:blipFill>
          <a:blip r:embed="rId4"/>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0" lang="en-US" sz="1600" spc="-1" strike="noStrike">
                <a:solidFill>
                  <a:srgbClr val="424242"/>
                </a:solidFill>
                <a:latin typeface="Nunito"/>
                <a:ea typeface="Nunito"/>
              </a:rPr>
              <a:t>O caracteristică specifică funcțiilor o reprezintă recursivitatea.</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O funcție este recursivă dacă se apelează singură.</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Exemplul clasic al recursivității este următorul:</a:t>
            </a:r>
            <a:endParaRPr b="0" lang="en-US" sz="1600" spc="-1" strike="noStrike">
              <a:solidFill>
                <a:srgbClr val="000000"/>
              </a:solidFill>
              <a:latin typeface="Arial"/>
            </a:endParaRPr>
          </a:p>
          <a:p>
            <a:pPr marL="457200">
              <a:lnSpc>
                <a:spcPct val="150000"/>
              </a:lnSpc>
              <a:spcBef>
                <a:spcPts val="799"/>
              </a:spcBef>
              <a:tabLst>
                <a:tab algn="l" pos="0"/>
              </a:tabLst>
            </a:pPr>
            <a:endParaRPr b="0" lang="en-US" sz="1600" spc="-1" strike="noStrike">
              <a:solidFill>
                <a:srgbClr val="000000"/>
              </a:solidFill>
              <a:latin typeface="Arial"/>
            </a:endParaRPr>
          </a:p>
          <a:p>
            <a:pPr marL="457200">
              <a:lnSpc>
                <a:spcPct val="150000"/>
              </a:lnSpc>
              <a:spcBef>
                <a:spcPts val="799"/>
              </a:spcBef>
              <a:tabLst>
                <a:tab algn="l" pos="0"/>
              </a:tabLst>
            </a:pPr>
            <a:endParaRPr b="0" lang="en-US" sz="1600" spc="-1" strike="noStrike">
              <a:solidFill>
                <a:srgbClr val="000000"/>
              </a:solidFill>
              <a:latin typeface="Arial"/>
            </a:endParaRPr>
          </a:p>
          <a:p>
            <a:pPr marL="457200">
              <a:lnSpc>
                <a:spcPct val="150000"/>
              </a:lnSpc>
              <a:spcBef>
                <a:spcPts val="799"/>
              </a:spcBef>
              <a:tabLst>
                <a:tab algn="l" pos="0"/>
              </a:tabLst>
            </a:pPr>
            <a:endParaRPr b="0" lang="en-US" sz="1600" spc="-1" strike="noStrike">
              <a:solidFill>
                <a:srgbClr val="000000"/>
              </a:solidFill>
              <a:latin typeface="Arial"/>
            </a:endParaRPr>
          </a:p>
          <a:p>
            <a:pPr marL="457200">
              <a:lnSpc>
                <a:spcPct val="150000"/>
              </a:lnSpc>
              <a:spcBef>
                <a:spcPts val="799"/>
              </a:spcBef>
              <a:tabLst>
                <a:tab algn="l" pos="0"/>
              </a:tabLst>
            </a:pPr>
            <a:endParaRPr b="0" lang="en-US" sz="1600" spc="-1" strike="noStrike">
              <a:solidFill>
                <a:srgbClr val="000000"/>
              </a:solidFill>
              <a:latin typeface="Arial"/>
            </a:endParaRPr>
          </a:p>
          <a:p>
            <a:pPr marL="457200">
              <a:lnSpc>
                <a:spcPct val="150000"/>
              </a:lnSpc>
              <a:spcBef>
                <a:spcPts val="799"/>
              </a:spcBef>
              <a:tabLst>
                <a:tab algn="l" pos="0"/>
              </a:tabLst>
            </a:pPr>
            <a:endParaRPr b="0" lang="en-US" sz="1600" spc="-1" strike="noStrike">
              <a:solidFill>
                <a:srgbClr val="000000"/>
              </a:solidFill>
              <a:latin typeface="Arial"/>
            </a:endParaRPr>
          </a:p>
          <a:p>
            <a:pPr marL="4572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Funcția anterioară calculează suma tuturor numerelor cuprinse în intervalul </a:t>
            </a:r>
            <a:r>
              <a:rPr b="1" lang="en-US" sz="1600" spc="-1" strike="noStrike">
                <a:solidFill>
                  <a:srgbClr val="424242"/>
                </a:solidFill>
                <a:latin typeface="Nunito"/>
                <a:ea typeface="Nunito"/>
              </a:rPr>
              <a:t>[0, n]</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marL="457200" indent="-329760">
              <a:lnSpc>
                <a:spcPct val="150000"/>
              </a:lnSpc>
              <a:buClr>
                <a:srgbClr val="424242"/>
              </a:buClr>
              <a:buFont typeface="Nunito"/>
              <a:buChar char="●"/>
              <a:tabLst>
                <a:tab algn="l" pos="0"/>
              </a:tabLst>
            </a:pPr>
            <a:r>
              <a:rPr b="0" lang="en-US" sz="1600" spc="-1" strike="noStrike">
                <a:solidFill>
                  <a:srgbClr val="424242"/>
                </a:solidFill>
                <a:latin typeface="Nunito"/>
                <a:ea typeface="Nunito"/>
              </a:rPr>
              <a:t>O funcție recursivă trebuie să îndeplinească două caracteristici:</a:t>
            </a:r>
            <a:endParaRPr b="0" lang="en-US" sz="1600" spc="-1" strike="noStrike">
              <a:solidFill>
                <a:srgbClr val="000000"/>
              </a:solidFill>
              <a:latin typeface="Arial"/>
            </a:endParaRPr>
          </a:p>
          <a:p>
            <a:pPr lvl="1" marL="914400" indent="-329760">
              <a:lnSpc>
                <a:spcPct val="150000"/>
              </a:lnSpc>
              <a:buClr>
                <a:srgbClr val="424242"/>
              </a:buClr>
              <a:buFont typeface="Nunito"/>
              <a:buChar char="○"/>
              <a:tabLst>
                <a:tab algn="l" pos="0"/>
              </a:tabLst>
            </a:pPr>
            <a:r>
              <a:rPr b="0" lang="en-US" sz="1600" spc="-1" strike="noStrike">
                <a:solidFill>
                  <a:srgbClr val="424242"/>
                </a:solidFill>
                <a:latin typeface="Nunito"/>
                <a:ea typeface="Nunito"/>
              </a:rPr>
              <a:t>să se auto-apeleze</a:t>
            </a:r>
            <a:endParaRPr b="0" lang="en-US" sz="1600" spc="-1" strike="noStrike">
              <a:solidFill>
                <a:srgbClr val="000000"/>
              </a:solidFill>
              <a:latin typeface="Arial"/>
            </a:endParaRPr>
          </a:p>
          <a:p>
            <a:pPr lvl="1" marL="914400" indent="-329760">
              <a:lnSpc>
                <a:spcPct val="150000"/>
              </a:lnSpc>
              <a:buClr>
                <a:srgbClr val="424242"/>
              </a:buClr>
              <a:buFont typeface="Nunito"/>
              <a:buChar char="○"/>
              <a:tabLst>
                <a:tab algn="l" pos="0"/>
              </a:tabLst>
            </a:pPr>
            <a:r>
              <a:rPr b="0" lang="en-US" sz="1600" spc="-1" strike="noStrike">
                <a:solidFill>
                  <a:srgbClr val="424242"/>
                </a:solidFill>
                <a:latin typeface="Nunito"/>
                <a:ea typeface="Nunito"/>
              </a:rPr>
              <a:t>să conțină o condiție pentru oprirea recursivității.</a:t>
            </a:r>
            <a:endParaRPr b="0" lang="en-US" sz="1600" spc="-1" strike="noStrike">
              <a:solidFill>
                <a:srgbClr val="000000"/>
              </a:solidFill>
              <a:latin typeface="Arial"/>
            </a:endParaRPr>
          </a:p>
        </p:txBody>
      </p:sp>
      <p:sp>
        <p:nvSpPr>
          <p:cNvPr id="215"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216"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17" name="Google Shape;195;p16" descr=""/>
          <p:cNvPicPr/>
          <p:nvPr/>
        </p:nvPicPr>
        <p:blipFill>
          <a:blip r:embed="rId1"/>
          <a:stretch/>
        </p:blipFill>
        <p:spPr>
          <a:xfrm>
            <a:off x="4381560" y="2055960"/>
            <a:ext cx="3428640" cy="2190240"/>
          </a:xfrm>
          <a:prstGeom prst="rect">
            <a:avLst/>
          </a:prstGeom>
          <a:ln>
            <a:noFill/>
          </a:ln>
        </p:spPr>
      </p:pic>
      <p:pic>
        <p:nvPicPr>
          <p:cNvPr id="218" name="Google Shape;196;p16"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Tratarea excepțiilor</a:t>
            </a:r>
            <a:endParaRPr b="0" lang="en-US" sz="6000" spc="-1" strike="noStrike">
              <a:solidFill>
                <a:srgbClr val="000000"/>
              </a:solidFill>
              <a:latin typeface="Arial"/>
            </a:endParaRPr>
          </a:p>
        </p:txBody>
      </p:sp>
      <p:sp>
        <p:nvSpPr>
          <p:cNvPr id="220"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4 din 6</a:t>
            </a:r>
            <a:endParaRPr b="0" lang="en-US" sz="1400" spc="-1" strike="noStrike">
              <a:latin typeface="Arial"/>
            </a:endParaRPr>
          </a:p>
        </p:txBody>
      </p:sp>
      <p:sp>
        <p:nvSpPr>
          <p:cNvPr id="221"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222" name="Google Shape;204;p17"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O excepție este un eveniment care are loc în timpul executării unui program, în urma acestuia fiind întreruptă executarea programului.</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Atunci când interpretorul întâlnește o situație pe care nu știe să o gestioneze, acesta aruncă o excepție.</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Excepția este un obiect care reprezintă o eroare.</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Când un program scris în Python aruncă o eroare, aceasta trebuie tratată imediat, altfel programul se termină instant.</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Tratarea excepțiilor se face atunci când codul scris poate întâmpina o eroare, această abordare reprezentând o măsură de precauție a developerului.</a:t>
            </a:r>
            <a:endParaRPr b="0" lang="en-US" sz="1800" spc="-1" strike="noStrike">
              <a:solidFill>
                <a:srgbClr val="000000"/>
              </a:solidFill>
              <a:latin typeface="Arial"/>
            </a:endParaRPr>
          </a:p>
        </p:txBody>
      </p:sp>
      <p:sp>
        <p:nvSpPr>
          <p:cNvPr id="224"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Tratarea excepțiilor</a:t>
            </a:r>
            <a:endParaRPr b="0" lang="en-US" sz="3000" spc="-1" strike="noStrike">
              <a:solidFill>
                <a:srgbClr val="000000"/>
              </a:solidFill>
              <a:latin typeface="Arial"/>
            </a:endParaRPr>
          </a:p>
        </p:txBody>
      </p:sp>
      <p:sp>
        <p:nvSpPr>
          <p:cNvPr id="225"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26" name="Google Shape;212;p18"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77920" y="806400"/>
            <a:ext cx="11686320" cy="5462640"/>
          </a:xfrm>
          <a:prstGeom prst="rect">
            <a:avLst/>
          </a:prstGeom>
          <a:noFill/>
          <a:ln>
            <a:noFill/>
          </a:ln>
        </p:spPr>
        <p:txBody>
          <a:bodyPr>
            <a:noAutofit/>
          </a:bodyPr>
          <a:p>
            <a:pPr marL="457200" indent="-323640">
              <a:lnSpc>
                <a:spcPct val="150000"/>
              </a:lnSpc>
              <a:spcBef>
                <a:spcPts val="799"/>
              </a:spcBef>
              <a:buClr>
                <a:srgbClr val="424242"/>
              </a:buClr>
              <a:buFont typeface="Nunito"/>
              <a:buChar char="●"/>
            </a:pPr>
            <a:r>
              <a:rPr b="0" lang="en-US" sz="1500" spc="-1" strike="noStrike">
                <a:solidFill>
                  <a:srgbClr val="424242"/>
                </a:solidFill>
                <a:latin typeface="Nunito"/>
                <a:ea typeface="Nunito"/>
              </a:rPr>
              <a:t>Tratarea excepțiilor se face folosind blocul </a:t>
            </a:r>
            <a:r>
              <a:rPr b="1" lang="en-US" sz="1500" spc="-1" strike="noStrike">
                <a:solidFill>
                  <a:srgbClr val="424242"/>
                </a:solidFill>
                <a:latin typeface="Nunito"/>
                <a:ea typeface="Nunito"/>
              </a:rPr>
              <a:t>try...except</a:t>
            </a:r>
            <a:r>
              <a:rPr b="0" lang="en-US" sz="1500" spc="-1" strike="noStrike">
                <a:solidFill>
                  <a:srgbClr val="424242"/>
                </a:solidFill>
                <a:latin typeface="Nunito"/>
                <a:ea typeface="Nunito"/>
              </a:rPr>
              <a:t>.</a:t>
            </a:r>
            <a:endParaRPr b="0" lang="en-US" sz="1500" spc="-1" strike="noStrike">
              <a:solidFill>
                <a:srgbClr val="000000"/>
              </a:solidFill>
              <a:latin typeface="Arial"/>
            </a:endParaRPr>
          </a:p>
          <a:p>
            <a:pPr>
              <a:lnSpc>
                <a:spcPct val="150000"/>
              </a:lnSpc>
              <a:spcBef>
                <a:spcPts val="799"/>
              </a:spcBef>
              <a:tabLst>
                <a:tab algn="l" pos="0"/>
              </a:tabLst>
            </a:pPr>
            <a:endParaRPr b="0" lang="en-US" sz="1500" spc="-1" strike="noStrike">
              <a:solidFill>
                <a:srgbClr val="000000"/>
              </a:solidFill>
              <a:latin typeface="Arial"/>
            </a:endParaRPr>
          </a:p>
          <a:p>
            <a:pPr>
              <a:lnSpc>
                <a:spcPct val="150000"/>
              </a:lnSpc>
              <a:spcBef>
                <a:spcPts val="799"/>
              </a:spcBef>
              <a:tabLst>
                <a:tab algn="l" pos="0"/>
              </a:tabLst>
            </a:pPr>
            <a:endParaRPr b="0" lang="en-US" sz="1500" spc="-1" strike="noStrike">
              <a:solidFill>
                <a:srgbClr val="000000"/>
              </a:solidFill>
              <a:latin typeface="Arial"/>
            </a:endParaRPr>
          </a:p>
          <a:p>
            <a:pPr>
              <a:lnSpc>
                <a:spcPct val="150000"/>
              </a:lnSpc>
              <a:spcBef>
                <a:spcPts val="799"/>
              </a:spcBef>
              <a:tabLst>
                <a:tab algn="l" pos="0"/>
              </a:tabLst>
            </a:pPr>
            <a:endParaRPr b="0" lang="en-US" sz="1500" spc="-1" strike="noStrike">
              <a:solidFill>
                <a:srgbClr val="000000"/>
              </a:solidFill>
              <a:latin typeface="Arial"/>
            </a:endParaRPr>
          </a:p>
          <a:p>
            <a:pPr>
              <a:lnSpc>
                <a:spcPct val="150000"/>
              </a:lnSpc>
              <a:spcBef>
                <a:spcPts val="799"/>
              </a:spcBef>
              <a:tabLst>
                <a:tab algn="l" pos="0"/>
              </a:tabLst>
            </a:pPr>
            <a:endParaRPr b="0" lang="en-US" sz="1500" spc="-1" strike="noStrike">
              <a:solidFill>
                <a:srgbClr val="000000"/>
              </a:solidFill>
              <a:latin typeface="Arial"/>
            </a:endParaRPr>
          </a:p>
          <a:p>
            <a:pPr>
              <a:lnSpc>
                <a:spcPct val="150000"/>
              </a:lnSpc>
              <a:spcBef>
                <a:spcPts val="799"/>
              </a:spcBef>
              <a:tabLst>
                <a:tab algn="l" pos="0"/>
              </a:tabLst>
            </a:pPr>
            <a:endParaRPr b="0" lang="en-US" sz="1500" spc="-1" strike="noStrike">
              <a:solidFill>
                <a:srgbClr val="000000"/>
              </a:solidFill>
              <a:latin typeface="Arial"/>
            </a:endParaRPr>
          </a:p>
          <a:p>
            <a:pPr marL="914400" indent="-323640">
              <a:lnSpc>
                <a:spcPct val="150000"/>
              </a:lnSpc>
              <a:spcBef>
                <a:spcPts val="799"/>
              </a:spcBef>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try</a:t>
            </a:r>
            <a:r>
              <a:rPr b="0" lang="en-US" sz="1500" spc="-1" strike="noStrike">
                <a:solidFill>
                  <a:srgbClr val="424242"/>
                </a:solidFill>
                <a:latin typeface="Nunito"/>
                <a:ea typeface="Nunito"/>
              </a:rPr>
              <a:t> este folosită pentru a rula codul care ne interesează. Acest cod poate fi problematic și poate arunca excepții.</a:t>
            </a:r>
            <a:endParaRPr b="0" lang="en-US" sz="1500" spc="-1" strike="noStrike">
              <a:solidFill>
                <a:srgbClr val="000000"/>
              </a:solidFill>
              <a:latin typeface="Arial"/>
            </a:endParaRPr>
          </a:p>
          <a:p>
            <a:pPr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except</a:t>
            </a:r>
            <a:r>
              <a:rPr b="0" lang="en-US" sz="1500" spc="-1" strike="noStrike">
                <a:solidFill>
                  <a:srgbClr val="424242"/>
                </a:solidFill>
                <a:latin typeface="Nunito"/>
                <a:ea typeface="Nunito"/>
              </a:rPr>
              <a:t> este folosită pentru a prinde excepția și a o trata. Dacă nu se dorește tratarea acesteia, blocul except poate conține doar instrucțiunea </a:t>
            </a:r>
            <a:r>
              <a:rPr b="1" lang="en-US" sz="1500" spc="-1" strike="noStrike">
                <a:solidFill>
                  <a:srgbClr val="424242"/>
                </a:solidFill>
                <a:latin typeface="Nunito"/>
                <a:ea typeface="Nunito"/>
              </a:rPr>
              <a:t>pass</a:t>
            </a:r>
            <a:r>
              <a:rPr b="0" lang="en-US" sz="1500" spc="-1" strike="noStrike">
                <a:solidFill>
                  <a:srgbClr val="424242"/>
                </a:solidFill>
                <a:latin typeface="Nunito"/>
                <a:ea typeface="Nunito"/>
              </a:rPr>
              <a:t>, dar prinderea excepției este obligatorie.</a:t>
            </a:r>
            <a:endParaRPr b="0" lang="en-US" sz="1500" spc="-1" strike="noStrike">
              <a:solidFill>
                <a:srgbClr val="000000"/>
              </a:solidFill>
              <a:latin typeface="Arial"/>
            </a:endParaRPr>
          </a:p>
          <a:p>
            <a:pPr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else</a:t>
            </a:r>
            <a:r>
              <a:rPr b="0" lang="en-US" sz="1500" spc="-1" strike="noStrike">
                <a:solidFill>
                  <a:srgbClr val="424242"/>
                </a:solidFill>
                <a:latin typeface="Nunito"/>
                <a:ea typeface="Nunito"/>
              </a:rPr>
              <a:t> este folosită pentru executarea unor instrucțiuni când codul din ramura try a funcționat fără probleme. Nu este obligatorie prezența acesteia.</a:t>
            </a:r>
            <a:endParaRPr b="0" lang="en-US" sz="1500" spc="-1" strike="noStrike">
              <a:solidFill>
                <a:srgbClr val="000000"/>
              </a:solidFill>
              <a:latin typeface="Arial"/>
            </a:endParaRPr>
          </a:p>
          <a:p>
            <a:pPr marL="914400" indent="-323640">
              <a:lnSpc>
                <a:spcPct val="150000"/>
              </a:lnSpc>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finally</a:t>
            </a:r>
            <a:r>
              <a:rPr b="0" lang="en-US" sz="1500" spc="-1" strike="noStrike">
                <a:solidFill>
                  <a:srgbClr val="424242"/>
                </a:solidFill>
                <a:latin typeface="Nunito"/>
                <a:ea typeface="Nunito"/>
              </a:rPr>
              <a:t> se folosește pentru rularea unor instrucțiuni indiferent dacă a fost aruncată sau nu o excepție. Nu este obligatorie prezența acesteia.</a:t>
            </a:r>
            <a:endParaRPr b="0" lang="en-US" sz="1500" spc="-1" strike="noStrike">
              <a:solidFill>
                <a:srgbClr val="000000"/>
              </a:solidFill>
              <a:latin typeface="Arial"/>
            </a:endParaRPr>
          </a:p>
        </p:txBody>
      </p:sp>
      <p:sp>
        <p:nvSpPr>
          <p:cNvPr id="228"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Tratarea excepțiilor</a:t>
            </a:r>
            <a:endParaRPr b="0" lang="en-US" sz="3000" spc="-1" strike="noStrike">
              <a:solidFill>
                <a:srgbClr val="000000"/>
              </a:solidFill>
              <a:latin typeface="Arial"/>
            </a:endParaRPr>
          </a:p>
        </p:txBody>
      </p:sp>
      <p:sp>
        <p:nvSpPr>
          <p:cNvPr id="229"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30" name="Google Shape;220;p19" descr=""/>
          <p:cNvPicPr/>
          <p:nvPr/>
        </p:nvPicPr>
        <p:blipFill>
          <a:blip r:embed="rId1"/>
          <a:stretch/>
        </p:blipFill>
        <p:spPr>
          <a:xfrm>
            <a:off x="2683440" y="1295280"/>
            <a:ext cx="6824520" cy="2304360"/>
          </a:xfrm>
          <a:prstGeom prst="rect">
            <a:avLst/>
          </a:prstGeom>
          <a:ln>
            <a:noFill/>
          </a:ln>
        </p:spPr>
      </p:pic>
      <p:pic>
        <p:nvPicPr>
          <p:cNvPr id="231" name="Google Shape;221;p19"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77920" y="806400"/>
            <a:ext cx="11686320" cy="5462640"/>
          </a:xfrm>
          <a:prstGeom prst="rect">
            <a:avLst/>
          </a:prstGeom>
          <a:noFill/>
          <a:ln>
            <a:noFill/>
          </a:ln>
        </p:spPr>
        <p:txBody>
          <a:bodyPr anchor="ctr">
            <a:noAutofit/>
          </a:bodyPr>
          <a:p>
            <a:pPr marL="457200" indent="-34272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Programare condițională</a:t>
            </a:r>
            <a:endParaRPr b="0" lang="en-US" sz="1800" spc="-1" strike="noStrike">
              <a:solidFill>
                <a:srgbClr val="000000"/>
              </a:solidFill>
              <a:latin typeface="Arial"/>
            </a:endParaRPr>
          </a:p>
          <a:p>
            <a:pPr marL="457200" indent="-34272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Structuri repetitive</a:t>
            </a:r>
            <a:endParaRPr b="0" lang="en-US" sz="1800" spc="-1" strike="noStrike">
              <a:solidFill>
                <a:srgbClr val="000000"/>
              </a:solidFill>
              <a:latin typeface="Arial"/>
            </a:endParaRPr>
          </a:p>
          <a:p>
            <a:pPr marL="457200" indent="-34272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Funcții</a:t>
            </a:r>
            <a:endParaRPr b="0" lang="en-US" sz="1800" spc="-1" strike="noStrike">
              <a:solidFill>
                <a:srgbClr val="000000"/>
              </a:solidFill>
              <a:latin typeface="Arial"/>
            </a:endParaRPr>
          </a:p>
          <a:p>
            <a:pPr marL="457200" indent="-34272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Tratarea excepțiilor</a:t>
            </a:r>
            <a:endParaRPr b="0" lang="en-US" sz="1800" spc="-1" strike="noStrike">
              <a:solidFill>
                <a:srgbClr val="000000"/>
              </a:solidFill>
              <a:latin typeface="Arial"/>
            </a:endParaRPr>
          </a:p>
          <a:p>
            <a:pPr marL="457200" indent="-34272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Namespaces</a:t>
            </a:r>
            <a:endParaRPr b="0" lang="en-US" sz="1800" spc="-1" strike="noStrike">
              <a:solidFill>
                <a:srgbClr val="000000"/>
              </a:solidFill>
              <a:latin typeface="Arial"/>
            </a:endParaRPr>
          </a:p>
          <a:p>
            <a:pPr marL="457200" indent="-342720">
              <a:lnSpc>
                <a:spcPct val="200000"/>
              </a:lnSpc>
              <a:spcBef>
                <a:spcPts val="1001"/>
              </a:spcBef>
              <a:spcAft>
                <a:spcPts val="1001"/>
              </a:spcAft>
              <a:buClr>
                <a:srgbClr val="424242"/>
              </a:buClr>
              <a:buFont typeface="Nunito"/>
              <a:buAutoNum type="arabicPeriod"/>
            </a:pPr>
            <a:r>
              <a:rPr b="0" lang="en-US" sz="1800" spc="-1" strike="noStrike">
                <a:solidFill>
                  <a:srgbClr val="424242"/>
                </a:solidFill>
                <a:latin typeface="Nunito"/>
                <a:ea typeface="Nunito"/>
              </a:rPr>
              <a:t>Module și pachete</a:t>
            </a:r>
            <a:endParaRPr b="0" lang="en-US" sz="1800" spc="-1" strike="noStrike">
              <a:solidFill>
                <a:srgbClr val="000000"/>
              </a:solidFill>
              <a:latin typeface="Arial"/>
            </a:endParaRPr>
          </a:p>
        </p:txBody>
      </p:sp>
      <p:sp>
        <p:nvSpPr>
          <p:cNvPr id="134"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Cuprins</a:t>
            </a:r>
            <a:endParaRPr b="0" lang="en-US" sz="3000" spc="-1" strike="noStrike">
              <a:solidFill>
                <a:srgbClr val="000000"/>
              </a:solidFill>
              <a:latin typeface="Arial"/>
            </a:endParaRPr>
          </a:p>
        </p:txBody>
      </p:sp>
      <p:sp>
        <p:nvSpPr>
          <p:cNvPr id="135"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36" name="Google Shape;58;p2"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Namespaces</a:t>
            </a:r>
            <a:endParaRPr b="0" lang="en-US" sz="6000" spc="-1" strike="noStrike">
              <a:solidFill>
                <a:srgbClr val="000000"/>
              </a:solidFill>
              <a:latin typeface="Arial"/>
            </a:endParaRPr>
          </a:p>
        </p:txBody>
      </p:sp>
      <p:sp>
        <p:nvSpPr>
          <p:cNvPr id="233"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5 din 6</a:t>
            </a:r>
            <a:endParaRPr b="0" lang="en-US" sz="1400" spc="-1" strike="noStrike">
              <a:latin typeface="Arial"/>
            </a:endParaRPr>
          </a:p>
        </p:txBody>
      </p:sp>
      <p:sp>
        <p:nvSpPr>
          <p:cNvPr id="234"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235" name="Google Shape;229;p20"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277920" y="80640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Un namespace este o colecție de link-uri simbolice împreună cu informația aferentă fiecărui obiect referențiat de acesta.</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Vă puteți gândi la un namespace ca la un dicționar în care cheia este numele obiectului, iar valoarea o reprezintă obiectul. Fiecare pereche cheie:valoare mapează un nume cu obiectul aferent.</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Într-un program dezvoltat în Python există patru tipuri de namespace-uri:</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built-in</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global</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enclosing</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local</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Fiecare dintre acestea au propriul ciclu de viață. Când este executat un program dezvoltat în Python, aceste namespace-uri sunt create când este nevoie de ele și șterse când nu mai sunt necesare.</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În general, mai multe namespace-uri vor exista în orice moment al rulării programului.</a:t>
            </a:r>
            <a:endParaRPr b="0" lang="en-US" sz="1800" spc="-1" strike="noStrike">
              <a:solidFill>
                <a:srgbClr val="000000"/>
              </a:solidFill>
              <a:latin typeface="Arial"/>
            </a:endParaRPr>
          </a:p>
        </p:txBody>
      </p:sp>
      <p:sp>
        <p:nvSpPr>
          <p:cNvPr id="237"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Namespaces</a:t>
            </a:r>
            <a:endParaRPr b="0" lang="en-US" sz="3000" spc="-1" strike="noStrike">
              <a:solidFill>
                <a:srgbClr val="000000"/>
              </a:solidFill>
              <a:latin typeface="Arial"/>
            </a:endParaRPr>
          </a:p>
        </p:txBody>
      </p:sp>
      <p:sp>
        <p:nvSpPr>
          <p:cNvPr id="238"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39" name="Google Shape;237;p21"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277920" y="80640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Built-in namespace-ul conține numele tuturor obiectelor Python predefinite. Acesta este disponibil în orice moment al rulării unui program dezvoltat în Python. O listă completă cu toate aceste obiecte poate fi obținută folosind comanda </a:t>
            </a:r>
            <a:r>
              <a:rPr b="1" i="1" lang="en-US" sz="1800" spc="-1" strike="noStrike">
                <a:solidFill>
                  <a:srgbClr val="424242"/>
                </a:solidFill>
                <a:latin typeface="Nunito"/>
                <a:ea typeface="Nunito"/>
              </a:rPr>
              <a:t>dir(__builtins__)</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marL="457200" indent="-34272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Dacă veți căuta cu atenție prin această listă o să întâlniți multe nume deja folosite în aceste cursuri: </a:t>
            </a:r>
            <a:r>
              <a:rPr b="1" lang="en-US" sz="1800" spc="-1" strike="noStrike">
                <a:solidFill>
                  <a:srgbClr val="424242"/>
                </a:solidFill>
                <a:latin typeface="Nunito"/>
                <a:ea typeface="Nunito"/>
              </a:rPr>
              <a:t>print, int, len, complex, ValueError, NameError</a:t>
            </a:r>
            <a:endParaRPr b="0" lang="en-US" sz="1800" spc="-1" strike="noStrike">
              <a:solidFill>
                <a:srgbClr val="000000"/>
              </a:solidFill>
              <a:latin typeface="Arial"/>
            </a:endParaRPr>
          </a:p>
        </p:txBody>
      </p:sp>
      <p:sp>
        <p:nvSpPr>
          <p:cNvPr id="241"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Namespaces - built-in</a:t>
            </a:r>
            <a:endParaRPr b="0" lang="en-US" sz="3000" spc="-1" strike="noStrike">
              <a:solidFill>
                <a:srgbClr val="000000"/>
              </a:solidFill>
              <a:latin typeface="Arial"/>
            </a:endParaRPr>
          </a:p>
        </p:txBody>
      </p:sp>
      <p:sp>
        <p:nvSpPr>
          <p:cNvPr id="242"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43" name="Google Shape;245;p22" descr=""/>
          <p:cNvPicPr/>
          <p:nvPr/>
        </p:nvPicPr>
        <p:blipFill>
          <a:blip r:embed="rId1"/>
          <a:stretch/>
        </p:blipFill>
        <p:spPr>
          <a:xfrm>
            <a:off x="1371600" y="6373800"/>
            <a:ext cx="1274400" cy="429120"/>
          </a:xfrm>
          <a:prstGeom prst="rect">
            <a:avLst/>
          </a:prstGeom>
          <a:ln>
            <a:noFill/>
          </a:ln>
        </p:spPr>
      </p:pic>
      <p:pic>
        <p:nvPicPr>
          <p:cNvPr id="244" name="Google Shape;246;p22" descr=""/>
          <p:cNvPicPr/>
          <p:nvPr/>
        </p:nvPicPr>
        <p:blipFill>
          <a:blip r:embed="rId2"/>
          <a:stretch/>
        </p:blipFill>
        <p:spPr>
          <a:xfrm>
            <a:off x="252720" y="2204640"/>
            <a:ext cx="11685960" cy="23468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Namespace-ul global conține orice obiect definit la nivelul programului principal (</a:t>
            </a:r>
            <a:r>
              <a:rPr b="1" i="1" lang="en-US" sz="1800" spc="-1" strike="noStrike">
                <a:solidFill>
                  <a:srgbClr val="424242"/>
                </a:solidFill>
                <a:latin typeface="Nunito"/>
                <a:ea typeface="Nunito"/>
              </a:rPr>
              <a:t>main</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Acest namespace este creat în momentul în care programul principal este rulat și rămâne activ până în momentul în care programul se termină.</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Un namespace global nu va fi unic. Interpretorul creează un global namespace pentru fiecare modul importat de programul nostru (vom vorbi despre asta în capitolul următor).</a:t>
            </a:r>
            <a:endParaRPr b="0" lang="en-US" sz="1800" spc="-1" strike="noStrike">
              <a:solidFill>
                <a:srgbClr val="000000"/>
              </a:solidFill>
              <a:latin typeface="Arial"/>
            </a:endParaRPr>
          </a:p>
        </p:txBody>
      </p:sp>
      <p:sp>
        <p:nvSpPr>
          <p:cNvPr id="246"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Namespaces - global</a:t>
            </a:r>
            <a:endParaRPr b="0" lang="en-US" sz="3000" spc="-1" strike="noStrike">
              <a:solidFill>
                <a:srgbClr val="000000"/>
              </a:solidFill>
              <a:latin typeface="Arial"/>
            </a:endParaRPr>
          </a:p>
        </p:txBody>
      </p:sp>
      <p:sp>
        <p:nvSpPr>
          <p:cNvPr id="247"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48" name="Google Shape;254;p23"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0" lang="en-US" sz="1600" spc="-1" strike="noStrike">
                <a:solidFill>
                  <a:srgbClr val="424242"/>
                </a:solidFill>
                <a:latin typeface="Nunito"/>
                <a:ea typeface="Nunito"/>
              </a:rPr>
              <a:t>De fiecare dată când o funcție este creată, se creează un namespace local funcției respective.</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Un astfel de namespace local este creat în momentul în care funcția este apelată și sters odată cu terminarea execuție sale.</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marL="4572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exemplul anterior, în blocul funcției </a:t>
            </a:r>
            <a:r>
              <a:rPr b="1" lang="en-US" sz="1600" spc="-1" strike="noStrike">
                <a:solidFill>
                  <a:srgbClr val="424242"/>
                </a:solidFill>
                <a:latin typeface="Nunito"/>
                <a:ea typeface="Nunito"/>
              </a:rPr>
              <a:t>my_function</a:t>
            </a:r>
            <a:r>
              <a:rPr b="0" lang="en-US" sz="1600" spc="-1" strike="noStrike">
                <a:solidFill>
                  <a:srgbClr val="424242"/>
                </a:solidFill>
                <a:latin typeface="Nunito"/>
                <a:ea typeface="Nunito"/>
              </a:rPr>
              <a:t> este declarată variabila </a:t>
            </a:r>
            <a:r>
              <a:rPr b="1" lang="en-US" sz="1600" spc="-1" strike="noStrike">
                <a:solidFill>
                  <a:srgbClr val="424242"/>
                </a:solidFill>
                <a:latin typeface="Nunito"/>
                <a:ea typeface="Nunito"/>
              </a:rPr>
              <a:t>msg</a:t>
            </a:r>
            <a:r>
              <a:rPr b="0" lang="en-US" sz="1600" spc="-1" strike="noStrike">
                <a:solidFill>
                  <a:srgbClr val="424242"/>
                </a:solidFill>
                <a:latin typeface="Nunito"/>
                <a:ea typeface="Nunito"/>
              </a:rPr>
              <a:t>. Dacă veți rula codul anterior o să primiți o eroare pentru că variabila msg nu este definită în afara funcției. În aceast caz, variabila </a:t>
            </a:r>
            <a:r>
              <a:rPr b="1" lang="en-US" sz="1600" spc="-1" strike="noStrike">
                <a:solidFill>
                  <a:srgbClr val="424242"/>
                </a:solidFill>
                <a:latin typeface="Nunito"/>
                <a:ea typeface="Nunito"/>
              </a:rPr>
              <a:t>msg</a:t>
            </a:r>
            <a:r>
              <a:rPr b="0" lang="en-US" sz="1600" spc="-1" strike="noStrike">
                <a:solidFill>
                  <a:srgbClr val="424242"/>
                </a:solidFill>
                <a:latin typeface="Nunito"/>
                <a:ea typeface="Nunito"/>
              </a:rPr>
              <a:t> se află în namespace-ul local al funcției </a:t>
            </a:r>
            <a:r>
              <a:rPr b="1" lang="en-US" sz="1600" spc="-1" strike="noStrike">
                <a:solidFill>
                  <a:srgbClr val="424242"/>
                </a:solidFill>
                <a:latin typeface="Nunito"/>
                <a:ea typeface="Nunito"/>
              </a:rPr>
              <a:t>my_function.</a:t>
            </a:r>
            <a:endParaRPr b="0" lang="en-US" sz="1600" spc="-1" strike="noStrike">
              <a:solidFill>
                <a:srgbClr val="000000"/>
              </a:solidFill>
              <a:latin typeface="Arial"/>
            </a:endParaRPr>
          </a:p>
          <a:p>
            <a:pPr marL="457200" indent="-329760">
              <a:lnSpc>
                <a:spcPct val="150000"/>
              </a:lnSpc>
              <a:buClr>
                <a:srgbClr val="424242"/>
              </a:buClr>
              <a:buFont typeface="Nunito"/>
              <a:buChar char="●"/>
              <a:tabLst>
                <a:tab algn="l" pos="0"/>
              </a:tabLst>
            </a:pPr>
            <a:r>
              <a:rPr b="0" lang="en-US" sz="1600" spc="-1" strike="noStrike">
                <a:solidFill>
                  <a:srgbClr val="424242"/>
                </a:solidFill>
                <a:latin typeface="Nunito"/>
                <a:ea typeface="Nunito"/>
              </a:rPr>
              <a:t>Pentru a folosi o variabilă globală va trebui să folosim keyword-ul </a:t>
            </a:r>
            <a:r>
              <a:rPr b="1" lang="en-US" sz="1600" spc="-1" strike="noStrike">
                <a:solidFill>
                  <a:srgbClr val="424242"/>
                </a:solidFill>
                <a:latin typeface="Nunito"/>
                <a:ea typeface="Nunito"/>
              </a:rPr>
              <a:t>global </a:t>
            </a:r>
            <a:r>
              <a:rPr b="0" lang="en-US" sz="1600" spc="-1" strike="noStrike">
                <a:solidFill>
                  <a:srgbClr val="424242"/>
                </a:solidFill>
                <a:latin typeface="Nunito"/>
                <a:ea typeface="Nunito"/>
              </a:rPr>
              <a:t>în interiorul funcției.</a:t>
            </a:r>
            <a:endParaRPr b="0" lang="en-US" sz="1600" spc="-1" strike="noStrike">
              <a:solidFill>
                <a:srgbClr val="000000"/>
              </a:solidFill>
              <a:latin typeface="Arial"/>
            </a:endParaRPr>
          </a:p>
        </p:txBody>
      </p:sp>
      <p:sp>
        <p:nvSpPr>
          <p:cNvPr id="250"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Namespaces - local</a:t>
            </a:r>
            <a:endParaRPr b="0" lang="en-US" sz="3000" spc="-1" strike="noStrike">
              <a:solidFill>
                <a:srgbClr val="000000"/>
              </a:solidFill>
              <a:latin typeface="Arial"/>
            </a:endParaRPr>
          </a:p>
        </p:txBody>
      </p:sp>
      <p:sp>
        <p:nvSpPr>
          <p:cNvPr id="251"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52" name="Google Shape;262;p24" descr=""/>
          <p:cNvPicPr/>
          <p:nvPr/>
        </p:nvPicPr>
        <p:blipFill>
          <a:blip r:embed="rId1"/>
          <a:stretch/>
        </p:blipFill>
        <p:spPr>
          <a:xfrm>
            <a:off x="1371600" y="6373800"/>
            <a:ext cx="1274400" cy="429120"/>
          </a:xfrm>
          <a:prstGeom prst="rect">
            <a:avLst/>
          </a:prstGeom>
          <a:ln>
            <a:noFill/>
          </a:ln>
        </p:spPr>
      </p:pic>
      <p:pic>
        <p:nvPicPr>
          <p:cNvPr id="253" name="Google Shape;263;p24" descr=""/>
          <p:cNvPicPr/>
          <p:nvPr/>
        </p:nvPicPr>
        <p:blipFill>
          <a:blip r:embed="rId2"/>
          <a:stretch/>
        </p:blipFill>
        <p:spPr>
          <a:xfrm>
            <a:off x="4430160" y="1660680"/>
            <a:ext cx="3331440" cy="1382760"/>
          </a:xfrm>
          <a:prstGeom prst="rect">
            <a:avLst/>
          </a:prstGeom>
          <a:ln>
            <a:noFill/>
          </a:ln>
        </p:spPr>
      </p:pic>
      <p:pic>
        <p:nvPicPr>
          <p:cNvPr id="254" name="Google Shape;264;p24" descr=""/>
          <p:cNvPicPr/>
          <p:nvPr/>
        </p:nvPicPr>
        <p:blipFill>
          <a:blip r:embed="rId3"/>
          <a:stretch/>
        </p:blipFill>
        <p:spPr>
          <a:xfrm>
            <a:off x="4662360" y="4663080"/>
            <a:ext cx="2917080" cy="13827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5459400" y="1728720"/>
            <a:ext cx="6504480" cy="3400200"/>
          </a:xfrm>
          <a:prstGeom prst="rect">
            <a:avLst/>
          </a:prstGeom>
          <a:noFill/>
          <a:ln>
            <a:noFill/>
          </a:ln>
        </p:spPr>
        <p:txBody>
          <a:bodyPr anchor="ctr">
            <a:noAutofit/>
          </a:bodyPr>
          <a:p>
            <a:pPr marL="457200" indent="-329760">
              <a:lnSpc>
                <a:spcPct val="200000"/>
              </a:lnSpc>
              <a:spcBef>
                <a:spcPts val="799"/>
              </a:spcBef>
              <a:buClr>
                <a:srgbClr val="424242"/>
              </a:buClr>
              <a:buFont typeface="Nunito"/>
              <a:buChar char="●"/>
            </a:pPr>
            <a:r>
              <a:rPr b="0" lang="en-US" sz="1800" spc="-1" strike="noStrike">
                <a:solidFill>
                  <a:srgbClr val="424242"/>
                </a:solidFill>
                <a:latin typeface="Nunito"/>
                <a:ea typeface="Nunito"/>
              </a:rPr>
              <a:t>În exemplul alăturat aveți definite două funcții imbricate (nested):</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0" lang="en-US" sz="1800" spc="-1" strike="noStrike">
                <a:solidFill>
                  <a:srgbClr val="424242"/>
                </a:solidFill>
                <a:latin typeface="Nunito"/>
                <a:ea typeface="Nunito"/>
              </a:rPr>
              <a:t>funcția my_function este </a:t>
            </a:r>
            <a:r>
              <a:rPr b="1" lang="en-US" sz="1800" spc="-1" strike="noStrike">
                <a:solidFill>
                  <a:srgbClr val="424242"/>
                </a:solidFill>
                <a:latin typeface="Nunito"/>
                <a:ea typeface="Nunito"/>
              </a:rPr>
              <a:t>enclosing</a:t>
            </a:r>
            <a:r>
              <a:rPr b="0" lang="en-US" sz="1800" spc="-1" strike="noStrike">
                <a:solidFill>
                  <a:srgbClr val="424242"/>
                </a:solidFill>
                <a:latin typeface="Nunito"/>
                <a:ea typeface="Nunito"/>
              </a:rPr>
              <a:t> function</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0" lang="en-US" sz="1800" spc="-1" strike="noStrike">
                <a:solidFill>
                  <a:srgbClr val="424242"/>
                </a:solidFill>
                <a:latin typeface="Nunito"/>
                <a:ea typeface="Nunito"/>
              </a:rPr>
              <a:t>funcția my_second_function este </a:t>
            </a:r>
            <a:r>
              <a:rPr b="1" lang="en-US" sz="1800" spc="-1" strike="noStrike">
                <a:solidFill>
                  <a:srgbClr val="424242"/>
                </a:solidFill>
                <a:latin typeface="Nunito"/>
                <a:ea typeface="Nunito"/>
              </a:rPr>
              <a:t>enclosed</a:t>
            </a:r>
            <a:r>
              <a:rPr b="0" lang="en-US" sz="1800" spc="-1" strike="noStrike">
                <a:solidFill>
                  <a:srgbClr val="424242"/>
                </a:solidFill>
                <a:latin typeface="Nunito"/>
                <a:ea typeface="Nunito"/>
              </a:rPr>
              <a:t> function.</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Din câte puteți observa funcția </a:t>
            </a:r>
            <a:r>
              <a:rPr b="1" lang="en-US" sz="1800" spc="-1" strike="noStrike">
                <a:solidFill>
                  <a:srgbClr val="424242"/>
                </a:solidFill>
                <a:latin typeface="Nunito"/>
                <a:ea typeface="Nunito"/>
              </a:rPr>
              <a:t>my_second_function</a:t>
            </a:r>
            <a:r>
              <a:rPr b="0" lang="en-US" sz="1800" spc="-1" strike="noStrike">
                <a:solidFill>
                  <a:srgbClr val="424242"/>
                </a:solidFill>
                <a:latin typeface="Nunito"/>
                <a:ea typeface="Nunito"/>
              </a:rPr>
              <a:t> folosește variabila </a:t>
            </a:r>
            <a:r>
              <a:rPr b="1" lang="en-US" sz="1800" spc="-1" strike="noStrike">
                <a:solidFill>
                  <a:srgbClr val="424242"/>
                </a:solidFill>
                <a:latin typeface="Nunito"/>
                <a:ea typeface="Nunito"/>
              </a:rPr>
              <a:t>msg</a:t>
            </a:r>
            <a:r>
              <a:rPr b="0" lang="en-US" sz="1800" spc="-1" strike="noStrike">
                <a:solidFill>
                  <a:srgbClr val="424242"/>
                </a:solidFill>
                <a:latin typeface="Nunito"/>
                <a:ea typeface="Nunito"/>
              </a:rPr>
              <a:t> din namespace-ul funcției </a:t>
            </a:r>
            <a:r>
              <a:rPr b="1" lang="en-US" sz="1800" spc="-1" strike="noStrike">
                <a:solidFill>
                  <a:srgbClr val="424242"/>
                </a:solidFill>
                <a:latin typeface="Nunito"/>
                <a:ea typeface="Nunito"/>
              </a:rPr>
              <a:t>my_function</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Namespace-ul funcției </a:t>
            </a:r>
            <a:r>
              <a:rPr b="1" lang="en-US" sz="1800" spc="-1" strike="noStrike">
                <a:solidFill>
                  <a:srgbClr val="424242"/>
                </a:solidFill>
                <a:latin typeface="Nunito"/>
                <a:ea typeface="Nunito"/>
              </a:rPr>
              <a:t>my_function</a:t>
            </a:r>
            <a:r>
              <a:rPr b="0" lang="en-US" sz="1800" spc="-1" strike="noStrike">
                <a:solidFill>
                  <a:srgbClr val="424242"/>
                </a:solidFill>
                <a:latin typeface="Nunito"/>
                <a:ea typeface="Nunito"/>
              </a:rPr>
              <a:t> este enclosing namespace-ul funcției </a:t>
            </a:r>
            <a:r>
              <a:rPr b="1" lang="en-US" sz="1800" spc="-1" strike="noStrike">
                <a:solidFill>
                  <a:srgbClr val="424242"/>
                </a:solidFill>
                <a:latin typeface="Nunito"/>
                <a:ea typeface="Nunito"/>
              </a:rPr>
              <a:t>my_second_function</a:t>
            </a:r>
            <a:r>
              <a:rPr b="0" lang="en-US" sz="1800" spc="-1" strike="noStrike">
                <a:solidFill>
                  <a:srgbClr val="424242"/>
                </a:solidFill>
                <a:latin typeface="Nunito"/>
                <a:ea typeface="Nunito"/>
              </a:rPr>
              <a:t>.</a:t>
            </a:r>
            <a:endParaRPr b="0" lang="en-US" sz="1800" spc="-1" strike="noStrike">
              <a:solidFill>
                <a:srgbClr val="000000"/>
              </a:solidFill>
              <a:latin typeface="Arial"/>
            </a:endParaRPr>
          </a:p>
        </p:txBody>
      </p:sp>
      <p:sp>
        <p:nvSpPr>
          <p:cNvPr id="256"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Namespaces - enclosing</a:t>
            </a:r>
            <a:endParaRPr b="0" lang="en-US" sz="3000" spc="-1" strike="noStrike">
              <a:solidFill>
                <a:srgbClr val="000000"/>
              </a:solidFill>
              <a:latin typeface="Arial"/>
            </a:endParaRPr>
          </a:p>
        </p:txBody>
      </p:sp>
      <p:sp>
        <p:nvSpPr>
          <p:cNvPr id="257"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58" name="Google Shape;272;p25" descr=""/>
          <p:cNvPicPr/>
          <p:nvPr/>
        </p:nvPicPr>
        <p:blipFill>
          <a:blip r:embed="rId1"/>
          <a:stretch/>
        </p:blipFill>
        <p:spPr>
          <a:xfrm>
            <a:off x="1371600" y="6373800"/>
            <a:ext cx="1274400" cy="429120"/>
          </a:xfrm>
          <a:prstGeom prst="rect">
            <a:avLst/>
          </a:prstGeom>
          <a:ln>
            <a:noFill/>
          </a:ln>
        </p:spPr>
      </p:pic>
      <p:pic>
        <p:nvPicPr>
          <p:cNvPr id="259" name="Google Shape;273;p25" descr=""/>
          <p:cNvPicPr/>
          <p:nvPr/>
        </p:nvPicPr>
        <p:blipFill>
          <a:blip r:embed="rId2"/>
          <a:stretch/>
        </p:blipFill>
        <p:spPr>
          <a:xfrm>
            <a:off x="277920" y="1728720"/>
            <a:ext cx="5181120" cy="3400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277920" y="80640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Având în vedere aceste informații, vom ști că putem defini mai multe variabile folosindu-ne de același nume.</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Luând ca exemplu variabila </a:t>
            </a:r>
            <a:r>
              <a:rPr b="1" lang="en-US" sz="1800" spc="-1" strike="noStrike">
                <a:solidFill>
                  <a:srgbClr val="db4437"/>
                </a:solidFill>
                <a:latin typeface="Nunito"/>
                <a:ea typeface="Nunito"/>
              </a:rPr>
              <a:t>x</a:t>
            </a:r>
            <a:r>
              <a:rPr b="0" lang="en-US" sz="1800" spc="-1" strike="noStrike">
                <a:solidFill>
                  <a:srgbClr val="424242"/>
                </a:solidFill>
                <a:latin typeface="Nunito"/>
                <a:ea typeface="Nunito"/>
              </a:rPr>
              <a:t>, interpretorul Python va decide către cine să pointeze în momentul folosirii acestei variabile.</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Această variabile poate exista în mai multe namespace-uri:</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global</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enclosing</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local</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Ordinea în care interpretorul Python va căuta referința x va fi inversă față de exemplul anterior:</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local</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enclosing</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global</a:t>
            </a:r>
            <a:endParaRPr b="0" lang="en-US" sz="1800" spc="-1" strike="noStrike">
              <a:solidFill>
                <a:srgbClr val="000000"/>
              </a:solidFill>
              <a:latin typeface="Arial"/>
            </a:endParaRPr>
          </a:p>
        </p:txBody>
      </p:sp>
      <p:sp>
        <p:nvSpPr>
          <p:cNvPr id="261"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Namespaces</a:t>
            </a:r>
            <a:endParaRPr b="0" lang="en-US" sz="3000" spc="-1" strike="noStrike">
              <a:solidFill>
                <a:srgbClr val="000000"/>
              </a:solidFill>
              <a:latin typeface="Arial"/>
            </a:endParaRPr>
          </a:p>
        </p:txBody>
      </p:sp>
      <p:sp>
        <p:nvSpPr>
          <p:cNvPr id="262"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63" name="Google Shape;281;p26"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Module și pachete</a:t>
            </a:r>
            <a:endParaRPr b="0" lang="en-US" sz="6000" spc="-1" strike="noStrike">
              <a:solidFill>
                <a:srgbClr val="000000"/>
              </a:solidFill>
              <a:latin typeface="Arial"/>
            </a:endParaRPr>
          </a:p>
        </p:txBody>
      </p:sp>
      <p:sp>
        <p:nvSpPr>
          <p:cNvPr id="265"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5 din 6</a:t>
            </a:r>
            <a:endParaRPr b="0" lang="en-US" sz="1400" spc="-1" strike="noStrike">
              <a:latin typeface="Arial"/>
            </a:endParaRPr>
          </a:p>
        </p:txBody>
      </p:sp>
      <p:sp>
        <p:nvSpPr>
          <p:cNvPr id="266"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267" name="Google Shape;289;p27"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277920" y="80640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Un modul este un fișier Python (cu extensia .py) ce are rolul grupării codului pentru o organizare mai bună a acestuia.</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Un modul poate conține un număr infinit atât de variabile, funcții și clase cât și cod executabil.</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Fiecărui modul îi este atribuită o variabilă numită </a:t>
            </a:r>
            <a:r>
              <a:rPr b="1" lang="en-US" sz="1800" spc="-1" strike="noStrike">
                <a:solidFill>
                  <a:srgbClr val="424242"/>
                </a:solidFill>
                <a:latin typeface="Nunito"/>
                <a:ea typeface="Nunito"/>
              </a:rPr>
              <a:t>__name__</a:t>
            </a:r>
            <a:r>
              <a:rPr b="0" lang="en-US" sz="1800" spc="-1" strike="noStrike">
                <a:solidFill>
                  <a:srgbClr val="424242"/>
                </a:solidFill>
                <a:latin typeface="Nunito"/>
                <a:ea typeface="Nunito"/>
              </a:rPr>
              <a:t>. Roul acesteia este de a identifica modulul respectiv:</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numele unui modul este dat de numele fișierului .py în cazul în care acesta este importat.</a:t>
            </a:r>
            <a:endParaRPr b="0" lang="en-US" sz="1800" spc="-1" strike="noStrike">
              <a:solidFill>
                <a:srgbClr val="000000"/>
              </a:solidFill>
              <a:latin typeface="Arial"/>
            </a:endParaRPr>
          </a:p>
          <a:p>
            <a:pPr lvl="1" marL="914400" indent="-342720">
              <a:lnSpc>
                <a:spcPct val="150000"/>
              </a:lnSpc>
              <a:buClr>
                <a:srgbClr val="424242"/>
              </a:buClr>
              <a:buFont typeface="Nunito"/>
              <a:buChar char="○"/>
            </a:pPr>
            <a:r>
              <a:rPr b="0" lang="en-US" sz="1800" spc="-1" strike="noStrike">
                <a:solidFill>
                  <a:srgbClr val="424242"/>
                </a:solidFill>
                <a:latin typeface="Nunito"/>
                <a:ea typeface="Nunito"/>
              </a:rPr>
              <a:t>numele unui modul este </a:t>
            </a:r>
            <a:r>
              <a:rPr b="1" lang="en-US" sz="1800" spc="-1" strike="noStrike">
                <a:solidFill>
                  <a:srgbClr val="424242"/>
                </a:solidFill>
                <a:latin typeface="Nunito"/>
                <a:ea typeface="Nunito"/>
              </a:rPr>
              <a:t>__main__</a:t>
            </a:r>
            <a:r>
              <a:rPr b="0" lang="en-US" sz="1800" spc="-1" strike="noStrike">
                <a:solidFill>
                  <a:srgbClr val="424242"/>
                </a:solidFill>
                <a:latin typeface="Nunito"/>
                <a:ea typeface="Nunito"/>
              </a:rPr>
              <a:t> dacă fișierul este rulat individual (ca script).</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Spre deosebire de alte limbaje de programare, Python nu conține un entrypoint (o funcție main) de unde începe rularea programului. Într-un program Python orice modul al cărui </a:t>
            </a:r>
            <a:r>
              <a:rPr b="1" lang="en-US" sz="1800" spc="-1" strike="noStrike">
                <a:solidFill>
                  <a:srgbClr val="424242"/>
                </a:solidFill>
                <a:latin typeface="Nunito"/>
                <a:ea typeface="Nunito"/>
              </a:rPr>
              <a:t>__name__</a:t>
            </a:r>
            <a:r>
              <a:rPr b="0" lang="en-US" sz="1800" spc="-1" strike="noStrike">
                <a:solidFill>
                  <a:srgbClr val="424242"/>
                </a:solidFill>
                <a:latin typeface="Nunito"/>
                <a:ea typeface="Nunito"/>
              </a:rPr>
              <a:t> este </a:t>
            </a:r>
            <a:r>
              <a:rPr b="1" lang="en-US" sz="1800" spc="-1" strike="noStrike">
                <a:solidFill>
                  <a:srgbClr val="424242"/>
                </a:solidFill>
                <a:latin typeface="Nunito"/>
                <a:ea typeface="Nunito"/>
              </a:rPr>
              <a:t>__main__</a:t>
            </a:r>
            <a:r>
              <a:rPr b="0" lang="en-US" sz="1800" spc="-1" strike="noStrike">
                <a:solidFill>
                  <a:srgbClr val="424242"/>
                </a:solidFill>
                <a:latin typeface="Nunito"/>
                <a:ea typeface="Nunito"/>
              </a:rPr>
              <a:t> poate reprezenta un punct de start.</a:t>
            </a:r>
            <a:endParaRPr b="0" lang="en-US" sz="1800" spc="-1" strike="noStrike">
              <a:solidFill>
                <a:srgbClr val="000000"/>
              </a:solidFill>
              <a:latin typeface="Arial"/>
            </a:endParaRPr>
          </a:p>
        </p:txBody>
      </p:sp>
      <p:sp>
        <p:nvSpPr>
          <p:cNvPr id="269"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solidFill>
                <a:srgbClr val="000000"/>
              </a:solidFill>
              <a:latin typeface="Arial"/>
            </a:endParaRPr>
          </a:p>
        </p:txBody>
      </p:sp>
      <p:sp>
        <p:nvSpPr>
          <p:cNvPr id="270"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71" name="Google Shape;297;p28" descr=""/>
          <p:cNvPicPr/>
          <p:nvPr/>
        </p:nvPicPr>
        <p:blipFill>
          <a:blip r:embed="rId1"/>
          <a:stretch/>
        </p:blipFill>
        <p:spPr>
          <a:xfrm>
            <a:off x="1371600" y="6373800"/>
            <a:ext cx="1274400" cy="429120"/>
          </a:xfrm>
          <a:prstGeom prst="rect">
            <a:avLst/>
          </a:prstGeom>
          <a:ln>
            <a:noFill/>
          </a:ln>
        </p:spPr>
      </p:pic>
      <p:pic>
        <p:nvPicPr>
          <p:cNvPr id="272" name="Google Shape;298;p28" descr=""/>
          <p:cNvPicPr/>
          <p:nvPr/>
        </p:nvPicPr>
        <p:blipFill>
          <a:blip r:embed="rId2"/>
          <a:stretch/>
        </p:blipFill>
        <p:spPr>
          <a:xfrm>
            <a:off x="3986280" y="5084640"/>
            <a:ext cx="4219200" cy="4568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200880" y="36576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Folosiți-vă de module pentru a vă organiza codul și pentru a nu încărca scriptul cu toată funcționalitatea.</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Pentru a exemplifica lucrul cu module vom considera următorul modul ca exemplu:</a:t>
            </a: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indent="-34272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Obiectele dintr-un modul pot fi importate folosind instrucțiunea </a:t>
            </a:r>
            <a:r>
              <a:rPr b="1" lang="en-US" sz="1800" spc="-1" strike="noStrike">
                <a:solidFill>
                  <a:srgbClr val="424242"/>
                </a:solidFill>
                <a:latin typeface="Nunito"/>
                <a:ea typeface="Nunito"/>
              </a:rPr>
              <a:t>import</a:t>
            </a:r>
            <a:r>
              <a:rPr b="0" lang="en-US" sz="1800" spc="-1" strike="noStrike">
                <a:solidFill>
                  <a:srgbClr val="424242"/>
                </a:solidFill>
                <a:latin typeface="Nunito"/>
                <a:ea typeface="Nunito"/>
              </a:rPr>
              <a:t>. Aceasta dispune de mai multe variante:</a:t>
            </a:r>
            <a:endParaRPr b="0" lang="en-US" sz="1800" spc="-1" strike="noStrike">
              <a:solidFill>
                <a:srgbClr val="000000"/>
              </a:solidFill>
              <a:latin typeface="Arial"/>
            </a:endParaRPr>
          </a:p>
          <a:p>
            <a:pPr lvl="1" marL="914400" indent="-342720">
              <a:lnSpc>
                <a:spcPct val="150000"/>
              </a:lnSpc>
              <a:buClr>
                <a:srgbClr val="424242"/>
              </a:buClr>
              <a:buFont typeface="Nunito"/>
              <a:buChar char="○"/>
              <a:tabLst>
                <a:tab algn="l" pos="0"/>
              </a:tabLst>
            </a:pPr>
            <a:r>
              <a:rPr b="0" lang="en-US" sz="1800" spc="-1" strike="noStrike">
                <a:solidFill>
                  <a:srgbClr val="424242"/>
                </a:solidFill>
                <a:latin typeface="Nunito"/>
                <a:ea typeface="Nunito"/>
              </a:rPr>
              <a:t>importarea completă a modulului (există posibilitatea etichetării acestuia folosind keyword-ul </a:t>
            </a:r>
            <a:r>
              <a:rPr b="1" lang="en-US" sz="1800" spc="-1" strike="noStrike">
                <a:solidFill>
                  <a:srgbClr val="424242"/>
                </a:solidFill>
                <a:latin typeface="Nunito"/>
                <a:ea typeface="Nunito"/>
              </a:rPr>
              <a:t>as</a:t>
            </a:r>
            <a:r>
              <a:rPr b="0" lang="en-US" sz="1800" spc="-1" strike="noStrike">
                <a:solidFill>
                  <a:srgbClr val="424242"/>
                </a:solidFill>
                <a:latin typeface="Nunito"/>
                <a:ea typeface="Nunito"/>
              </a:rPr>
              <a:t>). Ambele exemple de mai jos vor produce același rezultat.</a:t>
            </a:r>
            <a:endParaRPr b="0" lang="en-US" sz="1800" spc="-1" strike="noStrike">
              <a:solidFill>
                <a:srgbClr val="000000"/>
              </a:solidFill>
              <a:latin typeface="Arial"/>
            </a:endParaRPr>
          </a:p>
        </p:txBody>
      </p:sp>
      <p:sp>
        <p:nvSpPr>
          <p:cNvPr id="274"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solidFill>
                <a:srgbClr val="000000"/>
              </a:solidFill>
              <a:latin typeface="Arial"/>
            </a:endParaRPr>
          </a:p>
        </p:txBody>
      </p:sp>
      <p:sp>
        <p:nvSpPr>
          <p:cNvPr id="275"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76" name="Google Shape;306;p29" descr=""/>
          <p:cNvPicPr/>
          <p:nvPr/>
        </p:nvPicPr>
        <p:blipFill>
          <a:blip r:embed="rId1"/>
          <a:stretch/>
        </p:blipFill>
        <p:spPr>
          <a:xfrm>
            <a:off x="1371600" y="6373800"/>
            <a:ext cx="1274400" cy="429120"/>
          </a:xfrm>
          <a:prstGeom prst="rect">
            <a:avLst/>
          </a:prstGeom>
          <a:ln>
            <a:noFill/>
          </a:ln>
        </p:spPr>
      </p:pic>
      <p:pic>
        <p:nvPicPr>
          <p:cNvPr id="277" name="Google Shape;307;p29" descr=""/>
          <p:cNvPicPr/>
          <p:nvPr/>
        </p:nvPicPr>
        <p:blipFill>
          <a:blip r:embed="rId2"/>
          <a:stretch/>
        </p:blipFill>
        <p:spPr>
          <a:xfrm>
            <a:off x="3911400" y="2103120"/>
            <a:ext cx="4409640" cy="1190160"/>
          </a:xfrm>
          <a:prstGeom prst="rect">
            <a:avLst/>
          </a:prstGeom>
          <a:ln>
            <a:noFill/>
          </a:ln>
        </p:spPr>
      </p:pic>
      <p:pic>
        <p:nvPicPr>
          <p:cNvPr id="278" name="Google Shape;308;p29" descr=""/>
          <p:cNvPicPr/>
          <p:nvPr/>
        </p:nvPicPr>
        <p:blipFill>
          <a:blip r:embed="rId3"/>
          <a:stretch/>
        </p:blipFill>
        <p:spPr>
          <a:xfrm>
            <a:off x="277920" y="4536360"/>
            <a:ext cx="5795640" cy="1098000"/>
          </a:xfrm>
          <a:prstGeom prst="rect">
            <a:avLst/>
          </a:prstGeom>
          <a:ln>
            <a:noFill/>
          </a:ln>
        </p:spPr>
      </p:pic>
      <p:pic>
        <p:nvPicPr>
          <p:cNvPr id="279" name="Google Shape;309;p29" descr=""/>
          <p:cNvPicPr/>
          <p:nvPr/>
        </p:nvPicPr>
        <p:blipFill>
          <a:blip r:embed="rId4"/>
          <a:stretch/>
        </p:blipFill>
        <p:spPr>
          <a:xfrm>
            <a:off x="6168240" y="4554000"/>
            <a:ext cx="5795640" cy="10648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Programare condițională</a:t>
            </a:r>
            <a:endParaRPr b="0" lang="en-US" sz="6000" spc="-1" strike="noStrike">
              <a:solidFill>
                <a:srgbClr val="000000"/>
              </a:solidFill>
              <a:latin typeface="Arial"/>
            </a:endParaRPr>
          </a:p>
        </p:txBody>
      </p:sp>
      <p:sp>
        <p:nvSpPr>
          <p:cNvPr id="138"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1 din 6</a:t>
            </a:r>
            <a:endParaRPr b="0" lang="en-US" sz="1400" spc="-1" strike="noStrike">
              <a:latin typeface="Arial"/>
            </a:endParaRPr>
          </a:p>
        </p:txBody>
      </p:sp>
      <p:sp>
        <p:nvSpPr>
          <p:cNvPr id="139"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140" name="Google Shape;66;p3"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277920" y="806400"/>
            <a:ext cx="11686320" cy="5462640"/>
          </a:xfrm>
          <a:prstGeom prst="rect">
            <a:avLst/>
          </a:prstGeom>
          <a:noFill/>
          <a:ln>
            <a:noFill/>
          </a:ln>
        </p:spPr>
        <p:txBody>
          <a:bodyPr>
            <a:noAutofit/>
          </a:bodyPr>
          <a:p>
            <a:pPr marL="9144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importarea tuturor obiectelor dintr-un modul (implică riscul rescrierii unor obiecte din modulul curent sau din alte module importate):</a:t>
            </a: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a:lnSpc>
                <a:spcPct val="150000"/>
              </a:lnSpc>
              <a:spcBef>
                <a:spcPts val="799"/>
              </a:spcBef>
              <a:tabLst>
                <a:tab algn="l" pos="0"/>
              </a:tabLst>
            </a:pPr>
            <a:endParaRPr b="0" lang="en-US" sz="1800" spc="-1" strike="noStrike">
              <a:solidFill>
                <a:srgbClr val="000000"/>
              </a:solidFill>
              <a:latin typeface="Arial"/>
            </a:endParaRPr>
          </a:p>
          <a:p>
            <a:pPr marL="914400" indent="-34272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importarea individuală dintr-un modul (fiecare obiect poate fi taguit folosind keyword-ul </a:t>
            </a:r>
            <a:r>
              <a:rPr b="1" lang="en-US" sz="1800" spc="-1" strike="noStrike">
                <a:solidFill>
                  <a:srgbClr val="424242"/>
                </a:solidFill>
                <a:latin typeface="Nunito"/>
                <a:ea typeface="Nunito"/>
              </a:rPr>
              <a:t>as</a:t>
            </a:r>
            <a:r>
              <a:rPr b="0" lang="en-US" sz="1800" spc="-1" strike="noStrike">
                <a:solidFill>
                  <a:srgbClr val="424242"/>
                </a:solidFill>
                <a:latin typeface="Nunito"/>
                <a:ea typeface="Nunito"/>
              </a:rPr>
              <a:t>):</a:t>
            </a:r>
            <a:endParaRPr b="0" lang="en-US" sz="1800" spc="-1" strike="noStrike">
              <a:solidFill>
                <a:srgbClr val="000000"/>
              </a:solidFill>
              <a:latin typeface="Arial"/>
            </a:endParaRPr>
          </a:p>
        </p:txBody>
      </p:sp>
      <p:sp>
        <p:nvSpPr>
          <p:cNvPr id="281"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solidFill>
                <a:srgbClr val="000000"/>
              </a:solidFill>
              <a:latin typeface="Arial"/>
            </a:endParaRPr>
          </a:p>
        </p:txBody>
      </p:sp>
      <p:sp>
        <p:nvSpPr>
          <p:cNvPr id="282"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83" name="Google Shape;317;p30" descr=""/>
          <p:cNvPicPr/>
          <p:nvPr/>
        </p:nvPicPr>
        <p:blipFill>
          <a:blip r:embed="rId1"/>
          <a:stretch/>
        </p:blipFill>
        <p:spPr>
          <a:xfrm>
            <a:off x="1371600" y="6373800"/>
            <a:ext cx="1274400" cy="429120"/>
          </a:xfrm>
          <a:prstGeom prst="rect">
            <a:avLst/>
          </a:prstGeom>
          <a:ln>
            <a:noFill/>
          </a:ln>
        </p:spPr>
      </p:pic>
      <p:pic>
        <p:nvPicPr>
          <p:cNvPr id="284" name="Google Shape;318;p30" descr=""/>
          <p:cNvPicPr/>
          <p:nvPr/>
        </p:nvPicPr>
        <p:blipFill>
          <a:blip r:embed="rId2"/>
          <a:stretch/>
        </p:blipFill>
        <p:spPr>
          <a:xfrm>
            <a:off x="3476520" y="1886040"/>
            <a:ext cx="5238360" cy="1199880"/>
          </a:xfrm>
          <a:prstGeom prst="rect">
            <a:avLst/>
          </a:prstGeom>
          <a:ln>
            <a:noFill/>
          </a:ln>
        </p:spPr>
      </p:pic>
      <p:pic>
        <p:nvPicPr>
          <p:cNvPr id="285" name="Google Shape;319;p30" descr=""/>
          <p:cNvPicPr/>
          <p:nvPr/>
        </p:nvPicPr>
        <p:blipFill>
          <a:blip r:embed="rId3"/>
          <a:stretch/>
        </p:blipFill>
        <p:spPr>
          <a:xfrm>
            <a:off x="626400" y="4038480"/>
            <a:ext cx="5238360" cy="1209240"/>
          </a:xfrm>
          <a:prstGeom prst="rect">
            <a:avLst/>
          </a:prstGeom>
          <a:ln>
            <a:noFill/>
          </a:ln>
        </p:spPr>
      </p:pic>
      <p:pic>
        <p:nvPicPr>
          <p:cNvPr id="286" name="Google Shape;320;p30" descr=""/>
          <p:cNvPicPr/>
          <p:nvPr/>
        </p:nvPicPr>
        <p:blipFill>
          <a:blip r:embed="rId4"/>
          <a:stretch/>
        </p:blipFill>
        <p:spPr>
          <a:xfrm>
            <a:off x="6326640" y="4038480"/>
            <a:ext cx="5238360" cy="12092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277920" y="80640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Un pachet Python reprezintă un director care conține alte pachete și module Python. Rolul acestora este de a organiza codul și a menține o structură cât mai logică a proiectului.</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Până în versiunea Python 3.2, pentru a folosi un pachet era necesară prezența unui fișier special ce avea numele </a:t>
            </a:r>
            <a:r>
              <a:rPr b="1" lang="en-US" sz="1800" spc="-1" strike="noStrike">
                <a:solidFill>
                  <a:srgbClr val="424242"/>
                </a:solidFill>
                <a:latin typeface="Nunito"/>
                <a:ea typeface="Nunito"/>
              </a:rPr>
              <a:t>__init__.py</a:t>
            </a:r>
            <a:r>
              <a:rPr b="0" lang="en-US" sz="1800" spc="-1" strike="noStrike">
                <a:solidFill>
                  <a:srgbClr val="424242"/>
                </a:solidFill>
                <a:latin typeface="Nunito"/>
                <a:ea typeface="Nunito"/>
              </a:rPr>
              <a:t>. Acest fișier putea fi gol, dar prezența lui era obligatorie.</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Începând cu versiunea Python 3.3, nu mai este o necesitate prezența acestui fișier.</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În exemplul anterior puteți vedea cum arată un pachet care conține două module:</a:t>
            </a: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indent="-34272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Pentru folosirea obiectelor din cele două module putem folosi următoarele linii de import:</a:t>
            </a:r>
            <a:endParaRPr b="0" lang="en-US" sz="1800" spc="-1" strike="noStrike">
              <a:solidFill>
                <a:srgbClr val="000000"/>
              </a:solidFill>
              <a:latin typeface="Arial"/>
            </a:endParaRPr>
          </a:p>
        </p:txBody>
      </p:sp>
      <p:sp>
        <p:nvSpPr>
          <p:cNvPr id="288"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solidFill>
                <a:srgbClr val="000000"/>
              </a:solidFill>
              <a:latin typeface="Arial"/>
            </a:endParaRPr>
          </a:p>
        </p:txBody>
      </p:sp>
      <p:sp>
        <p:nvSpPr>
          <p:cNvPr id="289"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90" name="Google Shape;328;p31" descr=""/>
          <p:cNvPicPr/>
          <p:nvPr/>
        </p:nvPicPr>
        <p:blipFill>
          <a:blip r:embed="rId1"/>
          <a:stretch/>
        </p:blipFill>
        <p:spPr>
          <a:xfrm>
            <a:off x="1371600" y="6373800"/>
            <a:ext cx="1274400" cy="429120"/>
          </a:xfrm>
          <a:prstGeom prst="rect">
            <a:avLst/>
          </a:prstGeom>
          <a:ln>
            <a:noFill/>
          </a:ln>
        </p:spPr>
      </p:pic>
      <p:pic>
        <p:nvPicPr>
          <p:cNvPr id="291" name="Google Shape;329;p31" descr=""/>
          <p:cNvPicPr/>
          <p:nvPr/>
        </p:nvPicPr>
        <p:blipFill>
          <a:blip r:embed="rId2"/>
          <a:stretch/>
        </p:blipFill>
        <p:spPr>
          <a:xfrm>
            <a:off x="4971960" y="3417120"/>
            <a:ext cx="2247480" cy="1028520"/>
          </a:xfrm>
          <a:prstGeom prst="rect">
            <a:avLst/>
          </a:prstGeom>
          <a:ln>
            <a:noFill/>
          </a:ln>
        </p:spPr>
      </p:pic>
      <p:pic>
        <p:nvPicPr>
          <p:cNvPr id="292" name="Google Shape;330;p31" descr=""/>
          <p:cNvPicPr/>
          <p:nvPr/>
        </p:nvPicPr>
        <p:blipFill>
          <a:blip r:embed="rId3"/>
          <a:stretch/>
        </p:blipFill>
        <p:spPr>
          <a:xfrm>
            <a:off x="3114720" y="4951440"/>
            <a:ext cx="5962320" cy="3902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0" lang="en-US" sz="1600" spc="-1" strike="noStrike">
                <a:solidFill>
                  <a:srgbClr val="424242"/>
                </a:solidFill>
                <a:latin typeface="Nunito"/>
                <a:ea typeface="Nunito"/>
              </a:rPr>
              <a:t>Deși prezența fișierului __init__.py nu mai este obligatorie începând cu Python 3.3, de multe ori acest fișier este necesar.</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Necesitatea acestuia se explică prin modul în care codul din acest fișier este rulat. Codul din acest fișier este rulat atunci când este importat un obiect dintr-un modul ce ține de pachetul respectiv.</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Astfel apar două motive pentru care avem nevoie de acest fișier:</a:t>
            </a:r>
            <a:endParaRPr b="0" lang="en-US" sz="1600" spc="-1" strike="noStrike">
              <a:solidFill>
                <a:srgbClr val="000000"/>
              </a:solidFill>
              <a:latin typeface="Arial"/>
            </a:endParaRPr>
          </a:p>
          <a:p>
            <a:pPr lvl="1" marL="914400" indent="-329760">
              <a:lnSpc>
                <a:spcPct val="150000"/>
              </a:lnSpc>
              <a:buClr>
                <a:srgbClr val="424242"/>
              </a:buClr>
              <a:buFont typeface="Nunito"/>
              <a:buChar char="○"/>
            </a:pPr>
            <a:r>
              <a:rPr b="0" lang="en-US" sz="1600" spc="-1" strike="noStrike">
                <a:solidFill>
                  <a:srgbClr val="424242"/>
                </a:solidFill>
                <a:latin typeface="Nunito"/>
                <a:ea typeface="Nunito"/>
              </a:rPr>
              <a:t>rularea unui bloc de cod. Ex: diferite configurări.</a:t>
            </a:r>
            <a:endParaRPr b="0" lang="en-US" sz="1600" spc="-1" strike="noStrike">
              <a:solidFill>
                <a:srgbClr val="000000"/>
              </a:solidFill>
              <a:latin typeface="Arial"/>
            </a:endParaRPr>
          </a:p>
          <a:p>
            <a:pPr lvl="1" marL="914400" indent="-329760">
              <a:lnSpc>
                <a:spcPct val="150000"/>
              </a:lnSpc>
              <a:buClr>
                <a:srgbClr val="424242"/>
              </a:buClr>
              <a:buFont typeface="Nunito"/>
              <a:buChar char="○"/>
            </a:pPr>
            <a:r>
              <a:rPr b="0" lang="en-US" sz="1600" spc="-1" strike="noStrike">
                <a:solidFill>
                  <a:srgbClr val="424242"/>
                </a:solidFill>
                <a:latin typeface="Nunito"/>
                <a:ea typeface="Nunito"/>
              </a:rPr>
              <a:t>expunerea obiectelor disponibile în module astfel încât atunci când se va face un import să nu mai fie nevoie să parcurgem toată calea către modulul dorit.</a:t>
            </a:r>
            <a:endParaRPr b="0" lang="en-US" sz="1600" spc="-1" strike="noStrike">
              <a:solidFill>
                <a:srgbClr val="000000"/>
              </a:solidFill>
              <a:latin typeface="Arial"/>
            </a:endParaRPr>
          </a:p>
          <a:p>
            <a:pPr lvl="2" marL="1371600" indent="-329760">
              <a:lnSpc>
                <a:spcPct val="150000"/>
              </a:lnSpc>
              <a:buClr>
                <a:srgbClr val="424242"/>
              </a:buClr>
              <a:buFont typeface="Nunito"/>
              <a:buChar char="→"/>
            </a:pPr>
            <a:r>
              <a:rPr b="0" lang="en-US" sz="1600" spc="-1" strike="noStrike">
                <a:solidFill>
                  <a:srgbClr val="424242"/>
                </a:solidFill>
                <a:latin typeface="Nunito"/>
                <a:ea typeface="Nunito"/>
              </a:rPr>
              <a:t>expunem tot ce ne interesează din module prin importarea obiectelor în fișierul de __init__.py al pachetului.</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lvl="2" marL="13716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script importăm obiectele din pachet, fără a fi nevoiți să cunoaștem adevărata sursă a lor.</a:t>
            </a:r>
            <a:endParaRPr b="0" lang="en-US" sz="1600" spc="-1" strike="noStrike">
              <a:solidFill>
                <a:srgbClr val="000000"/>
              </a:solidFill>
              <a:latin typeface="Arial"/>
            </a:endParaRPr>
          </a:p>
        </p:txBody>
      </p:sp>
      <p:sp>
        <p:nvSpPr>
          <p:cNvPr id="294"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solidFill>
                <a:srgbClr val="000000"/>
              </a:solidFill>
              <a:latin typeface="Arial"/>
            </a:endParaRPr>
          </a:p>
        </p:txBody>
      </p:sp>
      <p:sp>
        <p:nvSpPr>
          <p:cNvPr id="295"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96" name="Google Shape;338;p32" descr=""/>
          <p:cNvPicPr/>
          <p:nvPr/>
        </p:nvPicPr>
        <p:blipFill>
          <a:blip r:embed="rId1"/>
          <a:stretch/>
        </p:blipFill>
        <p:spPr>
          <a:xfrm>
            <a:off x="1371600" y="6373800"/>
            <a:ext cx="1274400" cy="429120"/>
          </a:xfrm>
          <a:prstGeom prst="rect">
            <a:avLst/>
          </a:prstGeom>
          <a:ln>
            <a:noFill/>
          </a:ln>
        </p:spPr>
      </p:pic>
      <p:pic>
        <p:nvPicPr>
          <p:cNvPr id="297" name="Google Shape;339;p32" descr=""/>
          <p:cNvPicPr/>
          <p:nvPr/>
        </p:nvPicPr>
        <p:blipFill>
          <a:blip r:embed="rId2"/>
          <a:stretch/>
        </p:blipFill>
        <p:spPr>
          <a:xfrm>
            <a:off x="4297680" y="4389120"/>
            <a:ext cx="3933360" cy="428400"/>
          </a:xfrm>
          <a:prstGeom prst="rect">
            <a:avLst/>
          </a:prstGeom>
          <a:ln>
            <a:noFill/>
          </a:ln>
        </p:spPr>
      </p:pic>
      <p:pic>
        <p:nvPicPr>
          <p:cNvPr id="298" name="Google Shape;340;p32" descr=""/>
          <p:cNvPicPr/>
          <p:nvPr/>
        </p:nvPicPr>
        <p:blipFill>
          <a:blip r:embed="rId3"/>
          <a:stretch/>
        </p:blipFill>
        <p:spPr>
          <a:xfrm>
            <a:off x="2352600" y="5486400"/>
            <a:ext cx="4779720" cy="10681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solidFill>
                <a:srgbClr val="000000"/>
              </a:solidFill>
              <a:latin typeface="Arial"/>
            </a:endParaRPr>
          </a:p>
        </p:txBody>
      </p:sp>
      <p:sp>
        <p:nvSpPr>
          <p:cNvPr id="300" name="TextShape 2"/>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Conform </a:t>
            </a:r>
            <a:r>
              <a:rPr b="1" lang="en-US" sz="1800" spc="-1" strike="noStrike">
                <a:solidFill>
                  <a:srgbClr val="424242"/>
                </a:solidFill>
                <a:latin typeface="Nunito"/>
                <a:ea typeface="Nunito"/>
              </a:rPr>
              <a:t>PEP 8</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0" lang="en-US" sz="1800" spc="-1" strike="noStrike">
                <a:solidFill>
                  <a:srgbClr val="424242"/>
                </a:solidFill>
                <a:latin typeface="Nunito"/>
                <a:ea typeface="Nunito"/>
              </a:rPr>
              <a:t>numele modulelor trebuie să fie scurte, să conțină doar litere mici, iar cuvintele să fie despărțite de underscore pentru o lizibilitate mai bună (acolo unde este cazul).</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0" lang="en-US" sz="1800" spc="-1" strike="noStrike">
                <a:solidFill>
                  <a:srgbClr val="424242"/>
                </a:solidFill>
                <a:latin typeface="Nunito"/>
                <a:ea typeface="Nunito"/>
              </a:rPr>
              <a:t>numele pachetelor trebuie să fie scurte și să conțină doar litere mici. Folosirea underscore-ului nu este indicată.</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Fiind vorba de naming, acestea trebuie să fie intuitive.</a:t>
            </a:r>
            <a:endParaRPr b="0" lang="en-US" sz="1800" spc="-1" strike="noStrike">
              <a:solidFill>
                <a:srgbClr val="000000"/>
              </a:solidFill>
              <a:latin typeface="Arial"/>
            </a:endParaRPr>
          </a:p>
        </p:txBody>
      </p:sp>
      <p:sp>
        <p:nvSpPr>
          <p:cNvPr id="301"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02" name="Google Shape;348;p33"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Temă</a:t>
            </a:r>
            <a:endParaRPr b="0" lang="en-US" sz="2400" spc="-1" strike="noStrike">
              <a:latin typeface="Arial"/>
            </a:endParaRPr>
          </a:p>
        </p:txBody>
      </p:sp>
      <p:pic>
        <p:nvPicPr>
          <p:cNvPr id="304" name="Google Shape;354;p34" descr=""/>
          <p:cNvPicPr/>
          <p:nvPr/>
        </p:nvPicPr>
        <p:blipFill>
          <a:blip r:embed="rId1"/>
          <a:stretch/>
        </p:blipFill>
        <p:spPr>
          <a:xfrm>
            <a:off x="3913560" y="1458000"/>
            <a:ext cx="4364640" cy="2859480"/>
          </a:xfrm>
          <a:prstGeom prst="rect">
            <a:avLst/>
          </a:prstGeom>
          <a:ln>
            <a:noFill/>
          </a:ln>
        </p:spPr>
      </p:pic>
      <p:sp>
        <p:nvSpPr>
          <p:cNvPr id="305"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06" name="Google Shape;356;p34"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Să se scrie o funcție care primește un număr nedefinit de parametrii și să se calculeze suma parametrilor care reprezintă numere întregi sau reale.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1" i="1" lang="en-US" sz="1600" spc="-1" strike="noStrike">
                <a:solidFill>
                  <a:srgbClr val="424242"/>
                </a:solidFill>
                <a:latin typeface="Nunito"/>
                <a:ea typeface="Nunito"/>
              </a:rPr>
              <a:t>your_function(1, 5, -3, ‘abc’, [12, 56, ‘cad’])</a:t>
            </a:r>
            <a:r>
              <a:rPr b="0" lang="en-US" sz="1600" spc="-1" strike="noStrike">
                <a:solidFill>
                  <a:srgbClr val="424242"/>
                </a:solidFill>
                <a:latin typeface="Nunito"/>
                <a:ea typeface="Nunito"/>
              </a:rPr>
              <a:t> va returna </a:t>
            </a:r>
            <a:r>
              <a:rPr b="1" i="1" lang="en-US" sz="1600" spc="-1" strike="noStrike">
                <a:solidFill>
                  <a:srgbClr val="424242"/>
                </a:solidFill>
                <a:latin typeface="Nunito"/>
                <a:ea typeface="Nunito"/>
              </a:rPr>
              <a:t>3 </a:t>
            </a:r>
            <a:r>
              <a:rPr b="0" lang="en-US" sz="1600" spc="-1" strike="noStrike">
                <a:solidFill>
                  <a:srgbClr val="424242"/>
                </a:solidFill>
                <a:latin typeface="Nunito"/>
                <a:ea typeface="Nunito"/>
              </a:rPr>
              <a:t>(1 + 5 - 3).</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1" lang="en-US" sz="1600" spc="-1" strike="noStrike">
                <a:solidFill>
                  <a:srgbClr val="424242"/>
                </a:solidFill>
                <a:latin typeface="Nunito"/>
                <a:ea typeface="Nunito"/>
              </a:rPr>
              <a:t>your_function()</a:t>
            </a:r>
            <a:r>
              <a:rPr b="0" lang="en-US" sz="1600" spc="-1" strike="noStrike">
                <a:solidFill>
                  <a:srgbClr val="424242"/>
                </a:solidFill>
                <a:latin typeface="Nunito"/>
                <a:ea typeface="Nunito"/>
              </a:rPr>
              <a:t> va returna </a:t>
            </a:r>
            <a:r>
              <a:rPr b="1" i="1" lang="en-US" sz="1600" spc="-1" strike="noStrike">
                <a:solidFill>
                  <a:srgbClr val="424242"/>
                </a:solidFill>
                <a:latin typeface="Nunito"/>
                <a:ea typeface="Nunito"/>
              </a:rPr>
              <a:t>0</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1" i="1" lang="en-US" sz="1600" spc="-1" strike="noStrike">
                <a:solidFill>
                  <a:srgbClr val="424242"/>
                </a:solidFill>
                <a:latin typeface="Nunito"/>
                <a:ea typeface="Nunito"/>
              </a:rPr>
              <a:t>your_function(2, 4, ‘abc’, param_1=2)</a:t>
            </a:r>
            <a:r>
              <a:rPr b="0" lang="en-US" sz="1600" spc="-1" strike="noStrike">
                <a:solidFill>
                  <a:srgbClr val="424242"/>
                </a:solidFill>
                <a:latin typeface="Nunito"/>
                <a:ea typeface="Nunito"/>
              </a:rPr>
              <a:t> va returna </a:t>
            </a:r>
            <a:r>
              <a:rPr b="1" i="1" lang="en-US" sz="1600" spc="-1" strike="noStrike">
                <a:solidFill>
                  <a:srgbClr val="424242"/>
                </a:solidFill>
                <a:latin typeface="Nunito"/>
                <a:ea typeface="Nunito"/>
              </a:rPr>
              <a:t>6</a:t>
            </a:r>
            <a:r>
              <a:rPr b="0" lang="en-US" sz="1600" spc="-1" strike="noStrike">
                <a:solidFill>
                  <a:srgbClr val="424242"/>
                </a:solidFill>
                <a:latin typeface="Nunito"/>
                <a:ea typeface="Nunito"/>
              </a:rPr>
              <a:t> (2 + 4).</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Să se scrie o funcție recursivă care primește ca parametru un număr întreg și returnează:</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suma tuturor numerelor de la [0, n]</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suma numerelor pare de la [0, n]</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suma numerelor impare de la [0. n]</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Să se scrie o funcție care citește de la tastatură și returnează valoarea dacă aceasta este un număr întreg, altfel returnează valoarea 0.</a:t>
            </a:r>
            <a:endParaRPr b="0" lang="en-US" sz="1600" spc="-1" strike="noStrike">
              <a:solidFill>
                <a:srgbClr val="000000"/>
              </a:solidFill>
              <a:latin typeface="Arial"/>
            </a:endParaRPr>
          </a:p>
        </p:txBody>
      </p:sp>
      <p:sp>
        <p:nvSpPr>
          <p:cNvPr id="308"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Temă</a:t>
            </a:r>
            <a:endParaRPr b="0" lang="en-US" sz="3000" spc="-1" strike="noStrike">
              <a:solidFill>
                <a:srgbClr val="000000"/>
              </a:solidFill>
              <a:latin typeface="Arial"/>
            </a:endParaRPr>
          </a:p>
        </p:txBody>
      </p:sp>
      <p:sp>
        <p:nvSpPr>
          <p:cNvPr id="309"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10" name="Google Shape;364;p35"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591560" y="6259680"/>
            <a:ext cx="10372320" cy="597960"/>
          </a:xfrm>
          <a:prstGeom prst="rect">
            <a:avLst/>
          </a:prstGeom>
          <a:noFill/>
          <a:ln>
            <a:noFill/>
          </a:ln>
        </p:spPr>
        <p:style>
          <a:lnRef idx="0"/>
          <a:fillRef idx="0"/>
          <a:effectRef idx="0"/>
          <a:fontRef idx="minor"/>
        </p:style>
      </p:sp>
      <p:sp>
        <p:nvSpPr>
          <p:cNvPr id="312" name="CustomShape 2"/>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Vă mulțumesc!</a:t>
            </a:r>
            <a:endParaRPr b="0" lang="en-US" sz="2400" spc="-1" strike="noStrike">
              <a:latin typeface="Arial"/>
            </a:endParaRPr>
          </a:p>
        </p:txBody>
      </p:sp>
      <p:sp>
        <p:nvSpPr>
          <p:cNvPr id="31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14" name="Google Shape;372;p36" descr=""/>
          <p:cNvPicPr/>
          <p:nvPr/>
        </p:nvPicPr>
        <p:blipFill>
          <a:blip r:embed="rId1"/>
          <a:stretch/>
        </p:blipFill>
        <p:spPr>
          <a:xfrm>
            <a:off x="3539520" y="1446480"/>
            <a:ext cx="5112360" cy="2859480"/>
          </a:xfrm>
          <a:prstGeom prst="rect">
            <a:avLst/>
          </a:prstGeom>
          <a:ln>
            <a:noFill/>
          </a:ln>
        </p:spPr>
      </p:pic>
      <p:pic>
        <p:nvPicPr>
          <p:cNvPr id="315" name="Google Shape;373;p36"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77920" y="806400"/>
            <a:ext cx="11686320" cy="5462640"/>
          </a:xfrm>
          <a:prstGeom prst="rect">
            <a:avLst/>
          </a:prstGeom>
          <a:noFill/>
          <a:ln>
            <a:noFill/>
          </a:ln>
        </p:spPr>
        <p:txBody>
          <a:bodyPr>
            <a:noAutofit/>
          </a:bodyPr>
          <a:p>
            <a:pPr marL="457200" indent="-342720">
              <a:lnSpc>
                <a:spcPct val="115000"/>
              </a:lnSpc>
              <a:buClr>
                <a:srgbClr val="424242"/>
              </a:buClr>
              <a:buFont typeface="Nunito"/>
              <a:buChar char="●"/>
            </a:pPr>
            <a:r>
              <a:rPr b="0" lang="en-US" sz="1800" spc="-1" strike="noStrike">
                <a:solidFill>
                  <a:srgbClr val="424242"/>
                </a:solidFill>
                <a:latin typeface="Nunito"/>
                <a:ea typeface="Nunito"/>
              </a:rPr>
              <a:t>Programarea condițională reprezintă anticiparea condițiilor care pot avea loc în timpul executării unui program și specificarea acțiunilor care trebuie luate.</a:t>
            </a:r>
            <a:endParaRPr b="0" lang="en-US" sz="1800" spc="-1" strike="noStrike">
              <a:solidFill>
                <a:srgbClr val="000000"/>
              </a:solidFill>
              <a:latin typeface="Arial"/>
            </a:endParaRPr>
          </a:p>
          <a:p>
            <a:pPr marL="457200" indent="-342720">
              <a:lnSpc>
                <a:spcPct val="115000"/>
              </a:lnSpc>
              <a:buClr>
                <a:srgbClr val="424242"/>
              </a:buClr>
              <a:buFont typeface="Nunito"/>
              <a:buChar char="●"/>
            </a:pPr>
            <a:r>
              <a:rPr b="0" lang="en-US" sz="1800" spc="-1" strike="noStrike">
                <a:solidFill>
                  <a:srgbClr val="424242"/>
                </a:solidFill>
                <a:latin typeface="Nunito"/>
                <a:ea typeface="Nunito"/>
              </a:rPr>
              <a:t>Structurile decizionale evaluează mai multe expresii care au o valoare booleană: </a:t>
            </a:r>
            <a:r>
              <a:rPr b="1" lang="en-US" sz="1800" spc="-1" strike="noStrike">
                <a:solidFill>
                  <a:srgbClr val="424242"/>
                </a:solidFill>
                <a:latin typeface="Nunito"/>
                <a:ea typeface="Nunito"/>
              </a:rPr>
              <a:t>True</a:t>
            </a:r>
            <a:r>
              <a:rPr b="0" lang="en-US" sz="1800" spc="-1" strike="noStrike">
                <a:solidFill>
                  <a:srgbClr val="424242"/>
                </a:solidFill>
                <a:latin typeface="Nunito"/>
                <a:ea typeface="Nunito"/>
              </a:rPr>
              <a:t> sau </a:t>
            </a:r>
            <a:r>
              <a:rPr b="1" lang="en-US" sz="1800" spc="-1" strike="noStrike">
                <a:solidFill>
                  <a:srgbClr val="424242"/>
                </a:solidFill>
                <a:latin typeface="Nunito"/>
                <a:ea typeface="Nunito"/>
              </a:rPr>
              <a:t>False</a:t>
            </a:r>
            <a:r>
              <a:rPr b="0" lang="en-US" sz="1800" spc="-1" strike="noStrike">
                <a:solidFill>
                  <a:srgbClr val="424242"/>
                </a:solidFill>
                <a:latin typeface="Nunito"/>
                <a:ea typeface="Nunito"/>
              </a:rPr>
              <a:t>. În urma condiției trebuie executată o instrucțiune sau un set de instrucțiuni.</a:t>
            </a:r>
            <a:endParaRPr b="0" lang="en-US" sz="1800" spc="-1" strike="noStrike">
              <a:solidFill>
                <a:srgbClr val="000000"/>
              </a:solidFill>
              <a:latin typeface="Arial"/>
            </a:endParaRPr>
          </a:p>
        </p:txBody>
      </p:sp>
      <p:sp>
        <p:nvSpPr>
          <p:cNvPr id="142"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Programare condițională</a:t>
            </a:r>
            <a:endParaRPr b="0" lang="en-US" sz="3000" spc="-1" strike="noStrike">
              <a:solidFill>
                <a:srgbClr val="000000"/>
              </a:solidFill>
              <a:latin typeface="Arial"/>
            </a:endParaRPr>
          </a:p>
        </p:txBody>
      </p:sp>
      <p:sp>
        <p:nvSpPr>
          <p:cNvPr id="14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44" name="Google Shape;74;p4" descr=""/>
          <p:cNvPicPr/>
          <p:nvPr/>
        </p:nvPicPr>
        <p:blipFill>
          <a:blip r:embed="rId1"/>
          <a:stretch/>
        </p:blipFill>
        <p:spPr>
          <a:xfrm>
            <a:off x="277920" y="2607480"/>
            <a:ext cx="2402280" cy="3073320"/>
          </a:xfrm>
          <a:prstGeom prst="rect">
            <a:avLst/>
          </a:prstGeom>
          <a:ln>
            <a:noFill/>
          </a:ln>
        </p:spPr>
      </p:pic>
      <p:sp>
        <p:nvSpPr>
          <p:cNvPr id="145" name="CustomShape 4"/>
          <p:cNvSpPr/>
          <p:nvPr/>
        </p:nvSpPr>
        <p:spPr>
          <a:xfrm>
            <a:off x="2680560" y="2073960"/>
            <a:ext cx="9283320" cy="3600000"/>
          </a:xfrm>
          <a:prstGeom prst="rect">
            <a:avLst/>
          </a:prstGeom>
          <a:noFill/>
          <a:ln>
            <a:noFill/>
          </a:ln>
        </p:spPr>
        <p:style>
          <a:lnRef idx="0"/>
          <a:fillRef idx="0"/>
          <a:effectRef idx="0"/>
          <a:fontRef idx="minor"/>
        </p:style>
        <p:txBody>
          <a:bodyPr tIns="91440" bIns="91440">
            <a:noAutofit/>
          </a:bodyPr>
          <a:p>
            <a:pPr marL="457200" indent="-342720">
              <a:lnSpc>
                <a:spcPct val="115000"/>
              </a:lnSpc>
              <a:buClr>
                <a:srgbClr val="424242"/>
              </a:buClr>
              <a:buFont typeface="Nunito"/>
              <a:buChar char="●"/>
            </a:pPr>
            <a:r>
              <a:rPr b="0" lang="en-US" sz="1800" spc="-1" strike="noStrike">
                <a:solidFill>
                  <a:srgbClr val="424242"/>
                </a:solidFill>
                <a:latin typeface="Nunito"/>
                <a:ea typeface="Nunito"/>
              </a:rPr>
              <a:t>Python atribuie:</a:t>
            </a:r>
            <a:endParaRPr b="0" lang="en-US" sz="1800" spc="-1" strike="noStrike">
              <a:latin typeface="Arial"/>
            </a:endParaRPr>
          </a:p>
          <a:p>
            <a:pPr lvl="1" marL="914400" indent="-342720">
              <a:lnSpc>
                <a:spcPct val="115000"/>
              </a:lnSpc>
              <a:buClr>
                <a:srgbClr val="424242"/>
              </a:buClr>
              <a:buFont typeface="Nunito"/>
              <a:buChar char="○"/>
            </a:pPr>
            <a:r>
              <a:rPr b="0" lang="en-US" sz="1800" spc="-1" strike="noStrike">
                <a:solidFill>
                  <a:srgbClr val="424242"/>
                </a:solidFill>
                <a:latin typeface="Nunito"/>
                <a:ea typeface="Nunito"/>
              </a:rPr>
              <a:t>valoarea </a:t>
            </a:r>
            <a:r>
              <a:rPr b="1" lang="en-US" sz="1800" spc="-1" strike="noStrike">
                <a:solidFill>
                  <a:srgbClr val="424242"/>
                </a:solidFill>
                <a:latin typeface="Nunito"/>
                <a:ea typeface="Nunito"/>
              </a:rPr>
              <a:t>True</a:t>
            </a:r>
            <a:r>
              <a:rPr b="0" lang="en-US" sz="1800" spc="-1" strike="noStrike">
                <a:solidFill>
                  <a:srgbClr val="424242"/>
                </a:solidFill>
                <a:latin typeface="Nunito"/>
                <a:ea typeface="Nunito"/>
              </a:rPr>
              <a:t> oricărei valori non-zero și non-null.</a:t>
            </a:r>
            <a:endParaRPr b="0" lang="en-US" sz="1800" spc="-1" strike="noStrike">
              <a:latin typeface="Arial"/>
            </a:endParaRPr>
          </a:p>
          <a:p>
            <a:pPr lvl="1" marL="914400" indent="-342720">
              <a:lnSpc>
                <a:spcPct val="115000"/>
              </a:lnSpc>
              <a:buClr>
                <a:srgbClr val="424242"/>
              </a:buClr>
              <a:buFont typeface="Nunito"/>
              <a:buChar char="○"/>
            </a:pPr>
            <a:r>
              <a:rPr b="0" lang="en-US" sz="1800" spc="-1" strike="noStrike">
                <a:solidFill>
                  <a:srgbClr val="424242"/>
                </a:solidFill>
                <a:latin typeface="Nunito"/>
                <a:ea typeface="Nunito"/>
              </a:rPr>
              <a:t>valoarea </a:t>
            </a:r>
            <a:r>
              <a:rPr b="1" lang="en-US" sz="1800" spc="-1" strike="noStrike">
                <a:solidFill>
                  <a:srgbClr val="424242"/>
                </a:solidFill>
                <a:latin typeface="Nunito"/>
                <a:ea typeface="Nunito"/>
              </a:rPr>
              <a:t>False</a:t>
            </a:r>
            <a:r>
              <a:rPr b="0" lang="en-US" sz="1800" spc="-1" strike="noStrike">
                <a:solidFill>
                  <a:srgbClr val="424242"/>
                </a:solidFill>
                <a:latin typeface="Nunito"/>
                <a:ea typeface="Nunito"/>
              </a:rPr>
              <a:t> oricărei valori zero sau null.</a:t>
            </a:r>
            <a:endParaRPr b="0" lang="en-US" sz="1800" spc="-1" strike="noStrike">
              <a:latin typeface="Arial"/>
            </a:endParaRPr>
          </a:p>
          <a:p>
            <a:pPr marL="457200" indent="-342720">
              <a:lnSpc>
                <a:spcPct val="115000"/>
              </a:lnSpc>
              <a:buClr>
                <a:srgbClr val="424242"/>
              </a:buClr>
              <a:buFont typeface="Nunito"/>
              <a:buChar char="●"/>
            </a:pPr>
            <a:r>
              <a:rPr b="0" lang="en-US" sz="1800" spc="-1" strike="noStrike">
                <a:solidFill>
                  <a:srgbClr val="424242"/>
                </a:solidFill>
                <a:latin typeface="Nunito"/>
                <a:ea typeface="Nunito"/>
              </a:rPr>
              <a:t>Programarea condițională se face folosind instrucțiunile </a:t>
            </a:r>
            <a:r>
              <a:rPr b="1" lang="en-US" sz="1800" spc="-1" strike="noStrike">
                <a:solidFill>
                  <a:srgbClr val="424242"/>
                </a:solidFill>
                <a:latin typeface="Nunito"/>
                <a:ea typeface="Nunito"/>
              </a:rPr>
              <a:t>if...elif...else</a:t>
            </a:r>
            <a:r>
              <a:rPr b="0" lang="en-US" sz="1800" spc="-1" strike="noStrike">
                <a:solidFill>
                  <a:srgbClr val="424242"/>
                </a:solidFill>
                <a:latin typeface="Nunito"/>
                <a:ea typeface="Nunito"/>
              </a:rPr>
              <a:t>.</a:t>
            </a:r>
            <a:endParaRPr b="0" lang="en-US" sz="1800" spc="-1" strike="noStrike">
              <a:latin typeface="Arial"/>
            </a:endParaRPr>
          </a:p>
          <a:p>
            <a:pPr marL="457200" indent="-342720">
              <a:lnSpc>
                <a:spcPct val="115000"/>
              </a:lnSpc>
              <a:buClr>
                <a:srgbClr val="424242"/>
              </a:buClr>
              <a:buFont typeface="Nunito"/>
              <a:buChar char="●"/>
            </a:pPr>
            <a:r>
              <a:rPr b="0" lang="en-US" sz="1800" spc="-1" strike="noStrike">
                <a:solidFill>
                  <a:srgbClr val="424242"/>
                </a:solidFill>
                <a:latin typeface="Nunito"/>
                <a:ea typeface="Nunito"/>
              </a:rPr>
              <a:t>Pentru luarea unei decizii poate fi folosită doar instrucțiunea if, ramura else fiind opțională.</a:t>
            </a:r>
            <a:endParaRPr b="0" lang="en-US" sz="1800" spc="-1" strike="noStrike">
              <a:latin typeface="Arial"/>
            </a:endParaRPr>
          </a:p>
          <a:p>
            <a:pPr marL="457200" indent="-342720">
              <a:lnSpc>
                <a:spcPct val="115000"/>
              </a:lnSpc>
              <a:buClr>
                <a:srgbClr val="424242"/>
              </a:buClr>
              <a:buFont typeface="Nunito"/>
              <a:buChar char="●"/>
            </a:pPr>
            <a:r>
              <a:rPr b="0" lang="en-US" sz="1800" spc="-1" strike="noStrike">
                <a:solidFill>
                  <a:srgbClr val="424242"/>
                </a:solidFill>
                <a:latin typeface="Nunito"/>
                <a:ea typeface="Nunito"/>
              </a:rPr>
              <a:t>Pentru înșiruirea ramurilor decizionale se folosește </a:t>
            </a:r>
            <a:r>
              <a:rPr b="1" lang="en-US" sz="1800" spc="-1" strike="noStrike">
                <a:solidFill>
                  <a:srgbClr val="424242"/>
                </a:solidFill>
                <a:latin typeface="Nunito"/>
                <a:ea typeface="Nunito"/>
              </a:rPr>
              <a:t>if...elif </a:t>
            </a:r>
            <a:r>
              <a:rPr b="0" lang="en-US" sz="1800" spc="-1" strike="noStrike">
                <a:solidFill>
                  <a:srgbClr val="424242"/>
                </a:solidFill>
                <a:latin typeface="Nunito"/>
                <a:ea typeface="Nunito"/>
              </a:rPr>
              <a:t>- elif este keyword-ul Python pentru </a:t>
            </a:r>
            <a:r>
              <a:rPr b="1" i="1" lang="en-US" sz="1800" spc="-1" strike="noStrike">
                <a:solidFill>
                  <a:srgbClr val="424242"/>
                </a:solidFill>
                <a:latin typeface="Nunito"/>
                <a:ea typeface="Nunito"/>
              </a:rPr>
              <a:t>else if</a:t>
            </a:r>
            <a:r>
              <a:rPr b="0" lang="en-US" sz="1800" spc="-1" strike="noStrike">
                <a:solidFill>
                  <a:srgbClr val="424242"/>
                </a:solidFill>
                <a:latin typeface="Nunito"/>
                <a:ea typeface="Nunito"/>
              </a:rPr>
              <a:t>-ul din alte limbaje.</a:t>
            </a:r>
            <a:endParaRPr b="0" lang="en-US" sz="1800" spc="-1" strike="noStrike">
              <a:latin typeface="Arial"/>
            </a:endParaRPr>
          </a:p>
        </p:txBody>
      </p:sp>
      <p:pic>
        <p:nvPicPr>
          <p:cNvPr id="146" name="Google Shape;76;p4" descr=""/>
          <p:cNvPicPr/>
          <p:nvPr/>
        </p:nvPicPr>
        <p:blipFill>
          <a:blip r:embed="rId2"/>
          <a:stretch/>
        </p:blipFill>
        <p:spPr>
          <a:xfrm>
            <a:off x="10268640" y="4875120"/>
            <a:ext cx="1694880" cy="1218960"/>
          </a:xfrm>
          <a:prstGeom prst="rect">
            <a:avLst/>
          </a:prstGeom>
          <a:ln>
            <a:noFill/>
          </a:ln>
        </p:spPr>
      </p:pic>
      <p:pic>
        <p:nvPicPr>
          <p:cNvPr id="147" name="Google Shape;77;p4" descr=""/>
          <p:cNvPicPr/>
          <p:nvPr/>
        </p:nvPicPr>
        <p:blipFill>
          <a:blip r:embed="rId3"/>
          <a:stretch/>
        </p:blipFill>
        <p:spPr>
          <a:xfrm>
            <a:off x="6537240" y="4875120"/>
            <a:ext cx="3057120" cy="1218960"/>
          </a:xfrm>
          <a:prstGeom prst="rect">
            <a:avLst/>
          </a:prstGeom>
          <a:ln>
            <a:noFill/>
          </a:ln>
        </p:spPr>
      </p:pic>
      <p:pic>
        <p:nvPicPr>
          <p:cNvPr id="148" name="Google Shape;78;p4" descr=""/>
          <p:cNvPicPr/>
          <p:nvPr/>
        </p:nvPicPr>
        <p:blipFill>
          <a:blip r:embed="rId4"/>
          <a:stretch/>
        </p:blipFill>
        <p:spPr>
          <a:xfrm>
            <a:off x="3051720" y="5141880"/>
            <a:ext cx="3114360" cy="685440"/>
          </a:xfrm>
          <a:prstGeom prst="rect">
            <a:avLst/>
          </a:prstGeom>
          <a:ln>
            <a:noFill/>
          </a:ln>
        </p:spPr>
      </p:pic>
      <p:pic>
        <p:nvPicPr>
          <p:cNvPr id="149" name="Google Shape;79;p4" descr=""/>
          <p:cNvPicPr/>
          <p:nvPr/>
        </p:nvPicPr>
        <p:blipFill>
          <a:blip r:embed="rId5"/>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Structuri repetitive</a:t>
            </a:r>
            <a:endParaRPr b="0" lang="en-US" sz="6000" spc="-1" strike="noStrike">
              <a:solidFill>
                <a:srgbClr val="000000"/>
              </a:solidFill>
              <a:latin typeface="Arial"/>
            </a:endParaRPr>
          </a:p>
        </p:txBody>
      </p:sp>
      <p:sp>
        <p:nvSpPr>
          <p:cNvPr id="151"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2 din 6</a:t>
            </a:r>
            <a:endParaRPr b="0" lang="en-US" sz="1400" spc="-1" strike="noStrike">
              <a:latin typeface="Arial"/>
            </a:endParaRPr>
          </a:p>
        </p:txBody>
      </p:sp>
      <p:sp>
        <p:nvSpPr>
          <p:cNvPr id="152"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153" name="Google Shape;87;p5"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77920" y="882720"/>
            <a:ext cx="11686320" cy="546264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În mod normal instrucțiunile sunt executate secvențial. Codul este rulat linie cu linie.</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În practică, există nevoia ca un grup de instrucțiuni să fie executat de mai multe ori.</a:t>
            </a:r>
            <a:endParaRPr b="0" lang="en-US" sz="1800" spc="-1" strike="noStrike">
              <a:solidFill>
                <a:srgbClr val="000000"/>
              </a:solidFill>
              <a:latin typeface="Arial"/>
            </a:endParaRPr>
          </a:p>
          <a:p>
            <a:pPr marL="457200" indent="-342720">
              <a:lnSpc>
                <a:spcPct val="150000"/>
              </a:lnSpc>
              <a:buClr>
                <a:srgbClr val="424242"/>
              </a:buClr>
              <a:buFont typeface="Nunito"/>
              <a:buChar char="●"/>
            </a:pPr>
            <a:r>
              <a:rPr b="0" lang="en-US" sz="1800" spc="-1" strike="noStrike">
                <a:solidFill>
                  <a:srgbClr val="424242"/>
                </a:solidFill>
                <a:latin typeface="Nunito"/>
                <a:ea typeface="Nunito"/>
              </a:rPr>
              <a:t>O structură repetitivă ne permite să executăm o instrucțiune sau un grup de instrucțiuni de mai multe ori.</a:t>
            </a:r>
            <a:endParaRPr b="0" lang="en-US" sz="1800" spc="-1" strike="noStrike">
              <a:solidFill>
                <a:srgbClr val="000000"/>
              </a:solidFill>
              <a:latin typeface="Arial"/>
            </a:endParaRPr>
          </a:p>
        </p:txBody>
      </p:sp>
      <p:sp>
        <p:nvSpPr>
          <p:cNvPr id="155"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Structuri repetitive</a:t>
            </a:r>
            <a:endParaRPr b="0" lang="en-US" sz="3000" spc="-1" strike="noStrike">
              <a:solidFill>
                <a:srgbClr val="000000"/>
              </a:solidFill>
              <a:latin typeface="Arial"/>
            </a:endParaRPr>
          </a:p>
        </p:txBody>
      </p:sp>
      <p:sp>
        <p:nvSpPr>
          <p:cNvPr id="156"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57" name="Google Shape;95;p6" descr=""/>
          <p:cNvPicPr/>
          <p:nvPr/>
        </p:nvPicPr>
        <p:blipFill>
          <a:blip r:embed="rId1"/>
          <a:stretch/>
        </p:blipFill>
        <p:spPr>
          <a:xfrm>
            <a:off x="8817840" y="2554200"/>
            <a:ext cx="2625120" cy="3005280"/>
          </a:xfrm>
          <a:prstGeom prst="rect">
            <a:avLst/>
          </a:prstGeom>
          <a:ln>
            <a:noFill/>
          </a:ln>
        </p:spPr>
      </p:pic>
      <p:sp>
        <p:nvSpPr>
          <p:cNvPr id="158" name="CustomShape 4"/>
          <p:cNvSpPr/>
          <p:nvPr/>
        </p:nvSpPr>
        <p:spPr>
          <a:xfrm>
            <a:off x="277920" y="2125800"/>
            <a:ext cx="8539920" cy="4133520"/>
          </a:xfrm>
          <a:prstGeom prst="rect">
            <a:avLst/>
          </a:prstGeom>
          <a:noFill/>
          <a:ln>
            <a:noFill/>
          </a:ln>
        </p:spPr>
        <p:style>
          <a:lnRef idx="0"/>
          <a:fillRef idx="0"/>
          <a:effectRef idx="0"/>
          <a:fontRef idx="minor"/>
        </p:style>
        <p:txBody>
          <a:bodyPr tIns="91440" bIns="91440">
            <a:noAutofit/>
          </a:bodyPr>
          <a:p>
            <a:pPr marL="457200" indent="-342720">
              <a:lnSpc>
                <a:spcPct val="150000"/>
              </a:lnSpc>
              <a:buClr>
                <a:srgbClr val="424242"/>
              </a:buClr>
              <a:buFont typeface="Nunito"/>
              <a:buChar char="●"/>
            </a:pPr>
            <a:r>
              <a:rPr b="0" lang="en-US" sz="1800" spc="-1" strike="noStrike">
                <a:solidFill>
                  <a:srgbClr val="424242"/>
                </a:solidFill>
                <a:latin typeface="Nunito"/>
                <a:ea typeface="Nunito"/>
              </a:rPr>
              <a:t>Limbajul Python oferă următoarele două astfel de structuri:</a:t>
            </a:r>
            <a:endParaRPr b="0" lang="en-US" sz="1800" spc="-1" strike="noStrike">
              <a:latin typeface="Arial"/>
            </a:endParaRPr>
          </a:p>
          <a:p>
            <a:pPr lvl="1" marL="914400" indent="-342720">
              <a:lnSpc>
                <a:spcPct val="150000"/>
              </a:lnSpc>
              <a:buClr>
                <a:srgbClr val="424242"/>
              </a:buClr>
              <a:buFont typeface="Nunito"/>
              <a:buChar char="○"/>
            </a:pPr>
            <a:r>
              <a:rPr b="1" lang="en-US" sz="1800" spc="-1" strike="noStrike">
                <a:solidFill>
                  <a:srgbClr val="db4437"/>
                </a:solidFill>
                <a:latin typeface="Nunito"/>
                <a:ea typeface="Nunito"/>
              </a:rPr>
              <a:t>while</a:t>
            </a:r>
            <a:r>
              <a:rPr b="0" lang="en-US" sz="1800" spc="-1" strike="noStrike">
                <a:solidFill>
                  <a:srgbClr val="424242"/>
                </a:solidFill>
                <a:latin typeface="Nunito"/>
                <a:ea typeface="Nunito"/>
              </a:rPr>
              <a:t> - repetă un set de instrucțiuni atât timp cât este îndeplinită o condiție.</a:t>
            </a:r>
            <a:endParaRPr b="0" lang="en-US" sz="1800" spc="-1" strike="noStrike">
              <a:latin typeface="Arial"/>
            </a:endParaRPr>
          </a:p>
          <a:p>
            <a:pPr>
              <a:lnSpc>
                <a:spcPct val="150000"/>
              </a:lnSpc>
              <a:tabLst>
                <a:tab algn="l" pos="0"/>
              </a:tabLst>
            </a:pPr>
            <a:endParaRPr b="0" lang="en-US" sz="1800" spc="-1" strike="noStrike">
              <a:latin typeface="Arial"/>
            </a:endParaRPr>
          </a:p>
          <a:p>
            <a:pPr lvl="2" marL="1371600" indent="-342720">
              <a:lnSpc>
                <a:spcPct val="150000"/>
              </a:lnSpc>
              <a:buClr>
                <a:srgbClr val="424242"/>
              </a:buClr>
              <a:buFont typeface="Nunito"/>
              <a:buChar char="■"/>
              <a:tabLst>
                <a:tab algn="l" pos="0"/>
              </a:tabLst>
            </a:pPr>
            <a:r>
              <a:rPr b="0" lang="en-US" sz="1800" spc="-1" strike="noStrike">
                <a:solidFill>
                  <a:srgbClr val="424242"/>
                </a:solidFill>
                <a:latin typeface="Nunito"/>
                <a:ea typeface="Nunito"/>
              </a:rPr>
              <a:t>mai întâi este verificată condiția, iar apoi se execută codul.</a:t>
            </a:r>
            <a:endParaRPr b="0" lang="en-US" sz="1800" spc="-1" strike="noStrike">
              <a:latin typeface="Arial"/>
            </a:endParaRPr>
          </a:p>
          <a:p>
            <a:pPr lvl="2" marL="1371600" indent="-342720">
              <a:lnSpc>
                <a:spcPct val="150000"/>
              </a:lnSpc>
              <a:buClr>
                <a:srgbClr val="424242"/>
              </a:buClr>
              <a:buFont typeface="Nunito"/>
              <a:buChar char="■"/>
              <a:tabLst>
                <a:tab algn="l" pos="0"/>
              </a:tabLst>
            </a:pPr>
            <a:r>
              <a:rPr b="0" lang="en-US" sz="1800" spc="-1" strike="noStrike">
                <a:solidFill>
                  <a:srgbClr val="424242"/>
                </a:solidFill>
                <a:latin typeface="Nunito"/>
                <a:ea typeface="Nunito"/>
              </a:rPr>
              <a:t>este o structură repetitivă cu număr necunoscut de pași. Codul va fi executat cât timp condiția este îndeplinită - nu vom ști de câte ori.</a:t>
            </a:r>
            <a:endParaRPr b="0" lang="en-US" sz="1800" spc="-1" strike="noStrike">
              <a:latin typeface="Arial"/>
            </a:endParaRPr>
          </a:p>
          <a:p>
            <a:pPr lvl="1" marL="914400" indent="-342720">
              <a:lnSpc>
                <a:spcPct val="150000"/>
              </a:lnSpc>
              <a:buClr>
                <a:srgbClr val="424242"/>
              </a:buClr>
              <a:buFont typeface="Nunito"/>
              <a:buChar char="○"/>
              <a:tabLst>
                <a:tab algn="l" pos="0"/>
              </a:tabLst>
            </a:pPr>
            <a:r>
              <a:rPr b="1" lang="en-US" sz="1800" spc="-1" strike="noStrike">
                <a:solidFill>
                  <a:srgbClr val="db4437"/>
                </a:solidFill>
                <a:latin typeface="Nunito"/>
                <a:ea typeface="Nunito"/>
              </a:rPr>
              <a:t>for</a:t>
            </a:r>
            <a:r>
              <a:rPr b="0" lang="en-US" sz="1800" spc="-1" strike="noStrike">
                <a:solidFill>
                  <a:srgbClr val="424242"/>
                </a:solidFill>
                <a:latin typeface="Nunito"/>
                <a:ea typeface="Nunito"/>
              </a:rPr>
              <a:t> - repetă un set de instrucțiuni de un număr cunoscut și finit de pași.</a:t>
            </a:r>
            <a:endParaRPr b="0" lang="en-US" sz="1800" spc="-1" strike="noStrike">
              <a:latin typeface="Arial"/>
            </a:endParaRPr>
          </a:p>
        </p:txBody>
      </p:sp>
      <p:pic>
        <p:nvPicPr>
          <p:cNvPr id="159" name="Google Shape;97;p6" descr=""/>
          <p:cNvPicPr/>
          <p:nvPr/>
        </p:nvPicPr>
        <p:blipFill>
          <a:blip r:embed="rId2"/>
          <a:stretch/>
        </p:blipFill>
        <p:spPr>
          <a:xfrm>
            <a:off x="3157200" y="3295080"/>
            <a:ext cx="2781000" cy="485280"/>
          </a:xfrm>
          <a:prstGeom prst="rect">
            <a:avLst/>
          </a:prstGeom>
          <a:ln>
            <a:noFill/>
          </a:ln>
        </p:spPr>
      </p:pic>
      <p:pic>
        <p:nvPicPr>
          <p:cNvPr id="160" name="Google Shape;98;p6" descr=""/>
          <p:cNvPicPr/>
          <p:nvPr/>
        </p:nvPicPr>
        <p:blipFill>
          <a:blip r:embed="rId3"/>
          <a:stretch/>
        </p:blipFill>
        <p:spPr>
          <a:xfrm>
            <a:off x="2642760" y="5559480"/>
            <a:ext cx="3809520" cy="485280"/>
          </a:xfrm>
          <a:prstGeom prst="rect">
            <a:avLst/>
          </a:prstGeom>
          <a:ln>
            <a:noFill/>
          </a:ln>
        </p:spPr>
      </p:pic>
      <p:pic>
        <p:nvPicPr>
          <p:cNvPr id="161" name="Google Shape;99;p6" descr=""/>
          <p:cNvPicPr/>
          <p:nvPr/>
        </p:nvPicPr>
        <p:blipFill>
          <a:blip r:embed="rId4"/>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Există trei instrucțiuni cu ajutorul cărora putem controla modul de executare al structurilor repetitive.</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Rolul acestora este de a schimba modul secvențial de executare al instrucțiunilor.</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1" lang="en-US" sz="1800" spc="-1" strike="noStrike">
                <a:solidFill>
                  <a:srgbClr val="db4437"/>
                </a:solidFill>
                <a:latin typeface="Nunito"/>
                <a:ea typeface="Nunito"/>
              </a:rPr>
              <a:t>break</a:t>
            </a:r>
            <a:r>
              <a:rPr b="0" lang="en-US" sz="1800" spc="-1" strike="noStrike">
                <a:solidFill>
                  <a:srgbClr val="424242"/>
                </a:solidFill>
                <a:latin typeface="Nunito"/>
                <a:ea typeface="Nunito"/>
              </a:rPr>
              <a:t> - oprește execuția buclei și transferă controlul către următoarea instrucțiune din afara buclei.</a:t>
            </a: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lvl="1" marL="914400" indent="-342720">
              <a:lnSpc>
                <a:spcPct val="200000"/>
              </a:lnSpc>
              <a:spcBef>
                <a:spcPts val="799"/>
              </a:spcBef>
              <a:buClr>
                <a:srgbClr val="424242"/>
              </a:buClr>
              <a:buFont typeface="Nunito"/>
              <a:buChar char="○"/>
              <a:tabLst>
                <a:tab algn="l" pos="0"/>
              </a:tabLst>
            </a:pPr>
            <a:r>
              <a:rPr b="1" lang="en-US" sz="1800" spc="-1" strike="noStrike">
                <a:solidFill>
                  <a:srgbClr val="db4437"/>
                </a:solidFill>
                <a:latin typeface="Nunito"/>
                <a:ea typeface="Nunito"/>
              </a:rPr>
              <a:t>continue</a:t>
            </a:r>
            <a:r>
              <a:rPr b="0" lang="en-US" sz="1800" spc="-1" strike="noStrike">
                <a:solidFill>
                  <a:srgbClr val="424242"/>
                </a:solidFill>
                <a:latin typeface="Nunito"/>
                <a:ea typeface="Nunito"/>
              </a:rPr>
              <a:t> - oprește executarea restului de cod, dar transferă controlul următoarei iterații.</a:t>
            </a: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lvl="1" marL="914400" indent="-342720">
              <a:lnSpc>
                <a:spcPct val="200000"/>
              </a:lnSpc>
              <a:spcBef>
                <a:spcPts val="799"/>
              </a:spcBef>
              <a:buClr>
                <a:srgbClr val="424242"/>
              </a:buClr>
              <a:buFont typeface="Nunito"/>
              <a:buChar char="○"/>
              <a:tabLst>
                <a:tab algn="l" pos="0"/>
              </a:tabLst>
            </a:pPr>
            <a:r>
              <a:rPr b="1" lang="en-US" sz="1800" spc="-1" strike="noStrike">
                <a:solidFill>
                  <a:srgbClr val="db4437"/>
                </a:solidFill>
                <a:latin typeface="Nunito"/>
                <a:ea typeface="Nunito"/>
              </a:rPr>
              <a:t>pass</a:t>
            </a:r>
            <a:r>
              <a:rPr b="0" lang="en-US" sz="1800" spc="-1" strike="noStrike">
                <a:solidFill>
                  <a:srgbClr val="424242"/>
                </a:solidFill>
                <a:latin typeface="Nunito"/>
                <a:ea typeface="Nunito"/>
              </a:rPr>
              <a:t> - este o instrucțiune ce are rol de placeholder. Nu are absolut nici o acțiune, doar substituie conținutul unui bloc pentru a permite scrierea acestuia, dar necompletarea lui cu instrucțiuni.</a:t>
            </a:r>
            <a:endParaRPr b="0" lang="en-US" sz="1800" spc="-1" strike="noStrike">
              <a:solidFill>
                <a:srgbClr val="000000"/>
              </a:solidFill>
              <a:latin typeface="Arial"/>
            </a:endParaRPr>
          </a:p>
        </p:txBody>
      </p:sp>
      <p:sp>
        <p:nvSpPr>
          <p:cNvPr id="163"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Structuri repetitive</a:t>
            </a:r>
            <a:endParaRPr b="0" lang="en-US" sz="3000" spc="-1" strike="noStrike">
              <a:solidFill>
                <a:srgbClr val="000000"/>
              </a:solidFill>
              <a:latin typeface="Arial"/>
            </a:endParaRPr>
          </a:p>
        </p:txBody>
      </p:sp>
      <p:sp>
        <p:nvSpPr>
          <p:cNvPr id="16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65" name="Google Shape;107;p7" descr=""/>
          <p:cNvPicPr/>
          <p:nvPr/>
        </p:nvPicPr>
        <p:blipFill>
          <a:blip r:embed="rId1"/>
          <a:stretch/>
        </p:blipFill>
        <p:spPr>
          <a:xfrm>
            <a:off x="3956760" y="2468160"/>
            <a:ext cx="4277880" cy="794520"/>
          </a:xfrm>
          <a:prstGeom prst="rect">
            <a:avLst/>
          </a:prstGeom>
          <a:ln>
            <a:noFill/>
          </a:ln>
        </p:spPr>
      </p:pic>
      <p:pic>
        <p:nvPicPr>
          <p:cNvPr id="166" name="Google Shape;108;p7" descr=""/>
          <p:cNvPicPr/>
          <p:nvPr/>
        </p:nvPicPr>
        <p:blipFill>
          <a:blip r:embed="rId2"/>
          <a:stretch/>
        </p:blipFill>
        <p:spPr>
          <a:xfrm>
            <a:off x="4849560" y="3728880"/>
            <a:ext cx="2493000" cy="900720"/>
          </a:xfrm>
          <a:prstGeom prst="rect">
            <a:avLst/>
          </a:prstGeom>
          <a:ln>
            <a:noFill/>
          </a:ln>
        </p:spPr>
      </p:pic>
      <p:pic>
        <p:nvPicPr>
          <p:cNvPr id="167" name="Google Shape;109;p7" descr=""/>
          <p:cNvPicPr/>
          <p:nvPr/>
        </p:nvPicPr>
        <p:blipFill>
          <a:blip r:embed="rId3"/>
          <a:stretch/>
        </p:blipFill>
        <p:spPr>
          <a:xfrm>
            <a:off x="5626440" y="5567400"/>
            <a:ext cx="988920" cy="489240"/>
          </a:xfrm>
          <a:prstGeom prst="rect">
            <a:avLst/>
          </a:prstGeom>
          <a:ln>
            <a:noFill/>
          </a:ln>
        </p:spPr>
      </p:pic>
      <p:pic>
        <p:nvPicPr>
          <p:cNvPr id="168" name="Google Shape;110;p7" descr=""/>
          <p:cNvPicPr/>
          <p:nvPr/>
        </p:nvPicPr>
        <p:blipFill>
          <a:blip r:embed="rId4"/>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Funcții</a:t>
            </a:r>
            <a:endParaRPr b="0" lang="en-US" sz="6000" spc="-1" strike="noStrike">
              <a:solidFill>
                <a:srgbClr val="000000"/>
              </a:solidFill>
              <a:latin typeface="Arial"/>
            </a:endParaRPr>
          </a:p>
        </p:txBody>
      </p:sp>
      <p:sp>
        <p:nvSpPr>
          <p:cNvPr id="170"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3 din 6</a:t>
            </a:r>
            <a:endParaRPr b="0" lang="en-US" sz="1400" spc="-1" strike="noStrike">
              <a:latin typeface="Arial"/>
            </a:endParaRPr>
          </a:p>
        </p:txBody>
      </p:sp>
      <p:sp>
        <p:nvSpPr>
          <p:cNvPr id="171"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172" name="Google Shape;118;p8"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O funcție reprezintă un bloc organizat de cod ce poate fi refolosit și are rolul de a realiza o singură acțiune.</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Funcțiile oferă o modularitate mai bună a aplicației și un mare avantaj în refolosirea codului.</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Python conține multe funcții predefinite, dar fiecare utilizator își poate crea propriile funcții. Câteva exemple de funcții predefinite:</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1" lang="en-US" sz="1800" spc="-1" strike="noStrike">
                <a:solidFill>
                  <a:srgbClr val="424242"/>
                </a:solidFill>
                <a:latin typeface="Nunito"/>
                <a:ea typeface="Nunito"/>
              </a:rPr>
              <a:t>print()</a:t>
            </a:r>
            <a:r>
              <a:rPr b="0" lang="en-US" sz="1800" spc="-1" strike="noStrike">
                <a:solidFill>
                  <a:srgbClr val="424242"/>
                </a:solidFill>
                <a:latin typeface="Nunito"/>
                <a:ea typeface="Nunito"/>
              </a:rPr>
              <a:t> - este funcția cu care afișăm un mesaj în consolă.</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1" lang="en-US" sz="1800" spc="-1" strike="noStrike">
                <a:solidFill>
                  <a:srgbClr val="424242"/>
                </a:solidFill>
                <a:latin typeface="Nunito"/>
                <a:ea typeface="Nunito"/>
              </a:rPr>
              <a:t>format()</a:t>
            </a:r>
            <a:r>
              <a:rPr b="0" lang="en-US" sz="1800" spc="-1" strike="noStrike">
                <a:solidFill>
                  <a:srgbClr val="424242"/>
                </a:solidFill>
                <a:latin typeface="Nunito"/>
                <a:ea typeface="Nunito"/>
              </a:rPr>
              <a:t> - este funcția cu care formatăm un șir de caractere.</a:t>
            </a:r>
            <a:endParaRPr b="0" lang="en-US" sz="1800" spc="-1" strike="noStrike">
              <a:solidFill>
                <a:srgbClr val="000000"/>
              </a:solidFill>
              <a:latin typeface="Arial"/>
            </a:endParaRPr>
          </a:p>
          <a:p>
            <a:pPr lvl="1" marL="914400" indent="-342720">
              <a:lnSpc>
                <a:spcPct val="200000"/>
              </a:lnSpc>
              <a:buClr>
                <a:srgbClr val="424242"/>
              </a:buClr>
              <a:buFont typeface="Nunito"/>
              <a:buChar char="○"/>
            </a:pPr>
            <a:r>
              <a:rPr b="1" lang="en-US" sz="1800" spc="-1" strike="noStrike">
                <a:solidFill>
                  <a:srgbClr val="424242"/>
                </a:solidFill>
                <a:latin typeface="Nunito"/>
                <a:ea typeface="Nunito"/>
              </a:rPr>
              <a:t>input()</a:t>
            </a:r>
            <a:r>
              <a:rPr b="0" lang="en-US" sz="1800" spc="-1" strike="noStrike">
                <a:solidFill>
                  <a:srgbClr val="424242"/>
                </a:solidFill>
                <a:latin typeface="Nunito"/>
                <a:ea typeface="Nunito"/>
              </a:rPr>
              <a:t> - este funcția cu care citim date introduse de la tastatură.</a:t>
            </a:r>
            <a:endParaRPr b="0" lang="en-US" sz="1800" spc="-1" strike="noStrike">
              <a:solidFill>
                <a:srgbClr val="000000"/>
              </a:solidFill>
              <a:latin typeface="Arial"/>
            </a:endParaRPr>
          </a:p>
        </p:txBody>
      </p:sp>
      <p:sp>
        <p:nvSpPr>
          <p:cNvPr id="174"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solidFill>
                <a:srgbClr val="000000"/>
              </a:solidFill>
              <a:latin typeface="Arial"/>
            </a:endParaRPr>
          </a:p>
        </p:txBody>
      </p:sp>
      <p:sp>
        <p:nvSpPr>
          <p:cNvPr id="175"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76" name="Google Shape;126;p9"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2021-11-11T18:33:43Z</dcterms:modified>
  <cp:revision>1</cp:revision>
  <dc:subject/>
  <dc:title/>
</cp:coreProperties>
</file>