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30.png" ContentType="image/png"/>
  <Override PartName="/ppt/media/image13.png" ContentType="image/png"/>
  <Override PartName="/ppt/media/image1.png" ContentType="image/png"/>
  <Override PartName="/ppt/media/image38.png" ContentType="image/png"/>
  <Override PartName="/ppt/media/image8.png" ContentType="image/png"/>
  <Override PartName="/ppt/media/image49.png" ContentType="image/png"/>
  <Override PartName="/ppt/media/image12.png" ContentType="image/png"/>
  <Override PartName="/ppt/media/image37.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24.png" ContentType="image/png"/>
  <Override PartName="/ppt/media/image61.png" ContentType="image/png"/>
  <Override PartName="/ppt/media/image7.png" ContentType="image/png"/>
  <Override PartName="/ppt/media/image19.png" ContentType="image/png"/>
  <Override PartName="/ppt/media/image62.png" ContentType="image/png"/>
  <Override PartName="/ppt/media/image63.png" ContentType="image/png"/>
  <Override PartName="/ppt/media/image64.png" ContentType="image/png"/>
  <Override PartName="/ppt/media/image15.jpeg" ContentType="image/jpeg"/>
  <Override PartName="/ppt/media/image65.png" ContentType="image/png"/>
  <Override PartName="/ppt/media/image66.png" ContentType="image/png"/>
  <Override PartName="/ppt/media/image79.png" ContentType="image/png"/>
  <Override PartName="/ppt/media/image67.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29.png" ContentType="image/png"/>
  <Override PartName="/ppt/media/image69.png" ContentType="image/png"/>
  <Override PartName="/ppt/media/image32.png" ContentType="image/png"/>
  <Override PartName="/ppt/media/image70.png" ContentType="image/png"/>
  <Override PartName="/ppt/media/image28.png" ContentType="image/png"/>
  <Override PartName="/ppt/media/image68.png" ContentType="image/png"/>
  <Override PartName="/ppt/media/image31.png" ContentType="image/png"/>
  <Override PartName="/ppt/media/image25.png" ContentType="image/png"/>
  <Override PartName="/ppt/media/image2.png" ContentType="image/png"/>
  <Override PartName="/ppt/media/image14.png" ContentType="image/png"/>
  <Override PartName="/ppt/media/image11.png" ContentType="image/png"/>
  <Override PartName="/ppt/media/image48.png" ContentType="image/png"/>
  <Override PartName="/ppt/media/image26.png" ContentType="image/png"/>
  <Override PartName="/ppt/media/image80.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media/image9.jpeg" ContentType="image/jpeg"/>
  <Override PartName="/ppt/media/image3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0" name="CustomShape 1"/>
          <p:cNvSpPr/>
          <p:nvPr/>
        </p:nvSpPr>
        <p:spPr>
          <a:xfrm>
            <a:off x="0" y="0"/>
            <a:ext cx="12191400" cy="5131800"/>
          </a:xfrm>
          <a:prstGeom prst="rect">
            <a:avLst/>
          </a:prstGeom>
          <a:solidFill>
            <a:srgbClr val="f69221"/>
          </a:solidFill>
          <a:ln>
            <a:noFill/>
          </a:ln>
        </p:spPr>
        <p:style>
          <a:lnRef idx="0"/>
          <a:fillRef idx="0"/>
          <a:effectRef idx="0"/>
          <a:fontRef idx="minor"/>
        </p:style>
      </p:sp>
      <p:sp>
        <p:nvSpPr>
          <p:cNvPr id="1" name="CustomShape 2"/>
          <p:cNvSpPr/>
          <p:nvPr/>
        </p:nvSpPr>
        <p:spPr>
          <a:xfrm flipH="1" rot="10800000">
            <a:off x="-360" y="720"/>
            <a:ext cx="12191400" cy="6260400"/>
          </a:xfrm>
          <a:prstGeom prst="rect">
            <a:avLst/>
          </a:prstGeom>
          <a:solidFill>
            <a:schemeClr val="accent4"/>
          </a:solidFill>
          <a:ln>
            <a:noFill/>
          </a:ln>
        </p:spPr>
        <p:style>
          <a:lnRef idx="0"/>
          <a:fillRef idx="0"/>
          <a:effectRef idx="0"/>
          <a:fontRef idx="minor"/>
        </p:style>
      </p:sp>
      <p:pic>
        <p:nvPicPr>
          <p:cNvPr id="2" name="Google Shape;8;p37" descr=""/>
          <p:cNvPicPr/>
          <p:nvPr/>
        </p:nvPicPr>
        <p:blipFill>
          <a:blip r:embed="rId2"/>
          <a:stretch/>
        </p:blipFill>
        <p:spPr>
          <a:xfrm>
            <a:off x="215640" y="6347880"/>
            <a:ext cx="975240" cy="424080"/>
          </a:xfrm>
          <a:prstGeom prst="rect">
            <a:avLst/>
          </a:prstGeom>
          <a:ln>
            <a:noFill/>
          </a:ln>
        </p:spPr>
      </p:pic>
      <p:sp>
        <p:nvSpPr>
          <p:cNvPr id="3" name="CustomShape 3"/>
          <p:cNvSpPr/>
          <p:nvPr/>
        </p:nvSpPr>
        <p:spPr>
          <a:xfrm>
            <a:off x="0" y="-69120"/>
            <a:ext cx="12191400" cy="5270400"/>
          </a:xfrm>
          <a:prstGeom prst="rect">
            <a:avLst/>
          </a:prstGeom>
          <a:solidFill>
            <a:srgbClr val="f69221"/>
          </a:solidFill>
          <a:ln>
            <a:noFill/>
          </a:ln>
        </p:spPr>
        <p:style>
          <a:lnRef idx="0"/>
          <a:fillRef idx="0"/>
          <a:effectRef idx="0"/>
          <a:fontRef idx="minor"/>
        </p:style>
      </p:sp>
      <p:pic>
        <p:nvPicPr>
          <p:cNvPr id="4" name="Google Shape;10;p37" descr=""/>
          <p:cNvPicPr/>
          <p:nvPr/>
        </p:nvPicPr>
        <p:blipFill>
          <a:blip r:embed="rId3"/>
          <a:stretch/>
        </p:blipFill>
        <p:spPr>
          <a:xfrm>
            <a:off x="4931640" y="1140840"/>
            <a:ext cx="2328120" cy="1011960"/>
          </a:xfrm>
          <a:prstGeom prst="rect">
            <a:avLst/>
          </a:prstGeom>
          <a:ln>
            <a:noFill/>
          </a:ln>
        </p:spPr>
      </p:pic>
      <p:sp>
        <p:nvSpPr>
          <p:cNvPr id="5"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43" name="CustomShape 1"/>
          <p:cNvSpPr/>
          <p:nvPr/>
        </p:nvSpPr>
        <p:spPr>
          <a:xfrm>
            <a:off x="0" y="0"/>
            <a:ext cx="12191400" cy="5131800"/>
          </a:xfrm>
          <a:prstGeom prst="rect">
            <a:avLst/>
          </a:prstGeom>
          <a:solidFill>
            <a:srgbClr val="f69221"/>
          </a:solidFill>
          <a:ln>
            <a:noFill/>
          </a:ln>
        </p:spPr>
        <p:style>
          <a:lnRef idx="0"/>
          <a:fillRef idx="0"/>
          <a:effectRef idx="0"/>
          <a:fontRef idx="minor"/>
        </p:style>
      </p:sp>
      <p:sp>
        <p:nvSpPr>
          <p:cNvPr id="44" name="CustomShape 2"/>
          <p:cNvSpPr/>
          <p:nvPr/>
        </p:nvSpPr>
        <p:spPr>
          <a:xfrm flipH="1" rot="10800000">
            <a:off x="-360" y="720"/>
            <a:ext cx="12191400" cy="6260400"/>
          </a:xfrm>
          <a:prstGeom prst="rect">
            <a:avLst/>
          </a:prstGeom>
          <a:solidFill>
            <a:schemeClr val="accent4"/>
          </a:solidFill>
          <a:ln>
            <a:noFill/>
          </a:ln>
        </p:spPr>
        <p:style>
          <a:lnRef idx="0"/>
          <a:fillRef idx="0"/>
          <a:effectRef idx="0"/>
          <a:fontRef idx="minor"/>
        </p:style>
      </p:sp>
      <p:pic>
        <p:nvPicPr>
          <p:cNvPr id="45" name="Google Shape;28;p39" descr=""/>
          <p:cNvPicPr/>
          <p:nvPr/>
        </p:nvPicPr>
        <p:blipFill>
          <a:blip r:embed="rId2"/>
          <a:stretch/>
        </p:blipFill>
        <p:spPr>
          <a:xfrm>
            <a:off x="215640" y="6347880"/>
            <a:ext cx="975240" cy="424080"/>
          </a:xfrm>
          <a:prstGeom prst="rect">
            <a:avLst/>
          </a:prstGeom>
          <a:ln>
            <a:noFill/>
          </a:ln>
        </p:spPr>
      </p:pic>
      <p:sp>
        <p:nvSpPr>
          <p:cNvPr id="46"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7"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30a0"/>
        </a:solidFill>
      </p:bgPr>
    </p:bg>
    <p:spTree>
      <p:nvGrpSpPr>
        <p:cNvPr id="1" name=""/>
        <p:cNvGrpSpPr/>
        <p:nvPr/>
      </p:nvGrpSpPr>
      <p:grpSpPr>
        <a:xfrm>
          <a:off x="0" y="0"/>
          <a:ext cx="0" cy="0"/>
          <a:chOff x="0" y="0"/>
          <a:chExt cx="0" cy="0"/>
        </a:xfrm>
      </p:grpSpPr>
      <p:sp>
        <p:nvSpPr>
          <p:cNvPr id="84" name="CustomShape 1"/>
          <p:cNvSpPr/>
          <p:nvPr/>
        </p:nvSpPr>
        <p:spPr>
          <a:xfrm>
            <a:off x="0" y="0"/>
            <a:ext cx="12191400" cy="5131800"/>
          </a:xfrm>
          <a:prstGeom prst="rect">
            <a:avLst/>
          </a:prstGeom>
          <a:solidFill>
            <a:srgbClr val="f69221"/>
          </a:solidFill>
          <a:ln>
            <a:noFill/>
          </a:ln>
        </p:spPr>
        <p:style>
          <a:lnRef idx="0"/>
          <a:fillRef idx="0"/>
          <a:effectRef idx="0"/>
          <a:fontRef idx="minor"/>
        </p:style>
      </p:sp>
      <p:sp>
        <p:nvSpPr>
          <p:cNvPr id="85" name="CustomShape 2"/>
          <p:cNvSpPr/>
          <p:nvPr/>
        </p:nvSpPr>
        <p:spPr>
          <a:xfrm flipH="1" rot="10800000">
            <a:off x="-360" y="720"/>
            <a:ext cx="12191400" cy="6260400"/>
          </a:xfrm>
          <a:prstGeom prst="rect">
            <a:avLst/>
          </a:prstGeom>
          <a:solidFill>
            <a:schemeClr val="accent4"/>
          </a:solidFill>
          <a:ln>
            <a:noFill/>
          </a:ln>
        </p:spPr>
        <p:style>
          <a:lnRef idx="0"/>
          <a:fillRef idx="0"/>
          <a:effectRef idx="0"/>
          <a:fontRef idx="minor"/>
        </p:style>
      </p:sp>
      <p:pic>
        <p:nvPicPr>
          <p:cNvPr id="86" name="Google Shape;38;p41" descr=""/>
          <p:cNvPicPr/>
          <p:nvPr/>
        </p:nvPicPr>
        <p:blipFill>
          <a:blip r:embed="rId2"/>
          <a:stretch/>
        </p:blipFill>
        <p:spPr>
          <a:xfrm>
            <a:off x="215640" y="6347880"/>
            <a:ext cx="975240" cy="424080"/>
          </a:xfrm>
          <a:prstGeom prst="rect">
            <a:avLst/>
          </a:prstGeom>
          <a:ln>
            <a:noFill/>
          </a:ln>
        </p:spPr>
      </p:pic>
      <p:sp>
        <p:nvSpPr>
          <p:cNvPr id="87" name="CustomShape 3"/>
          <p:cNvSpPr/>
          <p:nvPr/>
        </p:nvSpPr>
        <p:spPr>
          <a:xfrm>
            <a:off x="0" y="-100800"/>
            <a:ext cx="12191400" cy="5131800"/>
          </a:xfrm>
          <a:prstGeom prst="rect">
            <a:avLst/>
          </a:prstGeom>
          <a:solidFill>
            <a:srgbClr val="642c84"/>
          </a:solidFill>
          <a:ln>
            <a:noFill/>
          </a:ln>
        </p:spPr>
        <p:style>
          <a:lnRef idx="0"/>
          <a:fillRef idx="0"/>
          <a:effectRef idx="0"/>
          <a:fontRef idx="minor"/>
        </p:style>
      </p:sp>
      <p:sp>
        <p:nvSpPr>
          <p:cNvPr id="88"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2518920"/>
            <a:ext cx="12191400" cy="23871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tabLst>
                <a:tab algn="l" pos="0"/>
              </a:tabLst>
            </a:pPr>
            <a:r>
              <a:rPr b="1" lang="en-US" sz="6000" spc="-1" strike="noStrike">
                <a:solidFill>
                  <a:srgbClr val="ffffff"/>
                </a:solidFill>
                <a:latin typeface="Maven Pro"/>
                <a:ea typeface="Maven Pro"/>
              </a:rPr>
              <a:t>Python Development</a:t>
            </a:r>
            <a:endParaRPr b="0" lang="en-US" sz="6000" spc="-1" strike="noStrike">
              <a:latin typeface="Arial"/>
            </a:endParaRPr>
          </a:p>
        </p:txBody>
      </p:sp>
      <p:sp>
        <p:nvSpPr>
          <p:cNvPr id="127" name="CustomShape 2"/>
          <p:cNvSpPr/>
          <p:nvPr/>
        </p:nvSpPr>
        <p:spPr>
          <a:xfrm>
            <a:off x="0" y="5202360"/>
            <a:ext cx="12191400" cy="10353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600" spc="-1" strike="noStrike">
                <a:solidFill>
                  <a:srgbClr val="424242"/>
                </a:solidFill>
                <a:latin typeface="Maven Pro"/>
                <a:ea typeface="Maven Pro"/>
              </a:rPr>
              <a:t>Week 3. Conditional programming, loops &amp; functions</a:t>
            </a:r>
            <a:endParaRPr b="0" lang="en-US" sz="3600" spc="-1" strike="noStrike">
              <a:latin typeface="Arial"/>
            </a:endParaRPr>
          </a:p>
        </p:txBody>
      </p:sp>
      <p:pic>
        <p:nvPicPr>
          <p:cNvPr id="128" name="Google Shape;49;p1" descr=""/>
          <p:cNvPicPr/>
          <p:nvPr/>
        </p:nvPicPr>
        <p:blipFill>
          <a:blip r:embed="rId1"/>
          <a:stretch/>
        </p:blipFill>
        <p:spPr>
          <a:xfrm>
            <a:off x="3967560" y="2179440"/>
            <a:ext cx="4256280" cy="1433880"/>
          </a:xfrm>
          <a:prstGeom prst="rect">
            <a:avLst/>
          </a:prstGeom>
          <a:ln>
            <a:noFill/>
          </a:ln>
        </p:spPr>
      </p:pic>
      <p:pic>
        <p:nvPicPr>
          <p:cNvPr id="129" name="Google Shape;50;p1" descr=""/>
          <p:cNvPicPr/>
          <p:nvPr/>
        </p:nvPicPr>
        <p:blipFill>
          <a:blip r:embed="rId2"/>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23280">
              <a:lnSpc>
                <a:spcPct val="150000"/>
              </a:lnSpc>
              <a:spcBef>
                <a:spcPts val="799"/>
              </a:spcBef>
              <a:buClr>
                <a:srgbClr val="424242"/>
              </a:buClr>
              <a:buFont typeface="Nunito"/>
              <a:buChar char="●"/>
            </a:pPr>
            <a:r>
              <a:rPr b="0" lang="en-US" sz="1500" spc="-1" strike="noStrike">
                <a:solidFill>
                  <a:srgbClr val="424242"/>
                </a:solidFill>
                <a:latin typeface="Nunito"/>
                <a:ea typeface="Nunito"/>
              </a:rPr>
              <a:t>Prin semnătura unei funcții înțelegem linia de cod care definește funcția respectivă. Cea mai abstractă semnătură a unei funcții în Python este următoarea:</a:t>
            </a:r>
            <a:endParaRPr b="0" lang="en-US" sz="1500" spc="-1" strike="noStrike">
              <a:latin typeface="Arial"/>
            </a:endParaRPr>
          </a:p>
          <a:p>
            <a:pPr>
              <a:lnSpc>
                <a:spcPct val="150000"/>
              </a:lnSpc>
              <a:spcBef>
                <a:spcPts val="799"/>
              </a:spcBef>
              <a:tabLst>
                <a:tab algn="l" pos="0"/>
              </a:tabLst>
            </a:pPr>
            <a:endParaRPr b="0" lang="en-US" sz="1500" spc="-1" strike="noStrike">
              <a:latin typeface="Arial"/>
            </a:endParaRPr>
          </a:p>
          <a:p>
            <a:pPr marL="457200" indent="-323280">
              <a:lnSpc>
                <a:spcPct val="150000"/>
              </a:lnSpc>
              <a:spcBef>
                <a:spcPts val="799"/>
              </a:spcBef>
              <a:buClr>
                <a:srgbClr val="424242"/>
              </a:buClr>
              <a:buFont typeface="Nunito"/>
              <a:buChar char="•"/>
              <a:tabLst>
                <a:tab algn="l" pos="0"/>
              </a:tabLst>
            </a:pPr>
            <a:r>
              <a:rPr b="0" lang="en-US" sz="1500" spc="-1" strike="noStrike">
                <a:solidFill>
                  <a:srgbClr val="424242"/>
                </a:solidFill>
                <a:latin typeface="Nunito"/>
                <a:ea typeface="Nunito"/>
              </a:rPr>
              <a:t>În exemplul de mai sus observăm declarată o funcție care nu face nimic - blocul de instrucțiuni conține doar instrucțiunea </a:t>
            </a:r>
            <a:r>
              <a:rPr b="1" lang="en-US" sz="1500" spc="-1" strike="noStrike">
                <a:solidFill>
                  <a:srgbClr val="424242"/>
                </a:solidFill>
                <a:latin typeface="Nunito"/>
                <a:ea typeface="Nunito"/>
              </a:rPr>
              <a:t>pass</a:t>
            </a:r>
            <a:r>
              <a:rPr b="0" lang="en-US" sz="1500" spc="-1" strike="noStrike">
                <a:solidFill>
                  <a:srgbClr val="424242"/>
                </a:solidFill>
                <a:latin typeface="Nunito"/>
                <a:ea typeface="Nunito"/>
              </a:rPr>
              <a:t>. Totuși din această formă complet abstractă putem trage următoarele concluzii:</a:t>
            </a:r>
            <a:endParaRPr b="0" lang="en-US" sz="1500" spc="-1" strike="noStrike">
              <a:latin typeface="Arial"/>
            </a:endParaRPr>
          </a:p>
          <a:p>
            <a:pPr lvl="1" marL="914400" indent="-323280">
              <a:lnSpc>
                <a:spcPct val="150000"/>
              </a:lnSpc>
              <a:buClr>
                <a:srgbClr val="424242"/>
              </a:buClr>
              <a:buFont typeface="Nunito"/>
              <a:buChar char="○"/>
              <a:tabLst>
                <a:tab algn="l" pos="0"/>
              </a:tabLst>
            </a:pPr>
            <a:r>
              <a:rPr b="0" lang="en-US" sz="1500" spc="-1" strike="noStrike">
                <a:solidFill>
                  <a:srgbClr val="424242"/>
                </a:solidFill>
                <a:latin typeface="Nunito"/>
                <a:ea typeface="Nunito"/>
              </a:rPr>
              <a:t>pentru declararea unei funcții trebuie să folosim keyword-ul </a:t>
            </a:r>
            <a:r>
              <a:rPr b="1" lang="en-US" sz="1500" spc="-1" strike="noStrike">
                <a:solidFill>
                  <a:srgbClr val="424242"/>
                </a:solidFill>
                <a:latin typeface="Nunito"/>
                <a:ea typeface="Nunito"/>
              </a:rPr>
              <a:t>def</a:t>
            </a:r>
            <a:r>
              <a:rPr b="0" lang="en-US" sz="1500" spc="-1" strike="noStrike">
                <a:solidFill>
                  <a:srgbClr val="424242"/>
                </a:solidFill>
                <a:latin typeface="Nunito"/>
                <a:ea typeface="Nunito"/>
              </a:rPr>
              <a:t>. Acesta va fi primul cuvânt din semnătura unei funcții.</a:t>
            </a:r>
            <a:endParaRPr b="0" lang="en-US" sz="1500" spc="-1" strike="noStrike">
              <a:latin typeface="Arial"/>
            </a:endParaRPr>
          </a:p>
          <a:p>
            <a:pPr lvl="1" marL="914400" indent="-323280">
              <a:lnSpc>
                <a:spcPct val="150000"/>
              </a:lnSpc>
              <a:buClr>
                <a:srgbClr val="424242"/>
              </a:buClr>
              <a:buFont typeface="Nunito"/>
              <a:buChar char="○"/>
              <a:tabLst>
                <a:tab algn="l" pos="0"/>
              </a:tabLst>
            </a:pPr>
            <a:r>
              <a:rPr b="0" lang="en-US" sz="1500" spc="-1" strike="noStrike">
                <a:solidFill>
                  <a:srgbClr val="424242"/>
                </a:solidFill>
                <a:latin typeface="Nunito"/>
                <a:ea typeface="Nunito"/>
              </a:rPr>
              <a:t>următorul cuvânt reprezintă numele funcției. Acesta trebuie să respecte aceleași reguli ca numele unei variable:</a:t>
            </a:r>
            <a:endParaRPr b="0" lang="en-US" sz="1500" spc="-1" strike="noStrike">
              <a:latin typeface="Arial"/>
            </a:endParaRPr>
          </a:p>
          <a:p>
            <a:pPr lvl="2" marL="1371600" indent="-32328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vom folosi notarea </a:t>
            </a:r>
            <a:r>
              <a:rPr b="1" lang="en-US" sz="1500" spc="-1" strike="noStrike">
                <a:solidFill>
                  <a:srgbClr val="db4437"/>
                </a:solidFill>
                <a:latin typeface="Nunito"/>
                <a:ea typeface="Nunito"/>
              </a:rPr>
              <a:t>snake_case</a:t>
            </a:r>
            <a:r>
              <a:rPr b="0" lang="en-US" sz="1500" spc="-1" strike="noStrike">
                <a:solidFill>
                  <a:srgbClr val="424242"/>
                </a:solidFill>
                <a:latin typeface="Nunito"/>
                <a:ea typeface="Nunito"/>
              </a:rPr>
              <a:t>.</a:t>
            </a:r>
            <a:endParaRPr b="0" lang="en-US" sz="1500" spc="-1" strike="noStrike">
              <a:latin typeface="Arial"/>
            </a:endParaRPr>
          </a:p>
          <a:p>
            <a:pPr lvl="2" marL="1371600" indent="-32328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nu poate fi același cu un keyword Python.</a:t>
            </a:r>
            <a:endParaRPr b="0" lang="en-US" sz="1500" spc="-1" strike="noStrike">
              <a:latin typeface="Arial"/>
            </a:endParaRPr>
          </a:p>
          <a:p>
            <a:pPr lvl="2" marL="1371600" indent="-32328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nu poate începe cu o cifră</a:t>
            </a:r>
            <a:endParaRPr b="0" lang="en-US" sz="1500" spc="-1" strike="noStrike">
              <a:latin typeface="Arial"/>
            </a:endParaRPr>
          </a:p>
          <a:p>
            <a:pPr lvl="2" marL="1371600" indent="-323280">
              <a:lnSpc>
                <a:spcPct val="150000"/>
              </a:lnSpc>
              <a:buClr>
                <a:srgbClr val="424242"/>
              </a:buClr>
              <a:buFont typeface="Nunito"/>
              <a:buAutoNum type="romanLcPeriod"/>
              <a:tabLst>
                <a:tab algn="l" pos="0"/>
              </a:tabLst>
            </a:pPr>
            <a:r>
              <a:rPr b="0" lang="en-US" sz="1500" spc="-1" strike="noStrike">
                <a:solidFill>
                  <a:srgbClr val="424242"/>
                </a:solidFill>
                <a:latin typeface="Nunito"/>
                <a:ea typeface="Nunito"/>
              </a:rPr>
              <a:t>poate conține orice înșiruire din </a:t>
            </a:r>
            <a:r>
              <a:rPr b="1" lang="en-US" sz="1500" spc="-1" strike="noStrike">
                <a:solidFill>
                  <a:srgbClr val="db4437"/>
                </a:solidFill>
                <a:latin typeface="Nunito"/>
                <a:ea typeface="Nunito"/>
              </a:rPr>
              <a:t>a-z</a:t>
            </a:r>
            <a:r>
              <a:rPr b="0" lang="en-US" sz="1500" spc="-1" strike="noStrike">
                <a:solidFill>
                  <a:srgbClr val="424242"/>
                </a:solidFill>
                <a:latin typeface="Nunito"/>
                <a:ea typeface="Nunito"/>
              </a:rPr>
              <a:t>, </a:t>
            </a:r>
            <a:r>
              <a:rPr b="1" lang="en-US" sz="1500" spc="-1" strike="noStrike">
                <a:solidFill>
                  <a:srgbClr val="db4437"/>
                </a:solidFill>
                <a:latin typeface="Nunito"/>
                <a:ea typeface="Nunito"/>
              </a:rPr>
              <a:t>A-Z</a:t>
            </a:r>
            <a:r>
              <a:rPr b="0" lang="en-US" sz="1500" spc="-1" strike="noStrike">
                <a:solidFill>
                  <a:srgbClr val="424242"/>
                </a:solidFill>
                <a:latin typeface="Nunito"/>
                <a:ea typeface="Nunito"/>
              </a:rPr>
              <a:t>, </a:t>
            </a:r>
            <a:r>
              <a:rPr b="1" lang="en-US" sz="1500" spc="-1" strike="noStrike">
                <a:solidFill>
                  <a:srgbClr val="db4437"/>
                </a:solidFill>
                <a:latin typeface="Nunito"/>
                <a:ea typeface="Nunito"/>
              </a:rPr>
              <a:t>0-9</a:t>
            </a:r>
            <a:r>
              <a:rPr b="0" lang="en-US" sz="1500" spc="-1" strike="noStrike">
                <a:solidFill>
                  <a:srgbClr val="424242"/>
                </a:solidFill>
                <a:latin typeface="Nunito"/>
                <a:ea typeface="Nunito"/>
              </a:rPr>
              <a:t> și caracterul underscore </a:t>
            </a:r>
            <a:r>
              <a:rPr b="1" lang="en-US" sz="1500" spc="-1" strike="noStrike">
                <a:solidFill>
                  <a:srgbClr val="db4437"/>
                </a:solidFill>
                <a:latin typeface="Nunito"/>
                <a:ea typeface="Nunito"/>
              </a:rPr>
              <a:t>_</a:t>
            </a:r>
            <a:r>
              <a:rPr b="0" lang="en-US" sz="1500" spc="-1" strike="noStrike">
                <a:solidFill>
                  <a:srgbClr val="424242"/>
                </a:solidFill>
                <a:latin typeface="Nunito"/>
                <a:ea typeface="Nunito"/>
              </a:rPr>
              <a:t>.</a:t>
            </a:r>
            <a:endParaRPr b="0" lang="en-US" sz="1500" spc="-1" strike="noStrike">
              <a:latin typeface="Arial"/>
            </a:endParaRPr>
          </a:p>
          <a:p>
            <a:pPr lvl="1" marL="914400" indent="-323280">
              <a:lnSpc>
                <a:spcPct val="150000"/>
              </a:lnSpc>
              <a:buClr>
                <a:srgbClr val="424242"/>
              </a:buClr>
              <a:buFont typeface="Nunito"/>
              <a:buChar char="○"/>
              <a:tabLst>
                <a:tab algn="l" pos="0"/>
              </a:tabLst>
            </a:pPr>
            <a:r>
              <a:rPr b="0" lang="en-US" sz="1500" spc="-1" strike="noStrike">
                <a:solidFill>
                  <a:srgbClr val="424242"/>
                </a:solidFill>
                <a:latin typeface="Nunito"/>
                <a:ea typeface="Nunito"/>
              </a:rPr>
              <a:t>următoarea parte din semnătura funcției o reprezintă lista de parametrii. Aceasta poate fi goală, </a:t>
            </a:r>
            <a:r>
              <a:rPr b="1" lang="en-US" sz="1500" spc="-1" strike="noStrike">
                <a:solidFill>
                  <a:srgbClr val="424242"/>
                </a:solidFill>
                <a:latin typeface="Nunito"/>
                <a:ea typeface="Nunito"/>
              </a:rPr>
              <a:t>()</a:t>
            </a:r>
            <a:r>
              <a:rPr b="0" lang="en-US" sz="1500" spc="-1" strike="noStrike">
                <a:solidFill>
                  <a:srgbClr val="424242"/>
                </a:solidFill>
                <a:latin typeface="Nunito"/>
                <a:ea typeface="Nunito"/>
              </a:rPr>
              <a:t>, dacă funcția nu conține nici un parametru, altfel parametrii trebuie înșiruiți între paranteze </a:t>
            </a:r>
            <a:r>
              <a:rPr b="1" lang="en-US" sz="1500" spc="-1" strike="noStrike">
                <a:solidFill>
                  <a:srgbClr val="424242"/>
                </a:solidFill>
                <a:latin typeface="Nunito"/>
                <a:ea typeface="Nunito"/>
              </a:rPr>
              <a:t>()</a:t>
            </a:r>
            <a:r>
              <a:rPr b="0" lang="en-US" sz="1500" spc="-1" strike="noStrike">
                <a:solidFill>
                  <a:srgbClr val="424242"/>
                </a:solidFill>
                <a:latin typeface="Nunito"/>
                <a:ea typeface="Nunito"/>
              </a:rPr>
              <a:t>.</a:t>
            </a:r>
            <a:endParaRPr b="0" lang="en-US" sz="1500" spc="-1" strike="noStrike">
              <a:latin typeface="Arial"/>
            </a:endParaRPr>
          </a:p>
          <a:p>
            <a:pPr lvl="1" marL="914400" indent="-323280">
              <a:lnSpc>
                <a:spcPct val="150000"/>
              </a:lnSpc>
              <a:buClr>
                <a:srgbClr val="424242"/>
              </a:buClr>
              <a:buFont typeface="Nunito"/>
              <a:buChar char="○"/>
              <a:tabLst>
                <a:tab algn="l" pos="0"/>
              </a:tabLst>
            </a:pPr>
            <a:r>
              <a:rPr b="0" lang="en-US" sz="1500" spc="-1" strike="noStrike">
                <a:solidFill>
                  <a:srgbClr val="424242"/>
                </a:solidFill>
                <a:latin typeface="Nunito"/>
                <a:ea typeface="Nunito"/>
              </a:rPr>
              <a:t>reprezentând un bloc de cod, semnătura oricărei funcții se termină cu caracterul </a:t>
            </a:r>
            <a:r>
              <a:rPr b="1" lang="en-US" sz="1500" spc="-1" strike="noStrike">
                <a:solidFill>
                  <a:srgbClr val="db4437"/>
                </a:solidFill>
                <a:latin typeface="Nunito"/>
                <a:ea typeface="Nunito"/>
              </a:rPr>
              <a:t>:</a:t>
            </a:r>
            <a:endParaRPr b="0" lang="en-US" sz="1500" spc="-1" strike="noStrike">
              <a:latin typeface="Arial"/>
            </a:endParaRPr>
          </a:p>
        </p:txBody>
      </p:sp>
      <p:sp>
        <p:nvSpPr>
          <p:cNvPr id="175"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176"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77" name="Google Shape;134;p10" descr=""/>
          <p:cNvPicPr/>
          <p:nvPr/>
        </p:nvPicPr>
        <p:blipFill>
          <a:blip r:embed="rId1"/>
          <a:stretch/>
        </p:blipFill>
        <p:spPr>
          <a:xfrm>
            <a:off x="4510080" y="1666800"/>
            <a:ext cx="3171240" cy="447120"/>
          </a:xfrm>
          <a:prstGeom prst="rect">
            <a:avLst/>
          </a:prstGeom>
          <a:ln>
            <a:noFill/>
          </a:ln>
        </p:spPr>
      </p:pic>
      <p:pic>
        <p:nvPicPr>
          <p:cNvPr id="178" name="Google Shape;135;p10" descr=""/>
          <p:cNvPicPr/>
          <p:nvPr/>
        </p:nvPicPr>
        <p:blipFill>
          <a:blip r:embed="rId2"/>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16800">
              <a:lnSpc>
                <a:spcPct val="150000"/>
              </a:lnSpc>
              <a:spcBef>
                <a:spcPts val="799"/>
              </a:spcBef>
              <a:buClr>
                <a:srgbClr val="424242"/>
              </a:buClr>
              <a:buFont typeface="Nunito"/>
              <a:buChar char="●"/>
            </a:pPr>
            <a:r>
              <a:rPr b="0" lang="en-US" sz="1400" spc="-1" strike="noStrike">
                <a:solidFill>
                  <a:srgbClr val="424242"/>
                </a:solidFill>
                <a:latin typeface="Nunito"/>
                <a:ea typeface="Nunito"/>
              </a:rPr>
              <a:t>O funcție poate întoarce un rezultat, dar acest lucru nu este obligatoriu.</a:t>
            </a:r>
            <a:endParaRPr b="0" lang="en-US" sz="1400" spc="-1" strike="noStrike">
              <a:latin typeface="Arial"/>
            </a:endParaRPr>
          </a:p>
          <a:p>
            <a:pPr marL="457200" indent="-316800">
              <a:lnSpc>
                <a:spcPct val="150000"/>
              </a:lnSpc>
              <a:buClr>
                <a:srgbClr val="424242"/>
              </a:buClr>
              <a:buFont typeface="Nunito"/>
              <a:buChar char="●"/>
            </a:pPr>
            <a:r>
              <a:rPr b="0" lang="en-US" sz="1400" spc="-1" strike="noStrike">
                <a:solidFill>
                  <a:srgbClr val="424242"/>
                </a:solidFill>
                <a:latin typeface="Nunito"/>
                <a:ea typeface="Nunito"/>
              </a:rPr>
              <a:t>Să luăm exemplul unei funcții care returnează suma a două numere.</a:t>
            </a:r>
            <a:endParaRPr b="0" lang="en-US" sz="1400" spc="-1" strike="noStrike">
              <a:latin typeface="Arial"/>
            </a:endParaRPr>
          </a:p>
          <a:p>
            <a:pPr lvl="1" marL="914400" indent="-316800">
              <a:lnSpc>
                <a:spcPct val="150000"/>
              </a:lnSpc>
              <a:buClr>
                <a:srgbClr val="424242"/>
              </a:buClr>
              <a:buFont typeface="Nunito"/>
              <a:buChar char="○"/>
            </a:pPr>
            <a:r>
              <a:rPr b="0" lang="en-US" sz="1400" spc="-1" strike="noStrike">
                <a:solidFill>
                  <a:srgbClr val="424242"/>
                </a:solidFill>
                <a:latin typeface="Nunito"/>
                <a:ea typeface="Nunito"/>
              </a:rPr>
              <a:t>suma poate fi calculată de o funcție, iar rezultatul obținut poate fi returnat. Pentru a returna o valoare vom folosi keyword-ul </a:t>
            </a:r>
            <a:r>
              <a:rPr b="1" lang="en-US" sz="1400" spc="-1" strike="noStrike">
                <a:solidFill>
                  <a:srgbClr val="424242"/>
                </a:solidFill>
                <a:latin typeface="Nunito"/>
                <a:ea typeface="Nunito"/>
              </a:rPr>
              <a:t>return</a:t>
            </a:r>
            <a:r>
              <a:rPr b="0" lang="en-US" sz="1400" spc="-1" strike="noStrike">
                <a:solidFill>
                  <a:srgbClr val="424242"/>
                </a:solidFill>
                <a:latin typeface="Nunito"/>
                <a:ea typeface="Nunito"/>
              </a:rPr>
              <a:t>.</a:t>
            </a:r>
            <a:endParaRPr b="0" lang="en-US" sz="1400" spc="-1" strike="noStrike">
              <a:latin typeface="Arial"/>
            </a:endParaRPr>
          </a:p>
          <a:p>
            <a:pPr>
              <a:lnSpc>
                <a:spcPct val="150000"/>
              </a:lnSpc>
              <a:spcBef>
                <a:spcPts val="799"/>
              </a:spcBef>
              <a:tabLst>
                <a:tab algn="l" pos="0"/>
              </a:tabLst>
            </a:pPr>
            <a:endParaRPr b="0" lang="en-US" sz="1400" spc="-1" strike="noStrike">
              <a:latin typeface="Arial"/>
            </a:endParaRPr>
          </a:p>
          <a:p>
            <a:pPr>
              <a:lnSpc>
                <a:spcPct val="150000"/>
              </a:lnSpc>
              <a:spcBef>
                <a:spcPts val="799"/>
              </a:spcBef>
              <a:tabLst>
                <a:tab algn="l" pos="0"/>
              </a:tabLst>
            </a:pPr>
            <a:endParaRPr b="0" lang="en-US" sz="1400" spc="-1" strike="noStrike">
              <a:latin typeface="Arial"/>
            </a:endParaRPr>
          </a:p>
          <a:p>
            <a:pPr>
              <a:lnSpc>
                <a:spcPct val="150000"/>
              </a:lnSpc>
              <a:spcBef>
                <a:spcPts val="799"/>
              </a:spcBef>
              <a:tabLst>
                <a:tab algn="l" pos="0"/>
              </a:tabLst>
            </a:pPr>
            <a:endParaRPr b="0" lang="en-US" sz="1400" spc="-1" strike="noStrike">
              <a:latin typeface="Arial"/>
            </a:endParaRPr>
          </a:p>
          <a:p>
            <a:pPr lvl="1" marL="914400" indent="-31680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suma poate fi calculată folosind o variabilă globală, astfel funcția noastră doar va calcula suma celor numere, dar nu va returna rezulatul. Rezultatul va fi notat în variabila globală </a:t>
            </a:r>
            <a:r>
              <a:rPr b="1" lang="en-US" sz="1400" spc="-1" strike="noStrike">
                <a:solidFill>
                  <a:srgbClr val="424242"/>
                </a:solidFill>
                <a:latin typeface="Nunito"/>
                <a:ea typeface="Nunito"/>
              </a:rPr>
              <a:t>my_sum</a:t>
            </a:r>
            <a:r>
              <a:rPr b="0" lang="en-US" sz="1400" spc="-1" strike="noStrike">
                <a:solidFill>
                  <a:srgbClr val="424242"/>
                </a:solidFill>
                <a:latin typeface="Nunito"/>
                <a:ea typeface="Nunito"/>
              </a:rPr>
              <a:t>.</a:t>
            </a:r>
            <a:endParaRPr b="0" lang="en-US" sz="1400" spc="-1" strike="noStrike">
              <a:latin typeface="Arial"/>
            </a:endParaRPr>
          </a:p>
          <a:p>
            <a:pPr>
              <a:lnSpc>
                <a:spcPct val="150000"/>
              </a:lnSpc>
              <a:spcBef>
                <a:spcPts val="799"/>
              </a:spcBef>
              <a:tabLst>
                <a:tab algn="l" pos="0"/>
              </a:tabLst>
            </a:pPr>
            <a:endParaRPr b="0" lang="en-US" sz="1400" spc="-1" strike="noStrike">
              <a:latin typeface="Arial"/>
            </a:endParaRPr>
          </a:p>
          <a:p>
            <a:pPr>
              <a:lnSpc>
                <a:spcPct val="150000"/>
              </a:lnSpc>
              <a:spcBef>
                <a:spcPts val="799"/>
              </a:spcBef>
              <a:tabLst>
                <a:tab algn="l" pos="0"/>
              </a:tabLst>
            </a:pPr>
            <a:endParaRPr b="0" lang="en-US" sz="1400" spc="-1" strike="noStrike">
              <a:latin typeface="Arial"/>
            </a:endParaRPr>
          </a:p>
          <a:p>
            <a:pPr>
              <a:lnSpc>
                <a:spcPct val="150000"/>
              </a:lnSpc>
              <a:spcBef>
                <a:spcPts val="799"/>
              </a:spcBef>
              <a:tabLst>
                <a:tab algn="l" pos="0"/>
              </a:tabLst>
            </a:pPr>
            <a:endParaRPr b="0" lang="en-US" sz="1400" spc="-1" strike="noStrike">
              <a:latin typeface="Arial"/>
            </a:endParaRPr>
          </a:p>
          <a:p>
            <a:pPr>
              <a:lnSpc>
                <a:spcPct val="150000"/>
              </a:lnSpc>
              <a:spcBef>
                <a:spcPts val="799"/>
              </a:spcBef>
              <a:tabLst>
                <a:tab algn="l" pos="0"/>
              </a:tabLst>
            </a:pPr>
            <a:endParaRPr b="0" lang="en-US" sz="1400" spc="-1" strike="noStrike">
              <a:latin typeface="Arial"/>
            </a:endParaRPr>
          </a:p>
          <a:p>
            <a:pPr marL="457200" indent="-316800">
              <a:lnSpc>
                <a:spcPct val="150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Pentru a apela o funcție, așa cum se poate observa în exemplele anterioare, vom folosi numele funcției și vom transmite parametrii.</a:t>
            </a:r>
            <a:endParaRPr b="0" lang="en-US" sz="1400" spc="-1" strike="noStrike">
              <a:latin typeface="Arial"/>
            </a:endParaRPr>
          </a:p>
        </p:txBody>
      </p:sp>
      <p:sp>
        <p:nvSpPr>
          <p:cNvPr id="180"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181"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82" name="Google Shape;143;p11" descr=""/>
          <p:cNvPicPr/>
          <p:nvPr/>
        </p:nvPicPr>
        <p:blipFill>
          <a:blip r:embed="rId1"/>
          <a:stretch/>
        </p:blipFill>
        <p:spPr>
          <a:xfrm>
            <a:off x="5010120" y="1994760"/>
            <a:ext cx="2170800" cy="1178640"/>
          </a:xfrm>
          <a:prstGeom prst="rect">
            <a:avLst/>
          </a:prstGeom>
          <a:ln>
            <a:noFill/>
          </a:ln>
        </p:spPr>
      </p:pic>
      <p:pic>
        <p:nvPicPr>
          <p:cNvPr id="183" name="Google Shape;144;p11" descr=""/>
          <p:cNvPicPr/>
          <p:nvPr/>
        </p:nvPicPr>
        <p:blipFill>
          <a:blip r:embed="rId2"/>
          <a:stretch/>
        </p:blipFill>
        <p:spPr>
          <a:xfrm>
            <a:off x="5174280" y="3939480"/>
            <a:ext cx="1842480" cy="1690200"/>
          </a:xfrm>
          <a:prstGeom prst="rect">
            <a:avLst/>
          </a:prstGeom>
          <a:ln>
            <a:noFill/>
          </a:ln>
        </p:spPr>
      </p:pic>
      <p:pic>
        <p:nvPicPr>
          <p:cNvPr id="184" name="Google Shape;145;p11" descr=""/>
          <p:cNvPicPr/>
          <p:nvPr/>
        </p:nvPicPr>
        <p:blipFill>
          <a:blip r:embed="rId3"/>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29400">
              <a:lnSpc>
                <a:spcPct val="150000"/>
              </a:lnSpc>
              <a:spcBef>
                <a:spcPts val="799"/>
              </a:spcBef>
              <a:buClr>
                <a:srgbClr val="424242"/>
              </a:buClr>
              <a:buFont typeface="Nunito"/>
              <a:buChar char="●"/>
            </a:pPr>
            <a:r>
              <a:rPr b="0" lang="en-US" sz="1600" spc="-1" strike="noStrike">
                <a:solidFill>
                  <a:srgbClr val="424242"/>
                </a:solidFill>
                <a:latin typeface="Nunito"/>
                <a:ea typeface="Nunito"/>
              </a:rPr>
              <a:t>Un aspect foarte important legat de funcții o reprezintă lista de parametrii.</a:t>
            </a:r>
            <a:endParaRPr b="0" lang="en-US" sz="1600" spc="-1" strike="noStrike">
              <a:latin typeface="Arial"/>
            </a:endParaRPr>
          </a:p>
          <a:p>
            <a:pPr marL="457200" indent="-329400">
              <a:lnSpc>
                <a:spcPct val="100000"/>
              </a:lnSpc>
              <a:buClr>
                <a:srgbClr val="424242"/>
              </a:buClr>
              <a:buFont typeface="Nunito"/>
              <a:buChar char="●"/>
            </a:pPr>
            <a:r>
              <a:rPr b="0" lang="en-US" sz="1600" spc="-1" strike="noStrike">
                <a:solidFill>
                  <a:srgbClr val="424242"/>
                </a:solidFill>
                <a:latin typeface="Nunito"/>
                <a:ea typeface="Nunito"/>
              </a:rPr>
              <a:t>În primul rând trebuie să știm că parametrii unei funcții sunt trimiși prin referință. Asta înseamnă că orice modificare a parametrului în cadrul funcției se va reflecta și în-afara acesteia.</a:t>
            </a:r>
            <a:endParaRPr b="0" lang="en-US" sz="1600" spc="-1" strike="noStrike">
              <a:latin typeface="Arial"/>
            </a:endParaRPr>
          </a:p>
          <a:p>
            <a:pPr>
              <a:lnSpc>
                <a:spcPct val="100000"/>
              </a:lnSpc>
              <a:spcBef>
                <a:spcPts val="799"/>
              </a:spcBef>
              <a:tabLst>
                <a:tab algn="l" pos="0"/>
              </a:tabLst>
            </a:pPr>
            <a:endParaRPr b="0" lang="en-US" sz="1600" spc="-1" strike="noStrike">
              <a:latin typeface="Arial"/>
            </a:endParaRPr>
          </a:p>
          <a:p>
            <a:pPr>
              <a:lnSpc>
                <a:spcPct val="100000"/>
              </a:lnSpc>
              <a:spcBef>
                <a:spcPts val="799"/>
              </a:spcBef>
              <a:tabLst>
                <a:tab algn="l" pos="0"/>
              </a:tabLst>
            </a:pPr>
            <a:endParaRPr b="0" lang="en-US" sz="1600" spc="-1" strike="noStrike">
              <a:latin typeface="Arial"/>
            </a:endParaRPr>
          </a:p>
          <a:p>
            <a:pPr>
              <a:lnSpc>
                <a:spcPct val="100000"/>
              </a:lnSpc>
              <a:spcBef>
                <a:spcPts val="799"/>
              </a:spcBef>
              <a:tabLst>
                <a:tab algn="l" pos="0"/>
              </a:tabLst>
            </a:pPr>
            <a:endParaRPr b="0" lang="en-US" sz="1600" spc="-1" strike="noStrike">
              <a:latin typeface="Arial"/>
            </a:endParaRPr>
          </a:p>
          <a:p>
            <a:pPr>
              <a:lnSpc>
                <a:spcPct val="100000"/>
              </a:lnSpc>
              <a:spcBef>
                <a:spcPts val="799"/>
              </a:spcBef>
              <a:tabLst>
                <a:tab algn="l" pos="0"/>
              </a:tabLst>
            </a:pPr>
            <a:endParaRPr b="0" lang="en-US" sz="1600" spc="-1" strike="noStrike">
              <a:latin typeface="Arial"/>
            </a:endParaRPr>
          </a:p>
          <a:p>
            <a:pPr>
              <a:lnSpc>
                <a:spcPct val="100000"/>
              </a:lnSpc>
              <a:spcBef>
                <a:spcPts val="799"/>
              </a:spcBef>
              <a:tabLst>
                <a:tab algn="l" pos="0"/>
              </a:tabLst>
            </a:pPr>
            <a:endParaRPr b="0" lang="en-US" sz="1600" spc="-1" strike="noStrike">
              <a:latin typeface="Arial"/>
            </a:endParaRPr>
          </a:p>
          <a:p>
            <a:pPr marL="457200" indent="-329400">
              <a:lnSpc>
                <a:spcPct val="10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exemplul de mai sus, variabila my_list a fost trimisă funcției my_function, iar în interiorul acesteia valoarea ei a fost modificată. Din câte puteți observa s-a modificat și valoarea parametrului my_list după apelarea funcției.</a:t>
            </a:r>
            <a:endParaRPr b="0" lang="en-US" sz="1600" spc="-1" strike="noStrike">
              <a:latin typeface="Arial"/>
            </a:endParaRPr>
          </a:p>
          <a:p>
            <a:pPr marL="457200" indent="-329400">
              <a:lnSpc>
                <a:spcPct val="100000"/>
              </a:lnSpc>
              <a:buClr>
                <a:srgbClr val="424242"/>
              </a:buClr>
              <a:buFont typeface="Nunito"/>
              <a:buChar char="●"/>
              <a:tabLst>
                <a:tab algn="l" pos="0"/>
              </a:tabLst>
            </a:pPr>
            <a:r>
              <a:rPr b="0" lang="en-US" sz="1600" spc="-1" strike="noStrike">
                <a:solidFill>
                  <a:srgbClr val="424242"/>
                </a:solidFill>
                <a:latin typeface="Nunito"/>
                <a:ea typeface="Nunito"/>
              </a:rPr>
              <a:t>A se nota că acest lucru nu este valabil dacă facem o reasignare a parametrului respectiv datorită modului de lucru al Python Management Memory.</a:t>
            </a:r>
            <a:endParaRPr b="0" lang="en-US" sz="1600" spc="-1" strike="noStrike">
              <a:latin typeface="Arial"/>
            </a:endParaRPr>
          </a:p>
        </p:txBody>
      </p:sp>
      <p:sp>
        <p:nvSpPr>
          <p:cNvPr id="186"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187"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88" name="Google Shape;153;p12" descr=""/>
          <p:cNvPicPr/>
          <p:nvPr/>
        </p:nvPicPr>
        <p:blipFill>
          <a:blip r:embed="rId1"/>
          <a:stretch/>
        </p:blipFill>
        <p:spPr>
          <a:xfrm>
            <a:off x="4559400" y="2035080"/>
            <a:ext cx="3122640" cy="1463400"/>
          </a:xfrm>
          <a:prstGeom prst="rect">
            <a:avLst/>
          </a:prstGeom>
          <a:ln>
            <a:noFill/>
          </a:ln>
        </p:spPr>
      </p:pic>
      <p:pic>
        <p:nvPicPr>
          <p:cNvPr id="189" name="Google Shape;154;p12" descr=""/>
          <p:cNvPicPr/>
          <p:nvPr/>
        </p:nvPicPr>
        <p:blipFill>
          <a:blip r:embed="rId2"/>
          <a:stretch/>
        </p:blipFill>
        <p:spPr>
          <a:xfrm>
            <a:off x="4711680" y="4752360"/>
            <a:ext cx="2768040" cy="1463400"/>
          </a:xfrm>
          <a:prstGeom prst="rect">
            <a:avLst/>
          </a:prstGeom>
          <a:ln>
            <a:noFill/>
          </a:ln>
        </p:spPr>
      </p:pic>
      <p:pic>
        <p:nvPicPr>
          <p:cNvPr id="190" name="Google Shape;155;p12" descr=""/>
          <p:cNvPicPr/>
          <p:nvPr/>
        </p:nvPicPr>
        <p:blipFill>
          <a:blip r:embed="rId3"/>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Un alt aspect foarte important ce ține de parametrii unei funcții o reprezintă tipul acestora.</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Din punct de vedere al modului în care sunt declarați și transmiși aceștia pot fi împărțiți astfel:</a:t>
            </a:r>
            <a:endParaRPr b="0" lang="en-US" sz="1800" spc="-1" strike="noStrike">
              <a:latin typeface="Arial"/>
            </a:endParaRPr>
          </a:p>
          <a:p>
            <a:pPr lvl="1" marL="914400" indent="-342360">
              <a:lnSpc>
                <a:spcPct val="150000"/>
              </a:lnSpc>
              <a:buClr>
                <a:srgbClr val="424242"/>
              </a:buClr>
              <a:buFont typeface="Nunito"/>
              <a:buChar char="○"/>
            </a:pPr>
            <a:r>
              <a:rPr b="1" lang="en-US" sz="1800" spc="-1" strike="noStrike">
                <a:solidFill>
                  <a:srgbClr val="424242"/>
                </a:solidFill>
                <a:latin typeface="Nunito"/>
                <a:ea typeface="Nunito"/>
              </a:rPr>
              <a:t>poziționali (required)</a:t>
            </a:r>
            <a:r>
              <a:rPr b="0" lang="en-US" sz="1800" spc="-1" strike="noStrike">
                <a:solidFill>
                  <a:srgbClr val="424242"/>
                </a:solidFill>
                <a:latin typeface="Nunito"/>
                <a:ea typeface="Nunito"/>
              </a:rPr>
              <a:t>. Aceștia apar primii în lista de parametrii, iar trimiterea lor este obligatorie.</a:t>
            </a: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marL="914400">
              <a:lnSpc>
                <a:spcPct val="150000"/>
              </a:lnSpc>
              <a:spcBef>
                <a:spcPts val="799"/>
              </a:spcBef>
              <a:tabLst>
                <a:tab algn="l" pos="0"/>
              </a:tabLst>
            </a:pPr>
            <a:endParaRPr b="0" lang="en-US" sz="1800" spc="-1" strike="noStrike">
              <a:latin typeface="Arial"/>
            </a:endParaRPr>
          </a:p>
          <a:p>
            <a:pPr lvl="2" marL="1371600" indent="-34236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ordinea în care sunt trimiși trebuie respectată.</a:t>
            </a:r>
            <a:endParaRPr b="0" lang="en-US" sz="1800" spc="-1" strike="noStrike">
              <a:latin typeface="Arial"/>
            </a:endParaRPr>
          </a:p>
        </p:txBody>
      </p:sp>
      <p:sp>
        <p:nvSpPr>
          <p:cNvPr id="192"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193"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94" name="Google Shape;163;p13" descr=""/>
          <p:cNvPicPr/>
          <p:nvPr/>
        </p:nvPicPr>
        <p:blipFill>
          <a:blip r:embed="rId1"/>
          <a:stretch/>
        </p:blipFill>
        <p:spPr>
          <a:xfrm>
            <a:off x="3130560" y="2242080"/>
            <a:ext cx="5929920" cy="1357200"/>
          </a:xfrm>
          <a:prstGeom prst="rect">
            <a:avLst/>
          </a:prstGeom>
          <a:ln>
            <a:noFill/>
          </a:ln>
        </p:spPr>
      </p:pic>
      <p:pic>
        <p:nvPicPr>
          <p:cNvPr id="195" name="Google Shape;164;p13" descr=""/>
          <p:cNvPicPr/>
          <p:nvPr/>
        </p:nvPicPr>
        <p:blipFill>
          <a:blip r:embed="rId2"/>
          <a:stretch/>
        </p:blipFill>
        <p:spPr>
          <a:xfrm>
            <a:off x="2430720" y="4318920"/>
            <a:ext cx="3256920" cy="1418400"/>
          </a:xfrm>
          <a:prstGeom prst="rect">
            <a:avLst/>
          </a:prstGeom>
          <a:ln>
            <a:noFill/>
          </a:ln>
        </p:spPr>
      </p:pic>
      <p:pic>
        <p:nvPicPr>
          <p:cNvPr id="196" name="Google Shape;165;p13" descr=""/>
          <p:cNvPicPr/>
          <p:nvPr/>
        </p:nvPicPr>
        <p:blipFill>
          <a:blip r:embed="rId3"/>
          <a:stretch/>
        </p:blipFill>
        <p:spPr>
          <a:xfrm>
            <a:off x="6553800" y="4318920"/>
            <a:ext cx="3256920" cy="1418400"/>
          </a:xfrm>
          <a:prstGeom prst="rect">
            <a:avLst/>
          </a:prstGeom>
          <a:ln>
            <a:noFill/>
          </a:ln>
        </p:spPr>
      </p:pic>
      <p:pic>
        <p:nvPicPr>
          <p:cNvPr id="197" name="Google Shape;166;p13" descr=""/>
          <p:cNvPicPr/>
          <p:nvPr/>
        </p:nvPicPr>
        <p:blipFill>
          <a:blip r:embed="rId4"/>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lvl="1" marL="914400" indent="-342360">
              <a:lnSpc>
                <a:spcPct val="200000"/>
              </a:lnSpc>
              <a:spcBef>
                <a:spcPts val="799"/>
              </a:spcBef>
              <a:buClr>
                <a:srgbClr val="424242"/>
              </a:buClr>
              <a:buFont typeface="Nunito"/>
              <a:buChar char="○"/>
            </a:pPr>
            <a:r>
              <a:rPr b="1" lang="en-US" sz="1800" spc="-1" strike="noStrike">
                <a:solidFill>
                  <a:srgbClr val="424242"/>
                </a:solidFill>
                <a:latin typeface="Nunito"/>
                <a:ea typeface="Nunito"/>
              </a:rPr>
              <a:t>cheie-valoare (key=value)</a:t>
            </a:r>
            <a:r>
              <a:rPr b="0" lang="en-US" sz="1800" spc="-1" strike="noStrike">
                <a:solidFill>
                  <a:srgbClr val="424242"/>
                </a:solidFill>
                <a:latin typeface="Nunito"/>
                <a:ea typeface="Nunito"/>
              </a:rPr>
              <a:t>. Aceștia apar în listă după parametrii poziționali și sunt setați sub forma </a:t>
            </a:r>
            <a:r>
              <a:rPr b="1" lang="en-US" sz="1800" spc="-1" strike="noStrike">
                <a:solidFill>
                  <a:srgbClr val="424242"/>
                </a:solidFill>
                <a:latin typeface="Nunito"/>
                <a:ea typeface="Nunito"/>
              </a:rPr>
              <a:t>cheie=valoare</a:t>
            </a:r>
            <a:r>
              <a:rPr b="0" lang="en-US" sz="1800" spc="-1" strike="noStrike">
                <a:solidFill>
                  <a:srgbClr val="424242"/>
                </a:solidFill>
                <a:latin typeface="Nunito"/>
                <a:ea typeface="Nunito"/>
              </a:rPr>
              <a:t>. Astfel prezența lor în apelul funcției nu mai este obligatorie. Dacă aceștia lipsesc din apelul funcției valoarea default va fi folosită. Ordinea lor nu este importantă, deoarece sunt specificați prin nume, dar trebuie să succeadă parametrii poziționali.</a:t>
            </a:r>
            <a:endParaRPr b="0" lang="en-US" sz="1800" spc="-1" strike="noStrike">
              <a:latin typeface="Arial"/>
            </a:endParaRPr>
          </a:p>
        </p:txBody>
      </p:sp>
      <p:sp>
        <p:nvSpPr>
          <p:cNvPr id="199"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200"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01" name="Google Shape;174;p14" descr=""/>
          <p:cNvPicPr/>
          <p:nvPr/>
        </p:nvPicPr>
        <p:blipFill>
          <a:blip r:embed="rId1"/>
          <a:stretch/>
        </p:blipFill>
        <p:spPr>
          <a:xfrm>
            <a:off x="2683800" y="3114000"/>
            <a:ext cx="3224160" cy="1266480"/>
          </a:xfrm>
          <a:prstGeom prst="rect">
            <a:avLst/>
          </a:prstGeom>
          <a:ln>
            <a:noFill/>
          </a:ln>
        </p:spPr>
      </p:pic>
      <p:pic>
        <p:nvPicPr>
          <p:cNvPr id="202" name="Google Shape;175;p14" descr=""/>
          <p:cNvPicPr/>
          <p:nvPr/>
        </p:nvPicPr>
        <p:blipFill>
          <a:blip r:embed="rId2"/>
          <a:stretch/>
        </p:blipFill>
        <p:spPr>
          <a:xfrm>
            <a:off x="6333480" y="3114000"/>
            <a:ext cx="3224160" cy="1266480"/>
          </a:xfrm>
          <a:prstGeom prst="rect">
            <a:avLst/>
          </a:prstGeom>
          <a:ln>
            <a:noFill/>
          </a:ln>
        </p:spPr>
      </p:pic>
      <p:pic>
        <p:nvPicPr>
          <p:cNvPr id="203" name="Google Shape;176;p14" descr=""/>
          <p:cNvPicPr/>
          <p:nvPr/>
        </p:nvPicPr>
        <p:blipFill>
          <a:blip r:embed="rId3"/>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16800">
              <a:lnSpc>
                <a:spcPct val="115000"/>
              </a:lnSpc>
              <a:spcBef>
                <a:spcPts val="799"/>
              </a:spcBef>
              <a:buClr>
                <a:srgbClr val="424242"/>
              </a:buClr>
              <a:buFont typeface="Nunito"/>
              <a:buChar char="●"/>
            </a:pPr>
            <a:r>
              <a:rPr b="0" lang="en-US" sz="1400" spc="-1" strike="noStrike">
                <a:solidFill>
                  <a:srgbClr val="424242"/>
                </a:solidFill>
                <a:latin typeface="Nunito"/>
                <a:ea typeface="Nunito"/>
              </a:rPr>
              <a:t>Dacă vă aduceți aminte, la începutul acestui capitol am vorbit de forma cea mai abstractă a unei funcții.</a:t>
            </a:r>
            <a:endParaRPr b="0" lang="en-US" sz="1400" spc="-1" strike="noStrike">
              <a:latin typeface="Arial"/>
            </a:endParaRPr>
          </a:p>
          <a:p>
            <a:pPr>
              <a:lnSpc>
                <a:spcPct val="115000"/>
              </a:lnSpc>
              <a:spcBef>
                <a:spcPts val="799"/>
              </a:spcBef>
              <a:tabLst>
                <a:tab algn="l" pos="0"/>
              </a:tabLst>
            </a:pPr>
            <a:endParaRPr b="0" lang="en-US" sz="1400" spc="-1" strike="noStrike">
              <a:latin typeface="Arial"/>
            </a:endParaRPr>
          </a:p>
          <a:p>
            <a:pPr marL="457200" indent="-316800">
              <a:lnSpc>
                <a:spcPct val="115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Din câte puteți observa în exemplul de mai sus, parametrii specificați nu prea respectă tiparul folosit în exemplificările anterioare</a:t>
            </a:r>
            <a:endParaRPr b="0" lang="en-US" sz="1400" spc="-1" strike="noStrike">
              <a:latin typeface="Arial"/>
            </a:endParaRPr>
          </a:p>
          <a:p>
            <a:pPr marL="457200" indent="-316800">
              <a:lnSpc>
                <a:spcPct val="115000"/>
              </a:lnSpc>
              <a:buClr>
                <a:srgbClr val="424242"/>
              </a:buClr>
              <a:buFont typeface="Nunito"/>
              <a:buChar char="●"/>
              <a:tabLst>
                <a:tab algn="l" pos="0"/>
              </a:tabLst>
            </a:pPr>
            <a:r>
              <a:rPr b="0" lang="en-US" sz="1400" spc="-1" strike="noStrike">
                <a:solidFill>
                  <a:srgbClr val="424242"/>
                </a:solidFill>
                <a:latin typeface="Nunito"/>
                <a:ea typeface="Nunito"/>
              </a:rPr>
              <a:t>Asta pentru că în Python putem folosi variable-length arguments. Cu alte cuvinte, există acești parametri speciali (precedați cu </a:t>
            </a:r>
            <a:r>
              <a:rPr b="1" lang="en-US" sz="1400" spc="-1" strike="noStrike">
                <a:solidFill>
                  <a:srgbClr val="db4437"/>
                </a:solidFill>
                <a:latin typeface="Nunito"/>
                <a:ea typeface="Nunito"/>
              </a:rPr>
              <a:t>*</a:t>
            </a:r>
            <a:r>
              <a:rPr b="0" lang="en-US" sz="1400" spc="-1" strike="noStrike">
                <a:solidFill>
                  <a:srgbClr val="424242"/>
                </a:solidFill>
                <a:latin typeface="Nunito"/>
                <a:ea typeface="Nunito"/>
              </a:rPr>
              <a:t>, respectiv </a:t>
            </a:r>
            <a:r>
              <a:rPr b="1" lang="en-US" sz="1400" spc="-1" strike="noStrike">
                <a:solidFill>
                  <a:srgbClr val="db4437"/>
                </a:solidFill>
                <a:latin typeface="Nunito"/>
                <a:ea typeface="Nunito"/>
              </a:rPr>
              <a:t>**</a:t>
            </a:r>
            <a:r>
              <a:rPr b="0" lang="en-US" sz="1400" spc="-1" strike="noStrike">
                <a:solidFill>
                  <a:srgbClr val="424242"/>
                </a:solidFill>
                <a:latin typeface="Nunito"/>
                <a:ea typeface="Nunito"/>
              </a:rPr>
              <a:t> - numele poate fi altul)</a:t>
            </a:r>
            <a:endParaRPr b="0" lang="en-US" sz="1400" spc="-1" strike="noStrike">
              <a:latin typeface="Arial"/>
            </a:endParaRPr>
          </a:p>
          <a:p>
            <a:pPr lvl="1" marL="914400" indent="-316800">
              <a:lnSpc>
                <a:spcPct val="115000"/>
              </a:lnSpc>
              <a:buClr>
                <a:srgbClr val="424242"/>
              </a:buClr>
              <a:buFont typeface="Nunito"/>
              <a:buChar char="○"/>
              <a:tabLst>
                <a:tab algn="l" pos="0"/>
              </a:tabLst>
            </a:pPr>
            <a:r>
              <a:rPr b="0" lang="en-US" sz="1400" spc="-1" strike="noStrike">
                <a:solidFill>
                  <a:srgbClr val="424242"/>
                </a:solidFill>
                <a:latin typeface="Nunito"/>
                <a:ea typeface="Nunito"/>
              </a:rPr>
              <a:t>primul parametru, precedat cu *, are rolul de a prelua toți parametrii poziționali nedeclarați în semnătura funcției, dar transmiși în momentul apelării acesteia. Ei se vor regăsi într-o listă în ordinea în care au fost transmiși.</a:t>
            </a:r>
            <a:endParaRPr b="0" lang="en-US" sz="1400" spc="-1" strike="noStrike">
              <a:latin typeface="Arial"/>
            </a:endParaRPr>
          </a:p>
          <a:p>
            <a:pPr marL="914400">
              <a:lnSpc>
                <a:spcPct val="115000"/>
              </a:lnSpc>
              <a:spcBef>
                <a:spcPts val="799"/>
              </a:spcBef>
              <a:tabLst>
                <a:tab algn="l" pos="0"/>
              </a:tabLst>
            </a:pPr>
            <a:endParaRPr b="0" lang="en-US" sz="1400" spc="-1" strike="noStrike">
              <a:latin typeface="Arial"/>
            </a:endParaRPr>
          </a:p>
          <a:p>
            <a:pPr marL="914400">
              <a:lnSpc>
                <a:spcPct val="115000"/>
              </a:lnSpc>
              <a:spcBef>
                <a:spcPts val="799"/>
              </a:spcBef>
              <a:tabLst>
                <a:tab algn="l" pos="0"/>
              </a:tabLst>
            </a:pPr>
            <a:endParaRPr b="0" lang="en-US" sz="1400" spc="-1" strike="noStrike">
              <a:latin typeface="Arial"/>
            </a:endParaRPr>
          </a:p>
          <a:p>
            <a:pPr marL="914400">
              <a:lnSpc>
                <a:spcPct val="115000"/>
              </a:lnSpc>
              <a:spcBef>
                <a:spcPts val="799"/>
              </a:spcBef>
              <a:tabLst>
                <a:tab algn="l" pos="0"/>
              </a:tabLst>
            </a:pPr>
            <a:endParaRPr b="0" lang="en-US" sz="1400" spc="-1" strike="noStrike">
              <a:latin typeface="Arial"/>
            </a:endParaRPr>
          </a:p>
          <a:p>
            <a:pPr marL="914400">
              <a:lnSpc>
                <a:spcPct val="115000"/>
              </a:lnSpc>
              <a:spcBef>
                <a:spcPts val="799"/>
              </a:spcBef>
              <a:tabLst>
                <a:tab algn="l" pos="0"/>
              </a:tabLst>
            </a:pPr>
            <a:endParaRPr b="0" lang="en-US" sz="1400" spc="-1" strike="noStrike">
              <a:latin typeface="Arial"/>
            </a:endParaRPr>
          </a:p>
          <a:p>
            <a:pPr lvl="1" marL="914400" indent="-316800">
              <a:lnSpc>
                <a:spcPct val="115000"/>
              </a:lnSpc>
              <a:spcBef>
                <a:spcPts val="799"/>
              </a:spcBef>
              <a:buClr>
                <a:srgbClr val="424242"/>
              </a:buClr>
              <a:buFont typeface="Nunito"/>
              <a:buChar char="○"/>
              <a:tabLst>
                <a:tab algn="l" pos="0"/>
              </a:tabLst>
            </a:pPr>
            <a:r>
              <a:rPr b="0" lang="en-US" sz="1400" spc="-1" strike="noStrike">
                <a:solidFill>
                  <a:srgbClr val="424242"/>
                </a:solidFill>
                <a:latin typeface="Nunito"/>
                <a:ea typeface="Nunito"/>
              </a:rPr>
              <a:t>al doilea parametru, precedat cu **, are rolul de a prelua toți parametrii cheie:valoare nedeclarați în semnătura funcției, dar transmiși în momentul apelării acesteia. Ei se vor regăsi într-un dicționar.</a:t>
            </a:r>
            <a:endParaRPr b="0" lang="en-US" sz="1400" spc="-1" strike="noStrike">
              <a:latin typeface="Arial"/>
            </a:endParaRPr>
          </a:p>
        </p:txBody>
      </p:sp>
      <p:sp>
        <p:nvSpPr>
          <p:cNvPr id="205"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206"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07" name="Google Shape;184;p15" descr=""/>
          <p:cNvPicPr/>
          <p:nvPr/>
        </p:nvPicPr>
        <p:blipFill>
          <a:blip r:embed="rId1"/>
          <a:stretch/>
        </p:blipFill>
        <p:spPr>
          <a:xfrm>
            <a:off x="4815000" y="1247400"/>
            <a:ext cx="2561400" cy="360720"/>
          </a:xfrm>
          <a:prstGeom prst="rect">
            <a:avLst/>
          </a:prstGeom>
          <a:ln>
            <a:noFill/>
          </a:ln>
        </p:spPr>
      </p:pic>
      <p:pic>
        <p:nvPicPr>
          <p:cNvPr id="208" name="Google Shape;185;p15" descr=""/>
          <p:cNvPicPr/>
          <p:nvPr/>
        </p:nvPicPr>
        <p:blipFill>
          <a:blip r:embed="rId2"/>
          <a:stretch/>
        </p:blipFill>
        <p:spPr>
          <a:xfrm>
            <a:off x="4784760" y="3035520"/>
            <a:ext cx="2621520" cy="1097640"/>
          </a:xfrm>
          <a:prstGeom prst="rect">
            <a:avLst/>
          </a:prstGeom>
          <a:ln>
            <a:noFill/>
          </a:ln>
        </p:spPr>
      </p:pic>
      <p:pic>
        <p:nvPicPr>
          <p:cNvPr id="209" name="Google Shape;186;p15" descr=""/>
          <p:cNvPicPr/>
          <p:nvPr/>
        </p:nvPicPr>
        <p:blipFill>
          <a:blip r:embed="rId3"/>
          <a:stretch/>
        </p:blipFill>
        <p:spPr>
          <a:xfrm>
            <a:off x="4784760" y="4941360"/>
            <a:ext cx="2621520" cy="1012320"/>
          </a:xfrm>
          <a:prstGeom prst="rect">
            <a:avLst/>
          </a:prstGeom>
          <a:ln>
            <a:noFill/>
          </a:ln>
        </p:spPr>
      </p:pic>
      <p:pic>
        <p:nvPicPr>
          <p:cNvPr id="210" name="Google Shape;187;p15" descr=""/>
          <p:cNvPicPr/>
          <p:nvPr/>
        </p:nvPicPr>
        <p:blipFill>
          <a:blip r:embed="rId4"/>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29400">
              <a:lnSpc>
                <a:spcPct val="150000"/>
              </a:lnSpc>
              <a:spcBef>
                <a:spcPts val="799"/>
              </a:spcBef>
              <a:buClr>
                <a:srgbClr val="424242"/>
              </a:buClr>
              <a:buFont typeface="Nunito"/>
              <a:buChar char="●"/>
            </a:pPr>
            <a:r>
              <a:rPr b="0" lang="en-US" sz="1600" spc="-1" strike="noStrike">
                <a:solidFill>
                  <a:srgbClr val="424242"/>
                </a:solidFill>
                <a:latin typeface="Nunito"/>
                <a:ea typeface="Nunito"/>
              </a:rPr>
              <a:t>O caracteristică specifică funcțiilor o reprezintă recursivitatea.</a:t>
            </a:r>
            <a:endParaRPr b="0" lang="en-US" sz="1600" spc="-1" strike="noStrike">
              <a:latin typeface="Arial"/>
            </a:endParaRPr>
          </a:p>
          <a:p>
            <a:pPr marL="457200" indent="-329400">
              <a:lnSpc>
                <a:spcPct val="150000"/>
              </a:lnSpc>
              <a:buClr>
                <a:srgbClr val="424242"/>
              </a:buClr>
              <a:buFont typeface="Nunito"/>
              <a:buChar char="●"/>
            </a:pPr>
            <a:r>
              <a:rPr b="0" lang="en-US" sz="1600" spc="-1" strike="noStrike">
                <a:solidFill>
                  <a:srgbClr val="424242"/>
                </a:solidFill>
                <a:latin typeface="Nunito"/>
                <a:ea typeface="Nunito"/>
              </a:rPr>
              <a:t>O funcție este recursivă dacă se apelează singură.</a:t>
            </a:r>
            <a:endParaRPr b="0" lang="en-US" sz="1600" spc="-1" strike="noStrike">
              <a:latin typeface="Arial"/>
            </a:endParaRPr>
          </a:p>
          <a:p>
            <a:pPr marL="457200" indent="-329400">
              <a:lnSpc>
                <a:spcPct val="150000"/>
              </a:lnSpc>
              <a:buClr>
                <a:srgbClr val="424242"/>
              </a:buClr>
              <a:buFont typeface="Nunito"/>
              <a:buChar char="●"/>
            </a:pPr>
            <a:r>
              <a:rPr b="0" lang="en-US" sz="1600" spc="-1" strike="noStrike">
                <a:solidFill>
                  <a:srgbClr val="424242"/>
                </a:solidFill>
                <a:latin typeface="Nunito"/>
                <a:ea typeface="Nunito"/>
              </a:rPr>
              <a:t>Exemplul clasic al recursivității este următorul:</a:t>
            </a:r>
            <a:endParaRPr b="0" lang="en-US" sz="1600" spc="-1" strike="noStrike">
              <a:latin typeface="Arial"/>
            </a:endParaRPr>
          </a:p>
          <a:p>
            <a:pPr marL="457200">
              <a:lnSpc>
                <a:spcPct val="150000"/>
              </a:lnSpc>
              <a:spcBef>
                <a:spcPts val="799"/>
              </a:spcBef>
              <a:tabLst>
                <a:tab algn="l" pos="0"/>
              </a:tabLst>
            </a:pPr>
            <a:endParaRPr b="0" lang="en-US" sz="1600" spc="-1" strike="noStrike">
              <a:latin typeface="Arial"/>
            </a:endParaRPr>
          </a:p>
          <a:p>
            <a:pPr marL="457200">
              <a:lnSpc>
                <a:spcPct val="150000"/>
              </a:lnSpc>
              <a:spcBef>
                <a:spcPts val="799"/>
              </a:spcBef>
              <a:tabLst>
                <a:tab algn="l" pos="0"/>
              </a:tabLst>
            </a:pPr>
            <a:endParaRPr b="0" lang="en-US" sz="1600" spc="-1" strike="noStrike">
              <a:latin typeface="Arial"/>
            </a:endParaRPr>
          </a:p>
          <a:p>
            <a:pPr marL="457200">
              <a:lnSpc>
                <a:spcPct val="150000"/>
              </a:lnSpc>
              <a:spcBef>
                <a:spcPts val="799"/>
              </a:spcBef>
              <a:tabLst>
                <a:tab algn="l" pos="0"/>
              </a:tabLst>
            </a:pPr>
            <a:endParaRPr b="0" lang="en-US" sz="1600" spc="-1" strike="noStrike">
              <a:latin typeface="Arial"/>
            </a:endParaRPr>
          </a:p>
          <a:p>
            <a:pPr marL="457200">
              <a:lnSpc>
                <a:spcPct val="150000"/>
              </a:lnSpc>
              <a:spcBef>
                <a:spcPts val="799"/>
              </a:spcBef>
              <a:tabLst>
                <a:tab algn="l" pos="0"/>
              </a:tabLst>
            </a:pPr>
            <a:endParaRPr b="0" lang="en-US" sz="1600" spc="-1" strike="noStrike">
              <a:latin typeface="Arial"/>
            </a:endParaRPr>
          </a:p>
          <a:p>
            <a:pPr marL="457200">
              <a:lnSpc>
                <a:spcPct val="150000"/>
              </a:lnSpc>
              <a:spcBef>
                <a:spcPts val="799"/>
              </a:spcBef>
              <a:tabLst>
                <a:tab algn="l" pos="0"/>
              </a:tabLst>
            </a:pPr>
            <a:endParaRPr b="0" lang="en-US" sz="1600" spc="-1" strike="noStrike">
              <a:latin typeface="Arial"/>
            </a:endParaRPr>
          </a:p>
          <a:p>
            <a:pPr marL="457200" indent="-32940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Funcția anterioară calculează suma tuturor numerelor cuprinse în intervalul </a:t>
            </a:r>
            <a:r>
              <a:rPr b="1" lang="en-US" sz="1600" spc="-1" strike="noStrike">
                <a:solidFill>
                  <a:srgbClr val="424242"/>
                </a:solidFill>
                <a:latin typeface="Nunito"/>
                <a:ea typeface="Nunito"/>
              </a:rPr>
              <a:t>[0, n]</a:t>
            </a:r>
            <a:r>
              <a:rPr b="0" lang="en-US" sz="1600" spc="-1" strike="noStrike">
                <a:solidFill>
                  <a:srgbClr val="424242"/>
                </a:solidFill>
                <a:latin typeface="Nunito"/>
                <a:ea typeface="Nunito"/>
              </a:rPr>
              <a:t>.</a:t>
            </a:r>
            <a:endParaRPr b="0" lang="en-US" sz="1600" spc="-1" strike="noStrike">
              <a:latin typeface="Arial"/>
            </a:endParaRPr>
          </a:p>
          <a:p>
            <a:pPr marL="457200" indent="-329400">
              <a:lnSpc>
                <a:spcPct val="150000"/>
              </a:lnSpc>
              <a:buClr>
                <a:srgbClr val="424242"/>
              </a:buClr>
              <a:buFont typeface="Nunito"/>
              <a:buChar char="●"/>
              <a:tabLst>
                <a:tab algn="l" pos="0"/>
              </a:tabLst>
            </a:pPr>
            <a:r>
              <a:rPr b="0" lang="en-US" sz="1600" spc="-1" strike="noStrike">
                <a:solidFill>
                  <a:srgbClr val="424242"/>
                </a:solidFill>
                <a:latin typeface="Nunito"/>
                <a:ea typeface="Nunito"/>
              </a:rPr>
              <a:t>O funcție recursivă trebuie să îndeplinească două caracteristici:</a:t>
            </a:r>
            <a:endParaRPr b="0" lang="en-US" sz="1600" spc="-1" strike="noStrike">
              <a:latin typeface="Arial"/>
            </a:endParaRPr>
          </a:p>
          <a:p>
            <a:pPr lvl="1" marL="914400" indent="-329400">
              <a:lnSpc>
                <a:spcPct val="150000"/>
              </a:lnSpc>
              <a:buClr>
                <a:srgbClr val="424242"/>
              </a:buClr>
              <a:buFont typeface="Nunito"/>
              <a:buChar char="○"/>
              <a:tabLst>
                <a:tab algn="l" pos="0"/>
              </a:tabLst>
            </a:pPr>
            <a:r>
              <a:rPr b="0" lang="en-US" sz="1600" spc="-1" strike="noStrike">
                <a:solidFill>
                  <a:srgbClr val="424242"/>
                </a:solidFill>
                <a:latin typeface="Nunito"/>
                <a:ea typeface="Nunito"/>
              </a:rPr>
              <a:t>să se auto-apeleze</a:t>
            </a:r>
            <a:endParaRPr b="0" lang="en-US" sz="1600" spc="-1" strike="noStrike">
              <a:latin typeface="Arial"/>
            </a:endParaRPr>
          </a:p>
          <a:p>
            <a:pPr lvl="1" marL="914400" indent="-329400">
              <a:lnSpc>
                <a:spcPct val="150000"/>
              </a:lnSpc>
              <a:buClr>
                <a:srgbClr val="424242"/>
              </a:buClr>
              <a:buFont typeface="Nunito"/>
              <a:buChar char="○"/>
              <a:tabLst>
                <a:tab algn="l" pos="0"/>
              </a:tabLst>
            </a:pPr>
            <a:r>
              <a:rPr b="0" lang="en-US" sz="1600" spc="-1" strike="noStrike">
                <a:solidFill>
                  <a:srgbClr val="424242"/>
                </a:solidFill>
                <a:latin typeface="Nunito"/>
                <a:ea typeface="Nunito"/>
              </a:rPr>
              <a:t>să conțină o condiție pentru oprirea recursivității.</a:t>
            </a:r>
            <a:endParaRPr b="0" lang="en-US" sz="1600" spc="-1" strike="noStrike">
              <a:latin typeface="Arial"/>
            </a:endParaRPr>
          </a:p>
        </p:txBody>
      </p:sp>
      <p:sp>
        <p:nvSpPr>
          <p:cNvPr id="212"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213"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14" name="Google Shape;195;p16" descr=""/>
          <p:cNvPicPr/>
          <p:nvPr/>
        </p:nvPicPr>
        <p:blipFill>
          <a:blip r:embed="rId1"/>
          <a:stretch/>
        </p:blipFill>
        <p:spPr>
          <a:xfrm>
            <a:off x="4381560" y="2055960"/>
            <a:ext cx="3428280" cy="2189880"/>
          </a:xfrm>
          <a:prstGeom prst="rect">
            <a:avLst/>
          </a:prstGeom>
          <a:ln>
            <a:noFill/>
          </a:ln>
        </p:spPr>
      </p:pic>
      <p:pic>
        <p:nvPicPr>
          <p:cNvPr id="215" name="Google Shape;196;p16" descr=""/>
          <p:cNvPicPr/>
          <p:nvPr/>
        </p:nvPicPr>
        <p:blipFill>
          <a:blip r:embed="rId2"/>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0" y="2566080"/>
            <a:ext cx="12191400" cy="132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6000" spc="-1" strike="noStrike">
                <a:solidFill>
                  <a:srgbClr val="ffffff"/>
                </a:solidFill>
                <a:latin typeface="Maven Pro"/>
                <a:ea typeface="Maven Pro"/>
              </a:rPr>
              <a:t>Tratarea excepțiilor</a:t>
            </a:r>
            <a:endParaRPr b="0" lang="en-US" sz="6000" spc="-1" strike="noStrike">
              <a:latin typeface="Arial"/>
            </a:endParaRPr>
          </a:p>
        </p:txBody>
      </p:sp>
      <p:sp>
        <p:nvSpPr>
          <p:cNvPr id="217" name="CustomShape 2"/>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400" spc="-1" strike="noStrike">
                <a:solidFill>
                  <a:srgbClr val="ffffff"/>
                </a:solidFill>
                <a:latin typeface="Maven Pro"/>
                <a:ea typeface="Maven Pro"/>
              </a:rPr>
              <a:t>4 din 6</a:t>
            </a:r>
            <a:endParaRPr b="0" lang="en-US" sz="1400" spc="-1" strike="noStrike">
              <a:latin typeface="Arial"/>
            </a:endParaRPr>
          </a:p>
        </p:txBody>
      </p:sp>
      <p:sp>
        <p:nvSpPr>
          <p:cNvPr id="218" name="CustomShape 3"/>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219" name="Google Shape;204;p17"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200000"/>
              </a:lnSpc>
              <a:spcBef>
                <a:spcPts val="799"/>
              </a:spcBef>
              <a:buClr>
                <a:srgbClr val="424242"/>
              </a:buClr>
              <a:buFont typeface="Nunito"/>
              <a:buChar char="●"/>
            </a:pPr>
            <a:r>
              <a:rPr b="0" lang="en-US" sz="1800" spc="-1" strike="noStrike">
                <a:solidFill>
                  <a:srgbClr val="424242"/>
                </a:solidFill>
                <a:latin typeface="Nunito"/>
                <a:ea typeface="Nunito"/>
              </a:rPr>
              <a:t>O excepție este un eveniment care are loc în timpul executării unui program, în urma acestuia fiind întreruptă executarea programului.</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Atunci când interpretorul întâlnește o situație pe care nu știe să o gestioneze, acesta aruncă o excepție.</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Excepția este un obiect care reprezintă o eroare.</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Când un program scris în Python aruncă o eroare, aceasta trebuie tratată imediat, altfel programul se termină instant.</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Tratarea excepțiilor se face atunci când codul scris poate întâmpina o eroare, această abordare reprezentând o măsură de precauție a developerului.</a:t>
            </a:r>
            <a:endParaRPr b="0" lang="en-US" sz="1800" spc="-1" strike="noStrike">
              <a:latin typeface="Arial"/>
            </a:endParaRPr>
          </a:p>
        </p:txBody>
      </p:sp>
      <p:sp>
        <p:nvSpPr>
          <p:cNvPr id="221"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Tratarea excepțiilor</a:t>
            </a:r>
            <a:endParaRPr b="0" lang="en-US" sz="3000" spc="-1" strike="noStrike">
              <a:latin typeface="Arial"/>
            </a:endParaRPr>
          </a:p>
        </p:txBody>
      </p:sp>
      <p:sp>
        <p:nvSpPr>
          <p:cNvPr id="222"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23" name="Google Shape;212;p18"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23280">
              <a:lnSpc>
                <a:spcPct val="150000"/>
              </a:lnSpc>
              <a:spcBef>
                <a:spcPts val="799"/>
              </a:spcBef>
              <a:buClr>
                <a:srgbClr val="424242"/>
              </a:buClr>
              <a:buFont typeface="Nunito"/>
              <a:buChar char="●"/>
            </a:pPr>
            <a:r>
              <a:rPr b="0" lang="en-US" sz="1500" spc="-1" strike="noStrike">
                <a:solidFill>
                  <a:srgbClr val="424242"/>
                </a:solidFill>
                <a:latin typeface="Nunito"/>
                <a:ea typeface="Nunito"/>
              </a:rPr>
              <a:t>Tratarea excepțiilor se face folosind blocul </a:t>
            </a:r>
            <a:r>
              <a:rPr b="1" lang="en-US" sz="1500" spc="-1" strike="noStrike">
                <a:solidFill>
                  <a:srgbClr val="424242"/>
                </a:solidFill>
                <a:latin typeface="Nunito"/>
                <a:ea typeface="Nunito"/>
              </a:rPr>
              <a:t>try...except</a:t>
            </a:r>
            <a:r>
              <a:rPr b="0" lang="en-US" sz="1500" spc="-1" strike="noStrike">
                <a:solidFill>
                  <a:srgbClr val="424242"/>
                </a:solidFill>
                <a:latin typeface="Nunito"/>
                <a:ea typeface="Nunito"/>
              </a:rPr>
              <a:t>.</a:t>
            </a:r>
            <a:endParaRPr b="0" lang="en-US" sz="1500" spc="-1" strike="noStrike">
              <a:latin typeface="Arial"/>
            </a:endParaRPr>
          </a:p>
          <a:p>
            <a:pPr>
              <a:lnSpc>
                <a:spcPct val="150000"/>
              </a:lnSpc>
              <a:spcBef>
                <a:spcPts val="799"/>
              </a:spcBef>
              <a:tabLst>
                <a:tab algn="l" pos="0"/>
              </a:tabLst>
            </a:pPr>
            <a:endParaRPr b="0" lang="en-US" sz="1500" spc="-1" strike="noStrike">
              <a:latin typeface="Arial"/>
            </a:endParaRPr>
          </a:p>
          <a:p>
            <a:pPr>
              <a:lnSpc>
                <a:spcPct val="150000"/>
              </a:lnSpc>
              <a:spcBef>
                <a:spcPts val="799"/>
              </a:spcBef>
              <a:tabLst>
                <a:tab algn="l" pos="0"/>
              </a:tabLst>
            </a:pPr>
            <a:endParaRPr b="0" lang="en-US" sz="1500" spc="-1" strike="noStrike">
              <a:latin typeface="Arial"/>
            </a:endParaRPr>
          </a:p>
          <a:p>
            <a:pPr>
              <a:lnSpc>
                <a:spcPct val="150000"/>
              </a:lnSpc>
              <a:spcBef>
                <a:spcPts val="799"/>
              </a:spcBef>
              <a:tabLst>
                <a:tab algn="l" pos="0"/>
              </a:tabLst>
            </a:pPr>
            <a:endParaRPr b="0" lang="en-US" sz="1500" spc="-1" strike="noStrike">
              <a:latin typeface="Arial"/>
            </a:endParaRPr>
          </a:p>
          <a:p>
            <a:pPr>
              <a:lnSpc>
                <a:spcPct val="150000"/>
              </a:lnSpc>
              <a:spcBef>
                <a:spcPts val="799"/>
              </a:spcBef>
              <a:tabLst>
                <a:tab algn="l" pos="0"/>
              </a:tabLst>
            </a:pPr>
            <a:endParaRPr b="0" lang="en-US" sz="1500" spc="-1" strike="noStrike">
              <a:latin typeface="Arial"/>
            </a:endParaRPr>
          </a:p>
          <a:p>
            <a:pPr>
              <a:lnSpc>
                <a:spcPct val="150000"/>
              </a:lnSpc>
              <a:spcBef>
                <a:spcPts val="799"/>
              </a:spcBef>
              <a:tabLst>
                <a:tab algn="l" pos="0"/>
              </a:tabLst>
            </a:pPr>
            <a:endParaRPr b="0" lang="en-US" sz="1500" spc="-1" strike="noStrike">
              <a:latin typeface="Arial"/>
            </a:endParaRPr>
          </a:p>
          <a:p>
            <a:pPr marL="914400" indent="-323280">
              <a:lnSpc>
                <a:spcPct val="150000"/>
              </a:lnSpc>
              <a:spcBef>
                <a:spcPts val="799"/>
              </a:spcBef>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try</a:t>
            </a:r>
            <a:r>
              <a:rPr b="0" lang="en-US" sz="1500" spc="-1" strike="noStrike">
                <a:solidFill>
                  <a:srgbClr val="424242"/>
                </a:solidFill>
                <a:latin typeface="Nunito"/>
                <a:ea typeface="Nunito"/>
              </a:rPr>
              <a:t> este folosită pentru a rula codul care ne interesează. Acest cod poate fi problematic și poate arunca excepții.</a:t>
            </a:r>
            <a:endParaRPr b="0" lang="en-US" sz="1500" spc="-1" strike="noStrike">
              <a:latin typeface="Arial"/>
            </a:endParaRPr>
          </a:p>
          <a:p>
            <a:pPr marL="914400" indent="-323280">
              <a:lnSpc>
                <a:spcPct val="150000"/>
              </a:lnSpc>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except</a:t>
            </a:r>
            <a:r>
              <a:rPr b="0" lang="en-US" sz="1500" spc="-1" strike="noStrike">
                <a:solidFill>
                  <a:srgbClr val="424242"/>
                </a:solidFill>
                <a:latin typeface="Nunito"/>
                <a:ea typeface="Nunito"/>
              </a:rPr>
              <a:t> este folosită pentru a prinde excepția și a o trata. Dacă nu se dorește tratarea acesteia, blocul except poate conține doar instrucțiunea </a:t>
            </a:r>
            <a:r>
              <a:rPr b="1" lang="en-US" sz="1500" spc="-1" strike="noStrike">
                <a:solidFill>
                  <a:srgbClr val="424242"/>
                </a:solidFill>
                <a:latin typeface="Nunito"/>
                <a:ea typeface="Nunito"/>
              </a:rPr>
              <a:t>pass</a:t>
            </a:r>
            <a:r>
              <a:rPr b="0" lang="en-US" sz="1500" spc="-1" strike="noStrike">
                <a:solidFill>
                  <a:srgbClr val="424242"/>
                </a:solidFill>
                <a:latin typeface="Nunito"/>
                <a:ea typeface="Nunito"/>
              </a:rPr>
              <a:t>, dar prinderea excepției este obligatorie.</a:t>
            </a:r>
            <a:endParaRPr b="0" lang="en-US" sz="1500" spc="-1" strike="noStrike">
              <a:latin typeface="Arial"/>
            </a:endParaRPr>
          </a:p>
          <a:p>
            <a:pPr marL="914400" indent="-323280">
              <a:lnSpc>
                <a:spcPct val="150000"/>
              </a:lnSpc>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else</a:t>
            </a:r>
            <a:r>
              <a:rPr b="0" lang="en-US" sz="1500" spc="-1" strike="noStrike">
                <a:solidFill>
                  <a:srgbClr val="424242"/>
                </a:solidFill>
                <a:latin typeface="Nunito"/>
                <a:ea typeface="Nunito"/>
              </a:rPr>
              <a:t> este folosită pentru executarea unor instrucțiuni când codul din ramura try a funcționat fără probleme. Nu este obligatorie prezența acesteia.</a:t>
            </a:r>
            <a:endParaRPr b="0" lang="en-US" sz="1500" spc="-1" strike="noStrike">
              <a:latin typeface="Arial"/>
            </a:endParaRPr>
          </a:p>
          <a:p>
            <a:pPr marL="914400" indent="-323280">
              <a:lnSpc>
                <a:spcPct val="150000"/>
              </a:lnSpc>
              <a:buClr>
                <a:srgbClr val="424242"/>
              </a:buClr>
              <a:buFont typeface="Nunito"/>
              <a:buChar char="○"/>
              <a:tabLst>
                <a:tab algn="l" pos="0"/>
              </a:tabLst>
            </a:pPr>
            <a:r>
              <a:rPr b="0" lang="en-US" sz="1500" spc="-1" strike="noStrike">
                <a:solidFill>
                  <a:srgbClr val="424242"/>
                </a:solidFill>
                <a:latin typeface="Nunito"/>
                <a:ea typeface="Nunito"/>
              </a:rPr>
              <a:t>ramura </a:t>
            </a:r>
            <a:r>
              <a:rPr b="1" lang="en-US" sz="1500" spc="-1" strike="noStrike">
                <a:solidFill>
                  <a:srgbClr val="db4437"/>
                </a:solidFill>
                <a:latin typeface="Nunito"/>
                <a:ea typeface="Nunito"/>
              </a:rPr>
              <a:t>finally</a:t>
            </a:r>
            <a:r>
              <a:rPr b="0" lang="en-US" sz="1500" spc="-1" strike="noStrike">
                <a:solidFill>
                  <a:srgbClr val="424242"/>
                </a:solidFill>
                <a:latin typeface="Nunito"/>
                <a:ea typeface="Nunito"/>
              </a:rPr>
              <a:t> se folosește pentru rularea unor instrucțiuni indiferent dacă a fost aruncată sau nu o excepție. Nu este obligatorie prezența acesteia.</a:t>
            </a:r>
            <a:endParaRPr b="0" lang="en-US" sz="1500" spc="-1" strike="noStrike">
              <a:latin typeface="Arial"/>
            </a:endParaRPr>
          </a:p>
        </p:txBody>
      </p:sp>
      <p:sp>
        <p:nvSpPr>
          <p:cNvPr id="225"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Tratarea excepțiilor</a:t>
            </a:r>
            <a:endParaRPr b="0" lang="en-US" sz="3000" spc="-1" strike="noStrike">
              <a:latin typeface="Arial"/>
            </a:endParaRPr>
          </a:p>
        </p:txBody>
      </p:sp>
      <p:sp>
        <p:nvSpPr>
          <p:cNvPr id="226"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27" name="Google Shape;220;p19" descr=""/>
          <p:cNvPicPr/>
          <p:nvPr/>
        </p:nvPicPr>
        <p:blipFill>
          <a:blip r:embed="rId1"/>
          <a:stretch/>
        </p:blipFill>
        <p:spPr>
          <a:xfrm>
            <a:off x="2683440" y="1295280"/>
            <a:ext cx="6824160" cy="2304000"/>
          </a:xfrm>
          <a:prstGeom prst="rect">
            <a:avLst/>
          </a:prstGeom>
          <a:ln>
            <a:noFill/>
          </a:ln>
        </p:spPr>
      </p:pic>
      <p:pic>
        <p:nvPicPr>
          <p:cNvPr id="228" name="Google Shape;221;p19" descr=""/>
          <p:cNvPicPr/>
          <p:nvPr/>
        </p:nvPicPr>
        <p:blipFill>
          <a:blip r:embed="rId2"/>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chor="ctr">
            <a:noAutofit/>
          </a:bodyPr>
          <a:p>
            <a:pPr marL="457200" indent="-34236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Programare condițională</a:t>
            </a:r>
            <a:endParaRPr b="0" lang="en-US" sz="1800" spc="-1" strike="noStrike">
              <a:latin typeface="Arial"/>
            </a:endParaRPr>
          </a:p>
          <a:p>
            <a:pPr marL="457200" indent="-34236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Structuri repetitive</a:t>
            </a:r>
            <a:endParaRPr b="0" lang="en-US" sz="1800" spc="-1" strike="noStrike">
              <a:latin typeface="Arial"/>
            </a:endParaRPr>
          </a:p>
          <a:p>
            <a:pPr marL="457200" indent="-34236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Funcții</a:t>
            </a:r>
            <a:endParaRPr b="0" lang="en-US" sz="1800" spc="-1" strike="noStrike">
              <a:latin typeface="Arial"/>
            </a:endParaRPr>
          </a:p>
          <a:p>
            <a:pPr marL="457200" indent="-34236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Tratarea excepțiilor</a:t>
            </a:r>
            <a:endParaRPr b="0" lang="en-US" sz="1800" spc="-1" strike="noStrike">
              <a:latin typeface="Arial"/>
            </a:endParaRPr>
          </a:p>
          <a:p>
            <a:pPr marL="457200" indent="-342360">
              <a:lnSpc>
                <a:spcPct val="200000"/>
              </a:lnSpc>
              <a:spcBef>
                <a:spcPts val="1001"/>
              </a:spcBef>
              <a:buClr>
                <a:srgbClr val="424242"/>
              </a:buClr>
              <a:buFont typeface="Nunito"/>
              <a:buAutoNum type="arabicPeriod"/>
            </a:pPr>
            <a:r>
              <a:rPr b="0" lang="en-US" sz="1800" spc="-1" strike="noStrike">
                <a:solidFill>
                  <a:srgbClr val="424242"/>
                </a:solidFill>
                <a:latin typeface="Nunito"/>
                <a:ea typeface="Nunito"/>
              </a:rPr>
              <a:t>Namespaces</a:t>
            </a:r>
            <a:endParaRPr b="0" lang="en-US" sz="1800" spc="-1" strike="noStrike">
              <a:latin typeface="Arial"/>
            </a:endParaRPr>
          </a:p>
          <a:p>
            <a:pPr marL="457200" indent="-342360">
              <a:lnSpc>
                <a:spcPct val="200000"/>
              </a:lnSpc>
              <a:spcBef>
                <a:spcPts val="1001"/>
              </a:spcBef>
              <a:spcAft>
                <a:spcPts val="1001"/>
              </a:spcAft>
              <a:buClr>
                <a:srgbClr val="424242"/>
              </a:buClr>
              <a:buFont typeface="Nunito"/>
              <a:buAutoNum type="arabicPeriod"/>
            </a:pPr>
            <a:r>
              <a:rPr b="0" lang="en-US" sz="1800" spc="-1" strike="noStrike">
                <a:solidFill>
                  <a:srgbClr val="424242"/>
                </a:solidFill>
                <a:latin typeface="Nunito"/>
                <a:ea typeface="Nunito"/>
              </a:rPr>
              <a:t>Module și pachete</a:t>
            </a:r>
            <a:endParaRPr b="0" lang="en-US" sz="1800" spc="-1" strike="noStrike">
              <a:latin typeface="Arial"/>
            </a:endParaRPr>
          </a:p>
        </p:txBody>
      </p:sp>
      <p:sp>
        <p:nvSpPr>
          <p:cNvPr id="131"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Cuprins</a:t>
            </a:r>
            <a:endParaRPr b="0" lang="en-US" sz="3000" spc="-1" strike="noStrike">
              <a:latin typeface="Arial"/>
            </a:endParaRPr>
          </a:p>
        </p:txBody>
      </p:sp>
      <p:sp>
        <p:nvSpPr>
          <p:cNvPr id="132"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33" name="Google Shape;58;p2"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0" y="2566080"/>
            <a:ext cx="12191400" cy="132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6000" spc="-1" strike="noStrike">
                <a:solidFill>
                  <a:srgbClr val="ffffff"/>
                </a:solidFill>
                <a:latin typeface="Maven Pro"/>
                <a:ea typeface="Maven Pro"/>
              </a:rPr>
              <a:t>Namespaces</a:t>
            </a:r>
            <a:endParaRPr b="0" lang="en-US" sz="6000" spc="-1" strike="noStrike">
              <a:latin typeface="Arial"/>
            </a:endParaRPr>
          </a:p>
        </p:txBody>
      </p:sp>
      <p:sp>
        <p:nvSpPr>
          <p:cNvPr id="230" name="CustomShape 2"/>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400" spc="-1" strike="noStrike">
                <a:solidFill>
                  <a:srgbClr val="ffffff"/>
                </a:solidFill>
                <a:latin typeface="Maven Pro"/>
                <a:ea typeface="Maven Pro"/>
              </a:rPr>
              <a:t>5 din 6</a:t>
            </a:r>
            <a:endParaRPr b="0" lang="en-US" sz="1400" spc="-1" strike="noStrike">
              <a:latin typeface="Arial"/>
            </a:endParaRPr>
          </a:p>
        </p:txBody>
      </p:sp>
      <p:sp>
        <p:nvSpPr>
          <p:cNvPr id="231" name="CustomShape 3"/>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232" name="Google Shape;229;p20"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Un namespace este o colecție de link-uri simbolice împreună cu informația aferentă fiecărui obiect referențiat de acesta.</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Vă puteți gândi la un namespace ca la un dicționar în care cheia este numele obiectului, iar valoarea o reprezintă obiectul. Fiecare pereche cheie:valoare mapează un nume cu obiectul aferent.</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Într-un program dezvoltat în Python există patru tipuri de namespace-uri:</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built-in</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global</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enclosing</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local</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Fiecare dintre acestea au propriul ciclu de viață. Când este executat un program dezvoltat în Python, aceste namespace-uri sunt create când este nevoie de ele și șterse când nu mai sunt necesare.</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În general, mai multe namespace-uri vor exista în orice moment al rulării programului.</a:t>
            </a:r>
            <a:endParaRPr b="0" lang="en-US" sz="1800" spc="-1" strike="noStrike">
              <a:latin typeface="Arial"/>
            </a:endParaRPr>
          </a:p>
        </p:txBody>
      </p:sp>
      <p:sp>
        <p:nvSpPr>
          <p:cNvPr id="234"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Namespaces</a:t>
            </a:r>
            <a:endParaRPr b="0" lang="en-US" sz="3000" spc="-1" strike="noStrike">
              <a:latin typeface="Arial"/>
            </a:endParaRPr>
          </a:p>
        </p:txBody>
      </p:sp>
      <p:sp>
        <p:nvSpPr>
          <p:cNvPr id="235"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36" name="Google Shape;237;p21"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Built-in namespace-ul conține numele tuturor obiectelor Python predefinite. Acesta este disponibil în orice moment al rulării unui program dezvoltat în Python. O listă completă cu toate aceste obiecte poate fi obținută folosind comanda </a:t>
            </a:r>
            <a:r>
              <a:rPr b="1" i="1" lang="en-US" sz="1800" spc="-1" strike="noStrike">
                <a:solidFill>
                  <a:srgbClr val="424242"/>
                </a:solidFill>
                <a:latin typeface="Nunito"/>
                <a:ea typeface="Nunito"/>
              </a:rPr>
              <a:t>dir(__builtins__)</a:t>
            </a:r>
            <a:r>
              <a:rPr b="0" lang="en-US" sz="1800" spc="-1" strike="noStrike">
                <a:solidFill>
                  <a:srgbClr val="424242"/>
                </a:solidFill>
                <a:latin typeface="Nunito"/>
                <a:ea typeface="Nunito"/>
              </a:rPr>
              <a:t>:</a:t>
            </a: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marL="457200" indent="-34236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Dacă veți căuta cu atenție prin această listă o să întâlniți multe nume deja folosite în aceste cursuri: </a:t>
            </a:r>
            <a:r>
              <a:rPr b="1" lang="en-US" sz="1800" spc="-1" strike="noStrike">
                <a:solidFill>
                  <a:srgbClr val="424242"/>
                </a:solidFill>
                <a:latin typeface="Nunito"/>
                <a:ea typeface="Nunito"/>
              </a:rPr>
              <a:t>print, int, len, complex, ValueError, NameError</a:t>
            </a:r>
            <a:endParaRPr b="0" lang="en-US" sz="1800" spc="-1" strike="noStrike">
              <a:latin typeface="Arial"/>
            </a:endParaRPr>
          </a:p>
        </p:txBody>
      </p:sp>
      <p:sp>
        <p:nvSpPr>
          <p:cNvPr id="238"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Namespaces - built-in</a:t>
            </a:r>
            <a:endParaRPr b="0" lang="en-US" sz="3000" spc="-1" strike="noStrike">
              <a:latin typeface="Arial"/>
            </a:endParaRPr>
          </a:p>
        </p:txBody>
      </p:sp>
      <p:sp>
        <p:nvSpPr>
          <p:cNvPr id="239"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40" name="Google Shape;245;p22" descr=""/>
          <p:cNvPicPr/>
          <p:nvPr/>
        </p:nvPicPr>
        <p:blipFill>
          <a:blip r:embed="rId1"/>
          <a:stretch/>
        </p:blipFill>
        <p:spPr>
          <a:xfrm>
            <a:off x="1371600" y="6373800"/>
            <a:ext cx="1274040" cy="428760"/>
          </a:xfrm>
          <a:prstGeom prst="rect">
            <a:avLst/>
          </a:prstGeom>
          <a:ln>
            <a:noFill/>
          </a:ln>
        </p:spPr>
      </p:pic>
      <p:pic>
        <p:nvPicPr>
          <p:cNvPr id="241" name="Google Shape;246;p22" descr=""/>
          <p:cNvPicPr/>
          <p:nvPr/>
        </p:nvPicPr>
        <p:blipFill>
          <a:blip r:embed="rId2"/>
          <a:stretch/>
        </p:blipFill>
        <p:spPr>
          <a:xfrm>
            <a:off x="252720" y="2204640"/>
            <a:ext cx="11685600" cy="23464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200000"/>
              </a:lnSpc>
              <a:spcBef>
                <a:spcPts val="799"/>
              </a:spcBef>
              <a:buClr>
                <a:srgbClr val="424242"/>
              </a:buClr>
              <a:buFont typeface="Nunito"/>
              <a:buChar char="●"/>
            </a:pPr>
            <a:r>
              <a:rPr b="0" lang="en-US" sz="1800" spc="-1" strike="noStrike">
                <a:solidFill>
                  <a:srgbClr val="424242"/>
                </a:solidFill>
                <a:latin typeface="Nunito"/>
                <a:ea typeface="Nunito"/>
              </a:rPr>
              <a:t>Namespace-ul global conține orice obiect definit la nivelul programului principal (</a:t>
            </a:r>
            <a:r>
              <a:rPr b="1" i="1" lang="en-US" sz="1800" spc="-1" strike="noStrike">
                <a:solidFill>
                  <a:srgbClr val="424242"/>
                </a:solidFill>
                <a:latin typeface="Nunito"/>
                <a:ea typeface="Nunito"/>
              </a:rPr>
              <a:t>main</a:t>
            </a:r>
            <a:r>
              <a:rPr b="0" lang="en-US" sz="1800" spc="-1" strike="noStrike">
                <a:solidFill>
                  <a:srgbClr val="424242"/>
                </a:solidFill>
                <a:latin typeface="Nunito"/>
                <a:ea typeface="Nunito"/>
              </a:rPr>
              <a:t>).</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Acest namespace este creat în momentul în care programul principal este rulat și rămâne activ până în momentul în care programul se termină.</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Un namespace global nu va fi unic. Interpretorul creează un global namespace pentru fiecare modul importat de programul nostru (vom vorbi despre asta în capitolul următor).</a:t>
            </a:r>
            <a:endParaRPr b="0" lang="en-US" sz="1800" spc="-1" strike="noStrike">
              <a:latin typeface="Arial"/>
            </a:endParaRPr>
          </a:p>
        </p:txBody>
      </p:sp>
      <p:sp>
        <p:nvSpPr>
          <p:cNvPr id="243"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Namespaces - global</a:t>
            </a:r>
            <a:endParaRPr b="0" lang="en-US" sz="3000" spc="-1" strike="noStrike">
              <a:latin typeface="Arial"/>
            </a:endParaRPr>
          </a:p>
        </p:txBody>
      </p:sp>
      <p:sp>
        <p:nvSpPr>
          <p:cNvPr id="244"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45" name="Google Shape;254;p23"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29400">
              <a:lnSpc>
                <a:spcPct val="150000"/>
              </a:lnSpc>
              <a:spcBef>
                <a:spcPts val="799"/>
              </a:spcBef>
              <a:buClr>
                <a:srgbClr val="424242"/>
              </a:buClr>
              <a:buFont typeface="Nunito"/>
              <a:buChar char="●"/>
            </a:pPr>
            <a:r>
              <a:rPr b="0" lang="en-US" sz="1600" spc="-1" strike="noStrike">
                <a:solidFill>
                  <a:srgbClr val="424242"/>
                </a:solidFill>
                <a:latin typeface="Nunito"/>
                <a:ea typeface="Nunito"/>
              </a:rPr>
              <a:t>De fiecare dată când o funcție este creată, se creează un namespace local funcției respective.</a:t>
            </a:r>
            <a:endParaRPr b="0" lang="en-US" sz="1600" spc="-1" strike="noStrike">
              <a:latin typeface="Arial"/>
            </a:endParaRPr>
          </a:p>
          <a:p>
            <a:pPr marL="457200" indent="-329400">
              <a:lnSpc>
                <a:spcPct val="150000"/>
              </a:lnSpc>
              <a:buClr>
                <a:srgbClr val="424242"/>
              </a:buClr>
              <a:buFont typeface="Nunito"/>
              <a:buChar char="●"/>
            </a:pPr>
            <a:r>
              <a:rPr b="0" lang="en-US" sz="1600" spc="-1" strike="noStrike">
                <a:solidFill>
                  <a:srgbClr val="424242"/>
                </a:solidFill>
                <a:latin typeface="Nunito"/>
                <a:ea typeface="Nunito"/>
              </a:rPr>
              <a:t>Un astfel de namespace local este creat în momentul în care funcția este apelată și sters odată cu terminarea execuție sale.</a:t>
            </a:r>
            <a:endParaRPr b="0" lang="en-US" sz="1600" spc="-1" strike="noStrike">
              <a:latin typeface="Arial"/>
            </a:endParaRPr>
          </a:p>
          <a:p>
            <a:pPr>
              <a:lnSpc>
                <a:spcPct val="150000"/>
              </a:lnSpc>
              <a:spcBef>
                <a:spcPts val="799"/>
              </a:spcBef>
              <a:tabLst>
                <a:tab algn="l" pos="0"/>
              </a:tabLst>
            </a:pPr>
            <a:endParaRPr b="0" lang="en-US" sz="1600" spc="-1" strike="noStrike">
              <a:latin typeface="Arial"/>
            </a:endParaRPr>
          </a:p>
          <a:p>
            <a:pPr>
              <a:lnSpc>
                <a:spcPct val="150000"/>
              </a:lnSpc>
              <a:spcBef>
                <a:spcPts val="799"/>
              </a:spcBef>
              <a:tabLst>
                <a:tab algn="l" pos="0"/>
              </a:tabLst>
            </a:pPr>
            <a:endParaRPr b="0" lang="en-US" sz="1600" spc="-1" strike="noStrike">
              <a:latin typeface="Arial"/>
            </a:endParaRPr>
          </a:p>
          <a:p>
            <a:pPr marL="457200" indent="-32940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exemplul anterior, în blocul funcției </a:t>
            </a:r>
            <a:r>
              <a:rPr b="1" lang="en-US" sz="1600" spc="-1" strike="noStrike">
                <a:solidFill>
                  <a:srgbClr val="424242"/>
                </a:solidFill>
                <a:latin typeface="Nunito"/>
                <a:ea typeface="Nunito"/>
              </a:rPr>
              <a:t>my_function</a:t>
            </a:r>
            <a:r>
              <a:rPr b="0" lang="en-US" sz="1600" spc="-1" strike="noStrike">
                <a:solidFill>
                  <a:srgbClr val="424242"/>
                </a:solidFill>
                <a:latin typeface="Nunito"/>
                <a:ea typeface="Nunito"/>
              </a:rPr>
              <a:t> este declarată variabila </a:t>
            </a:r>
            <a:r>
              <a:rPr b="1" lang="en-US" sz="1600" spc="-1" strike="noStrike">
                <a:solidFill>
                  <a:srgbClr val="424242"/>
                </a:solidFill>
                <a:latin typeface="Nunito"/>
                <a:ea typeface="Nunito"/>
              </a:rPr>
              <a:t>msg</a:t>
            </a:r>
            <a:r>
              <a:rPr b="0" lang="en-US" sz="1600" spc="-1" strike="noStrike">
                <a:solidFill>
                  <a:srgbClr val="424242"/>
                </a:solidFill>
                <a:latin typeface="Nunito"/>
                <a:ea typeface="Nunito"/>
              </a:rPr>
              <a:t>. Dacă veți rula codul anterior o să primiți o eroare pentru că variabila msg nu este definită în afara funcției. În aceast caz, variabila </a:t>
            </a:r>
            <a:r>
              <a:rPr b="1" lang="en-US" sz="1600" spc="-1" strike="noStrike">
                <a:solidFill>
                  <a:srgbClr val="424242"/>
                </a:solidFill>
                <a:latin typeface="Nunito"/>
                <a:ea typeface="Nunito"/>
              </a:rPr>
              <a:t>msg</a:t>
            </a:r>
            <a:r>
              <a:rPr b="0" lang="en-US" sz="1600" spc="-1" strike="noStrike">
                <a:solidFill>
                  <a:srgbClr val="424242"/>
                </a:solidFill>
                <a:latin typeface="Nunito"/>
                <a:ea typeface="Nunito"/>
              </a:rPr>
              <a:t> se află în namespace-ul local al funcției </a:t>
            </a:r>
            <a:r>
              <a:rPr b="1" lang="en-US" sz="1600" spc="-1" strike="noStrike">
                <a:solidFill>
                  <a:srgbClr val="424242"/>
                </a:solidFill>
                <a:latin typeface="Nunito"/>
                <a:ea typeface="Nunito"/>
              </a:rPr>
              <a:t>my_function.</a:t>
            </a:r>
            <a:endParaRPr b="0" lang="en-US" sz="1600" spc="-1" strike="noStrike">
              <a:latin typeface="Arial"/>
            </a:endParaRPr>
          </a:p>
          <a:p>
            <a:pPr marL="457200" indent="-329400">
              <a:lnSpc>
                <a:spcPct val="150000"/>
              </a:lnSpc>
              <a:buClr>
                <a:srgbClr val="424242"/>
              </a:buClr>
              <a:buFont typeface="Nunito"/>
              <a:buChar char="●"/>
              <a:tabLst>
                <a:tab algn="l" pos="0"/>
              </a:tabLst>
            </a:pPr>
            <a:r>
              <a:rPr b="0" lang="en-US" sz="1600" spc="-1" strike="noStrike">
                <a:solidFill>
                  <a:srgbClr val="424242"/>
                </a:solidFill>
                <a:latin typeface="Nunito"/>
                <a:ea typeface="Nunito"/>
              </a:rPr>
              <a:t>Pentru a folosi o variabilă globală va trebui să folosim keyword-ul </a:t>
            </a:r>
            <a:r>
              <a:rPr b="1" lang="en-US" sz="1600" spc="-1" strike="noStrike">
                <a:solidFill>
                  <a:srgbClr val="424242"/>
                </a:solidFill>
                <a:latin typeface="Nunito"/>
                <a:ea typeface="Nunito"/>
              </a:rPr>
              <a:t>global </a:t>
            </a:r>
            <a:r>
              <a:rPr b="0" lang="en-US" sz="1600" spc="-1" strike="noStrike">
                <a:solidFill>
                  <a:srgbClr val="424242"/>
                </a:solidFill>
                <a:latin typeface="Nunito"/>
                <a:ea typeface="Nunito"/>
              </a:rPr>
              <a:t>în interiorul funcției.</a:t>
            </a:r>
            <a:endParaRPr b="0" lang="en-US" sz="1600" spc="-1" strike="noStrike">
              <a:latin typeface="Arial"/>
            </a:endParaRPr>
          </a:p>
        </p:txBody>
      </p:sp>
      <p:sp>
        <p:nvSpPr>
          <p:cNvPr id="247"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Namespaces - local</a:t>
            </a:r>
            <a:endParaRPr b="0" lang="en-US" sz="3000" spc="-1" strike="noStrike">
              <a:latin typeface="Arial"/>
            </a:endParaRPr>
          </a:p>
        </p:txBody>
      </p:sp>
      <p:sp>
        <p:nvSpPr>
          <p:cNvPr id="248"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49" name="Google Shape;262;p24" descr=""/>
          <p:cNvPicPr/>
          <p:nvPr/>
        </p:nvPicPr>
        <p:blipFill>
          <a:blip r:embed="rId1"/>
          <a:stretch/>
        </p:blipFill>
        <p:spPr>
          <a:xfrm>
            <a:off x="1371600" y="6373800"/>
            <a:ext cx="1274040" cy="428760"/>
          </a:xfrm>
          <a:prstGeom prst="rect">
            <a:avLst/>
          </a:prstGeom>
          <a:ln>
            <a:noFill/>
          </a:ln>
        </p:spPr>
      </p:pic>
      <p:pic>
        <p:nvPicPr>
          <p:cNvPr id="250" name="Google Shape;263;p24" descr=""/>
          <p:cNvPicPr/>
          <p:nvPr/>
        </p:nvPicPr>
        <p:blipFill>
          <a:blip r:embed="rId2"/>
          <a:stretch/>
        </p:blipFill>
        <p:spPr>
          <a:xfrm>
            <a:off x="4430160" y="1660680"/>
            <a:ext cx="3331080" cy="1382400"/>
          </a:xfrm>
          <a:prstGeom prst="rect">
            <a:avLst/>
          </a:prstGeom>
          <a:ln>
            <a:noFill/>
          </a:ln>
        </p:spPr>
      </p:pic>
      <p:pic>
        <p:nvPicPr>
          <p:cNvPr id="251" name="Google Shape;264;p24" descr=""/>
          <p:cNvPicPr/>
          <p:nvPr/>
        </p:nvPicPr>
        <p:blipFill>
          <a:blip r:embed="rId3"/>
          <a:stretch/>
        </p:blipFill>
        <p:spPr>
          <a:xfrm>
            <a:off x="4662360" y="4663080"/>
            <a:ext cx="2916720" cy="13824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459400" y="1728720"/>
            <a:ext cx="6504120" cy="3399840"/>
          </a:xfrm>
          <a:prstGeom prst="rect">
            <a:avLst/>
          </a:prstGeom>
          <a:noFill/>
          <a:ln>
            <a:noFill/>
          </a:ln>
        </p:spPr>
        <p:style>
          <a:lnRef idx="0"/>
          <a:fillRef idx="0"/>
          <a:effectRef idx="0"/>
          <a:fontRef idx="minor"/>
        </p:style>
        <p:txBody>
          <a:bodyPr lIns="90000" rIns="90000" tIns="45000" bIns="45000" anchor="ctr">
            <a:noAutofit/>
          </a:bodyPr>
          <a:p>
            <a:pPr marL="457200" indent="-329400">
              <a:lnSpc>
                <a:spcPct val="200000"/>
              </a:lnSpc>
              <a:spcBef>
                <a:spcPts val="799"/>
              </a:spcBef>
              <a:buClr>
                <a:srgbClr val="424242"/>
              </a:buClr>
              <a:buFont typeface="Nunito"/>
              <a:buChar char="●"/>
            </a:pPr>
            <a:r>
              <a:rPr b="0" lang="en-US" sz="1800" spc="-1" strike="noStrike">
                <a:solidFill>
                  <a:srgbClr val="424242"/>
                </a:solidFill>
                <a:latin typeface="Nunito"/>
                <a:ea typeface="Nunito"/>
              </a:rPr>
              <a:t>În exemplul alăturat aveți definite două funcții imbricate (nested):</a:t>
            </a:r>
            <a:endParaRPr b="0" lang="en-US" sz="1800" spc="-1" strike="noStrike">
              <a:latin typeface="Arial"/>
            </a:endParaRPr>
          </a:p>
          <a:p>
            <a:pPr lvl="1" marL="914400" indent="-342360">
              <a:lnSpc>
                <a:spcPct val="200000"/>
              </a:lnSpc>
              <a:buClr>
                <a:srgbClr val="424242"/>
              </a:buClr>
              <a:buFont typeface="Nunito"/>
              <a:buChar char="○"/>
            </a:pPr>
            <a:r>
              <a:rPr b="0" lang="en-US" sz="1800" spc="-1" strike="noStrike">
                <a:solidFill>
                  <a:srgbClr val="424242"/>
                </a:solidFill>
                <a:latin typeface="Nunito"/>
                <a:ea typeface="Nunito"/>
              </a:rPr>
              <a:t>funcția my_function este </a:t>
            </a:r>
            <a:r>
              <a:rPr b="1" lang="en-US" sz="1800" spc="-1" strike="noStrike">
                <a:solidFill>
                  <a:srgbClr val="424242"/>
                </a:solidFill>
                <a:latin typeface="Nunito"/>
                <a:ea typeface="Nunito"/>
              </a:rPr>
              <a:t>enclosing</a:t>
            </a:r>
            <a:r>
              <a:rPr b="0" lang="en-US" sz="1800" spc="-1" strike="noStrike">
                <a:solidFill>
                  <a:srgbClr val="424242"/>
                </a:solidFill>
                <a:latin typeface="Nunito"/>
                <a:ea typeface="Nunito"/>
              </a:rPr>
              <a:t> function</a:t>
            </a:r>
            <a:endParaRPr b="0" lang="en-US" sz="1800" spc="-1" strike="noStrike">
              <a:latin typeface="Arial"/>
            </a:endParaRPr>
          </a:p>
          <a:p>
            <a:pPr lvl="1" marL="914400" indent="-342360">
              <a:lnSpc>
                <a:spcPct val="200000"/>
              </a:lnSpc>
              <a:buClr>
                <a:srgbClr val="424242"/>
              </a:buClr>
              <a:buFont typeface="Nunito"/>
              <a:buChar char="○"/>
            </a:pPr>
            <a:r>
              <a:rPr b="0" lang="en-US" sz="1800" spc="-1" strike="noStrike">
                <a:solidFill>
                  <a:srgbClr val="424242"/>
                </a:solidFill>
                <a:latin typeface="Nunito"/>
                <a:ea typeface="Nunito"/>
              </a:rPr>
              <a:t>funcția my_second_function este </a:t>
            </a:r>
            <a:r>
              <a:rPr b="1" lang="en-US" sz="1800" spc="-1" strike="noStrike">
                <a:solidFill>
                  <a:srgbClr val="424242"/>
                </a:solidFill>
                <a:latin typeface="Nunito"/>
                <a:ea typeface="Nunito"/>
              </a:rPr>
              <a:t>enclosed</a:t>
            </a:r>
            <a:r>
              <a:rPr b="0" lang="en-US" sz="1800" spc="-1" strike="noStrike">
                <a:solidFill>
                  <a:srgbClr val="424242"/>
                </a:solidFill>
                <a:latin typeface="Nunito"/>
                <a:ea typeface="Nunito"/>
              </a:rPr>
              <a:t> function.</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Din câte puteți observa funcția </a:t>
            </a:r>
            <a:r>
              <a:rPr b="1" lang="en-US" sz="1800" spc="-1" strike="noStrike">
                <a:solidFill>
                  <a:srgbClr val="424242"/>
                </a:solidFill>
                <a:latin typeface="Nunito"/>
                <a:ea typeface="Nunito"/>
              </a:rPr>
              <a:t>my_second_function</a:t>
            </a:r>
            <a:r>
              <a:rPr b="0" lang="en-US" sz="1800" spc="-1" strike="noStrike">
                <a:solidFill>
                  <a:srgbClr val="424242"/>
                </a:solidFill>
                <a:latin typeface="Nunito"/>
                <a:ea typeface="Nunito"/>
              </a:rPr>
              <a:t> folosește variabila </a:t>
            </a:r>
            <a:r>
              <a:rPr b="1" lang="en-US" sz="1800" spc="-1" strike="noStrike">
                <a:solidFill>
                  <a:srgbClr val="424242"/>
                </a:solidFill>
                <a:latin typeface="Nunito"/>
                <a:ea typeface="Nunito"/>
              </a:rPr>
              <a:t>msg</a:t>
            </a:r>
            <a:r>
              <a:rPr b="0" lang="en-US" sz="1800" spc="-1" strike="noStrike">
                <a:solidFill>
                  <a:srgbClr val="424242"/>
                </a:solidFill>
                <a:latin typeface="Nunito"/>
                <a:ea typeface="Nunito"/>
              </a:rPr>
              <a:t> din namespace-ul funcției </a:t>
            </a:r>
            <a:r>
              <a:rPr b="1" lang="en-US" sz="1800" spc="-1" strike="noStrike">
                <a:solidFill>
                  <a:srgbClr val="424242"/>
                </a:solidFill>
                <a:latin typeface="Nunito"/>
                <a:ea typeface="Nunito"/>
              </a:rPr>
              <a:t>my_function</a:t>
            </a:r>
            <a:r>
              <a:rPr b="0" lang="en-US" sz="1800" spc="-1" strike="noStrike">
                <a:solidFill>
                  <a:srgbClr val="424242"/>
                </a:solidFill>
                <a:latin typeface="Nunito"/>
                <a:ea typeface="Nunito"/>
              </a:rPr>
              <a:t>.</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Namespace-ul funcției </a:t>
            </a:r>
            <a:r>
              <a:rPr b="1" lang="en-US" sz="1800" spc="-1" strike="noStrike">
                <a:solidFill>
                  <a:srgbClr val="424242"/>
                </a:solidFill>
                <a:latin typeface="Nunito"/>
                <a:ea typeface="Nunito"/>
              </a:rPr>
              <a:t>my_function</a:t>
            </a:r>
            <a:r>
              <a:rPr b="0" lang="en-US" sz="1800" spc="-1" strike="noStrike">
                <a:solidFill>
                  <a:srgbClr val="424242"/>
                </a:solidFill>
                <a:latin typeface="Nunito"/>
                <a:ea typeface="Nunito"/>
              </a:rPr>
              <a:t> este enclosing namespace-ul funcției </a:t>
            </a:r>
            <a:r>
              <a:rPr b="1" lang="en-US" sz="1800" spc="-1" strike="noStrike">
                <a:solidFill>
                  <a:srgbClr val="424242"/>
                </a:solidFill>
                <a:latin typeface="Nunito"/>
                <a:ea typeface="Nunito"/>
              </a:rPr>
              <a:t>my_second_function</a:t>
            </a:r>
            <a:r>
              <a:rPr b="0" lang="en-US" sz="1800" spc="-1" strike="noStrike">
                <a:solidFill>
                  <a:srgbClr val="424242"/>
                </a:solidFill>
                <a:latin typeface="Nunito"/>
                <a:ea typeface="Nunito"/>
              </a:rPr>
              <a:t>.</a:t>
            </a:r>
            <a:endParaRPr b="0" lang="en-US" sz="1800" spc="-1" strike="noStrike">
              <a:latin typeface="Arial"/>
            </a:endParaRPr>
          </a:p>
        </p:txBody>
      </p:sp>
      <p:sp>
        <p:nvSpPr>
          <p:cNvPr id="253"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Namespaces - enclosing</a:t>
            </a:r>
            <a:endParaRPr b="0" lang="en-US" sz="3000" spc="-1" strike="noStrike">
              <a:latin typeface="Arial"/>
            </a:endParaRPr>
          </a:p>
        </p:txBody>
      </p:sp>
      <p:sp>
        <p:nvSpPr>
          <p:cNvPr id="254"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55" name="Google Shape;272;p25" descr=""/>
          <p:cNvPicPr/>
          <p:nvPr/>
        </p:nvPicPr>
        <p:blipFill>
          <a:blip r:embed="rId1"/>
          <a:stretch/>
        </p:blipFill>
        <p:spPr>
          <a:xfrm>
            <a:off x="1371600" y="6373800"/>
            <a:ext cx="1274040" cy="428760"/>
          </a:xfrm>
          <a:prstGeom prst="rect">
            <a:avLst/>
          </a:prstGeom>
          <a:ln>
            <a:noFill/>
          </a:ln>
        </p:spPr>
      </p:pic>
      <p:pic>
        <p:nvPicPr>
          <p:cNvPr id="256" name="Google Shape;273;p25" descr=""/>
          <p:cNvPicPr/>
          <p:nvPr/>
        </p:nvPicPr>
        <p:blipFill>
          <a:blip r:embed="rId2"/>
          <a:stretch/>
        </p:blipFill>
        <p:spPr>
          <a:xfrm>
            <a:off x="277920" y="1728720"/>
            <a:ext cx="5180760" cy="33998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Având în vedere aceste informații, vom ști că putem defini mai multe variabile folosindu-ne de același nume.</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Luând ca exemplu variabila </a:t>
            </a:r>
            <a:r>
              <a:rPr b="1" lang="en-US" sz="1800" spc="-1" strike="noStrike">
                <a:solidFill>
                  <a:srgbClr val="db4437"/>
                </a:solidFill>
                <a:latin typeface="Nunito"/>
                <a:ea typeface="Nunito"/>
              </a:rPr>
              <a:t>x</a:t>
            </a:r>
            <a:r>
              <a:rPr b="0" lang="en-US" sz="1800" spc="-1" strike="noStrike">
                <a:solidFill>
                  <a:srgbClr val="424242"/>
                </a:solidFill>
                <a:latin typeface="Nunito"/>
                <a:ea typeface="Nunito"/>
              </a:rPr>
              <a:t>, interpretorul Python va decide către cine să pointeze în momentul folosirii acestei variabile.</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Această variabile poate exista în mai multe namespace-uri:</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global</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enclosing</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local</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Ordinea în care interpretorul Python va căuta referința x va fi inversă față de exemplul anterior:</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local</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enclosing</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global</a:t>
            </a:r>
            <a:endParaRPr b="0" lang="en-US" sz="1800" spc="-1" strike="noStrike">
              <a:latin typeface="Arial"/>
            </a:endParaRPr>
          </a:p>
        </p:txBody>
      </p:sp>
      <p:sp>
        <p:nvSpPr>
          <p:cNvPr id="258"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Namespaces</a:t>
            </a:r>
            <a:endParaRPr b="0" lang="en-US" sz="3000" spc="-1" strike="noStrike">
              <a:latin typeface="Arial"/>
            </a:endParaRPr>
          </a:p>
        </p:txBody>
      </p:sp>
      <p:sp>
        <p:nvSpPr>
          <p:cNvPr id="259"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60" name="Google Shape;281;p26"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0" y="2566080"/>
            <a:ext cx="12191400" cy="132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6000" spc="-1" strike="noStrike">
                <a:solidFill>
                  <a:srgbClr val="ffffff"/>
                </a:solidFill>
                <a:latin typeface="Maven Pro"/>
                <a:ea typeface="Maven Pro"/>
              </a:rPr>
              <a:t>Module și pachete</a:t>
            </a:r>
            <a:endParaRPr b="0" lang="en-US" sz="6000" spc="-1" strike="noStrike">
              <a:latin typeface="Arial"/>
            </a:endParaRPr>
          </a:p>
        </p:txBody>
      </p:sp>
      <p:sp>
        <p:nvSpPr>
          <p:cNvPr id="262" name="CustomShape 2"/>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400" spc="-1" strike="noStrike">
                <a:solidFill>
                  <a:srgbClr val="ffffff"/>
                </a:solidFill>
                <a:latin typeface="Maven Pro"/>
                <a:ea typeface="Maven Pro"/>
              </a:rPr>
              <a:t>5 din 6</a:t>
            </a:r>
            <a:endParaRPr b="0" lang="en-US" sz="1400" spc="-1" strike="noStrike">
              <a:latin typeface="Arial"/>
            </a:endParaRPr>
          </a:p>
        </p:txBody>
      </p:sp>
      <p:sp>
        <p:nvSpPr>
          <p:cNvPr id="263" name="CustomShape 3"/>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264" name="Google Shape;289;p27"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Un modul este un fișier Python (cu extensia .py) ce are rolul grupării codului pentru o organizare mai bună a acestuia.</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Un modul poate conține un număr infinit atât de variabile, funcții și clase cât și cod executabil.</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Fiecărui modul îi este atribuită o variabilă numită </a:t>
            </a:r>
            <a:r>
              <a:rPr b="1" lang="en-US" sz="1800" spc="-1" strike="noStrike">
                <a:solidFill>
                  <a:srgbClr val="424242"/>
                </a:solidFill>
                <a:latin typeface="Nunito"/>
                <a:ea typeface="Nunito"/>
              </a:rPr>
              <a:t>__name__</a:t>
            </a:r>
            <a:r>
              <a:rPr b="0" lang="en-US" sz="1800" spc="-1" strike="noStrike">
                <a:solidFill>
                  <a:srgbClr val="424242"/>
                </a:solidFill>
                <a:latin typeface="Nunito"/>
                <a:ea typeface="Nunito"/>
              </a:rPr>
              <a:t>. Roul acesteia este de a identifica modulul respectiv:</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numele unui modul este dat de numele fișierului .py în cazul în care acesta este importat.</a:t>
            </a:r>
            <a:endParaRPr b="0" lang="en-US" sz="1800" spc="-1" strike="noStrike">
              <a:latin typeface="Arial"/>
            </a:endParaRPr>
          </a:p>
          <a:p>
            <a:pPr lvl="1" marL="914400" indent="-342360">
              <a:lnSpc>
                <a:spcPct val="150000"/>
              </a:lnSpc>
              <a:buClr>
                <a:srgbClr val="424242"/>
              </a:buClr>
              <a:buFont typeface="Nunito"/>
              <a:buChar char="○"/>
            </a:pPr>
            <a:r>
              <a:rPr b="0" lang="en-US" sz="1800" spc="-1" strike="noStrike">
                <a:solidFill>
                  <a:srgbClr val="424242"/>
                </a:solidFill>
                <a:latin typeface="Nunito"/>
                <a:ea typeface="Nunito"/>
              </a:rPr>
              <a:t>numele unui modul este </a:t>
            </a:r>
            <a:r>
              <a:rPr b="1" lang="en-US" sz="1800" spc="-1" strike="noStrike">
                <a:solidFill>
                  <a:srgbClr val="424242"/>
                </a:solidFill>
                <a:latin typeface="Nunito"/>
                <a:ea typeface="Nunito"/>
              </a:rPr>
              <a:t>__main__</a:t>
            </a:r>
            <a:r>
              <a:rPr b="0" lang="en-US" sz="1800" spc="-1" strike="noStrike">
                <a:solidFill>
                  <a:srgbClr val="424242"/>
                </a:solidFill>
                <a:latin typeface="Nunito"/>
                <a:ea typeface="Nunito"/>
              </a:rPr>
              <a:t> dacă fișierul este rulat individual (ca script).</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Spre deosebire de alte limbaje de programare, Python nu conține un entrypoint (o funcție main) de unde începe rularea programului. Într-un program Python orice modul al cărui </a:t>
            </a:r>
            <a:r>
              <a:rPr b="1" lang="en-US" sz="1800" spc="-1" strike="noStrike">
                <a:solidFill>
                  <a:srgbClr val="424242"/>
                </a:solidFill>
                <a:latin typeface="Nunito"/>
                <a:ea typeface="Nunito"/>
              </a:rPr>
              <a:t>__name__</a:t>
            </a:r>
            <a:r>
              <a:rPr b="0" lang="en-US" sz="1800" spc="-1" strike="noStrike">
                <a:solidFill>
                  <a:srgbClr val="424242"/>
                </a:solidFill>
                <a:latin typeface="Nunito"/>
                <a:ea typeface="Nunito"/>
              </a:rPr>
              <a:t> este </a:t>
            </a:r>
            <a:r>
              <a:rPr b="1" lang="en-US" sz="1800" spc="-1" strike="noStrike">
                <a:solidFill>
                  <a:srgbClr val="424242"/>
                </a:solidFill>
                <a:latin typeface="Nunito"/>
                <a:ea typeface="Nunito"/>
              </a:rPr>
              <a:t>__main__</a:t>
            </a:r>
            <a:r>
              <a:rPr b="0" lang="en-US" sz="1800" spc="-1" strike="noStrike">
                <a:solidFill>
                  <a:srgbClr val="424242"/>
                </a:solidFill>
                <a:latin typeface="Nunito"/>
                <a:ea typeface="Nunito"/>
              </a:rPr>
              <a:t> poate reprezenta un punct de start.</a:t>
            </a:r>
            <a:endParaRPr b="0" lang="en-US" sz="1800" spc="-1" strike="noStrike">
              <a:latin typeface="Arial"/>
            </a:endParaRPr>
          </a:p>
        </p:txBody>
      </p:sp>
      <p:sp>
        <p:nvSpPr>
          <p:cNvPr id="266"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latin typeface="Arial"/>
            </a:endParaRPr>
          </a:p>
        </p:txBody>
      </p:sp>
      <p:sp>
        <p:nvSpPr>
          <p:cNvPr id="267"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68" name="Google Shape;297;p28" descr=""/>
          <p:cNvPicPr/>
          <p:nvPr/>
        </p:nvPicPr>
        <p:blipFill>
          <a:blip r:embed="rId1"/>
          <a:stretch/>
        </p:blipFill>
        <p:spPr>
          <a:xfrm>
            <a:off x="1371600" y="6373800"/>
            <a:ext cx="1274040" cy="428760"/>
          </a:xfrm>
          <a:prstGeom prst="rect">
            <a:avLst/>
          </a:prstGeom>
          <a:ln>
            <a:noFill/>
          </a:ln>
        </p:spPr>
      </p:pic>
      <p:pic>
        <p:nvPicPr>
          <p:cNvPr id="269" name="Google Shape;298;p28" descr=""/>
          <p:cNvPicPr/>
          <p:nvPr/>
        </p:nvPicPr>
        <p:blipFill>
          <a:blip r:embed="rId2"/>
          <a:stretch/>
        </p:blipFill>
        <p:spPr>
          <a:xfrm>
            <a:off x="3986280" y="5084640"/>
            <a:ext cx="4218840" cy="4564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00880" y="36576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Folosiți-vă de module pentru a vă organiza codul și pentru a nu încărca scriptul cu toată funcționalitatea.</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Pentru a exemplifica lucrul cu module vom considera următorul modul ca exemplu:</a:t>
            </a: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marL="457200">
              <a:lnSpc>
                <a:spcPct val="150000"/>
              </a:lnSpc>
              <a:spcBef>
                <a:spcPts val="799"/>
              </a:spcBef>
              <a:tabLst>
                <a:tab algn="l" pos="0"/>
              </a:tabLst>
            </a:pPr>
            <a:endParaRPr b="0" lang="en-US" sz="1800" spc="-1" strike="noStrike">
              <a:latin typeface="Arial"/>
            </a:endParaRPr>
          </a:p>
          <a:p>
            <a:pPr marL="457200" indent="-34236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Obiectele dintr-un modul pot fi importate folosind instrucțiunea </a:t>
            </a:r>
            <a:r>
              <a:rPr b="1" lang="en-US" sz="1800" spc="-1" strike="noStrike">
                <a:solidFill>
                  <a:srgbClr val="424242"/>
                </a:solidFill>
                <a:latin typeface="Nunito"/>
                <a:ea typeface="Nunito"/>
              </a:rPr>
              <a:t>import</a:t>
            </a:r>
            <a:r>
              <a:rPr b="0" lang="en-US" sz="1800" spc="-1" strike="noStrike">
                <a:solidFill>
                  <a:srgbClr val="424242"/>
                </a:solidFill>
                <a:latin typeface="Nunito"/>
                <a:ea typeface="Nunito"/>
              </a:rPr>
              <a:t>. Aceasta dispune de mai multe variante:</a:t>
            </a:r>
            <a:endParaRPr b="0" lang="en-US" sz="1800" spc="-1" strike="noStrike">
              <a:latin typeface="Arial"/>
            </a:endParaRPr>
          </a:p>
          <a:p>
            <a:pPr lvl="1" marL="914400" indent="-342360">
              <a:lnSpc>
                <a:spcPct val="150000"/>
              </a:lnSpc>
              <a:buClr>
                <a:srgbClr val="424242"/>
              </a:buClr>
              <a:buFont typeface="Nunito"/>
              <a:buChar char="○"/>
              <a:tabLst>
                <a:tab algn="l" pos="0"/>
              </a:tabLst>
            </a:pPr>
            <a:r>
              <a:rPr b="0" lang="en-US" sz="1800" spc="-1" strike="noStrike">
                <a:solidFill>
                  <a:srgbClr val="424242"/>
                </a:solidFill>
                <a:latin typeface="Nunito"/>
                <a:ea typeface="Nunito"/>
              </a:rPr>
              <a:t>importarea completă a modulului (există posibilitatea etichetării acestuia folosind keyword-ul </a:t>
            </a:r>
            <a:r>
              <a:rPr b="1" lang="en-US" sz="1800" spc="-1" strike="noStrike">
                <a:solidFill>
                  <a:srgbClr val="424242"/>
                </a:solidFill>
                <a:latin typeface="Nunito"/>
                <a:ea typeface="Nunito"/>
              </a:rPr>
              <a:t>as</a:t>
            </a:r>
            <a:r>
              <a:rPr b="0" lang="en-US" sz="1800" spc="-1" strike="noStrike">
                <a:solidFill>
                  <a:srgbClr val="424242"/>
                </a:solidFill>
                <a:latin typeface="Nunito"/>
                <a:ea typeface="Nunito"/>
              </a:rPr>
              <a:t>). Ambele exemple de mai jos vor produce același rezultat.</a:t>
            </a:r>
            <a:endParaRPr b="0" lang="en-US" sz="1800" spc="-1" strike="noStrike">
              <a:latin typeface="Arial"/>
            </a:endParaRPr>
          </a:p>
        </p:txBody>
      </p:sp>
      <p:sp>
        <p:nvSpPr>
          <p:cNvPr id="271"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latin typeface="Arial"/>
            </a:endParaRPr>
          </a:p>
        </p:txBody>
      </p:sp>
      <p:sp>
        <p:nvSpPr>
          <p:cNvPr id="272"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73" name="Google Shape;306;p29" descr=""/>
          <p:cNvPicPr/>
          <p:nvPr/>
        </p:nvPicPr>
        <p:blipFill>
          <a:blip r:embed="rId1"/>
          <a:stretch/>
        </p:blipFill>
        <p:spPr>
          <a:xfrm>
            <a:off x="1371600" y="6373800"/>
            <a:ext cx="1274040" cy="428760"/>
          </a:xfrm>
          <a:prstGeom prst="rect">
            <a:avLst/>
          </a:prstGeom>
          <a:ln>
            <a:noFill/>
          </a:ln>
        </p:spPr>
      </p:pic>
      <p:pic>
        <p:nvPicPr>
          <p:cNvPr id="274" name="Google Shape;307;p29" descr=""/>
          <p:cNvPicPr/>
          <p:nvPr/>
        </p:nvPicPr>
        <p:blipFill>
          <a:blip r:embed="rId2"/>
          <a:stretch/>
        </p:blipFill>
        <p:spPr>
          <a:xfrm>
            <a:off x="3840480" y="1736280"/>
            <a:ext cx="4409280" cy="1189800"/>
          </a:xfrm>
          <a:prstGeom prst="rect">
            <a:avLst/>
          </a:prstGeom>
          <a:ln>
            <a:noFill/>
          </a:ln>
        </p:spPr>
      </p:pic>
      <p:pic>
        <p:nvPicPr>
          <p:cNvPr id="275" name="Google Shape;308;p29" descr=""/>
          <p:cNvPicPr/>
          <p:nvPr/>
        </p:nvPicPr>
        <p:blipFill>
          <a:blip r:embed="rId3"/>
          <a:stretch/>
        </p:blipFill>
        <p:spPr>
          <a:xfrm>
            <a:off x="277920" y="4536360"/>
            <a:ext cx="5795280" cy="1097640"/>
          </a:xfrm>
          <a:prstGeom prst="rect">
            <a:avLst/>
          </a:prstGeom>
          <a:ln>
            <a:noFill/>
          </a:ln>
        </p:spPr>
      </p:pic>
      <p:pic>
        <p:nvPicPr>
          <p:cNvPr id="276" name="Google Shape;309;p29" descr=""/>
          <p:cNvPicPr/>
          <p:nvPr/>
        </p:nvPicPr>
        <p:blipFill>
          <a:blip r:embed="rId4"/>
          <a:stretch/>
        </p:blipFill>
        <p:spPr>
          <a:xfrm>
            <a:off x="6168240" y="4554000"/>
            <a:ext cx="5795280" cy="10645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0" y="2566080"/>
            <a:ext cx="12191400" cy="132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6000" spc="-1" strike="noStrike">
                <a:solidFill>
                  <a:srgbClr val="ffffff"/>
                </a:solidFill>
                <a:latin typeface="Maven Pro"/>
                <a:ea typeface="Maven Pro"/>
              </a:rPr>
              <a:t>Programare condițională</a:t>
            </a:r>
            <a:endParaRPr b="0" lang="en-US" sz="6000" spc="-1" strike="noStrike">
              <a:latin typeface="Arial"/>
            </a:endParaRPr>
          </a:p>
        </p:txBody>
      </p:sp>
      <p:sp>
        <p:nvSpPr>
          <p:cNvPr id="135" name="CustomShape 2"/>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400" spc="-1" strike="noStrike">
                <a:solidFill>
                  <a:srgbClr val="ffffff"/>
                </a:solidFill>
                <a:latin typeface="Maven Pro"/>
                <a:ea typeface="Maven Pro"/>
              </a:rPr>
              <a:t>1 din 6</a:t>
            </a:r>
            <a:endParaRPr b="0" lang="en-US" sz="1400" spc="-1" strike="noStrike">
              <a:latin typeface="Arial"/>
            </a:endParaRPr>
          </a:p>
        </p:txBody>
      </p:sp>
      <p:sp>
        <p:nvSpPr>
          <p:cNvPr id="136" name="CustomShape 3"/>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137" name="Google Shape;66;p3"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9144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importarea tuturor obiectelor dintr-un modul (implică riscul rescrierii unor obiecte din modulul curent sau din alte module importate):</a:t>
            </a: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a:lnSpc>
                <a:spcPct val="150000"/>
              </a:lnSpc>
              <a:spcBef>
                <a:spcPts val="799"/>
              </a:spcBef>
              <a:tabLst>
                <a:tab algn="l" pos="0"/>
              </a:tabLst>
            </a:pPr>
            <a:endParaRPr b="0" lang="en-US" sz="1800" spc="-1" strike="noStrike">
              <a:latin typeface="Arial"/>
            </a:endParaRPr>
          </a:p>
          <a:p>
            <a:pPr marL="914400" indent="-34236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importarea individuală dintr-un modul (fiecare obiect poate fi taguit folosind keyword-ul </a:t>
            </a:r>
            <a:r>
              <a:rPr b="1" lang="en-US" sz="1800" spc="-1" strike="noStrike">
                <a:solidFill>
                  <a:srgbClr val="424242"/>
                </a:solidFill>
                <a:latin typeface="Nunito"/>
                <a:ea typeface="Nunito"/>
              </a:rPr>
              <a:t>as</a:t>
            </a:r>
            <a:r>
              <a:rPr b="0" lang="en-US" sz="1800" spc="-1" strike="noStrike">
                <a:solidFill>
                  <a:srgbClr val="424242"/>
                </a:solidFill>
                <a:latin typeface="Nunito"/>
                <a:ea typeface="Nunito"/>
              </a:rPr>
              <a:t>):</a:t>
            </a:r>
            <a:endParaRPr b="0" lang="en-US" sz="1800" spc="-1" strike="noStrike">
              <a:latin typeface="Arial"/>
            </a:endParaRPr>
          </a:p>
        </p:txBody>
      </p:sp>
      <p:sp>
        <p:nvSpPr>
          <p:cNvPr id="278"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latin typeface="Arial"/>
            </a:endParaRPr>
          </a:p>
        </p:txBody>
      </p:sp>
      <p:sp>
        <p:nvSpPr>
          <p:cNvPr id="279"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80" name="Google Shape;317;p30" descr=""/>
          <p:cNvPicPr/>
          <p:nvPr/>
        </p:nvPicPr>
        <p:blipFill>
          <a:blip r:embed="rId1"/>
          <a:stretch/>
        </p:blipFill>
        <p:spPr>
          <a:xfrm>
            <a:off x="1371600" y="6373800"/>
            <a:ext cx="1274040" cy="428760"/>
          </a:xfrm>
          <a:prstGeom prst="rect">
            <a:avLst/>
          </a:prstGeom>
          <a:ln>
            <a:noFill/>
          </a:ln>
        </p:spPr>
      </p:pic>
      <p:pic>
        <p:nvPicPr>
          <p:cNvPr id="281" name="Google Shape;318;p30" descr=""/>
          <p:cNvPicPr/>
          <p:nvPr/>
        </p:nvPicPr>
        <p:blipFill>
          <a:blip r:embed="rId2"/>
          <a:stretch/>
        </p:blipFill>
        <p:spPr>
          <a:xfrm>
            <a:off x="3476520" y="1886040"/>
            <a:ext cx="5238000" cy="1199520"/>
          </a:xfrm>
          <a:prstGeom prst="rect">
            <a:avLst/>
          </a:prstGeom>
          <a:ln>
            <a:noFill/>
          </a:ln>
        </p:spPr>
      </p:pic>
      <p:pic>
        <p:nvPicPr>
          <p:cNvPr id="282" name="Google Shape;319;p30" descr=""/>
          <p:cNvPicPr/>
          <p:nvPr/>
        </p:nvPicPr>
        <p:blipFill>
          <a:blip r:embed="rId3"/>
          <a:stretch/>
        </p:blipFill>
        <p:spPr>
          <a:xfrm>
            <a:off x="626400" y="4038480"/>
            <a:ext cx="5238000" cy="1208880"/>
          </a:xfrm>
          <a:prstGeom prst="rect">
            <a:avLst/>
          </a:prstGeom>
          <a:ln>
            <a:noFill/>
          </a:ln>
        </p:spPr>
      </p:pic>
      <p:pic>
        <p:nvPicPr>
          <p:cNvPr id="283" name="Google Shape;320;p30" descr=""/>
          <p:cNvPicPr/>
          <p:nvPr/>
        </p:nvPicPr>
        <p:blipFill>
          <a:blip r:embed="rId4"/>
          <a:stretch/>
        </p:blipFill>
        <p:spPr>
          <a:xfrm>
            <a:off x="6326640" y="4038480"/>
            <a:ext cx="5238000" cy="12088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Un pachet Python reprezintă un director care conține alte pachete și module Python. Rolul acestora este de a organiza codul și a menține o structură cât mai logică a proiectului.</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Până în versiunea Python 3.2, pentru a folosi un pachet era necesară prezența unui fișier special ce avea numele </a:t>
            </a:r>
            <a:r>
              <a:rPr b="1" lang="en-US" sz="1800" spc="-1" strike="noStrike">
                <a:solidFill>
                  <a:srgbClr val="424242"/>
                </a:solidFill>
                <a:latin typeface="Nunito"/>
                <a:ea typeface="Nunito"/>
              </a:rPr>
              <a:t>__init__.py</a:t>
            </a:r>
            <a:r>
              <a:rPr b="0" lang="en-US" sz="1800" spc="-1" strike="noStrike">
                <a:solidFill>
                  <a:srgbClr val="424242"/>
                </a:solidFill>
                <a:latin typeface="Nunito"/>
                <a:ea typeface="Nunito"/>
              </a:rPr>
              <a:t>. Acest fișier putea fi gol, dar prezența lui era obligatorie.</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Începând cu versiunea Python 3.3, nu mai este o necesitate prezența acestui fișier.</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În exemplul anterior puteți vedea cum arată un pachet care conține două module:</a:t>
            </a:r>
            <a:endParaRPr b="0" lang="en-US" sz="1800" spc="-1" strike="noStrike">
              <a:latin typeface="Arial"/>
            </a:endParaRPr>
          </a:p>
          <a:p>
            <a:pPr marL="457200">
              <a:lnSpc>
                <a:spcPct val="150000"/>
              </a:lnSpc>
              <a:spcBef>
                <a:spcPts val="799"/>
              </a:spcBef>
              <a:tabLst>
                <a:tab algn="l" pos="0"/>
              </a:tabLst>
            </a:pPr>
            <a:endParaRPr b="0" lang="en-US" sz="1800" spc="-1" strike="noStrike">
              <a:latin typeface="Arial"/>
            </a:endParaRPr>
          </a:p>
          <a:p>
            <a:pPr marL="457200">
              <a:lnSpc>
                <a:spcPct val="150000"/>
              </a:lnSpc>
              <a:spcBef>
                <a:spcPts val="799"/>
              </a:spcBef>
              <a:tabLst>
                <a:tab algn="l" pos="0"/>
              </a:tabLst>
            </a:pPr>
            <a:endParaRPr b="0" lang="en-US" sz="1800" spc="-1" strike="noStrike">
              <a:latin typeface="Arial"/>
            </a:endParaRPr>
          </a:p>
          <a:p>
            <a:pPr marL="457200" indent="-342360">
              <a:lnSpc>
                <a:spcPct val="150000"/>
              </a:lnSpc>
              <a:spcBef>
                <a:spcPts val="799"/>
              </a:spcBef>
              <a:buClr>
                <a:srgbClr val="424242"/>
              </a:buClr>
              <a:buFont typeface="Nunito"/>
              <a:buChar char="●"/>
              <a:tabLst>
                <a:tab algn="l" pos="0"/>
              </a:tabLst>
            </a:pPr>
            <a:r>
              <a:rPr b="0" lang="en-US" sz="1800" spc="-1" strike="noStrike">
                <a:solidFill>
                  <a:srgbClr val="424242"/>
                </a:solidFill>
                <a:latin typeface="Nunito"/>
                <a:ea typeface="Nunito"/>
              </a:rPr>
              <a:t>Pentru folosirea obiectelor din cele două module putem folosi următoarele linii de import:</a:t>
            </a:r>
            <a:endParaRPr b="0" lang="en-US" sz="1800" spc="-1" strike="noStrike">
              <a:latin typeface="Arial"/>
            </a:endParaRPr>
          </a:p>
        </p:txBody>
      </p:sp>
      <p:sp>
        <p:nvSpPr>
          <p:cNvPr id="285"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latin typeface="Arial"/>
            </a:endParaRPr>
          </a:p>
        </p:txBody>
      </p:sp>
      <p:sp>
        <p:nvSpPr>
          <p:cNvPr id="286"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87" name="Google Shape;328;p31" descr=""/>
          <p:cNvPicPr/>
          <p:nvPr/>
        </p:nvPicPr>
        <p:blipFill>
          <a:blip r:embed="rId1"/>
          <a:stretch/>
        </p:blipFill>
        <p:spPr>
          <a:xfrm>
            <a:off x="1371600" y="6373800"/>
            <a:ext cx="1274040" cy="428760"/>
          </a:xfrm>
          <a:prstGeom prst="rect">
            <a:avLst/>
          </a:prstGeom>
          <a:ln>
            <a:noFill/>
          </a:ln>
        </p:spPr>
      </p:pic>
      <p:pic>
        <p:nvPicPr>
          <p:cNvPr id="288" name="Google Shape;329;p31" descr=""/>
          <p:cNvPicPr/>
          <p:nvPr/>
        </p:nvPicPr>
        <p:blipFill>
          <a:blip r:embed="rId2"/>
          <a:stretch/>
        </p:blipFill>
        <p:spPr>
          <a:xfrm>
            <a:off x="4971960" y="3417120"/>
            <a:ext cx="2247120" cy="1028160"/>
          </a:xfrm>
          <a:prstGeom prst="rect">
            <a:avLst/>
          </a:prstGeom>
          <a:ln>
            <a:noFill/>
          </a:ln>
        </p:spPr>
      </p:pic>
      <p:pic>
        <p:nvPicPr>
          <p:cNvPr id="289" name="Google Shape;330;p31" descr=""/>
          <p:cNvPicPr/>
          <p:nvPr/>
        </p:nvPicPr>
        <p:blipFill>
          <a:blip r:embed="rId3"/>
          <a:stretch/>
        </p:blipFill>
        <p:spPr>
          <a:xfrm>
            <a:off x="3114720" y="4951440"/>
            <a:ext cx="5961960" cy="3898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29400">
              <a:lnSpc>
                <a:spcPct val="150000"/>
              </a:lnSpc>
              <a:spcBef>
                <a:spcPts val="799"/>
              </a:spcBef>
              <a:buClr>
                <a:srgbClr val="424242"/>
              </a:buClr>
              <a:buFont typeface="Nunito"/>
              <a:buChar char="●"/>
            </a:pPr>
            <a:r>
              <a:rPr b="0" lang="en-US" sz="1600" spc="-1" strike="noStrike">
                <a:solidFill>
                  <a:srgbClr val="424242"/>
                </a:solidFill>
                <a:latin typeface="Nunito"/>
                <a:ea typeface="Nunito"/>
              </a:rPr>
              <a:t>Deși prezența fișierului __init__.py nu mai este obligatorie începând cu Python 3.3, de multe ori acest fișier este necesar.</a:t>
            </a:r>
            <a:endParaRPr b="0" lang="en-US" sz="1600" spc="-1" strike="noStrike">
              <a:latin typeface="Arial"/>
            </a:endParaRPr>
          </a:p>
          <a:p>
            <a:pPr marL="457200" indent="-329400">
              <a:lnSpc>
                <a:spcPct val="150000"/>
              </a:lnSpc>
              <a:buClr>
                <a:srgbClr val="424242"/>
              </a:buClr>
              <a:buFont typeface="Nunito"/>
              <a:buChar char="●"/>
            </a:pPr>
            <a:r>
              <a:rPr b="0" lang="en-US" sz="1600" spc="-1" strike="noStrike">
                <a:solidFill>
                  <a:srgbClr val="424242"/>
                </a:solidFill>
                <a:latin typeface="Nunito"/>
                <a:ea typeface="Nunito"/>
              </a:rPr>
              <a:t>Necesitatea acestuia se explică prin modul în care codul din acest fișier este rulat. Codul din acest fișier este rulat atunci când este importat un obiect dintr-un modul ce ține de pachetul respectiv.</a:t>
            </a:r>
            <a:endParaRPr b="0" lang="en-US" sz="1600" spc="-1" strike="noStrike">
              <a:latin typeface="Arial"/>
            </a:endParaRPr>
          </a:p>
          <a:p>
            <a:pPr marL="457200" indent="-329400">
              <a:lnSpc>
                <a:spcPct val="150000"/>
              </a:lnSpc>
              <a:buClr>
                <a:srgbClr val="424242"/>
              </a:buClr>
              <a:buFont typeface="Nunito"/>
              <a:buChar char="●"/>
            </a:pPr>
            <a:r>
              <a:rPr b="0" lang="en-US" sz="1600" spc="-1" strike="noStrike">
                <a:solidFill>
                  <a:srgbClr val="424242"/>
                </a:solidFill>
                <a:latin typeface="Nunito"/>
                <a:ea typeface="Nunito"/>
              </a:rPr>
              <a:t>Astfel apar două motive pentru care avem nevoie de acest fișier:</a:t>
            </a:r>
            <a:endParaRPr b="0" lang="en-US" sz="1600" spc="-1" strike="noStrike">
              <a:latin typeface="Arial"/>
            </a:endParaRPr>
          </a:p>
          <a:p>
            <a:pPr lvl="1" marL="914400" indent="-329400">
              <a:lnSpc>
                <a:spcPct val="150000"/>
              </a:lnSpc>
              <a:buClr>
                <a:srgbClr val="424242"/>
              </a:buClr>
              <a:buFont typeface="Nunito"/>
              <a:buChar char="○"/>
            </a:pPr>
            <a:r>
              <a:rPr b="0" lang="en-US" sz="1600" spc="-1" strike="noStrike">
                <a:solidFill>
                  <a:srgbClr val="424242"/>
                </a:solidFill>
                <a:latin typeface="Nunito"/>
                <a:ea typeface="Nunito"/>
              </a:rPr>
              <a:t>rularea unui bloc de cod. Ex: diferite configurări.</a:t>
            </a:r>
            <a:endParaRPr b="0" lang="en-US" sz="1600" spc="-1" strike="noStrike">
              <a:latin typeface="Arial"/>
            </a:endParaRPr>
          </a:p>
          <a:p>
            <a:pPr lvl="1" marL="914400" indent="-329400">
              <a:lnSpc>
                <a:spcPct val="150000"/>
              </a:lnSpc>
              <a:buClr>
                <a:srgbClr val="424242"/>
              </a:buClr>
              <a:buFont typeface="Nunito"/>
              <a:buChar char="○"/>
            </a:pPr>
            <a:r>
              <a:rPr b="0" lang="en-US" sz="1600" spc="-1" strike="noStrike">
                <a:solidFill>
                  <a:srgbClr val="424242"/>
                </a:solidFill>
                <a:latin typeface="Nunito"/>
                <a:ea typeface="Nunito"/>
              </a:rPr>
              <a:t>expunerea obiectelor disponibile în module astfel încât atunci când se va face un import să nu mai fie nevoie să parcurgem toată calea către modulul dorit.</a:t>
            </a:r>
            <a:endParaRPr b="0" lang="en-US" sz="1600" spc="-1" strike="noStrike">
              <a:latin typeface="Arial"/>
            </a:endParaRPr>
          </a:p>
          <a:p>
            <a:pPr lvl="2" marL="1371600" indent="-329400">
              <a:lnSpc>
                <a:spcPct val="150000"/>
              </a:lnSpc>
              <a:buClr>
                <a:srgbClr val="424242"/>
              </a:buClr>
              <a:buFont typeface="Nunito"/>
              <a:buChar char="→"/>
            </a:pPr>
            <a:r>
              <a:rPr b="0" lang="en-US" sz="1600" spc="-1" strike="noStrike">
                <a:solidFill>
                  <a:srgbClr val="424242"/>
                </a:solidFill>
                <a:latin typeface="Nunito"/>
                <a:ea typeface="Nunito"/>
              </a:rPr>
              <a:t>expunem tot ce ne interesează din module prin importarea obiectelor în fișierul de __init__.py al pachetului.</a:t>
            </a:r>
            <a:endParaRPr b="0" lang="en-US" sz="1600" spc="-1" strike="noStrike">
              <a:latin typeface="Arial"/>
            </a:endParaRPr>
          </a:p>
          <a:p>
            <a:pPr>
              <a:lnSpc>
                <a:spcPct val="150000"/>
              </a:lnSpc>
              <a:spcBef>
                <a:spcPts val="799"/>
              </a:spcBef>
              <a:tabLst>
                <a:tab algn="l" pos="0"/>
              </a:tabLst>
            </a:pPr>
            <a:endParaRPr b="0" lang="en-US" sz="1600" spc="-1" strike="noStrike">
              <a:latin typeface="Arial"/>
            </a:endParaRPr>
          </a:p>
          <a:p>
            <a:pPr lvl="2" marL="1371600" indent="-329400">
              <a:lnSpc>
                <a:spcPct val="150000"/>
              </a:lnSpc>
              <a:spcBef>
                <a:spcPts val="799"/>
              </a:spcBef>
              <a:buClr>
                <a:srgbClr val="424242"/>
              </a:buClr>
              <a:buFont typeface="Nunito"/>
              <a:buChar char="→"/>
              <a:tabLst>
                <a:tab algn="l" pos="0"/>
              </a:tabLst>
            </a:pPr>
            <a:r>
              <a:rPr b="0" lang="en-US" sz="1600" spc="-1" strike="noStrike">
                <a:solidFill>
                  <a:srgbClr val="424242"/>
                </a:solidFill>
                <a:latin typeface="Nunito"/>
                <a:ea typeface="Nunito"/>
              </a:rPr>
              <a:t>în script importăm obiectele din pachet, fără a fi nevoiți să cunoaștem adevărata sursă a lor.</a:t>
            </a:r>
            <a:endParaRPr b="0" lang="en-US" sz="1600" spc="-1" strike="noStrike">
              <a:latin typeface="Arial"/>
            </a:endParaRPr>
          </a:p>
        </p:txBody>
      </p:sp>
      <p:sp>
        <p:nvSpPr>
          <p:cNvPr id="291"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latin typeface="Arial"/>
            </a:endParaRPr>
          </a:p>
        </p:txBody>
      </p:sp>
      <p:sp>
        <p:nvSpPr>
          <p:cNvPr id="292"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93" name="Google Shape;338;p32" descr=""/>
          <p:cNvPicPr/>
          <p:nvPr/>
        </p:nvPicPr>
        <p:blipFill>
          <a:blip r:embed="rId1"/>
          <a:stretch/>
        </p:blipFill>
        <p:spPr>
          <a:xfrm>
            <a:off x="1371600" y="6373800"/>
            <a:ext cx="1274040" cy="428760"/>
          </a:xfrm>
          <a:prstGeom prst="rect">
            <a:avLst/>
          </a:prstGeom>
          <a:ln>
            <a:noFill/>
          </a:ln>
        </p:spPr>
      </p:pic>
      <p:pic>
        <p:nvPicPr>
          <p:cNvPr id="294" name="Google Shape;339;p32" descr=""/>
          <p:cNvPicPr/>
          <p:nvPr/>
        </p:nvPicPr>
        <p:blipFill>
          <a:blip r:embed="rId2"/>
          <a:stretch/>
        </p:blipFill>
        <p:spPr>
          <a:xfrm>
            <a:off x="4297680" y="4389120"/>
            <a:ext cx="3933000" cy="428040"/>
          </a:xfrm>
          <a:prstGeom prst="rect">
            <a:avLst/>
          </a:prstGeom>
          <a:ln>
            <a:noFill/>
          </a:ln>
        </p:spPr>
      </p:pic>
      <p:pic>
        <p:nvPicPr>
          <p:cNvPr id="295" name="Google Shape;340;p32" descr=""/>
          <p:cNvPicPr/>
          <p:nvPr/>
        </p:nvPicPr>
        <p:blipFill>
          <a:blip r:embed="rId3"/>
          <a:stretch/>
        </p:blipFill>
        <p:spPr>
          <a:xfrm>
            <a:off x="2352600" y="5486400"/>
            <a:ext cx="4779360" cy="106776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Module și pachete</a:t>
            </a:r>
            <a:endParaRPr b="0" lang="en-US" sz="3000" spc="-1" strike="noStrike">
              <a:latin typeface="Arial"/>
            </a:endParaRPr>
          </a:p>
        </p:txBody>
      </p:sp>
      <p:sp>
        <p:nvSpPr>
          <p:cNvPr id="297" name="CustomShape 2"/>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200000"/>
              </a:lnSpc>
              <a:spcBef>
                <a:spcPts val="799"/>
              </a:spcBef>
              <a:buClr>
                <a:srgbClr val="424242"/>
              </a:buClr>
              <a:buFont typeface="Nunito"/>
              <a:buChar char="●"/>
            </a:pPr>
            <a:r>
              <a:rPr b="0" lang="en-US" sz="1800" spc="-1" strike="noStrike">
                <a:solidFill>
                  <a:srgbClr val="424242"/>
                </a:solidFill>
                <a:latin typeface="Nunito"/>
                <a:ea typeface="Nunito"/>
              </a:rPr>
              <a:t>Conform </a:t>
            </a:r>
            <a:r>
              <a:rPr b="1" lang="en-US" sz="1800" spc="-1" strike="noStrike">
                <a:solidFill>
                  <a:srgbClr val="424242"/>
                </a:solidFill>
                <a:latin typeface="Nunito"/>
                <a:ea typeface="Nunito"/>
              </a:rPr>
              <a:t>PEP 8</a:t>
            </a:r>
            <a:r>
              <a:rPr b="0" lang="en-US" sz="1800" spc="-1" strike="noStrike">
                <a:solidFill>
                  <a:srgbClr val="424242"/>
                </a:solidFill>
                <a:latin typeface="Nunito"/>
                <a:ea typeface="Nunito"/>
              </a:rPr>
              <a:t>:</a:t>
            </a:r>
            <a:endParaRPr b="0" lang="en-US" sz="1800" spc="-1" strike="noStrike">
              <a:latin typeface="Arial"/>
            </a:endParaRPr>
          </a:p>
          <a:p>
            <a:pPr lvl="1" marL="914400" indent="-342360">
              <a:lnSpc>
                <a:spcPct val="200000"/>
              </a:lnSpc>
              <a:buClr>
                <a:srgbClr val="424242"/>
              </a:buClr>
              <a:buFont typeface="Nunito"/>
              <a:buChar char="○"/>
            </a:pPr>
            <a:r>
              <a:rPr b="0" lang="en-US" sz="1800" spc="-1" strike="noStrike">
                <a:solidFill>
                  <a:srgbClr val="424242"/>
                </a:solidFill>
                <a:latin typeface="Nunito"/>
                <a:ea typeface="Nunito"/>
              </a:rPr>
              <a:t>numele modulelor trebuie să fie scurte, să conțină doar litere mici, iar cuvintele să fie despărțite de underscore pentru o lizibilitate mai bună (acolo unde este cazul).</a:t>
            </a:r>
            <a:endParaRPr b="0" lang="en-US" sz="1800" spc="-1" strike="noStrike">
              <a:latin typeface="Arial"/>
            </a:endParaRPr>
          </a:p>
          <a:p>
            <a:pPr lvl="1" marL="914400" indent="-342360">
              <a:lnSpc>
                <a:spcPct val="200000"/>
              </a:lnSpc>
              <a:buClr>
                <a:srgbClr val="424242"/>
              </a:buClr>
              <a:buFont typeface="Nunito"/>
              <a:buChar char="○"/>
            </a:pPr>
            <a:r>
              <a:rPr b="0" lang="en-US" sz="1800" spc="-1" strike="noStrike">
                <a:solidFill>
                  <a:srgbClr val="424242"/>
                </a:solidFill>
                <a:latin typeface="Nunito"/>
                <a:ea typeface="Nunito"/>
              </a:rPr>
              <a:t>numele pachetelor trebuie să fie scurte și să conțină doar litere mici. Folosirea underscore-ului nu este indicată.</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Fiind vorba de naming, acestea trebuie să fie intuitive.</a:t>
            </a:r>
            <a:endParaRPr b="0" lang="en-US" sz="1800" spc="-1" strike="noStrike">
              <a:latin typeface="Arial"/>
            </a:endParaRPr>
          </a:p>
        </p:txBody>
      </p:sp>
      <p:sp>
        <p:nvSpPr>
          <p:cNvPr id="298"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299" name="Google Shape;348;p33"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Temă</a:t>
            </a:r>
            <a:endParaRPr b="0" lang="en-US" sz="2400" spc="-1" strike="noStrike">
              <a:latin typeface="Arial"/>
            </a:endParaRPr>
          </a:p>
        </p:txBody>
      </p:sp>
      <p:pic>
        <p:nvPicPr>
          <p:cNvPr id="301" name="Google Shape;354;p34" descr=""/>
          <p:cNvPicPr/>
          <p:nvPr/>
        </p:nvPicPr>
        <p:blipFill>
          <a:blip r:embed="rId1"/>
          <a:stretch/>
        </p:blipFill>
        <p:spPr>
          <a:xfrm>
            <a:off x="3913560" y="1458000"/>
            <a:ext cx="4364280" cy="2859120"/>
          </a:xfrm>
          <a:prstGeom prst="rect">
            <a:avLst/>
          </a:prstGeom>
          <a:ln>
            <a:noFill/>
          </a:ln>
        </p:spPr>
      </p:pic>
      <p:sp>
        <p:nvSpPr>
          <p:cNvPr id="302" name="CustomShape 2"/>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303" name="Google Shape;356;p34" descr=""/>
          <p:cNvPicPr/>
          <p:nvPr/>
        </p:nvPicPr>
        <p:blipFill>
          <a:blip r:embed="rId2"/>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29400">
              <a:lnSpc>
                <a:spcPct val="200000"/>
              </a:lnSpc>
              <a:spcBef>
                <a:spcPts val="799"/>
              </a:spcBef>
              <a:buClr>
                <a:srgbClr val="424242"/>
              </a:buClr>
              <a:buFont typeface="Nunito"/>
              <a:buChar char="●"/>
            </a:pPr>
            <a:r>
              <a:rPr b="0" lang="en-US" sz="1600" spc="-1" strike="noStrike">
                <a:solidFill>
                  <a:srgbClr val="424242"/>
                </a:solidFill>
                <a:latin typeface="Nunito"/>
                <a:ea typeface="Nunito"/>
              </a:rPr>
              <a:t>Să se scrie o funcție care primește un număr nedefinit de parametrii și să se calculeze suma parametrilor care reprezintă numere întregi sau reale.</a:t>
            </a:r>
            <a:endParaRPr b="0" lang="en-US" sz="1600" spc="-1" strike="noStrike">
              <a:latin typeface="Arial"/>
            </a:endParaRPr>
          </a:p>
          <a:p>
            <a:pPr lvl="1" marL="914400" indent="-329400">
              <a:lnSpc>
                <a:spcPct val="200000"/>
              </a:lnSpc>
              <a:buClr>
                <a:srgbClr val="424242"/>
              </a:buClr>
              <a:buFont typeface="Nunito"/>
              <a:buChar char="○"/>
            </a:pPr>
            <a:r>
              <a:rPr b="1" i="1" lang="en-US" sz="1600" spc="-1" strike="noStrike">
                <a:solidFill>
                  <a:srgbClr val="424242"/>
                </a:solidFill>
                <a:latin typeface="Nunito"/>
                <a:ea typeface="Nunito"/>
              </a:rPr>
              <a:t>your_function(1, 5, -3, ‘abc’, [12, 56, ‘cad’])</a:t>
            </a:r>
            <a:r>
              <a:rPr b="0" lang="en-US" sz="1600" spc="-1" strike="noStrike">
                <a:solidFill>
                  <a:srgbClr val="424242"/>
                </a:solidFill>
                <a:latin typeface="Nunito"/>
                <a:ea typeface="Nunito"/>
              </a:rPr>
              <a:t> va returna </a:t>
            </a:r>
            <a:r>
              <a:rPr b="1" i="1" lang="en-US" sz="1600" spc="-1" strike="noStrike">
                <a:solidFill>
                  <a:srgbClr val="424242"/>
                </a:solidFill>
                <a:latin typeface="Nunito"/>
                <a:ea typeface="Nunito"/>
              </a:rPr>
              <a:t>3 </a:t>
            </a:r>
            <a:r>
              <a:rPr b="0" lang="en-US" sz="1600" spc="-1" strike="noStrike">
                <a:solidFill>
                  <a:srgbClr val="424242"/>
                </a:solidFill>
                <a:latin typeface="Nunito"/>
                <a:ea typeface="Nunito"/>
              </a:rPr>
              <a:t>(1 + 5 - 3).</a:t>
            </a:r>
            <a:endParaRPr b="0" lang="en-US" sz="1600" spc="-1" strike="noStrike">
              <a:latin typeface="Arial"/>
            </a:endParaRPr>
          </a:p>
          <a:p>
            <a:pPr lvl="1" marL="914400" indent="-329400">
              <a:lnSpc>
                <a:spcPct val="200000"/>
              </a:lnSpc>
              <a:buClr>
                <a:srgbClr val="424242"/>
              </a:buClr>
              <a:buFont typeface="Nunito"/>
              <a:buChar char="○"/>
            </a:pPr>
            <a:r>
              <a:rPr b="1" lang="en-US" sz="1600" spc="-1" strike="noStrike">
                <a:solidFill>
                  <a:srgbClr val="424242"/>
                </a:solidFill>
                <a:latin typeface="Nunito"/>
                <a:ea typeface="Nunito"/>
              </a:rPr>
              <a:t>your_function()</a:t>
            </a:r>
            <a:r>
              <a:rPr b="0" lang="en-US" sz="1600" spc="-1" strike="noStrike">
                <a:solidFill>
                  <a:srgbClr val="424242"/>
                </a:solidFill>
                <a:latin typeface="Nunito"/>
                <a:ea typeface="Nunito"/>
              </a:rPr>
              <a:t> va returna </a:t>
            </a:r>
            <a:r>
              <a:rPr b="1" i="1" lang="en-US" sz="1600" spc="-1" strike="noStrike">
                <a:solidFill>
                  <a:srgbClr val="424242"/>
                </a:solidFill>
                <a:latin typeface="Nunito"/>
                <a:ea typeface="Nunito"/>
              </a:rPr>
              <a:t>0</a:t>
            </a:r>
            <a:r>
              <a:rPr b="0" lang="en-US" sz="1600" spc="-1" strike="noStrike">
                <a:solidFill>
                  <a:srgbClr val="424242"/>
                </a:solidFill>
                <a:latin typeface="Nunito"/>
                <a:ea typeface="Nunito"/>
              </a:rPr>
              <a:t>.</a:t>
            </a:r>
            <a:endParaRPr b="0" lang="en-US" sz="1600" spc="-1" strike="noStrike">
              <a:latin typeface="Arial"/>
            </a:endParaRPr>
          </a:p>
          <a:p>
            <a:pPr lvl="1" marL="914400" indent="-329400">
              <a:lnSpc>
                <a:spcPct val="200000"/>
              </a:lnSpc>
              <a:buClr>
                <a:srgbClr val="424242"/>
              </a:buClr>
              <a:buFont typeface="Nunito"/>
              <a:buChar char="○"/>
            </a:pPr>
            <a:r>
              <a:rPr b="1" i="1" lang="en-US" sz="1600" spc="-1" strike="noStrike">
                <a:solidFill>
                  <a:srgbClr val="424242"/>
                </a:solidFill>
                <a:latin typeface="Nunito"/>
                <a:ea typeface="Nunito"/>
              </a:rPr>
              <a:t>your_function(2, 4, ‘abc’, param_1=2)</a:t>
            </a:r>
            <a:r>
              <a:rPr b="0" lang="en-US" sz="1600" spc="-1" strike="noStrike">
                <a:solidFill>
                  <a:srgbClr val="424242"/>
                </a:solidFill>
                <a:latin typeface="Nunito"/>
                <a:ea typeface="Nunito"/>
              </a:rPr>
              <a:t> va returna </a:t>
            </a:r>
            <a:r>
              <a:rPr b="1" i="1" lang="en-US" sz="1600" spc="-1" strike="noStrike">
                <a:solidFill>
                  <a:srgbClr val="424242"/>
                </a:solidFill>
                <a:latin typeface="Nunito"/>
                <a:ea typeface="Nunito"/>
              </a:rPr>
              <a:t>6</a:t>
            </a:r>
            <a:r>
              <a:rPr b="0" lang="en-US" sz="1600" spc="-1" strike="noStrike">
                <a:solidFill>
                  <a:srgbClr val="424242"/>
                </a:solidFill>
                <a:latin typeface="Nunito"/>
                <a:ea typeface="Nunito"/>
              </a:rPr>
              <a:t> (2 + 4).</a:t>
            </a:r>
            <a:endParaRPr b="0" lang="en-US" sz="1600" spc="-1" strike="noStrike">
              <a:latin typeface="Arial"/>
            </a:endParaRPr>
          </a:p>
          <a:p>
            <a:pPr marL="457200" indent="-329400">
              <a:lnSpc>
                <a:spcPct val="200000"/>
              </a:lnSpc>
              <a:buClr>
                <a:srgbClr val="424242"/>
              </a:buClr>
              <a:buFont typeface="Nunito"/>
              <a:buChar char="●"/>
            </a:pPr>
            <a:r>
              <a:rPr b="0" lang="en-US" sz="1600" spc="-1" strike="noStrike">
                <a:solidFill>
                  <a:srgbClr val="424242"/>
                </a:solidFill>
                <a:latin typeface="Nunito"/>
                <a:ea typeface="Nunito"/>
              </a:rPr>
              <a:t>Să se scrie o funcție recursivă care primește ca parametru un număr întreg și returnează:</a:t>
            </a:r>
            <a:endParaRPr b="0" lang="en-US" sz="1600" spc="-1" strike="noStrike">
              <a:latin typeface="Arial"/>
            </a:endParaRPr>
          </a:p>
          <a:p>
            <a:pPr lvl="1" marL="914400" indent="-329400">
              <a:lnSpc>
                <a:spcPct val="200000"/>
              </a:lnSpc>
              <a:buClr>
                <a:srgbClr val="424242"/>
              </a:buClr>
              <a:buFont typeface="Nunito"/>
              <a:buChar char="○"/>
            </a:pPr>
            <a:r>
              <a:rPr b="0" lang="en-US" sz="1600" spc="-1" strike="noStrike">
                <a:solidFill>
                  <a:srgbClr val="424242"/>
                </a:solidFill>
                <a:latin typeface="Nunito"/>
                <a:ea typeface="Nunito"/>
              </a:rPr>
              <a:t>suma tuturor numerelor de la [0, n]</a:t>
            </a:r>
            <a:endParaRPr b="0" lang="en-US" sz="1600" spc="-1" strike="noStrike">
              <a:latin typeface="Arial"/>
            </a:endParaRPr>
          </a:p>
          <a:p>
            <a:pPr lvl="1" marL="914400" indent="-329400">
              <a:lnSpc>
                <a:spcPct val="200000"/>
              </a:lnSpc>
              <a:buClr>
                <a:srgbClr val="424242"/>
              </a:buClr>
              <a:buFont typeface="Nunito"/>
              <a:buChar char="○"/>
            </a:pPr>
            <a:r>
              <a:rPr b="0" lang="en-US" sz="1600" spc="-1" strike="noStrike">
                <a:solidFill>
                  <a:srgbClr val="424242"/>
                </a:solidFill>
                <a:latin typeface="Nunito"/>
                <a:ea typeface="Nunito"/>
              </a:rPr>
              <a:t>suma numerelor pare de la [0, n]</a:t>
            </a:r>
            <a:endParaRPr b="0" lang="en-US" sz="1600" spc="-1" strike="noStrike">
              <a:latin typeface="Arial"/>
            </a:endParaRPr>
          </a:p>
          <a:p>
            <a:pPr lvl="1" marL="914400" indent="-329400">
              <a:lnSpc>
                <a:spcPct val="200000"/>
              </a:lnSpc>
              <a:buClr>
                <a:srgbClr val="424242"/>
              </a:buClr>
              <a:buFont typeface="Nunito"/>
              <a:buChar char="○"/>
            </a:pPr>
            <a:r>
              <a:rPr b="0" lang="en-US" sz="1600" spc="-1" strike="noStrike">
                <a:solidFill>
                  <a:srgbClr val="424242"/>
                </a:solidFill>
                <a:latin typeface="Nunito"/>
                <a:ea typeface="Nunito"/>
              </a:rPr>
              <a:t>suma numerelor impare de la [0. n]</a:t>
            </a:r>
            <a:endParaRPr b="0" lang="en-US" sz="1600" spc="-1" strike="noStrike">
              <a:latin typeface="Arial"/>
            </a:endParaRPr>
          </a:p>
          <a:p>
            <a:pPr marL="457200" indent="-329400">
              <a:lnSpc>
                <a:spcPct val="200000"/>
              </a:lnSpc>
              <a:buClr>
                <a:srgbClr val="424242"/>
              </a:buClr>
              <a:buFont typeface="Nunito"/>
              <a:buChar char="●"/>
            </a:pPr>
            <a:r>
              <a:rPr b="0" lang="en-US" sz="1600" spc="-1" strike="noStrike">
                <a:solidFill>
                  <a:srgbClr val="424242"/>
                </a:solidFill>
                <a:latin typeface="Nunito"/>
                <a:ea typeface="Nunito"/>
              </a:rPr>
              <a:t>Să se scrie o funcție care citește de la tastatură și returnează valoarea dacă aceasta este un număr întreg, altfel returnează valoarea 0.</a:t>
            </a:r>
            <a:endParaRPr b="0" lang="en-US" sz="1600" spc="-1" strike="noStrike">
              <a:latin typeface="Arial"/>
            </a:endParaRPr>
          </a:p>
        </p:txBody>
      </p:sp>
      <p:sp>
        <p:nvSpPr>
          <p:cNvPr id="305"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Temă</a:t>
            </a:r>
            <a:endParaRPr b="0" lang="en-US" sz="3000" spc="-1" strike="noStrike">
              <a:latin typeface="Arial"/>
            </a:endParaRPr>
          </a:p>
        </p:txBody>
      </p:sp>
      <p:sp>
        <p:nvSpPr>
          <p:cNvPr id="306"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307" name="Google Shape;364;p35"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591560" y="6259680"/>
            <a:ext cx="10371960" cy="597600"/>
          </a:xfrm>
          <a:prstGeom prst="rect">
            <a:avLst/>
          </a:prstGeom>
          <a:noFill/>
          <a:ln>
            <a:noFill/>
          </a:ln>
        </p:spPr>
        <p:style>
          <a:lnRef idx="0"/>
          <a:fillRef idx="0"/>
          <a:effectRef idx="0"/>
          <a:fontRef idx="minor"/>
        </p:style>
      </p:sp>
      <p:sp>
        <p:nvSpPr>
          <p:cNvPr id="309" name="CustomShape 2"/>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Vă mulțumesc!</a:t>
            </a:r>
            <a:endParaRPr b="0" lang="en-US" sz="2400" spc="-1" strike="noStrike">
              <a:latin typeface="Arial"/>
            </a:endParaRPr>
          </a:p>
        </p:txBody>
      </p:sp>
      <p:sp>
        <p:nvSpPr>
          <p:cNvPr id="310"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311" name="Google Shape;372;p36" descr=""/>
          <p:cNvPicPr/>
          <p:nvPr/>
        </p:nvPicPr>
        <p:blipFill>
          <a:blip r:embed="rId1"/>
          <a:stretch/>
        </p:blipFill>
        <p:spPr>
          <a:xfrm>
            <a:off x="3539520" y="1446480"/>
            <a:ext cx="5112000" cy="2859120"/>
          </a:xfrm>
          <a:prstGeom prst="rect">
            <a:avLst/>
          </a:prstGeom>
          <a:ln>
            <a:noFill/>
          </a:ln>
        </p:spPr>
      </p:pic>
      <p:pic>
        <p:nvPicPr>
          <p:cNvPr id="312" name="Google Shape;373;p36" descr=""/>
          <p:cNvPicPr/>
          <p:nvPr/>
        </p:nvPicPr>
        <p:blipFill>
          <a:blip r:embed="rId2"/>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15000"/>
              </a:lnSpc>
              <a:buClr>
                <a:srgbClr val="424242"/>
              </a:buClr>
              <a:buFont typeface="Nunito"/>
              <a:buChar char="●"/>
            </a:pPr>
            <a:r>
              <a:rPr b="0" lang="en-US" sz="1800" spc="-1" strike="noStrike">
                <a:solidFill>
                  <a:srgbClr val="424242"/>
                </a:solidFill>
                <a:latin typeface="Nunito"/>
                <a:ea typeface="Nunito"/>
              </a:rPr>
              <a:t>Programarea condițională reprezintă anticiparea condițiilor care pot avea loc în timpul executării unui program și specificarea acțiunilor care trebuie luate.</a:t>
            </a:r>
            <a:endParaRPr b="0" lang="en-US" sz="1800" spc="-1" strike="noStrike">
              <a:latin typeface="Arial"/>
            </a:endParaRPr>
          </a:p>
          <a:p>
            <a:pPr marL="457200" indent="-342360">
              <a:lnSpc>
                <a:spcPct val="115000"/>
              </a:lnSpc>
              <a:buClr>
                <a:srgbClr val="424242"/>
              </a:buClr>
              <a:buFont typeface="Nunito"/>
              <a:buChar char="●"/>
            </a:pPr>
            <a:r>
              <a:rPr b="0" lang="en-US" sz="1800" spc="-1" strike="noStrike">
                <a:solidFill>
                  <a:srgbClr val="424242"/>
                </a:solidFill>
                <a:latin typeface="Nunito"/>
                <a:ea typeface="Nunito"/>
              </a:rPr>
              <a:t>Structurile decizionale evaluează mai multe expresii care au o valoare booleană: </a:t>
            </a:r>
            <a:r>
              <a:rPr b="1" lang="en-US" sz="1800" spc="-1" strike="noStrike">
                <a:solidFill>
                  <a:srgbClr val="424242"/>
                </a:solidFill>
                <a:latin typeface="Nunito"/>
                <a:ea typeface="Nunito"/>
              </a:rPr>
              <a:t>True</a:t>
            </a:r>
            <a:r>
              <a:rPr b="0" lang="en-US" sz="1800" spc="-1" strike="noStrike">
                <a:solidFill>
                  <a:srgbClr val="424242"/>
                </a:solidFill>
                <a:latin typeface="Nunito"/>
                <a:ea typeface="Nunito"/>
              </a:rPr>
              <a:t> sau </a:t>
            </a:r>
            <a:r>
              <a:rPr b="1" lang="en-US" sz="1800" spc="-1" strike="noStrike">
                <a:solidFill>
                  <a:srgbClr val="424242"/>
                </a:solidFill>
                <a:latin typeface="Nunito"/>
                <a:ea typeface="Nunito"/>
              </a:rPr>
              <a:t>False</a:t>
            </a:r>
            <a:r>
              <a:rPr b="0" lang="en-US" sz="1800" spc="-1" strike="noStrike">
                <a:solidFill>
                  <a:srgbClr val="424242"/>
                </a:solidFill>
                <a:latin typeface="Nunito"/>
                <a:ea typeface="Nunito"/>
              </a:rPr>
              <a:t>. În urma condiției trebuie executată o instrucțiune sau un set de instrucțiuni.</a:t>
            </a:r>
            <a:endParaRPr b="0" lang="en-US" sz="1800" spc="-1" strike="noStrike">
              <a:latin typeface="Arial"/>
            </a:endParaRPr>
          </a:p>
        </p:txBody>
      </p:sp>
      <p:sp>
        <p:nvSpPr>
          <p:cNvPr id="139"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Programare condițională</a:t>
            </a:r>
            <a:endParaRPr b="0" lang="en-US" sz="3000" spc="-1" strike="noStrike">
              <a:latin typeface="Arial"/>
            </a:endParaRPr>
          </a:p>
        </p:txBody>
      </p:sp>
      <p:sp>
        <p:nvSpPr>
          <p:cNvPr id="140"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41" name="Google Shape;74;p4" descr=""/>
          <p:cNvPicPr/>
          <p:nvPr/>
        </p:nvPicPr>
        <p:blipFill>
          <a:blip r:embed="rId1"/>
          <a:stretch/>
        </p:blipFill>
        <p:spPr>
          <a:xfrm>
            <a:off x="277920" y="2607480"/>
            <a:ext cx="2401920" cy="3072960"/>
          </a:xfrm>
          <a:prstGeom prst="rect">
            <a:avLst/>
          </a:prstGeom>
          <a:ln>
            <a:noFill/>
          </a:ln>
        </p:spPr>
      </p:pic>
      <p:sp>
        <p:nvSpPr>
          <p:cNvPr id="142" name="CustomShape 4"/>
          <p:cNvSpPr/>
          <p:nvPr/>
        </p:nvSpPr>
        <p:spPr>
          <a:xfrm>
            <a:off x="2680560" y="2073960"/>
            <a:ext cx="9282960" cy="359964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424242"/>
              </a:buClr>
              <a:buFont typeface="Nunito"/>
              <a:buChar char="●"/>
            </a:pPr>
            <a:r>
              <a:rPr b="0" lang="en-US" sz="1800" spc="-1" strike="noStrike">
                <a:solidFill>
                  <a:srgbClr val="424242"/>
                </a:solidFill>
                <a:latin typeface="Nunito"/>
                <a:ea typeface="Nunito"/>
              </a:rPr>
              <a:t>Python atribuie:</a:t>
            </a:r>
            <a:endParaRPr b="0" lang="en-US" sz="1800" spc="-1" strike="noStrike">
              <a:latin typeface="Arial"/>
            </a:endParaRPr>
          </a:p>
          <a:p>
            <a:pPr lvl="1" marL="914400" indent="-342360">
              <a:lnSpc>
                <a:spcPct val="115000"/>
              </a:lnSpc>
              <a:buClr>
                <a:srgbClr val="424242"/>
              </a:buClr>
              <a:buFont typeface="Nunito"/>
              <a:buChar char="○"/>
            </a:pPr>
            <a:r>
              <a:rPr b="0" lang="en-US" sz="1800" spc="-1" strike="noStrike">
                <a:solidFill>
                  <a:srgbClr val="424242"/>
                </a:solidFill>
                <a:latin typeface="Nunito"/>
                <a:ea typeface="Nunito"/>
              </a:rPr>
              <a:t>valoarea </a:t>
            </a:r>
            <a:r>
              <a:rPr b="1" lang="en-US" sz="1800" spc="-1" strike="noStrike">
                <a:solidFill>
                  <a:srgbClr val="424242"/>
                </a:solidFill>
                <a:latin typeface="Nunito"/>
                <a:ea typeface="Nunito"/>
              </a:rPr>
              <a:t>True</a:t>
            </a:r>
            <a:r>
              <a:rPr b="0" lang="en-US" sz="1800" spc="-1" strike="noStrike">
                <a:solidFill>
                  <a:srgbClr val="424242"/>
                </a:solidFill>
                <a:latin typeface="Nunito"/>
                <a:ea typeface="Nunito"/>
              </a:rPr>
              <a:t> oricărei valori non-zero și non-null.</a:t>
            </a:r>
            <a:endParaRPr b="0" lang="en-US" sz="1800" spc="-1" strike="noStrike">
              <a:latin typeface="Arial"/>
            </a:endParaRPr>
          </a:p>
          <a:p>
            <a:pPr lvl="1" marL="914400" indent="-342360">
              <a:lnSpc>
                <a:spcPct val="115000"/>
              </a:lnSpc>
              <a:buClr>
                <a:srgbClr val="424242"/>
              </a:buClr>
              <a:buFont typeface="Nunito"/>
              <a:buChar char="○"/>
            </a:pPr>
            <a:r>
              <a:rPr b="0" lang="en-US" sz="1800" spc="-1" strike="noStrike">
                <a:solidFill>
                  <a:srgbClr val="424242"/>
                </a:solidFill>
                <a:latin typeface="Nunito"/>
                <a:ea typeface="Nunito"/>
              </a:rPr>
              <a:t>valoarea </a:t>
            </a:r>
            <a:r>
              <a:rPr b="1" lang="en-US" sz="1800" spc="-1" strike="noStrike">
                <a:solidFill>
                  <a:srgbClr val="424242"/>
                </a:solidFill>
                <a:latin typeface="Nunito"/>
                <a:ea typeface="Nunito"/>
              </a:rPr>
              <a:t>False</a:t>
            </a:r>
            <a:r>
              <a:rPr b="0" lang="en-US" sz="1800" spc="-1" strike="noStrike">
                <a:solidFill>
                  <a:srgbClr val="424242"/>
                </a:solidFill>
                <a:latin typeface="Nunito"/>
                <a:ea typeface="Nunito"/>
              </a:rPr>
              <a:t> oricărei valori zero sau null.</a:t>
            </a:r>
            <a:endParaRPr b="0" lang="en-US" sz="1800" spc="-1" strike="noStrike">
              <a:latin typeface="Arial"/>
            </a:endParaRPr>
          </a:p>
          <a:p>
            <a:pPr marL="457200" indent="-342360">
              <a:lnSpc>
                <a:spcPct val="115000"/>
              </a:lnSpc>
              <a:buClr>
                <a:srgbClr val="424242"/>
              </a:buClr>
              <a:buFont typeface="Nunito"/>
              <a:buChar char="●"/>
            </a:pPr>
            <a:r>
              <a:rPr b="0" lang="en-US" sz="1800" spc="-1" strike="noStrike">
                <a:solidFill>
                  <a:srgbClr val="424242"/>
                </a:solidFill>
                <a:latin typeface="Nunito"/>
                <a:ea typeface="Nunito"/>
              </a:rPr>
              <a:t>Programarea condițională se face folosind instrucțiunile </a:t>
            </a:r>
            <a:r>
              <a:rPr b="1" lang="en-US" sz="1800" spc="-1" strike="noStrike">
                <a:solidFill>
                  <a:srgbClr val="424242"/>
                </a:solidFill>
                <a:latin typeface="Nunito"/>
                <a:ea typeface="Nunito"/>
              </a:rPr>
              <a:t>if...elif...else</a:t>
            </a:r>
            <a:r>
              <a:rPr b="0" lang="en-US" sz="1800" spc="-1" strike="noStrike">
                <a:solidFill>
                  <a:srgbClr val="424242"/>
                </a:solidFill>
                <a:latin typeface="Nunito"/>
                <a:ea typeface="Nunito"/>
              </a:rPr>
              <a:t>.</a:t>
            </a:r>
            <a:endParaRPr b="0" lang="en-US" sz="1800" spc="-1" strike="noStrike">
              <a:latin typeface="Arial"/>
            </a:endParaRPr>
          </a:p>
          <a:p>
            <a:pPr marL="457200" indent="-342360">
              <a:lnSpc>
                <a:spcPct val="115000"/>
              </a:lnSpc>
              <a:buClr>
                <a:srgbClr val="424242"/>
              </a:buClr>
              <a:buFont typeface="Nunito"/>
              <a:buChar char="●"/>
            </a:pPr>
            <a:r>
              <a:rPr b="0" lang="en-US" sz="1800" spc="-1" strike="noStrike">
                <a:solidFill>
                  <a:srgbClr val="424242"/>
                </a:solidFill>
                <a:latin typeface="Nunito"/>
                <a:ea typeface="Nunito"/>
              </a:rPr>
              <a:t>Pentru luarea unei decizii poate fi folosită doar instrucțiunea if, ramura else fiind opțională.</a:t>
            </a:r>
            <a:endParaRPr b="0" lang="en-US" sz="1800" spc="-1" strike="noStrike">
              <a:latin typeface="Arial"/>
            </a:endParaRPr>
          </a:p>
          <a:p>
            <a:pPr marL="457200" indent="-342360">
              <a:lnSpc>
                <a:spcPct val="115000"/>
              </a:lnSpc>
              <a:buClr>
                <a:srgbClr val="424242"/>
              </a:buClr>
              <a:buFont typeface="Nunito"/>
              <a:buChar char="●"/>
            </a:pPr>
            <a:r>
              <a:rPr b="0" lang="en-US" sz="1800" spc="-1" strike="noStrike">
                <a:solidFill>
                  <a:srgbClr val="424242"/>
                </a:solidFill>
                <a:latin typeface="Nunito"/>
                <a:ea typeface="Nunito"/>
              </a:rPr>
              <a:t>Pentru înșiruirea ramurilor decizionale se folosește </a:t>
            </a:r>
            <a:r>
              <a:rPr b="1" lang="en-US" sz="1800" spc="-1" strike="noStrike">
                <a:solidFill>
                  <a:srgbClr val="424242"/>
                </a:solidFill>
                <a:latin typeface="Nunito"/>
                <a:ea typeface="Nunito"/>
              </a:rPr>
              <a:t>if...elif </a:t>
            </a:r>
            <a:r>
              <a:rPr b="0" lang="en-US" sz="1800" spc="-1" strike="noStrike">
                <a:solidFill>
                  <a:srgbClr val="424242"/>
                </a:solidFill>
                <a:latin typeface="Nunito"/>
                <a:ea typeface="Nunito"/>
              </a:rPr>
              <a:t>- elif este keyword-ul Python pentru </a:t>
            </a:r>
            <a:r>
              <a:rPr b="1" i="1" lang="en-US" sz="1800" spc="-1" strike="noStrike">
                <a:solidFill>
                  <a:srgbClr val="424242"/>
                </a:solidFill>
                <a:latin typeface="Nunito"/>
                <a:ea typeface="Nunito"/>
              </a:rPr>
              <a:t>else if</a:t>
            </a:r>
            <a:r>
              <a:rPr b="0" lang="en-US" sz="1800" spc="-1" strike="noStrike">
                <a:solidFill>
                  <a:srgbClr val="424242"/>
                </a:solidFill>
                <a:latin typeface="Nunito"/>
                <a:ea typeface="Nunito"/>
              </a:rPr>
              <a:t>-ul din alte limbaje.</a:t>
            </a:r>
            <a:endParaRPr b="0" lang="en-US" sz="1800" spc="-1" strike="noStrike">
              <a:latin typeface="Arial"/>
            </a:endParaRPr>
          </a:p>
        </p:txBody>
      </p:sp>
      <p:pic>
        <p:nvPicPr>
          <p:cNvPr id="143" name="Google Shape;76;p4" descr=""/>
          <p:cNvPicPr/>
          <p:nvPr/>
        </p:nvPicPr>
        <p:blipFill>
          <a:blip r:embed="rId2"/>
          <a:stretch/>
        </p:blipFill>
        <p:spPr>
          <a:xfrm>
            <a:off x="10268640" y="4875120"/>
            <a:ext cx="1694520" cy="1218600"/>
          </a:xfrm>
          <a:prstGeom prst="rect">
            <a:avLst/>
          </a:prstGeom>
          <a:ln>
            <a:noFill/>
          </a:ln>
        </p:spPr>
      </p:pic>
      <p:pic>
        <p:nvPicPr>
          <p:cNvPr id="144" name="Google Shape;77;p4" descr=""/>
          <p:cNvPicPr/>
          <p:nvPr/>
        </p:nvPicPr>
        <p:blipFill>
          <a:blip r:embed="rId3"/>
          <a:stretch/>
        </p:blipFill>
        <p:spPr>
          <a:xfrm>
            <a:off x="6537240" y="4875120"/>
            <a:ext cx="3056760" cy="1218600"/>
          </a:xfrm>
          <a:prstGeom prst="rect">
            <a:avLst/>
          </a:prstGeom>
          <a:ln>
            <a:noFill/>
          </a:ln>
        </p:spPr>
      </p:pic>
      <p:pic>
        <p:nvPicPr>
          <p:cNvPr id="145" name="Google Shape;78;p4" descr=""/>
          <p:cNvPicPr/>
          <p:nvPr/>
        </p:nvPicPr>
        <p:blipFill>
          <a:blip r:embed="rId4"/>
          <a:stretch/>
        </p:blipFill>
        <p:spPr>
          <a:xfrm>
            <a:off x="3051720" y="5141880"/>
            <a:ext cx="3114000" cy="685080"/>
          </a:xfrm>
          <a:prstGeom prst="rect">
            <a:avLst/>
          </a:prstGeom>
          <a:ln>
            <a:noFill/>
          </a:ln>
        </p:spPr>
      </p:pic>
      <p:pic>
        <p:nvPicPr>
          <p:cNvPr id="146" name="Google Shape;79;p4" descr=""/>
          <p:cNvPicPr/>
          <p:nvPr/>
        </p:nvPicPr>
        <p:blipFill>
          <a:blip r:embed="rId5"/>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0" y="2566080"/>
            <a:ext cx="12191400" cy="132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6000" spc="-1" strike="noStrike">
                <a:solidFill>
                  <a:srgbClr val="ffffff"/>
                </a:solidFill>
                <a:latin typeface="Maven Pro"/>
                <a:ea typeface="Maven Pro"/>
              </a:rPr>
              <a:t>Structuri repetitive</a:t>
            </a:r>
            <a:endParaRPr b="0" lang="en-US" sz="6000" spc="-1" strike="noStrike">
              <a:latin typeface="Arial"/>
            </a:endParaRPr>
          </a:p>
        </p:txBody>
      </p:sp>
      <p:sp>
        <p:nvSpPr>
          <p:cNvPr id="148" name="CustomShape 2"/>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400" spc="-1" strike="noStrike">
                <a:solidFill>
                  <a:srgbClr val="ffffff"/>
                </a:solidFill>
                <a:latin typeface="Maven Pro"/>
                <a:ea typeface="Maven Pro"/>
              </a:rPr>
              <a:t>2 din 6</a:t>
            </a:r>
            <a:endParaRPr b="0" lang="en-US" sz="1400" spc="-1" strike="noStrike">
              <a:latin typeface="Arial"/>
            </a:endParaRPr>
          </a:p>
        </p:txBody>
      </p:sp>
      <p:sp>
        <p:nvSpPr>
          <p:cNvPr id="149" name="CustomShape 3"/>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150" name="Google Shape;87;p5"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77920" y="88272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150000"/>
              </a:lnSpc>
              <a:spcBef>
                <a:spcPts val="799"/>
              </a:spcBef>
              <a:buClr>
                <a:srgbClr val="424242"/>
              </a:buClr>
              <a:buFont typeface="Nunito"/>
              <a:buChar char="●"/>
            </a:pPr>
            <a:r>
              <a:rPr b="0" lang="en-US" sz="1800" spc="-1" strike="noStrike">
                <a:solidFill>
                  <a:srgbClr val="424242"/>
                </a:solidFill>
                <a:latin typeface="Nunito"/>
                <a:ea typeface="Nunito"/>
              </a:rPr>
              <a:t>În mod normal instrucțiunile sunt executate secvențial. Codul este rulat linie cu linie.</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În practică, există nevoia ca un grup de instrucțiuni să fie executat de mai multe ori.</a:t>
            </a:r>
            <a:endParaRPr b="0" lang="en-US" sz="1800" spc="-1" strike="noStrike">
              <a:latin typeface="Arial"/>
            </a:endParaRPr>
          </a:p>
          <a:p>
            <a:pPr marL="457200" indent="-342360">
              <a:lnSpc>
                <a:spcPct val="150000"/>
              </a:lnSpc>
              <a:buClr>
                <a:srgbClr val="424242"/>
              </a:buClr>
              <a:buFont typeface="Nunito"/>
              <a:buChar char="●"/>
            </a:pPr>
            <a:r>
              <a:rPr b="0" lang="en-US" sz="1800" spc="-1" strike="noStrike">
                <a:solidFill>
                  <a:srgbClr val="424242"/>
                </a:solidFill>
                <a:latin typeface="Nunito"/>
                <a:ea typeface="Nunito"/>
              </a:rPr>
              <a:t>O structură repetitivă ne permite să executăm o instrucțiune sau un grup de instrucțiuni de mai multe ori.</a:t>
            </a:r>
            <a:endParaRPr b="0" lang="en-US" sz="1800" spc="-1" strike="noStrike">
              <a:latin typeface="Arial"/>
            </a:endParaRPr>
          </a:p>
        </p:txBody>
      </p:sp>
      <p:sp>
        <p:nvSpPr>
          <p:cNvPr id="152"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Structuri repetitive</a:t>
            </a:r>
            <a:endParaRPr b="0" lang="en-US" sz="3000" spc="-1" strike="noStrike">
              <a:latin typeface="Arial"/>
            </a:endParaRPr>
          </a:p>
        </p:txBody>
      </p:sp>
      <p:sp>
        <p:nvSpPr>
          <p:cNvPr id="153"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54" name="Google Shape;95;p6" descr=""/>
          <p:cNvPicPr/>
          <p:nvPr/>
        </p:nvPicPr>
        <p:blipFill>
          <a:blip r:embed="rId1"/>
          <a:stretch/>
        </p:blipFill>
        <p:spPr>
          <a:xfrm>
            <a:off x="8817840" y="2554200"/>
            <a:ext cx="2624760" cy="3004920"/>
          </a:xfrm>
          <a:prstGeom prst="rect">
            <a:avLst/>
          </a:prstGeom>
          <a:ln>
            <a:noFill/>
          </a:ln>
        </p:spPr>
      </p:pic>
      <p:sp>
        <p:nvSpPr>
          <p:cNvPr id="155" name="CustomShape 4"/>
          <p:cNvSpPr/>
          <p:nvPr/>
        </p:nvSpPr>
        <p:spPr>
          <a:xfrm>
            <a:off x="277920" y="2125800"/>
            <a:ext cx="8539560" cy="4133160"/>
          </a:xfrm>
          <a:prstGeom prst="rect">
            <a:avLst/>
          </a:prstGeom>
          <a:noFill/>
          <a:ln>
            <a:noFill/>
          </a:ln>
        </p:spPr>
        <p:style>
          <a:lnRef idx="0"/>
          <a:fillRef idx="0"/>
          <a:effectRef idx="0"/>
          <a:fontRef idx="minor"/>
        </p:style>
        <p:txBody>
          <a:bodyPr lIns="90000" rIns="90000" tIns="91440" bIns="91440">
            <a:noAutofit/>
          </a:bodyPr>
          <a:p>
            <a:pPr marL="457200" indent="-342360">
              <a:lnSpc>
                <a:spcPct val="150000"/>
              </a:lnSpc>
              <a:buClr>
                <a:srgbClr val="424242"/>
              </a:buClr>
              <a:buFont typeface="Nunito"/>
              <a:buChar char="●"/>
            </a:pPr>
            <a:r>
              <a:rPr b="0" lang="en-US" sz="1800" spc="-1" strike="noStrike">
                <a:solidFill>
                  <a:srgbClr val="424242"/>
                </a:solidFill>
                <a:latin typeface="Nunito"/>
                <a:ea typeface="Nunito"/>
              </a:rPr>
              <a:t>Limbajul Python oferă următoarele două astfel de structuri:</a:t>
            </a:r>
            <a:endParaRPr b="0" lang="en-US" sz="1800" spc="-1" strike="noStrike">
              <a:latin typeface="Arial"/>
            </a:endParaRPr>
          </a:p>
          <a:p>
            <a:pPr lvl="1" marL="914400" indent="-342360">
              <a:lnSpc>
                <a:spcPct val="150000"/>
              </a:lnSpc>
              <a:buClr>
                <a:srgbClr val="424242"/>
              </a:buClr>
              <a:buFont typeface="Nunito"/>
              <a:buChar char="○"/>
            </a:pPr>
            <a:r>
              <a:rPr b="1" lang="en-US" sz="1800" spc="-1" strike="noStrike">
                <a:solidFill>
                  <a:srgbClr val="db4437"/>
                </a:solidFill>
                <a:latin typeface="Nunito"/>
                <a:ea typeface="Nunito"/>
              </a:rPr>
              <a:t>while</a:t>
            </a:r>
            <a:r>
              <a:rPr b="0" lang="en-US" sz="1800" spc="-1" strike="noStrike">
                <a:solidFill>
                  <a:srgbClr val="424242"/>
                </a:solidFill>
                <a:latin typeface="Nunito"/>
                <a:ea typeface="Nunito"/>
              </a:rPr>
              <a:t> - repetă un set de instrucțiuni atât timp cât este îndeplinită o condiție.</a:t>
            </a:r>
            <a:endParaRPr b="0" lang="en-US" sz="1800" spc="-1" strike="noStrike">
              <a:latin typeface="Arial"/>
            </a:endParaRPr>
          </a:p>
          <a:p>
            <a:pPr>
              <a:lnSpc>
                <a:spcPct val="150000"/>
              </a:lnSpc>
              <a:tabLst>
                <a:tab algn="l" pos="0"/>
              </a:tabLst>
            </a:pPr>
            <a:endParaRPr b="0" lang="en-US" sz="1800" spc="-1" strike="noStrike">
              <a:latin typeface="Arial"/>
            </a:endParaRPr>
          </a:p>
          <a:p>
            <a:pPr lvl="2" marL="1371600" indent="-342360">
              <a:lnSpc>
                <a:spcPct val="150000"/>
              </a:lnSpc>
              <a:buClr>
                <a:srgbClr val="424242"/>
              </a:buClr>
              <a:buFont typeface="Nunito"/>
              <a:buChar char="■"/>
              <a:tabLst>
                <a:tab algn="l" pos="0"/>
              </a:tabLst>
            </a:pPr>
            <a:r>
              <a:rPr b="0" lang="en-US" sz="1800" spc="-1" strike="noStrike">
                <a:solidFill>
                  <a:srgbClr val="424242"/>
                </a:solidFill>
                <a:latin typeface="Nunito"/>
                <a:ea typeface="Nunito"/>
              </a:rPr>
              <a:t>mai întâi este verificată condiția, iar apoi se execută codul.</a:t>
            </a:r>
            <a:endParaRPr b="0" lang="en-US" sz="1800" spc="-1" strike="noStrike">
              <a:latin typeface="Arial"/>
            </a:endParaRPr>
          </a:p>
          <a:p>
            <a:pPr lvl="2" marL="1371600" indent="-342360">
              <a:lnSpc>
                <a:spcPct val="150000"/>
              </a:lnSpc>
              <a:buClr>
                <a:srgbClr val="424242"/>
              </a:buClr>
              <a:buFont typeface="Nunito"/>
              <a:buChar char="■"/>
              <a:tabLst>
                <a:tab algn="l" pos="0"/>
              </a:tabLst>
            </a:pPr>
            <a:r>
              <a:rPr b="0" lang="en-US" sz="1800" spc="-1" strike="noStrike">
                <a:solidFill>
                  <a:srgbClr val="424242"/>
                </a:solidFill>
                <a:latin typeface="Nunito"/>
                <a:ea typeface="Nunito"/>
              </a:rPr>
              <a:t>este o structură repetitivă cu număr necunoscut de pași. Codul va fi executat cât timp condiția este îndeplinită - nu vom ști de câte ori.</a:t>
            </a:r>
            <a:endParaRPr b="0" lang="en-US" sz="1800" spc="-1" strike="noStrike">
              <a:latin typeface="Arial"/>
            </a:endParaRPr>
          </a:p>
          <a:p>
            <a:pPr lvl="1" marL="914400" indent="-342360">
              <a:lnSpc>
                <a:spcPct val="150000"/>
              </a:lnSpc>
              <a:buClr>
                <a:srgbClr val="424242"/>
              </a:buClr>
              <a:buFont typeface="Nunito"/>
              <a:buChar char="○"/>
              <a:tabLst>
                <a:tab algn="l" pos="0"/>
              </a:tabLst>
            </a:pPr>
            <a:r>
              <a:rPr b="1" lang="en-US" sz="1800" spc="-1" strike="noStrike">
                <a:solidFill>
                  <a:srgbClr val="db4437"/>
                </a:solidFill>
                <a:latin typeface="Nunito"/>
                <a:ea typeface="Nunito"/>
              </a:rPr>
              <a:t>for</a:t>
            </a:r>
            <a:r>
              <a:rPr b="0" lang="en-US" sz="1800" spc="-1" strike="noStrike">
                <a:solidFill>
                  <a:srgbClr val="424242"/>
                </a:solidFill>
                <a:latin typeface="Nunito"/>
                <a:ea typeface="Nunito"/>
              </a:rPr>
              <a:t> - repetă un set de instrucțiuni de un număr cunoscut și finit de pași.</a:t>
            </a:r>
            <a:endParaRPr b="0" lang="en-US" sz="1800" spc="-1" strike="noStrike">
              <a:latin typeface="Arial"/>
            </a:endParaRPr>
          </a:p>
        </p:txBody>
      </p:sp>
      <p:pic>
        <p:nvPicPr>
          <p:cNvPr id="156" name="Google Shape;97;p6" descr=""/>
          <p:cNvPicPr/>
          <p:nvPr/>
        </p:nvPicPr>
        <p:blipFill>
          <a:blip r:embed="rId2"/>
          <a:stretch/>
        </p:blipFill>
        <p:spPr>
          <a:xfrm>
            <a:off x="3157200" y="3295080"/>
            <a:ext cx="2780640" cy="484920"/>
          </a:xfrm>
          <a:prstGeom prst="rect">
            <a:avLst/>
          </a:prstGeom>
          <a:ln>
            <a:noFill/>
          </a:ln>
        </p:spPr>
      </p:pic>
      <p:pic>
        <p:nvPicPr>
          <p:cNvPr id="157" name="Google Shape;98;p6" descr=""/>
          <p:cNvPicPr/>
          <p:nvPr/>
        </p:nvPicPr>
        <p:blipFill>
          <a:blip r:embed="rId3"/>
          <a:stretch/>
        </p:blipFill>
        <p:spPr>
          <a:xfrm>
            <a:off x="2642760" y="5559480"/>
            <a:ext cx="3809160" cy="484920"/>
          </a:xfrm>
          <a:prstGeom prst="rect">
            <a:avLst/>
          </a:prstGeom>
          <a:ln>
            <a:noFill/>
          </a:ln>
        </p:spPr>
      </p:pic>
      <p:pic>
        <p:nvPicPr>
          <p:cNvPr id="158" name="Google Shape;99;p6" descr=""/>
          <p:cNvPicPr/>
          <p:nvPr/>
        </p:nvPicPr>
        <p:blipFill>
          <a:blip r:embed="rId4"/>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200000"/>
              </a:lnSpc>
              <a:spcBef>
                <a:spcPts val="799"/>
              </a:spcBef>
              <a:buClr>
                <a:srgbClr val="424242"/>
              </a:buClr>
              <a:buFont typeface="Nunito"/>
              <a:buChar char="●"/>
            </a:pPr>
            <a:r>
              <a:rPr b="0" lang="en-US" sz="1800" spc="-1" strike="noStrike">
                <a:solidFill>
                  <a:srgbClr val="424242"/>
                </a:solidFill>
                <a:latin typeface="Nunito"/>
                <a:ea typeface="Nunito"/>
              </a:rPr>
              <a:t>Există trei instrucțiuni cu ajutorul cărora putem controla modul de executare al structurilor repetitive.</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Rolul acestora este de a schimba modul secvențial de executare al instrucțiunilor.</a:t>
            </a:r>
            <a:endParaRPr b="0" lang="en-US" sz="1800" spc="-1" strike="noStrike">
              <a:latin typeface="Arial"/>
            </a:endParaRPr>
          </a:p>
          <a:p>
            <a:pPr lvl="1" marL="914400" indent="-342360">
              <a:lnSpc>
                <a:spcPct val="200000"/>
              </a:lnSpc>
              <a:buClr>
                <a:srgbClr val="424242"/>
              </a:buClr>
              <a:buFont typeface="Nunito"/>
              <a:buChar char="○"/>
            </a:pPr>
            <a:r>
              <a:rPr b="1" lang="en-US" sz="1800" spc="-1" strike="noStrike">
                <a:solidFill>
                  <a:srgbClr val="db4437"/>
                </a:solidFill>
                <a:latin typeface="Nunito"/>
                <a:ea typeface="Nunito"/>
              </a:rPr>
              <a:t>break</a:t>
            </a:r>
            <a:r>
              <a:rPr b="0" lang="en-US" sz="1800" spc="-1" strike="noStrike">
                <a:solidFill>
                  <a:srgbClr val="424242"/>
                </a:solidFill>
                <a:latin typeface="Nunito"/>
                <a:ea typeface="Nunito"/>
              </a:rPr>
              <a:t> - oprește execuția buclei și transferă controlul către următoarea instrucțiune din afara buclei.</a:t>
            </a:r>
            <a:endParaRPr b="0" lang="en-US" sz="1800" spc="-1" strike="noStrike">
              <a:latin typeface="Arial"/>
            </a:endParaRPr>
          </a:p>
          <a:p>
            <a:pPr>
              <a:lnSpc>
                <a:spcPct val="200000"/>
              </a:lnSpc>
              <a:spcBef>
                <a:spcPts val="799"/>
              </a:spcBef>
              <a:tabLst>
                <a:tab algn="l" pos="0"/>
              </a:tabLst>
            </a:pPr>
            <a:endParaRPr b="0" lang="en-US" sz="1800" spc="-1" strike="noStrike">
              <a:latin typeface="Arial"/>
            </a:endParaRPr>
          </a:p>
          <a:p>
            <a:pPr lvl="1" marL="914400" indent="-342360">
              <a:lnSpc>
                <a:spcPct val="200000"/>
              </a:lnSpc>
              <a:spcBef>
                <a:spcPts val="799"/>
              </a:spcBef>
              <a:buClr>
                <a:srgbClr val="424242"/>
              </a:buClr>
              <a:buFont typeface="Nunito"/>
              <a:buChar char="○"/>
              <a:tabLst>
                <a:tab algn="l" pos="0"/>
              </a:tabLst>
            </a:pPr>
            <a:r>
              <a:rPr b="1" lang="en-US" sz="1800" spc="-1" strike="noStrike">
                <a:solidFill>
                  <a:srgbClr val="db4437"/>
                </a:solidFill>
                <a:latin typeface="Nunito"/>
                <a:ea typeface="Nunito"/>
              </a:rPr>
              <a:t>continue</a:t>
            </a:r>
            <a:r>
              <a:rPr b="0" lang="en-US" sz="1800" spc="-1" strike="noStrike">
                <a:solidFill>
                  <a:srgbClr val="424242"/>
                </a:solidFill>
                <a:latin typeface="Nunito"/>
                <a:ea typeface="Nunito"/>
              </a:rPr>
              <a:t> - oprește executarea restului de cod, dar transferă controlul următoarei iterații.</a:t>
            </a:r>
            <a:endParaRPr b="0" lang="en-US" sz="1800" spc="-1" strike="noStrike">
              <a:latin typeface="Arial"/>
            </a:endParaRPr>
          </a:p>
          <a:p>
            <a:pPr>
              <a:lnSpc>
                <a:spcPct val="200000"/>
              </a:lnSpc>
              <a:spcBef>
                <a:spcPts val="799"/>
              </a:spcBef>
              <a:tabLst>
                <a:tab algn="l" pos="0"/>
              </a:tabLst>
            </a:pPr>
            <a:endParaRPr b="0" lang="en-US" sz="1800" spc="-1" strike="noStrike">
              <a:latin typeface="Arial"/>
            </a:endParaRPr>
          </a:p>
          <a:p>
            <a:pPr lvl="1" marL="914400" indent="-342360">
              <a:lnSpc>
                <a:spcPct val="200000"/>
              </a:lnSpc>
              <a:spcBef>
                <a:spcPts val="799"/>
              </a:spcBef>
              <a:buClr>
                <a:srgbClr val="424242"/>
              </a:buClr>
              <a:buFont typeface="Nunito"/>
              <a:buChar char="○"/>
              <a:tabLst>
                <a:tab algn="l" pos="0"/>
              </a:tabLst>
            </a:pPr>
            <a:r>
              <a:rPr b="1" lang="en-US" sz="1800" spc="-1" strike="noStrike">
                <a:solidFill>
                  <a:srgbClr val="db4437"/>
                </a:solidFill>
                <a:latin typeface="Nunito"/>
                <a:ea typeface="Nunito"/>
              </a:rPr>
              <a:t>pass</a:t>
            </a:r>
            <a:r>
              <a:rPr b="0" lang="en-US" sz="1800" spc="-1" strike="noStrike">
                <a:solidFill>
                  <a:srgbClr val="424242"/>
                </a:solidFill>
                <a:latin typeface="Nunito"/>
                <a:ea typeface="Nunito"/>
              </a:rPr>
              <a:t> - este o instrucțiune ce are rol de placeholder. Nu are absolut nici o acțiune, doar substituie conținutul unui bloc pentru a permite scrierea acestuia, dar necompletarea lui cu instrucțiuni.</a:t>
            </a:r>
            <a:endParaRPr b="0" lang="en-US" sz="1800" spc="-1" strike="noStrike">
              <a:latin typeface="Arial"/>
            </a:endParaRPr>
          </a:p>
        </p:txBody>
      </p:sp>
      <p:sp>
        <p:nvSpPr>
          <p:cNvPr id="160"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Structuri repetitive</a:t>
            </a:r>
            <a:endParaRPr b="0" lang="en-US" sz="3000" spc="-1" strike="noStrike">
              <a:latin typeface="Arial"/>
            </a:endParaRPr>
          </a:p>
        </p:txBody>
      </p:sp>
      <p:sp>
        <p:nvSpPr>
          <p:cNvPr id="161"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62" name="Google Shape;107;p7" descr=""/>
          <p:cNvPicPr/>
          <p:nvPr/>
        </p:nvPicPr>
        <p:blipFill>
          <a:blip r:embed="rId1"/>
          <a:stretch/>
        </p:blipFill>
        <p:spPr>
          <a:xfrm>
            <a:off x="3956760" y="2468160"/>
            <a:ext cx="4277520" cy="794160"/>
          </a:xfrm>
          <a:prstGeom prst="rect">
            <a:avLst/>
          </a:prstGeom>
          <a:ln>
            <a:noFill/>
          </a:ln>
        </p:spPr>
      </p:pic>
      <p:pic>
        <p:nvPicPr>
          <p:cNvPr id="163" name="Google Shape;108;p7" descr=""/>
          <p:cNvPicPr/>
          <p:nvPr/>
        </p:nvPicPr>
        <p:blipFill>
          <a:blip r:embed="rId2"/>
          <a:stretch/>
        </p:blipFill>
        <p:spPr>
          <a:xfrm>
            <a:off x="4849560" y="3728880"/>
            <a:ext cx="2492640" cy="900360"/>
          </a:xfrm>
          <a:prstGeom prst="rect">
            <a:avLst/>
          </a:prstGeom>
          <a:ln>
            <a:noFill/>
          </a:ln>
        </p:spPr>
      </p:pic>
      <p:pic>
        <p:nvPicPr>
          <p:cNvPr id="164" name="Google Shape;109;p7" descr=""/>
          <p:cNvPicPr/>
          <p:nvPr/>
        </p:nvPicPr>
        <p:blipFill>
          <a:blip r:embed="rId3"/>
          <a:stretch/>
        </p:blipFill>
        <p:spPr>
          <a:xfrm>
            <a:off x="5626440" y="5567400"/>
            <a:ext cx="988560" cy="488880"/>
          </a:xfrm>
          <a:prstGeom prst="rect">
            <a:avLst/>
          </a:prstGeom>
          <a:ln>
            <a:noFill/>
          </a:ln>
        </p:spPr>
      </p:pic>
      <p:pic>
        <p:nvPicPr>
          <p:cNvPr id="165" name="Google Shape;110;p7" descr=""/>
          <p:cNvPicPr/>
          <p:nvPr/>
        </p:nvPicPr>
        <p:blipFill>
          <a:blip r:embed="rId4"/>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0" y="2566080"/>
            <a:ext cx="12191400" cy="132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US" sz="6000" spc="-1" strike="noStrike">
                <a:solidFill>
                  <a:srgbClr val="ffffff"/>
                </a:solidFill>
                <a:latin typeface="Maven Pro"/>
                <a:ea typeface="Maven Pro"/>
              </a:rPr>
              <a:t>Funcții</a:t>
            </a:r>
            <a:endParaRPr b="0" lang="en-US" sz="6000" spc="-1" strike="noStrike">
              <a:latin typeface="Arial"/>
            </a:endParaRPr>
          </a:p>
        </p:txBody>
      </p:sp>
      <p:sp>
        <p:nvSpPr>
          <p:cNvPr id="167" name="CustomShape 2"/>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400" spc="-1" strike="noStrike">
                <a:solidFill>
                  <a:srgbClr val="ffffff"/>
                </a:solidFill>
                <a:latin typeface="Maven Pro"/>
                <a:ea typeface="Maven Pro"/>
              </a:rPr>
              <a:t>3 din 6</a:t>
            </a:r>
            <a:endParaRPr b="0" lang="en-US" sz="1400" spc="-1" strike="noStrike">
              <a:latin typeface="Arial"/>
            </a:endParaRPr>
          </a:p>
        </p:txBody>
      </p:sp>
      <p:sp>
        <p:nvSpPr>
          <p:cNvPr id="168" name="CustomShape 3"/>
          <p:cNvSpPr/>
          <p:nvPr/>
        </p:nvSpPr>
        <p:spPr>
          <a:xfrm>
            <a:off x="0" y="5020560"/>
            <a:ext cx="12191400" cy="12387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000000"/>
                </a:solidFill>
                <a:latin typeface="Maven Pro"/>
                <a:ea typeface="Maven Pro"/>
              </a:rPr>
              <a:t>Week 2. Conditional programming, loops &amp; functions</a:t>
            </a:r>
            <a:endParaRPr b="0" lang="en-US" sz="2400" spc="-1" strike="noStrike">
              <a:latin typeface="Arial"/>
            </a:endParaRPr>
          </a:p>
        </p:txBody>
      </p:sp>
      <p:pic>
        <p:nvPicPr>
          <p:cNvPr id="169" name="Google Shape;118;p8"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77920" y="806400"/>
            <a:ext cx="11685960" cy="5462280"/>
          </a:xfrm>
          <a:prstGeom prst="rect">
            <a:avLst/>
          </a:prstGeom>
          <a:noFill/>
          <a:ln>
            <a:noFill/>
          </a:ln>
        </p:spPr>
        <p:style>
          <a:lnRef idx="0"/>
          <a:fillRef idx="0"/>
          <a:effectRef idx="0"/>
          <a:fontRef idx="minor"/>
        </p:style>
        <p:txBody>
          <a:bodyPr lIns="90000" rIns="90000" tIns="45000" bIns="45000">
            <a:noAutofit/>
          </a:bodyPr>
          <a:p>
            <a:pPr marL="457200" indent="-342360">
              <a:lnSpc>
                <a:spcPct val="200000"/>
              </a:lnSpc>
              <a:spcBef>
                <a:spcPts val="799"/>
              </a:spcBef>
              <a:buClr>
                <a:srgbClr val="424242"/>
              </a:buClr>
              <a:buFont typeface="Nunito"/>
              <a:buChar char="●"/>
            </a:pPr>
            <a:r>
              <a:rPr b="0" lang="en-US" sz="1800" spc="-1" strike="noStrike">
                <a:solidFill>
                  <a:srgbClr val="424242"/>
                </a:solidFill>
                <a:latin typeface="Nunito"/>
                <a:ea typeface="Nunito"/>
              </a:rPr>
              <a:t>O funcție reprezintă un bloc organizat de cod ce poate fi refolosit și are rolul de a realiza o singură acțiune.</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Funcțiile oferă o modularitate mai bună a aplicației și un mare avantaj în refolosirea codului.</a:t>
            </a:r>
            <a:endParaRPr b="0" lang="en-US" sz="1800" spc="-1" strike="noStrike">
              <a:latin typeface="Arial"/>
            </a:endParaRPr>
          </a:p>
          <a:p>
            <a:pPr marL="457200" indent="-342360">
              <a:lnSpc>
                <a:spcPct val="200000"/>
              </a:lnSpc>
              <a:buClr>
                <a:srgbClr val="424242"/>
              </a:buClr>
              <a:buFont typeface="Nunito"/>
              <a:buChar char="●"/>
            </a:pPr>
            <a:r>
              <a:rPr b="0" lang="en-US" sz="1800" spc="-1" strike="noStrike">
                <a:solidFill>
                  <a:srgbClr val="424242"/>
                </a:solidFill>
                <a:latin typeface="Nunito"/>
                <a:ea typeface="Nunito"/>
              </a:rPr>
              <a:t>Python conține multe funcții predefinite, dar fiecare utilizator își poate crea propriile funcții. Câteva exemple de funcții predefinite:</a:t>
            </a:r>
            <a:endParaRPr b="0" lang="en-US" sz="1800" spc="-1" strike="noStrike">
              <a:latin typeface="Arial"/>
            </a:endParaRPr>
          </a:p>
          <a:p>
            <a:pPr lvl="1" marL="914400" indent="-342360">
              <a:lnSpc>
                <a:spcPct val="200000"/>
              </a:lnSpc>
              <a:buClr>
                <a:srgbClr val="424242"/>
              </a:buClr>
              <a:buFont typeface="Nunito"/>
              <a:buChar char="○"/>
            </a:pPr>
            <a:r>
              <a:rPr b="1" lang="en-US" sz="1800" spc="-1" strike="noStrike">
                <a:solidFill>
                  <a:srgbClr val="424242"/>
                </a:solidFill>
                <a:latin typeface="Nunito"/>
                <a:ea typeface="Nunito"/>
              </a:rPr>
              <a:t>print()</a:t>
            </a:r>
            <a:r>
              <a:rPr b="0" lang="en-US" sz="1800" spc="-1" strike="noStrike">
                <a:solidFill>
                  <a:srgbClr val="424242"/>
                </a:solidFill>
                <a:latin typeface="Nunito"/>
                <a:ea typeface="Nunito"/>
              </a:rPr>
              <a:t> - este funcția cu care afișăm un mesaj în consolă.</a:t>
            </a:r>
            <a:endParaRPr b="0" lang="en-US" sz="1800" spc="-1" strike="noStrike">
              <a:latin typeface="Arial"/>
            </a:endParaRPr>
          </a:p>
          <a:p>
            <a:pPr lvl="1" marL="914400" indent="-342360">
              <a:lnSpc>
                <a:spcPct val="200000"/>
              </a:lnSpc>
              <a:buClr>
                <a:srgbClr val="424242"/>
              </a:buClr>
              <a:buFont typeface="Nunito"/>
              <a:buChar char="○"/>
            </a:pPr>
            <a:r>
              <a:rPr b="1" lang="en-US" sz="1800" spc="-1" strike="noStrike">
                <a:solidFill>
                  <a:srgbClr val="424242"/>
                </a:solidFill>
                <a:latin typeface="Nunito"/>
                <a:ea typeface="Nunito"/>
              </a:rPr>
              <a:t>format()</a:t>
            </a:r>
            <a:r>
              <a:rPr b="0" lang="en-US" sz="1800" spc="-1" strike="noStrike">
                <a:solidFill>
                  <a:srgbClr val="424242"/>
                </a:solidFill>
                <a:latin typeface="Nunito"/>
                <a:ea typeface="Nunito"/>
              </a:rPr>
              <a:t> - este funcția cu care formatăm un șir de caractere.</a:t>
            </a:r>
            <a:endParaRPr b="0" lang="en-US" sz="1800" spc="-1" strike="noStrike">
              <a:latin typeface="Arial"/>
            </a:endParaRPr>
          </a:p>
          <a:p>
            <a:pPr lvl="1" marL="914400" indent="-342360">
              <a:lnSpc>
                <a:spcPct val="200000"/>
              </a:lnSpc>
              <a:buClr>
                <a:srgbClr val="424242"/>
              </a:buClr>
              <a:buFont typeface="Nunito"/>
              <a:buChar char="○"/>
            </a:pPr>
            <a:r>
              <a:rPr b="1" lang="en-US" sz="1800" spc="-1" strike="noStrike">
                <a:solidFill>
                  <a:srgbClr val="424242"/>
                </a:solidFill>
                <a:latin typeface="Nunito"/>
                <a:ea typeface="Nunito"/>
              </a:rPr>
              <a:t>input()</a:t>
            </a:r>
            <a:r>
              <a:rPr b="0" lang="en-US" sz="1800" spc="-1" strike="noStrike">
                <a:solidFill>
                  <a:srgbClr val="424242"/>
                </a:solidFill>
                <a:latin typeface="Nunito"/>
                <a:ea typeface="Nunito"/>
              </a:rPr>
              <a:t> - este funcția cu care citim date introduse de la tastatură.</a:t>
            </a:r>
            <a:endParaRPr b="0" lang="en-US" sz="1800" spc="-1" strike="noStrike">
              <a:latin typeface="Arial"/>
            </a:endParaRPr>
          </a:p>
        </p:txBody>
      </p:sp>
      <p:sp>
        <p:nvSpPr>
          <p:cNvPr id="171" name="CustomShape 2"/>
          <p:cNvSpPr/>
          <p:nvPr/>
        </p:nvSpPr>
        <p:spPr>
          <a:xfrm>
            <a:off x="277920" y="0"/>
            <a:ext cx="11685960" cy="714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1" lang="en-US" sz="3000" spc="-1" strike="noStrike">
                <a:solidFill>
                  <a:srgbClr val="7030a0"/>
                </a:solidFill>
                <a:latin typeface="Maven Pro"/>
                <a:ea typeface="Maven Pro"/>
              </a:rPr>
              <a:t>Funcții</a:t>
            </a:r>
            <a:endParaRPr b="0" lang="en-US" sz="3000" spc="-1" strike="noStrike">
              <a:latin typeface="Arial"/>
            </a:endParaRPr>
          </a:p>
        </p:txBody>
      </p:sp>
      <p:sp>
        <p:nvSpPr>
          <p:cNvPr id="172" name="CustomShape 3"/>
          <p:cNvSpPr/>
          <p:nvPr/>
        </p:nvSpPr>
        <p:spPr>
          <a:xfrm>
            <a:off x="1591560" y="6259680"/>
            <a:ext cx="10371960" cy="5976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n-US" sz="1600" spc="-1" strike="noStrike">
                <a:solidFill>
                  <a:srgbClr val="ffffff"/>
                </a:solidFill>
                <a:latin typeface="Maven Pro"/>
                <a:ea typeface="Maven Pro"/>
              </a:rPr>
              <a:t>Week 3. Conditional programming, loops and functions</a:t>
            </a:r>
            <a:endParaRPr b="0" lang="en-US" sz="1600" spc="-1" strike="noStrike">
              <a:latin typeface="Arial"/>
            </a:endParaRPr>
          </a:p>
        </p:txBody>
      </p:sp>
      <p:pic>
        <p:nvPicPr>
          <p:cNvPr id="173" name="Google Shape;126;p9" descr=""/>
          <p:cNvPicPr/>
          <p:nvPr/>
        </p:nvPicPr>
        <p:blipFill>
          <a:blip r:embed="rId1"/>
          <a:stretch/>
        </p:blipFill>
        <p:spPr>
          <a:xfrm>
            <a:off x="1371600" y="6373800"/>
            <a:ext cx="1274040" cy="428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2021-11-23T16:05:24Z</dcterms:modified>
  <cp:revision>2</cp:revision>
  <dc:subject/>
  <dc:title/>
</cp:coreProperties>
</file>