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20.png" ContentType="image/png"/>
  <Override PartName="/ppt/media/image57.png" ContentType="image/png"/>
  <Override PartName="/ppt/media/image21.png" ContentType="image/png"/>
  <Override PartName="/ppt/media/image58.png" ContentType="image/png"/>
  <Override PartName="/ppt/media/image69.png" ContentType="image/png"/>
  <Override PartName="/ppt/media/image32.png" ContentType="image/png"/>
  <Override PartName="/ppt/media/image14.png" ContentType="image/png"/>
  <Override PartName="/ppt/media/image2.png" ContentType="image/png"/>
  <Override PartName="/ppt/media/image33.png" ContentType="image/png"/>
  <Override PartName="/ppt/media/image15.png" ContentType="image/png"/>
  <Override PartName="/ppt/media/image3.png" ContentType="image/png"/>
  <Override PartName="/ppt/media/image68.png" ContentType="image/png"/>
  <Override PartName="/ppt/media/image31.png" ContentType="image/png"/>
  <Override PartName="/ppt/media/image67.png" ContentType="image/png"/>
  <Override PartName="/ppt/media/image30.png" ContentType="image/png"/>
  <Override PartName="/ppt/media/image66.png" ContentType="image/png"/>
  <Override PartName="/ppt/media/image65.png" ContentType="image/png"/>
  <Override PartName="/ppt/media/image27.png" ContentType="image/png"/>
  <Override PartName="/ppt/media/image64.png" ContentType="image/png"/>
  <Override PartName="/ppt/media/image26.png" ContentType="image/png"/>
  <Override PartName="/ppt/media/image63.png" ContentType="image/png"/>
  <Override PartName="/ppt/media/image25.png" ContentType="image/png"/>
  <Override PartName="/ppt/media/image62.png" ContentType="image/png"/>
  <Override PartName="/ppt/media/image60.png" ContentType="image/png"/>
  <Override PartName="/ppt/media/image23.png" ContentType="image/png"/>
  <Override PartName="/ppt/media/image24.png" ContentType="image/png"/>
  <Override PartName="/ppt/media/image61.png" ContentType="image/png"/>
  <Override PartName="/ppt/media/image59.png" ContentType="image/png"/>
  <Override PartName="/ppt/media/image22.png" ContentType="image/png"/>
  <Override PartName="/ppt/media/image16.png" ContentType="image/png"/>
  <Override PartName="/ppt/media/image4.png" ContentType="image/png"/>
  <Override PartName="/ppt/media/image34.png" ContentType="image/png"/>
  <Override PartName="/ppt/media/image28.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44680" y="2566080"/>
            <a:ext cx="1051524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4680" y="2566080"/>
            <a:ext cx="10515240" cy="132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0"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1"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2" name="Google Shape;8;p1" descr=""/>
          <p:cNvPicPr/>
          <p:nvPr/>
        </p:nvPicPr>
        <p:blipFill>
          <a:blip r:embed="rId2"/>
          <a:stretch/>
        </p:blipFill>
        <p:spPr>
          <a:xfrm>
            <a:off x="215640" y="6347880"/>
            <a:ext cx="975600" cy="424440"/>
          </a:xfrm>
          <a:prstGeom prst="rect">
            <a:avLst/>
          </a:prstGeom>
          <a:ln>
            <a:noFill/>
          </a:ln>
        </p:spPr>
      </p:pic>
      <p:sp>
        <p:nvSpPr>
          <p:cNvPr id="3" name="CustomShape 3"/>
          <p:cNvSpPr/>
          <p:nvPr/>
        </p:nvSpPr>
        <p:spPr>
          <a:xfrm>
            <a:off x="0" y="-69120"/>
            <a:ext cx="12191760" cy="5270760"/>
          </a:xfrm>
          <a:prstGeom prst="rect">
            <a:avLst/>
          </a:prstGeom>
          <a:solidFill>
            <a:srgbClr val="f69221"/>
          </a:solidFill>
          <a:ln>
            <a:noFill/>
          </a:ln>
        </p:spPr>
        <p:style>
          <a:lnRef idx="0"/>
          <a:fillRef idx="0"/>
          <a:effectRef idx="0"/>
          <a:fontRef idx="minor"/>
        </p:style>
      </p:sp>
      <p:pic>
        <p:nvPicPr>
          <p:cNvPr id="4" name="Google Shape;10;p1" descr=""/>
          <p:cNvPicPr/>
          <p:nvPr/>
        </p:nvPicPr>
        <p:blipFill>
          <a:blip r:embed="rId3"/>
          <a:stretch/>
        </p:blipFill>
        <p:spPr>
          <a:xfrm>
            <a:off x="4931640" y="1140840"/>
            <a:ext cx="2328480" cy="1012320"/>
          </a:xfrm>
          <a:prstGeom prst="rect">
            <a:avLst/>
          </a:prstGeom>
          <a:ln>
            <a:noFill/>
          </a:ln>
        </p:spPr>
      </p:pic>
      <p:sp>
        <p:nvSpPr>
          <p:cNvPr id="5" name="PlaceHolder 4"/>
          <p:cNvSpPr>
            <a:spLocks noGrp="1"/>
          </p:cNvSpPr>
          <p:nvPr>
            <p:ph type="title"/>
          </p:nvPr>
        </p:nvSpPr>
        <p:spPr>
          <a:xfrm>
            <a:off x="1523880" y="2518920"/>
            <a:ext cx="9143640" cy="2387160"/>
          </a:xfrm>
          <a:prstGeom prst="rect">
            <a:avLst/>
          </a:prstGeom>
        </p:spPr>
        <p:txBody>
          <a:bodyPr anchor="b">
            <a:noAutofit/>
          </a:bodyPr>
          <a:p>
            <a:r>
              <a:rPr b="0" lang="en-US" sz="6000" spc="-1" strike="noStrike">
                <a:solidFill>
                  <a:srgbClr val="000000"/>
                </a:solidFill>
                <a:latin typeface="Arial"/>
              </a:rPr>
              <a:t>C</a:t>
            </a:r>
            <a:r>
              <a:rPr b="0" lang="en-US" sz="6000" spc="-1" strike="noStrike">
                <a:solidFill>
                  <a:srgbClr val="000000"/>
                </a:solidFill>
                <a:latin typeface="Arial"/>
              </a:rPr>
              <a:t>li</a:t>
            </a:r>
            <a:r>
              <a:rPr b="0" lang="en-US" sz="6000" spc="-1" strike="noStrike">
                <a:solidFill>
                  <a:srgbClr val="000000"/>
                </a:solidFill>
                <a:latin typeface="Arial"/>
              </a:rPr>
              <a:t>c</a:t>
            </a:r>
            <a:r>
              <a:rPr b="0" lang="en-US" sz="6000" spc="-1" strike="noStrike">
                <a:solidFill>
                  <a:srgbClr val="000000"/>
                </a:solidFill>
                <a:latin typeface="Arial"/>
              </a:rPr>
              <a:t>k </a:t>
            </a:r>
            <a:r>
              <a:rPr b="0" lang="en-US" sz="6000" spc="-1" strike="noStrike">
                <a:solidFill>
                  <a:srgbClr val="000000"/>
                </a:solidFill>
                <a:latin typeface="Arial"/>
              </a:rPr>
              <a:t>t</a:t>
            </a:r>
            <a:r>
              <a:rPr b="0" lang="en-US" sz="6000" spc="-1" strike="noStrike">
                <a:solidFill>
                  <a:srgbClr val="000000"/>
                </a:solidFill>
                <a:latin typeface="Arial"/>
              </a:rPr>
              <a:t>o </a:t>
            </a:r>
            <a:r>
              <a:rPr b="0" lang="en-US" sz="6000" spc="-1" strike="noStrike">
                <a:solidFill>
                  <a:srgbClr val="000000"/>
                </a:solidFill>
                <a:latin typeface="Arial"/>
              </a:rPr>
              <a:t>e</a:t>
            </a:r>
            <a:r>
              <a:rPr b="0" lang="en-US" sz="6000" spc="-1" strike="noStrike">
                <a:solidFill>
                  <a:srgbClr val="000000"/>
                </a:solidFill>
                <a:latin typeface="Arial"/>
              </a:rPr>
              <a:t>d</a:t>
            </a:r>
            <a:r>
              <a:rPr b="0" lang="en-US" sz="6000" spc="-1" strike="noStrike">
                <a:solidFill>
                  <a:srgbClr val="000000"/>
                </a:solidFill>
                <a:latin typeface="Arial"/>
              </a:rPr>
              <a:t>it </a:t>
            </a:r>
            <a:r>
              <a:rPr b="0" lang="en-US" sz="6000" spc="-1" strike="noStrike">
                <a:solidFill>
                  <a:srgbClr val="000000"/>
                </a:solidFill>
                <a:latin typeface="Arial"/>
              </a:rPr>
              <a:t>t</a:t>
            </a:r>
            <a:r>
              <a:rPr b="0" lang="en-US" sz="6000" spc="-1" strike="noStrike">
                <a:solidFill>
                  <a:srgbClr val="000000"/>
                </a:solidFill>
                <a:latin typeface="Arial"/>
              </a:rPr>
              <a:t>h</a:t>
            </a:r>
            <a:r>
              <a:rPr b="0" lang="en-US" sz="6000" spc="-1" strike="noStrike">
                <a:solidFill>
                  <a:srgbClr val="000000"/>
                </a:solidFill>
                <a:latin typeface="Arial"/>
              </a:rPr>
              <a:t>e </a:t>
            </a:r>
            <a:r>
              <a:rPr b="0" lang="en-US" sz="6000" spc="-1" strike="noStrike">
                <a:solidFill>
                  <a:srgbClr val="000000"/>
                </a:solidFill>
                <a:latin typeface="Arial"/>
              </a:rPr>
              <a:t>ti</a:t>
            </a:r>
            <a:r>
              <a:rPr b="0" lang="en-US" sz="6000" spc="-1" strike="noStrike">
                <a:solidFill>
                  <a:srgbClr val="000000"/>
                </a:solidFill>
                <a:latin typeface="Arial"/>
              </a:rPr>
              <a:t>tl</a:t>
            </a:r>
            <a:r>
              <a:rPr b="0" lang="en-US" sz="6000" spc="-1" strike="noStrike">
                <a:solidFill>
                  <a:srgbClr val="000000"/>
                </a:solidFill>
                <a:latin typeface="Arial"/>
              </a:rPr>
              <a:t>e </a:t>
            </a:r>
            <a:r>
              <a:rPr b="0" lang="en-US" sz="6000" spc="-1" strike="noStrike">
                <a:solidFill>
                  <a:srgbClr val="000000"/>
                </a:solidFill>
                <a:latin typeface="Arial"/>
              </a:rPr>
              <a:t>t</a:t>
            </a:r>
            <a:r>
              <a:rPr b="0" lang="en-US" sz="6000" spc="-1" strike="noStrike">
                <a:solidFill>
                  <a:srgbClr val="000000"/>
                </a:solidFill>
                <a:latin typeface="Arial"/>
              </a:rPr>
              <a:t>e</a:t>
            </a:r>
            <a:r>
              <a:rPr b="0" lang="en-US" sz="6000" spc="-1" strike="noStrike">
                <a:solidFill>
                  <a:srgbClr val="000000"/>
                </a:solidFill>
                <a:latin typeface="Arial"/>
              </a:rPr>
              <a:t>x</a:t>
            </a:r>
            <a:r>
              <a:rPr b="0" lang="en-US" sz="6000" spc="-1" strike="noStrike">
                <a:solidFill>
                  <a:srgbClr val="000000"/>
                </a:solidFill>
                <a:latin typeface="Arial"/>
              </a:rPr>
              <a:t>t </a:t>
            </a:r>
            <a:r>
              <a:rPr b="0" lang="en-US" sz="6000" spc="-1" strike="noStrike">
                <a:solidFill>
                  <a:srgbClr val="000000"/>
                </a:solidFill>
                <a:latin typeface="Arial"/>
              </a:rPr>
              <a:t>f</a:t>
            </a:r>
            <a:r>
              <a:rPr b="0" lang="en-US" sz="6000" spc="-1" strike="noStrike">
                <a:solidFill>
                  <a:srgbClr val="000000"/>
                </a:solidFill>
                <a:latin typeface="Arial"/>
              </a:rPr>
              <a:t>o</a:t>
            </a:r>
            <a:r>
              <a:rPr b="0" lang="en-US" sz="6000" spc="-1" strike="noStrike">
                <a:solidFill>
                  <a:srgbClr val="000000"/>
                </a:solidFill>
                <a:latin typeface="Arial"/>
              </a:rPr>
              <a:t>r</a:t>
            </a:r>
            <a:r>
              <a:rPr b="0" lang="en-US" sz="6000" spc="-1" strike="noStrike">
                <a:solidFill>
                  <a:srgbClr val="000000"/>
                </a:solidFill>
                <a:latin typeface="Arial"/>
              </a:rPr>
              <a:t>m</a:t>
            </a:r>
            <a:r>
              <a:rPr b="0" lang="en-US" sz="6000" spc="-1" strike="noStrike">
                <a:solidFill>
                  <a:srgbClr val="000000"/>
                </a:solidFill>
                <a:latin typeface="Arial"/>
              </a:rPr>
              <a:t>a</a:t>
            </a:r>
            <a:r>
              <a:rPr b="0" lang="en-US" sz="6000" spc="-1" strike="noStrike">
                <a:solidFill>
                  <a:srgbClr val="000000"/>
                </a:solidFill>
                <a:latin typeface="Arial"/>
              </a:rPr>
              <a:t>t</a:t>
            </a:r>
            <a:endParaRPr b="0" lang="en-US" sz="6000" spc="-1" strike="noStrike">
              <a:solidFill>
                <a:srgbClr val="000000"/>
              </a:solidFill>
              <a:latin typeface="Arial"/>
            </a:endParaRPr>
          </a:p>
        </p:txBody>
      </p:sp>
      <p:sp>
        <p:nvSpPr>
          <p:cNvPr id="6" name="PlaceHolder 5"/>
          <p:cNvSpPr>
            <a:spLocks noGrp="1"/>
          </p:cNvSpPr>
          <p:nvPr>
            <p:ph type="dt"/>
          </p:nvPr>
        </p:nvSpPr>
        <p:spPr>
          <a:xfrm>
            <a:off x="0" y="0"/>
            <a:ext cx="2999520" cy="2999520"/>
          </a:xfrm>
          <a:prstGeom prst="rect">
            <a:avLst/>
          </a:prstGeom>
        </p:spPr>
        <p:txBody>
          <a:bodyPr>
            <a:noAutofit/>
          </a:bodyPr>
          <a:p>
            <a:endParaRPr b="0" lang="en-US" sz="2400" spc="-1" strike="noStrike">
              <a:latin typeface="Times New Roman"/>
            </a:endParaRPr>
          </a:p>
        </p:txBody>
      </p:sp>
      <p:sp>
        <p:nvSpPr>
          <p:cNvPr id="7" name="PlaceHolder 6"/>
          <p:cNvSpPr>
            <a:spLocks noGrp="1"/>
          </p:cNvSpPr>
          <p:nvPr>
            <p:ph type="ftr"/>
          </p:nvPr>
        </p:nvSpPr>
        <p:spPr>
          <a:xfrm>
            <a:off x="0" y="0"/>
            <a:ext cx="2999520" cy="2999520"/>
          </a:xfrm>
          <a:prstGeom prst="rect">
            <a:avLst/>
          </a:prstGeom>
        </p:spPr>
        <p:txBody>
          <a:bodyPr>
            <a:noAutofit/>
          </a:bodyPr>
          <a:p>
            <a:endParaRPr b="0" lang="en-US" sz="2400" spc="-1" strike="noStrike">
              <a:latin typeface="Times New Roman"/>
            </a:endParaRPr>
          </a:p>
        </p:txBody>
      </p:sp>
      <p:sp>
        <p:nvSpPr>
          <p:cNvPr id="8" name="PlaceHolder 7"/>
          <p:cNvSpPr>
            <a:spLocks noGrp="1"/>
          </p:cNvSpPr>
          <p:nvPr>
            <p:ph type="sldNum"/>
          </p:nvPr>
        </p:nvSpPr>
        <p:spPr>
          <a:xfrm>
            <a:off x="0" y="0"/>
            <a:ext cx="2999520" cy="2999520"/>
          </a:xfrm>
          <a:prstGeom prst="rect">
            <a:avLst/>
          </a:prstGeom>
        </p:spPr>
        <p:txBody>
          <a:bodyPr>
            <a:noAutofit/>
          </a:bodyPr>
          <a:p>
            <a:pPr>
              <a:lnSpc>
                <a:spcPct val="100000"/>
              </a:lnSpc>
              <a:tabLst>
                <a:tab algn="l" pos="0"/>
              </a:tabLst>
            </a:pPr>
            <a:fld id="{77FD8219-E917-4C92-A244-FA072830190D}"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46"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47"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48" name="Google Shape;36;p7" descr=""/>
          <p:cNvPicPr/>
          <p:nvPr/>
        </p:nvPicPr>
        <p:blipFill>
          <a:blip r:embed="rId2"/>
          <a:stretch/>
        </p:blipFill>
        <p:spPr>
          <a:xfrm>
            <a:off x="215640" y="6347880"/>
            <a:ext cx="975600" cy="424440"/>
          </a:xfrm>
          <a:prstGeom prst="rect">
            <a:avLst/>
          </a:prstGeom>
          <a:ln>
            <a:noFill/>
          </a:ln>
        </p:spPr>
      </p:pic>
      <p:sp>
        <p:nvSpPr>
          <p:cNvPr id="49" name="PlaceHolder 3"/>
          <p:cNvSpPr>
            <a:spLocks noGrp="1"/>
          </p:cNvSpPr>
          <p:nvPr>
            <p:ph type="title"/>
          </p:nvPr>
        </p:nvSpPr>
        <p:spPr>
          <a:xfrm>
            <a:off x="0" y="0"/>
            <a:ext cx="12191760" cy="714600"/>
          </a:xfrm>
          <a:prstGeom prst="rect">
            <a:avLst/>
          </a:prstGeom>
        </p:spPr>
        <p:txBody>
          <a:bodyPr anchor="ctr">
            <a:noAutofit/>
          </a:bodyPr>
          <a:p>
            <a:r>
              <a:rPr b="0" lang="en-US" sz="3470" spc="-1" strike="noStrike">
                <a:solidFill>
                  <a:srgbClr val="000000"/>
                </a:solidFill>
                <a:latin typeface="Arial"/>
              </a:rPr>
              <a:t>Cli</a:t>
            </a:r>
            <a:r>
              <a:rPr b="0" lang="en-US" sz="3470" spc="-1" strike="noStrike">
                <a:solidFill>
                  <a:srgbClr val="000000"/>
                </a:solidFill>
                <a:latin typeface="Arial"/>
              </a:rPr>
              <a:t>ck </a:t>
            </a:r>
            <a:r>
              <a:rPr b="0" lang="en-US" sz="3470" spc="-1" strike="noStrike">
                <a:solidFill>
                  <a:srgbClr val="000000"/>
                </a:solidFill>
                <a:latin typeface="Arial"/>
              </a:rPr>
              <a:t>to </a:t>
            </a:r>
            <a:r>
              <a:rPr b="0" lang="en-US" sz="3470" spc="-1" strike="noStrike">
                <a:solidFill>
                  <a:srgbClr val="000000"/>
                </a:solidFill>
                <a:latin typeface="Arial"/>
              </a:rPr>
              <a:t>ed</a:t>
            </a:r>
            <a:r>
              <a:rPr b="0" lang="en-US" sz="3470" spc="-1" strike="noStrike">
                <a:solidFill>
                  <a:srgbClr val="000000"/>
                </a:solidFill>
                <a:latin typeface="Arial"/>
              </a:rPr>
              <a:t>it </a:t>
            </a:r>
            <a:r>
              <a:rPr b="0" lang="en-US" sz="3470" spc="-1" strike="noStrike">
                <a:solidFill>
                  <a:srgbClr val="000000"/>
                </a:solidFill>
                <a:latin typeface="Arial"/>
              </a:rPr>
              <a:t>th</a:t>
            </a:r>
            <a:r>
              <a:rPr b="0" lang="en-US" sz="3470" spc="-1" strike="noStrike">
                <a:solidFill>
                  <a:srgbClr val="000000"/>
                </a:solidFill>
                <a:latin typeface="Arial"/>
              </a:rPr>
              <a:t>e </a:t>
            </a:r>
            <a:r>
              <a:rPr b="0" lang="en-US" sz="3470" spc="-1" strike="noStrike">
                <a:solidFill>
                  <a:srgbClr val="000000"/>
                </a:solidFill>
                <a:latin typeface="Arial"/>
              </a:rPr>
              <a:t>titl</a:t>
            </a:r>
            <a:r>
              <a:rPr b="0" lang="en-US" sz="3470" spc="-1" strike="noStrike">
                <a:solidFill>
                  <a:srgbClr val="000000"/>
                </a:solidFill>
                <a:latin typeface="Arial"/>
              </a:rPr>
              <a:t>e </a:t>
            </a:r>
            <a:r>
              <a:rPr b="0" lang="en-US" sz="3470" spc="-1" strike="noStrike">
                <a:solidFill>
                  <a:srgbClr val="000000"/>
                </a:solidFill>
                <a:latin typeface="Arial"/>
              </a:rPr>
              <a:t>te</a:t>
            </a:r>
            <a:r>
              <a:rPr b="0" lang="en-US" sz="3470" spc="-1" strike="noStrike">
                <a:solidFill>
                  <a:srgbClr val="000000"/>
                </a:solidFill>
                <a:latin typeface="Arial"/>
              </a:rPr>
              <a:t>xt </a:t>
            </a:r>
            <a:r>
              <a:rPr b="0" lang="en-US" sz="3470" spc="-1" strike="noStrike">
                <a:solidFill>
                  <a:srgbClr val="000000"/>
                </a:solidFill>
                <a:latin typeface="Arial"/>
              </a:rPr>
              <a:t>for</a:t>
            </a:r>
            <a:r>
              <a:rPr b="0" lang="en-US" sz="3470" spc="-1" strike="noStrike">
                <a:solidFill>
                  <a:srgbClr val="000000"/>
                </a:solidFill>
                <a:latin typeface="Arial"/>
              </a:rPr>
              <a:t>m</a:t>
            </a:r>
            <a:r>
              <a:rPr b="0" lang="en-US" sz="3470" spc="-1" strike="noStrike">
                <a:solidFill>
                  <a:srgbClr val="000000"/>
                </a:solidFill>
                <a:latin typeface="Arial"/>
              </a:rPr>
              <a:t>at</a:t>
            </a:r>
            <a:endParaRPr b="0" lang="en-US" sz="3470" spc="-1" strike="noStrike">
              <a:solidFill>
                <a:srgbClr val="000000"/>
              </a:solidFill>
              <a:latin typeface="Arial"/>
            </a:endParaRPr>
          </a:p>
        </p:txBody>
      </p:sp>
      <p:sp>
        <p:nvSpPr>
          <p:cNvPr id="50" name="PlaceHolder 4"/>
          <p:cNvSpPr>
            <a:spLocks noGrp="1"/>
          </p:cNvSpPr>
          <p:nvPr>
            <p:ph type="body"/>
          </p:nvPr>
        </p:nvSpPr>
        <p:spPr>
          <a:xfrm>
            <a:off x="63360" y="806400"/>
            <a:ext cx="12053880" cy="5462640"/>
          </a:xfrm>
          <a:prstGeom prst="rect">
            <a:avLst/>
          </a:prstGeom>
        </p:spPr>
        <p:txBody>
          <a:bodyPr>
            <a:no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87" name="CustomShape 1"/>
          <p:cNvSpPr/>
          <p:nvPr/>
        </p:nvSpPr>
        <p:spPr>
          <a:xfrm>
            <a:off x="0" y="0"/>
            <a:ext cx="12191760" cy="5132160"/>
          </a:xfrm>
          <a:prstGeom prst="rect">
            <a:avLst/>
          </a:prstGeom>
          <a:solidFill>
            <a:srgbClr val="f69221"/>
          </a:solidFill>
          <a:ln>
            <a:noFill/>
          </a:ln>
        </p:spPr>
        <p:style>
          <a:lnRef idx="0"/>
          <a:fillRef idx="0"/>
          <a:effectRef idx="0"/>
          <a:fontRef idx="minor"/>
        </p:style>
      </p:sp>
      <p:sp>
        <p:nvSpPr>
          <p:cNvPr id="88" name="CustomShape 2"/>
          <p:cNvSpPr/>
          <p:nvPr/>
        </p:nvSpPr>
        <p:spPr>
          <a:xfrm flipH="1" rot="10800000">
            <a:off x="0" y="360"/>
            <a:ext cx="12191760" cy="6260760"/>
          </a:xfrm>
          <a:prstGeom prst="rect">
            <a:avLst/>
          </a:prstGeom>
          <a:solidFill>
            <a:schemeClr val="accent4"/>
          </a:solidFill>
          <a:ln>
            <a:noFill/>
          </a:ln>
        </p:spPr>
        <p:style>
          <a:lnRef idx="0"/>
          <a:fillRef idx="0"/>
          <a:effectRef idx="0"/>
          <a:fontRef idx="minor"/>
        </p:style>
      </p:sp>
      <p:pic>
        <p:nvPicPr>
          <p:cNvPr id="89" name="Google Shape;28;p5" descr=""/>
          <p:cNvPicPr/>
          <p:nvPr/>
        </p:nvPicPr>
        <p:blipFill>
          <a:blip r:embed="rId2"/>
          <a:stretch/>
        </p:blipFill>
        <p:spPr>
          <a:xfrm>
            <a:off x="215640" y="6347880"/>
            <a:ext cx="975600" cy="424440"/>
          </a:xfrm>
          <a:prstGeom prst="rect">
            <a:avLst/>
          </a:prstGeom>
          <a:ln>
            <a:noFill/>
          </a:ln>
        </p:spPr>
      </p:pic>
      <p:sp>
        <p:nvSpPr>
          <p:cNvPr id="90" name="CustomShape 3"/>
          <p:cNvSpPr/>
          <p:nvPr/>
        </p:nvSpPr>
        <p:spPr>
          <a:xfrm>
            <a:off x="0" y="-100800"/>
            <a:ext cx="12191760" cy="5132160"/>
          </a:xfrm>
          <a:prstGeom prst="rect">
            <a:avLst/>
          </a:prstGeom>
          <a:solidFill>
            <a:srgbClr val="642c84"/>
          </a:solidFill>
          <a:ln>
            <a:noFill/>
          </a:ln>
        </p:spPr>
        <p:style>
          <a:lnRef idx="0"/>
          <a:fillRef idx="0"/>
          <a:effectRef idx="0"/>
          <a:fontRef idx="minor"/>
        </p:style>
      </p:sp>
      <p:sp>
        <p:nvSpPr>
          <p:cNvPr id="91" name="PlaceHolder 4"/>
          <p:cNvSpPr>
            <a:spLocks noGrp="1"/>
          </p:cNvSpPr>
          <p:nvPr>
            <p:ph type="title"/>
          </p:nvPr>
        </p:nvSpPr>
        <p:spPr>
          <a:xfrm>
            <a:off x="544680" y="2566080"/>
            <a:ext cx="10515240" cy="1324800"/>
          </a:xfrm>
          <a:prstGeom prst="rect">
            <a:avLst/>
          </a:prstGeom>
        </p:spPr>
        <p:txBody>
          <a:bodyPr anchor="ctr">
            <a:noAutofit/>
          </a:bodyPr>
          <a:p>
            <a:r>
              <a:rPr b="0" lang="en-US" sz="5340" spc="-1" strike="noStrike">
                <a:solidFill>
                  <a:srgbClr val="000000"/>
                </a:solidFill>
                <a:latin typeface="Arial"/>
              </a:rPr>
              <a:t>C</a:t>
            </a:r>
            <a:r>
              <a:rPr b="0" lang="en-US" sz="5340" spc="-1" strike="noStrike">
                <a:solidFill>
                  <a:srgbClr val="000000"/>
                </a:solidFill>
                <a:latin typeface="Arial"/>
              </a:rPr>
              <a:t>li</a:t>
            </a:r>
            <a:r>
              <a:rPr b="0" lang="en-US" sz="5340" spc="-1" strike="noStrike">
                <a:solidFill>
                  <a:srgbClr val="000000"/>
                </a:solidFill>
                <a:latin typeface="Arial"/>
              </a:rPr>
              <a:t>c</a:t>
            </a:r>
            <a:r>
              <a:rPr b="0" lang="en-US" sz="5340" spc="-1" strike="noStrike">
                <a:solidFill>
                  <a:srgbClr val="000000"/>
                </a:solidFill>
                <a:latin typeface="Arial"/>
              </a:rPr>
              <a:t>k </a:t>
            </a:r>
            <a:r>
              <a:rPr b="0" lang="en-US" sz="5340" spc="-1" strike="noStrike">
                <a:solidFill>
                  <a:srgbClr val="000000"/>
                </a:solidFill>
                <a:latin typeface="Arial"/>
              </a:rPr>
              <a:t>t</a:t>
            </a:r>
            <a:r>
              <a:rPr b="0" lang="en-US" sz="5340" spc="-1" strike="noStrike">
                <a:solidFill>
                  <a:srgbClr val="000000"/>
                </a:solidFill>
                <a:latin typeface="Arial"/>
              </a:rPr>
              <a:t>o </a:t>
            </a:r>
            <a:r>
              <a:rPr b="0" lang="en-US" sz="5340" spc="-1" strike="noStrike">
                <a:solidFill>
                  <a:srgbClr val="000000"/>
                </a:solidFill>
                <a:latin typeface="Arial"/>
              </a:rPr>
              <a:t>e</a:t>
            </a:r>
            <a:r>
              <a:rPr b="0" lang="en-US" sz="5340" spc="-1" strike="noStrike">
                <a:solidFill>
                  <a:srgbClr val="000000"/>
                </a:solidFill>
                <a:latin typeface="Arial"/>
              </a:rPr>
              <a:t>di</a:t>
            </a:r>
            <a:r>
              <a:rPr b="0" lang="en-US" sz="5340" spc="-1" strike="noStrike">
                <a:solidFill>
                  <a:srgbClr val="000000"/>
                </a:solidFill>
                <a:latin typeface="Arial"/>
              </a:rPr>
              <a:t>t </a:t>
            </a:r>
            <a:r>
              <a:rPr b="0" lang="en-US" sz="5340" spc="-1" strike="noStrike">
                <a:solidFill>
                  <a:srgbClr val="000000"/>
                </a:solidFill>
                <a:latin typeface="Arial"/>
              </a:rPr>
              <a:t>t</a:t>
            </a:r>
            <a:r>
              <a:rPr b="0" lang="en-US" sz="5340" spc="-1" strike="noStrike">
                <a:solidFill>
                  <a:srgbClr val="000000"/>
                </a:solidFill>
                <a:latin typeface="Arial"/>
              </a:rPr>
              <a:t>h</a:t>
            </a:r>
            <a:r>
              <a:rPr b="0" lang="en-US" sz="5340" spc="-1" strike="noStrike">
                <a:solidFill>
                  <a:srgbClr val="000000"/>
                </a:solidFill>
                <a:latin typeface="Arial"/>
              </a:rPr>
              <a:t>e </a:t>
            </a:r>
            <a:r>
              <a:rPr b="0" lang="en-US" sz="5340" spc="-1" strike="noStrike">
                <a:solidFill>
                  <a:srgbClr val="000000"/>
                </a:solidFill>
                <a:latin typeface="Arial"/>
              </a:rPr>
              <a:t>tit</a:t>
            </a:r>
            <a:r>
              <a:rPr b="0" lang="en-US" sz="5340" spc="-1" strike="noStrike">
                <a:solidFill>
                  <a:srgbClr val="000000"/>
                </a:solidFill>
                <a:latin typeface="Arial"/>
              </a:rPr>
              <a:t>le </a:t>
            </a:r>
            <a:r>
              <a:rPr b="0" lang="en-US" sz="5340" spc="-1" strike="noStrike">
                <a:solidFill>
                  <a:srgbClr val="000000"/>
                </a:solidFill>
                <a:latin typeface="Arial"/>
              </a:rPr>
              <a:t>t</a:t>
            </a:r>
            <a:r>
              <a:rPr b="0" lang="en-US" sz="5340" spc="-1" strike="noStrike">
                <a:solidFill>
                  <a:srgbClr val="000000"/>
                </a:solidFill>
                <a:latin typeface="Arial"/>
              </a:rPr>
              <a:t>e</a:t>
            </a:r>
            <a:r>
              <a:rPr b="0" lang="en-US" sz="5340" spc="-1" strike="noStrike">
                <a:solidFill>
                  <a:srgbClr val="000000"/>
                </a:solidFill>
                <a:latin typeface="Arial"/>
              </a:rPr>
              <a:t>xt </a:t>
            </a:r>
            <a:r>
              <a:rPr b="0" lang="en-US" sz="5340" spc="-1" strike="noStrike">
                <a:solidFill>
                  <a:srgbClr val="000000"/>
                </a:solidFill>
                <a:latin typeface="Arial"/>
              </a:rPr>
              <a:t>f</a:t>
            </a:r>
            <a:r>
              <a:rPr b="0" lang="en-US" sz="5340" spc="-1" strike="noStrike">
                <a:solidFill>
                  <a:srgbClr val="000000"/>
                </a:solidFill>
                <a:latin typeface="Arial"/>
              </a:rPr>
              <a:t>o</a:t>
            </a:r>
            <a:r>
              <a:rPr b="0" lang="en-US" sz="5340" spc="-1" strike="noStrike">
                <a:solidFill>
                  <a:srgbClr val="000000"/>
                </a:solidFill>
                <a:latin typeface="Arial"/>
              </a:rPr>
              <a:t>r</a:t>
            </a:r>
            <a:r>
              <a:rPr b="0" lang="en-US" sz="5340" spc="-1" strike="noStrike">
                <a:solidFill>
                  <a:srgbClr val="000000"/>
                </a:solidFill>
                <a:latin typeface="Arial"/>
              </a:rPr>
              <a:t>m</a:t>
            </a:r>
            <a:r>
              <a:rPr b="0" lang="en-US" sz="5340" spc="-1" strike="noStrike">
                <a:solidFill>
                  <a:srgbClr val="000000"/>
                </a:solidFill>
                <a:latin typeface="Arial"/>
              </a:rPr>
              <a:t>a</a:t>
            </a:r>
            <a:r>
              <a:rPr b="0" lang="en-US" sz="5340" spc="-1" strike="noStrike">
                <a:solidFill>
                  <a:srgbClr val="000000"/>
                </a:solidFill>
                <a:latin typeface="Arial"/>
              </a:rPr>
              <a:t>t</a:t>
            </a:r>
            <a:endParaRPr b="0" lang="en-US" sz="5340" spc="-1" strike="noStrike">
              <a:solidFill>
                <a:srgbClr val="000000"/>
              </a:solidFill>
              <a:latin typeface="Arial"/>
            </a:endParaRPr>
          </a:p>
        </p:txBody>
      </p:sp>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hyperlink" Target="https://benbernardblog.com/web-scraping-and-crawling-are-perfectly-legal-right/" TargetMode="External"/><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lpf.ro/liga-1" TargetMode="External"/><Relationship Id="rId2" Type="http://schemas.openxmlformats.org/officeDocument/2006/relationships/image" Target="../media/image64.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hyperlink" Target="http://frsah.ro/" TargetMode="External"/><Relationship Id="rId2" Type="http://schemas.openxmlformats.org/officeDocument/2006/relationships/image" Target="../media/image67.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0" y="2518920"/>
            <a:ext cx="12191760" cy="2387520"/>
          </a:xfrm>
          <a:prstGeom prst="rect">
            <a:avLst/>
          </a:prstGeom>
          <a:noFill/>
          <a:ln>
            <a:noFill/>
          </a:ln>
        </p:spPr>
        <p:txBody>
          <a:bodyPr anchor="b">
            <a:noAutofit/>
          </a:bodyPr>
          <a:p>
            <a:pPr algn="ctr">
              <a:lnSpc>
                <a:spcPct val="100000"/>
              </a:lnSpc>
              <a:tabLst>
                <a:tab algn="l" pos="0"/>
              </a:tabLst>
            </a:pPr>
            <a:r>
              <a:rPr b="1" lang="en-US" sz="6000" spc="-1" strike="noStrike">
                <a:solidFill>
                  <a:srgbClr val="ffffff"/>
                </a:solidFill>
                <a:latin typeface="Maven Pro"/>
                <a:ea typeface="Maven Pro"/>
              </a:rPr>
              <a:t>P</a:t>
            </a:r>
            <a:r>
              <a:rPr b="1" lang="en-US" sz="6000" spc="-1" strike="noStrike">
                <a:solidFill>
                  <a:srgbClr val="ffffff"/>
                </a:solidFill>
                <a:latin typeface="Maven Pro"/>
                <a:ea typeface="Maven Pro"/>
              </a:rPr>
              <a:t>y</a:t>
            </a:r>
            <a:r>
              <a:rPr b="1" lang="en-US" sz="6000" spc="-1" strike="noStrike">
                <a:solidFill>
                  <a:srgbClr val="ffffff"/>
                </a:solidFill>
                <a:latin typeface="Maven Pro"/>
                <a:ea typeface="Maven Pro"/>
              </a:rPr>
              <a:t>t</a:t>
            </a:r>
            <a:r>
              <a:rPr b="1" lang="en-US" sz="6000" spc="-1" strike="noStrike">
                <a:solidFill>
                  <a:srgbClr val="ffffff"/>
                </a:solidFill>
                <a:latin typeface="Maven Pro"/>
                <a:ea typeface="Maven Pro"/>
              </a:rPr>
              <a:t>h</a:t>
            </a:r>
            <a:r>
              <a:rPr b="1" lang="en-US" sz="6000" spc="-1" strike="noStrike">
                <a:solidFill>
                  <a:srgbClr val="ffffff"/>
                </a:solidFill>
                <a:latin typeface="Maven Pro"/>
                <a:ea typeface="Maven Pro"/>
              </a:rPr>
              <a:t>o</a:t>
            </a:r>
            <a:r>
              <a:rPr b="1" lang="en-US" sz="6000" spc="-1" strike="noStrike">
                <a:solidFill>
                  <a:srgbClr val="ffffff"/>
                </a:solidFill>
                <a:latin typeface="Maven Pro"/>
                <a:ea typeface="Maven Pro"/>
              </a:rPr>
              <a:t>n</a:t>
            </a:r>
            <a:r>
              <a:rPr b="1" lang="en-US" sz="6000" spc="-1" strike="noStrike">
                <a:solidFill>
                  <a:srgbClr val="ffffff"/>
                </a:solidFill>
                <a:latin typeface="Maven Pro"/>
                <a:ea typeface="Maven Pro"/>
              </a:rPr>
              <a:t> </a:t>
            </a:r>
            <a:r>
              <a:rPr b="1" lang="en-US" sz="6000" spc="-1" strike="noStrike">
                <a:solidFill>
                  <a:srgbClr val="ffffff"/>
                </a:solidFill>
                <a:latin typeface="Maven Pro"/>
                <a:ea typeface="Maven Pro"/>
              </a:rPr>
              <a:t>D</a:t>
            </a:r>
            <a:r>
              <a:rPr b="1" lang="en-US" sz="6000" spc="-1" strike="noStrike">
                <a:solidFill>
                  <a:srgbClr val="ffffff"/>
                </a:solidFill>
                <a:latin typeface="Maven Pro"/>
                <a:ea typeface="Maven Pro"/>
              </a:rPr>
              <a:t>e</a:t>
            </a:r>
            <a:r>
              <a:rPr b="1" lang="en-US" sz="6000" spc="-1" strike="noStrike">
                <a:solidFill>
                  <a:srgbClr val="ffffff"/>
                </a:solidFill>
                <a:latin typeface="Maven Pro"/>
                <a:ea typeface="Maven Pro"/>
              </a:rPr>
              <a:t>v</a:t>
            </a:r>
            <a:r>
              <a:rPr b="1" lang="en-US" sz="6000" spc="-1" strike="noStrike">
                <a:solidFill>
                  <a:srgbClr val="ffffff"/>
                </a:solidFill>
                <a:latin typeface="Maven Pro"/>
                <a:ea typeface="Maven Pro"/>
              </a:rPr>
              <a:t>e</a:t>
            </a:r>
            <a:r>
              <a:rPr b="1" lang="en-US" sz="6000" spc="-1" strike="noStrike">
                <a:solidFill>
                  <a:srgbClr val="ffffff"/>
                </a:solidFill>
                <a:latin typeface="Maven Pro"/>
                <a:ea typeface="Maven Pro"/>
              </a:rPr>
              <a:t>l</a:t>
            </a:r>
            <a:r>
              <a:rPr b="1" lang="en-US" sz="6000" spc="-1" strike="noStrike">
                <a:solidFill>
                  <a:srgbClr val="ffffff"/>
                </a:solidFill>
                <a:latin typeface="Maven Pro"/>
                <a:ea typeface="Maven Pro"/>
              </a:rPr>
              <a:t>o</a:t>
            </a:r>
            <a:r>
              <a:rPr b="1" lang="en-US" sz="6000" spc="-1" strike="noStrike">
                <a:solidFill>
                  <a:srgbClr val="ffffff"/>
                </a:solidFill>
                <a:latin typeface="Maven Pro"/>
                <a:ea typeface="Maven Pro"/>
              </a:rPr>
              <a:t>p</a:t>
            </a:r>
            <a:r>
              <a:rPr b="1" lang="en-US" sz="6000" spc="-1" strike="noStrike">
                <a:solidFill>
                  <a:srgbClr val="ffffff"/>
                </a:solidFill>
                <a:latin typeface="Maven Pro"/>
                <a:ea typeface="Maven Pro"/>
              </a:rPr>
              <a:t>m</a:t>
            </a:r>
            <a:r>
              <a:rPr b="1" lang="en-US" sz="6000" spc="-1" strike="noStrike">
                <a:solidFill>
                  <a:srgbClr val="ffffff"/>
                </a:solidFill>
                <a:latin typeface="Maven Pro"/>
                <a:ea typeface="Maven Pro"/>
              </a:rPr>
              <a:t>e</a:t>
            </a:r>
            <a:r>
              <a:rPr b="1" lang="en-US" sz="6000" spc="-1" strike="noStrike">
                <a:solidFill>
                  <a:srgbClr val="ffffff"/>
                </a:solidFill>
                <a:latin typeface="Maven Pro"/>
                <a:ea typeface="Maven Pro"/>
              </a:rPr>
              <a:t>n</a:t>
            </a:r>
            <a:r>
              <a:rPr b="1" lang="en-US" sz="6000" spc="-1" strike="noStrike">
                <a:solidFill>
                  <a:srgbClr val="ffffff"/>
                </a:solidFill>
                <a:latin typeface="Maven Pro"/>
                <a:ea typeface="Maven Pro"/>
              </a:rPr>
              <a:t>t</a:t>
            </a:r>
            <a:endParaRPr b="0" lang="en-US" sz="6000" spc="-1" strike="noStrike">
              <a:solidFill>
                <a:srgbClr val="000000"/>
              </a:solidFill>
              <a:latin typeface="Arial"/>
            </a:endParaRPr>
          </a:p>
        </p:txBody>
      </p:sp>
      <p:sp>
        <p:nvSpPr>
          <p:cNvPr id="130" name="CustomShape 2"/>
          <p:cNvSpPr/>
          <p:nvPr/>
        </p:nvSpPr>
        <p:spPr>
          <a:xfrm>
            <a:off x="0" y="5202360"/>
            <a:ext cx="12191760" cy="10357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3600" spc="-1" strike="noStrike">
                <a:solidFill>
                  <a:srgbClr val="424242"/>
                </a:solidFill>
                <a:latin typeface="Maven Pro"/>
                <a:ea typeface="Maven Pro"/>
              </a:rPr>
              <a:t>Week 4. Memory savers, files &amp; web scraping</a:t>
            </a:r>
            <a:endParaRPr b="0" lang="en-US" sz="3600" spc="-1" strike="noStrike">
              <a:latin typeface="Arial"/>
            </a:endParaRPr>
          </a:p>
        </p:txBody>
      </p:sp>
      <p:pic>
        <p:nvPicPr>
          <p:cNvPr id="131" name="Google Shape;49;p10" descr=""/>
          <p:cNvPicPr/>
          <p:nvPr/>
        </p:nvPicPr>
        <p:blipFill>
          <a:blip r:embed="rId1"/>
          <a:stretch/>
        </p:blipFill>
        <p:spPr>
          <a:xfrm>
            <a:off x="3967560" y="2179440"/>
            <a:ext cx="4256640" cy="1434240"/>
          </a:xfrm>
          <a:prstGeom prst="rect">
            <a:avLst/>
          </a:prstGeom>
          <a:ln>
            <a:noFill/>
          </a:ln>
        </p:spPr>
      </p:pic>
      <p:pic>
        <p:nvPicPr>
          <p:cNvPr id="132" name="Google Shape;50;p10"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277920" y="806400"/>
            <a:ext cx="11686320" cy="5462640"/>
          </a:xfrm>
          <a:prstGeom prst="rect">
            <a:avLst/>
          </a:prstGeom>
          <a:noFill/>
          <a:ln>
            <a:noFill/>
          </a:ln>
        </p:spPr>
        <p:txBody>
          <a:bodyPr>
            <a:noAutofit/>
          </a:bodyPr>
          <a:p>
            <a:pPr marL="457200" indent="-317160">
              <a:lnSpc>
                <a:spcPct val="150000"/>
              </a:lnSpc>
              <a:spcBef>
                <a:spcPts val="799"/>
              </a:spcBef>
              <a:buClr>
                <a:srgbClr val="424242"/>
              </a:buClr>
              <a:buFont typeface="Nunito"/>
              <a:buChar char="●"/>
            </a:pPr>
            <a:r>
              <a:rPr b="0" lang="en-US" sz="1400" spc="-1" strike="noStrike">
                <a:solidFill>
                  <a:srgbClr val="424242"/>
                </a:solidFill>
                <a:latin typeface="Nunito"/>
                <a:ea typeface="Nunito"/>
              </a:rPr>
              <a:t>Funcția map are rolul de a modifica fiecare element al unei liste.</a:t>
            </a:r>
            <a:endParaRPr b="0" lang="en-US" sz="1400" spc="-1" strike="noStrike">
              <a:solidFill>
                <a:srgbClr val="000000"/>
              </a:solidFill>
              <a:latin typeface="Arial"/>
            </a:endParaRPr>
          </a:p>
          <a:p>
            <a:pPr marL="457200" indent="-317160">
              <a:lnSpc>
                <a:spcPct val="150000"/>
              </a:lnSpc>
              <a:buClr>
                <a:srgbClr val="424242"/>
              </a:buClr>
              <a:buFont typeface="Nunito"/>
              <a:buChar char="●"/>
            </a:pPr>
            <a:r>
              <a:rPr b="0" lang="en-US" sz="1400" spc="-1" strike="noStrike">
                <a:solidFill>
                  <a:srgbClr val="424242"/>
                </a:solidFill>
                <a:latin typeface="Nunito"/>
                <a:ea typeface="Nunito"/>
              </a:rPr>
              <a:t>Sintaxa acesteia este:</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lvl="1" marL="9144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primul parametru primit de funcție este o funcție care primește fiecare element din iterabil, pe rând, și trebuie să întoarcă un alt element pe baza acestuia.</a:t>
            </a:r>
            <a:endParaRPr b="0" lang="en-US" sz="1400" spc="-1" strike="noStrike">
              <a:solidFill>
                <a:srgbClr val="000000"/>
              </a:solidFill>
              <a:latin typeface="Arial"/>
            </a:endParaRPr>
          </a:p>
          <a:p>
            <a:pPr lvl="1" marL="914400" indent="-317160">
              <a:lnSpc>
                <a:spcPct val="150000"/>
              </a:lnSpc>
              <a:buClr>
                <a:srgbClr val="424242"/>
              </a:buClr>
              <a:buFont typeface="Nunito"/>
              <a:buChar char="○"/>
              <a:tabLst>
                <a:tab algn="l" pos="0"/>
              </a:tabLst>
            </a:pPr>
            <a:r>
              <a:rPr b="0" lang="en-US" sz="1400" spc="-1" strike="noStrike">
                <a:solidFill>
                  <a:srgbClr val="424242"/>
                </a:solidFill>
                <a:latin typeface="Nunito"/>
                <a:ea typeface="Nunito"/>
              </a:rPr>
              <a:t>al doilea parametru este un iterabil pe care vrem să acționeze map-ul.</a:t>
            </a:r>
            <a:endParaRPr b="0" lang="en-US" sz="1400" spc="-1" strike="noStrike">
              <a:solidFill>
                <a:srgbClr val="000000"/>
              </a:solidFill>
              <a:latin typeface="Arial"/>
            </a:endParaRPr>
          </a:p>
          <a:p>
            <a:pPr marL="457200" indent="-317160">
              <a:lnSpc>
                <a:spcPct val="150000"/>
              </a:lnSpc>
              <a:buClr>
                <a:srgbClr val="424242"/>
              </a:buClr>
              <a:buFont typeface="Nunito"/>
              <a:buChar char="●"/>
              <a:tabLst>
                <a:tab algn="l" pos="0"/>
              </a:tabLst>
            </a:pPr>
            <a:r>
              <a:rPr b="0" lang="en-US" sz="1400" spc="-1" strike="noStrike">
                <a:solidFill>
                  <a:srgbClr val="424242"/>
                </a:solidFill>
                <a:latin typeface="Nunito"/>
                <a:ea typeface="Nunito"/>
              </a:rPr>
              <a:t>Având în vedere lista noastră anterioară de jucători, în exemplul următor ne folosim de funcția map pentru a adăuga fiecărui element din listă proprietatea </a:t>
            </a:r>
            <a:r>
              <a:rPr b="0" i="1" lang="en-US" sz="1400" spc="-1" strike="noStrike">
                <a:solidFill>
                  <a:srgbClr val="424242"/>
                </a:solidFill>
                <a:latin typeface="Nunito"/>
                <a:ea typeface="Nunito"/>
              </a:rPr>
              <a:t>is_top_3</a:t>
            </a:r>
            <a:r>
              <a:rPr b="0" lang="en-US" sz="1400" spc="-1" strike="noStrike">
                <a:solidFill>
                  <a:srgbClr val="424242"/>
                </a:solidFill>
                <a:latin typeface="Nunito"/>
                <a:ea typeface="Nunito"/>
              </a:rPr>
              <a:t> care va fi True sau False în funcție de rank.</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marL="4572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Atenție! Rezultatul returnat de </a:t>
            </a:r>
            <a:r>
              <a:rPr b="1" lang="en-US" sz="1400" spc="-1" strike="noStrike">
                <a:solidFill>
                  <a:srgbClr val="424242"/>
                </a:solidFill>
                <a:latin typeface="Nunito"/>
                <a:ea typeface="Nunito"/>
              </a:rPr>
              <a:t>map</a:t>
            </a:r>
            <a:r>
              <a:rPr b="0" lang="en-US" sz="1400" spc="-1" strike="noStrike">
                <a:solidFill>
                  <a:srgbClr val="424242"/>
                </a:solidFill>
                <a:latin typeface="Nunito"/>
                <a:ea typeface="Nunito"/>
              </a:rPr>
              <a:t> este un iterabil de tip </a:t>
            </a:r>
            <a:r>
              <a:rPr b="1" lang="en-US" sz="1400" spc="-1" strike="noStrike">
                <a:solidFill>
                  <a:srgbClr val="424242"/>
                </a:solidFill>
                <a:latin typeface="Nunito"/>
                <a:ea typeface="Nunito"/>
              </a:rPr>
              <a:t>map</a:t>
            </a:r>
            <a:r>
              <a:rPr b="0" lang="en-US" sz="1400" spc="-1" strike="noStrike">
                <a:solidFill>
                  <a:srgbClr val="424242"/>
                </a:solidFill>
                <a:latin typeface="Nunito"/>
                <a:ea typeface="Nunito"/>
              </a:rPr>
              <a:t>.</a:t>
            </a:r>
            <a:endParaRPr b="0" lang="en-US" sz="1400" spc="-1" strike="noStrike">
              <a:solidFill>
                <a:srgbClr val="000000"/>
              </a:solidFill>
              <a:latin typeface="Arial"/>
            </a:endParaRPr>
          </a:p>
        </p:txBody>
      </p:sp>
      <p:sp>
        <p:nvSpPr>
          <p:cNvPr id="17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funcția map</a:t>
            </a:r>
            <a:endParaRPr b="0" lang="en-US" sz="3000" spc="-1" strike="noStrike">
              <a:solidFill>
                <a:srgbClr val="000000"/>
              </a:solidFill>
              <a:latin typeface="Arial"/>
            </a:endParaRPr>
          </a:p>
        </p:txBody>
      </p:sp>
      <p:sp>
        <p:nvSpPr>
          <p:cNvPr id="17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74" name="Google Shape;128;p19" descr=""/>
          <p:cNvPicPr/>
          <p:nvPr/>
        </p:nvPicPr>
        <p:blipFill>
          <a:blip r:embed="rId1"/>
          <a:stretch/>
        </p:blipFill>
        <p:spPr>
          <a:xfrm>
            <a:off x="1371600" y="6373800"/>
            <a:ext cx="1274400" cy="429120"/>
          </a:xfrm>
          <a:prstGeom prst="rect">
            <a:avLst/>
          </a:prstGeom>
          <a:ln>
            <a:noFill/>
          </a:ln>
        </p:spPr>
      </p:pic>
      <p:pic>
        <p:nvPicPr>
          <p:cNvPr id="175" name="Google Shape;129;p19" descr=""/>
          <p:cNvPicPr/>
          <p:nvPr/>
        </p:nvPicPr>
        <p:blipFill>
          <a:blip r:embed="rId2"/>
          <a:stretch/>
        </p:blipFill>
        <p:spPr>
          <a:xfrm>
            <a:off x="3249360" y="1672560"/>
            <a:ext cx="5743080" cy="237600"/>
          </a:xfrm>
          <a:prstGeom prst="rect">
            <a:avLst/>
          </a:prstGeom>
          <a:ln>
            <a:noFill/>
          </a:ln>
        </p:spPr>
      </p:pic>
      <p:pic>
        <p:nvPicPr>
          <p:cNvPr id="176" name="Google Shape;130;p19" descr=""/>
          <p:cNvPicPr/>
          <p:nvPr/>
        </p:nvPicPr>
        <p:blipFill>
          <a:blip r:embed="rId3"/>
          <a:stretch/>
        </p:blipFill>
        <p:spPr>
          <a:xfrm>
            <a:off x="3660480" y="3867120"/>
            <a:ext cx="4920480" cy="1283760"/>
          </a:xfrm>
          <a:prstGeom prst="rect">
            <a:avLst/>
          </a:prstGeom>
          <a:ln>
            <a:noFill/>
          </a:ln>
        </p:spPr>
      </p:pic>
      <p:pic>
        <p:nvPicPr>
          <p:cNvPr id="177" name="Google Shape;131;p19" descr=""/>
          <p:cNvPicPr/>
          <p:nvPr/>
        </p:nvPicPr>
        <p:blipFill>
          <a:blip r:embed="rId4"/>
          <a:stretch/>
        </p:blipFill>
        <p:spPr>
          <a:xfrm>
            <a:off x="3476520" y="5914440"/>
            <a:ext cx="5238360" cy="151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77920" y="806400"/>
            <a:ext cx="11686320" cy="5462640"/>
          </a:xfrm>
          <a:prstGeom prst="rect">
            <a:avLst/>
          </a:prstGeom>
          <a:noFill/>
          <a:ln>
            <a:noFill/>
          </a:ln>
        </p:spPr>
        <p:txBody>
          <a:bodyPr>
            <a:noAutofit/>
          </a:bodyPr>
          <a:p>
            <a:pPr marL="457200" indent="-317160">
              <a:lnSpc>
                <a:spcPct val="150000"/>
              </a:lnSpc>
              <a:spcBef>
                <a:spcPts val="799"/>
              </a:spcBef>
              <a:buClr>
                <a:srgbClr val="424242"/>
              </a:buClr>
              <a:buFont typeface="Nunito"/>
              <a:buChar char="●"/>
            </a:pPr>
            <a:r>
              <a:rPr b="0" lang="en-US" sz="1400" spc="-1" strike="noStrike">
                <a:solidFill>
                  <a:srgbClr val="424242"/>
                </a:solidFill>
                <a:latin typeface="Nunito"/>
                <a:ea typeface="Nunito"/>
              </a:rPr>
              <a:t>Funcția filter are rolul de a filtra elementele dintr-un iterabil.</a:t>
            </a:r>
            <a:endParaRPr b="0" lang="en-US" sz="1400" spc="-1" strike="noStrike">
              <a:solidFill>
                <a:srgbClr val="000000"/>
              </a:solidFill>
              <a:latin typeface="Arial"/>
            </a:endParaRPr>
          </a:p>
          <a:p>
            <a:pPr marL="457200" indent="-317160">
              <a:lnSpc>
                <a:spcPct val="150000"/>
              </a:lnSpc>
              <a:buClr>
                <a:srgbClr val="424242"/>
              </a:buClr>
              <a:buFont typeface="Nunito"/>
              <a:buChar char="●"/>
            </a:pPr>
            <a:r>
              <a:rPr b="0" lang="en-US" sz="1400" spc="-1" strike="noStrike">
                <a:solidFill>
                  <a:srgbClr val="424242"/>
                </a:solidFill>
                <a:latin typeface="Nunito"/>
                <a:ea typeface="Nunito"/>
              </a:rPr>
              <a:t>Sintaxa acesteia este:</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lvl="1" marL="9144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primul parametru primit de funcție este o funcție care primește fiecare element din iterabil, pe rând, și returnează True dacă acesta va face parte din secvența finală sau False în caz contrar.</a:t>
            </a:r>
            <a:endParaRPr b="0" lang="en-US" sz="1400" spc="-1" strike="noStrike">
              <a:solidFill>
                <a:srgbClr val="000000"/>
              </a:solidFill>
              <a:latin typeface="Arial"/>
            </a:endParaRPr>
          </a:p>
          <a:p>
            <a:pPr lvl="1" marL="914400" indent="-317160">
              <a:lnSpc>
                <a:spcPct val="150000"/>
              </a:lnSpc>
              <a:buClr>
                <a:srgbClr val="424242"/>
              </a:buClr>
              <a:buFont typeface="Nunito"/>
              <a:buChar char="○"/>
              <a:tabLst>
                <a:tab algn="l" pos="0"/>
              </a:tabLst>
            </a:pPr>
            <a:r>
              <a:rPr b="0" lang="en-US" sz="1400" spc="-1" strike="noStrike">
                <a:solidFill>
                  <a:srgbClr val="424242"/>
                </a:solidFill>
                <a:latin typeface="Nunito"/>
                <a:ea typeface="Nunito"/>
              </a:rPr>
              <a:t>al doilea parametru este un iterabil pe care vrem să acționeze iterabilul.</a:t>
            </a:r>
            <a:endParaRPr b="0" lang="en-US" sz="1400" spc="-1" strike="noStrike">
              <a:solidFill>
                <a:srgbClr val="000000"/>
              </a:solidFill>
              <a:latin typeface="Arial"/>
            </a:endParaRPr>
          </a:p>
          <a:p>
            <a:pPr marL="457200" indent="-317160">
              <a:lnSpc>
                <a:spcPct val="150000"/>
              </a:lnSpc>
              <a:buClr>
                <a:srgbClr val="424242"/>
              </a:buClr>
              <a:buFont typeface="Nunito"/>
              <a:buChar char="●"/>
              <a:tabLst>
                <a:tab algn="l" pos="0"/>
              </a:tabLst>
            </a:pPr>
            <a:r>
              <a:rPr b="0" lang="en-US" sz="1400" spc="-1" strike="noStrike">
                <a:solidFill>
                  <a:srgbClr val="424242"/>
                </a:solidFill>
                <a:latin typeface="Nunito"/>
                <a:ea typeface="Nunito"/>
              </a:rPr>
              <a:t>Având în vedere lista anterioară de jucatori, în exemplul următor ne vom folosi de funcția filter pentru a obține un iterabil doar cu jucătorii a căror proprietate </a:t>
            </a:r>
            <a:r>
              <a:rPr b="0" i="1" lang="en-US" sz="1400" spc="-1" strike="noStrike">
                <a:solidFill>
                  <a:srgbClr val="424242"/>
                </a:solidFill>
                <a:latin typeface="Nunito"/>
                <a:ea typeface="Nunito"/>
              </a:rPr>
              <a:t>last_name</a:t>
            </a:r>
            <a:r>
              <a:rPr b="0" lang="en-US" sz="1400" spc="-1" strike="noStrike">
                <a:solidFill>
                  <a:srgbClr val="424242"/>
                </a:solidFill>
                <a:latin typeface="Nunito"/>
                <a:ea typeface="Nunito"/>
              </a:rPr>
              <a:t> are valoarea </a:t>
            </a:r>
            <a:r>
              <a:rPr b="0" i="1" lang="en-US" sz="1400" spc="-1" strike="noStrike">
                <a:solidFill>
                  <a:srgbClr val="424242"/>
                </a:solidFill>
                <a:latin typeface="Nunito"/>
                <a:ea typeface="Nunito"/>
              </a:rPr>
              <a:t>McDonald</a:t>
            </a:r>
            <a:r>
              <a:rPr b="0" lang="en-US" sz="1400" spc="-1" strike="noStrike">
                <a:solidFill>
                  <a:srgbClr val="424242"/>
                </a:solidFill>
                <a:latin typeface="Nunito"/>
                <a:ea typeface="Nunito"/>
              </a:rPr>
              <a:t>:</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marL="4572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Atenție! Rezultatul returnat de </a:t>
            </a:r>
            <a:r>
              <a:rPr b="1" lang="en-US" sz="1400" spc="-1" strike="noStrike">
                <a:solidFill>
                  <a:srgbClr val="424242"/>
                </a:solidFill>
                <a:latin typeface="Nunito"/>
                <a:ea typeface="Nunito"/>
              </a:rPr>
              <a:t>filter</a:t>
            </a:r>
            <a:r>
              <a:rPr b="0" lang="en-US" sz="1400" spc="-1" strike="noStrike">
                <a:solidFill>
                  <a:srgbClr val="424242"/>
                </a:solidFill>
                <a:latin typeface="Nunito"/>
                <a:ea typeface="Nunito"/>
              </a:rPr>
              <a:t> este un iterabil de tip </a:t>
            </a:r>
            <a:r>
              <a:rPr b="1" lang="en-US" sz="1400" spc="-1" strike="noStrike">
                <a:solidFill>
                  <a:srgbClr val="424242"/>
                </a:solidFill>
                <a:latin typeface="Nunito"/>
                <a:ea typeface="Nunito"/>
              </a:rPr>
              <a:t>filter</a:t>
            </a:r>
            <a:r>
              <a:rPr b="0" lang="en-US" sz="1400" spc="-1" strike="noStrike">
                <a:solidFill>
                  <a:srgbClr val="424242"/>
                </a:solidFill>
                <a:latin typeface="Nunito"/>
                <a:ea typeface="Nunito"/>
              </a:rPr>
              <a:t>.</a:t>
            </a:r>
            <a:endParaRPr b="0" lang="en-US" sz="1400" spc="-1" strike="noStrike">
              <a:solidFill>
                <a:srgbClr val="000000"/>
              </a:solidFill>
              <a:latin typeface="Arial"/>
            </a:endParaRPr>
          </a:p>
        </p:txBody>
      </p:sp>
      <p:sp>
        <p:nvSpPr>
          <p:cNvPr id="17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funcția filter</a:t>
            </a:r>
            <a:endParaRPr b="0" lang="en-US" sz="3000" spc="-1" strike="noStrike">
              <a:solidFill>
                <a:srgbClr val="000000"/>
              </a:solidFill>
              <a:latin typeface="Arial"/>
            </a:endParaRPr>
          </a:p>
        </p:txBody>
      </p:sp>
      <p:sp>
        <p:nvSpPr>
          <p:cNvPr id="18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81" name="Google Shape;139;p20" descr=""/>
          <p:cNvPicPr/>
          <p:nvPr/>
        </p:nvPicPr>
        <p:blipFill>
          <a:blip r:embed="rId1"/>
          <a:stretch/>
        </p:blipFill>
        <p:spPr>
          <a:xfrm>
            <a:off x="1371600" y="6373800"/>
            <a:ext cx="1274400" cy="429120"/>
          </a:xfrm>
          <a:prstGeom prst="rect">
            <a:avLst/>
          </a:prstGeom>
          <a:ln>
            <a:noFill/>
          </a:ln>
        </p:spPr>
      </p:pic>
      <p:pic>
        <p:nvPicPr>
          <p:cNvPr id="182" name="Google Shape;140;p20" descr=""/>
          <p:cNvPicPr/>
          <p:nvPr/>
        </p:nvPicPr>
        <p:blipFill>
          <a:blip r:embed="rId2"/>
          <a:stretch/>
        </p:blipFill>
        <p:spPr>
          <a:xfrm>
            <a:off x="3577680" y="1682280"/>
            <a:ext cx="5086080" cy="218880"/>
          </a:xfrm>
          <a:prstGeom prst="rect">
            <a:avLst/>
          </a:prstGeom>
          <a:ln>
            <a:noFill/>
          </a:ln>
        </p:spPr>
      </p:pic>
      <p:pic>
        <p:nvPicPr>
          <p:cNvPr id="183" name="Google Shape;141;p20" descr=""/>
          <p:cNvPicPr/>
          <p:nvPr/>
        </p:nvPicPr>
        <p:blipFill>
          <a:blip r:embed="rId3"/>
          <a:stretch/>
        </p:blipFill>
        <p:spPr>
          <a:xfrm>
            <a:off x="277920" y="3764880"/>
            <a:ext cx="3857400" cy="1661040"/>
          </a:xfrm>
          <a:prstGeom prst="rect">
            <a:avLst/>
          </a:prstGeom>
          <a:ln>
            <a:noFill/>
          </a:ln>
        </p:spPr>
      </p:pic>
      <p:pic>
        <p:nvPicPr>
          <p:cNvPr id="184" name="Google Shape;142;p20" descr=""/>
          <p:cNvPicPr/>
          <p:nvPr/>
        </p:nvPicPr>
        <p:blipFill>
          <a:blip r:embed="rId4"/>
          <a:stretch/>
        </p:blipFill>
        <p:spPr>
          <a:xfrm>
            <a:off x="4809960" y="5887080"/>
            <a:ext cx="2571480" cy="237600"/>
          </a:xfrm>
          <a:prstGeom prst="rect">
            <a:avLst/>
          </a:prstGeom>
          <a:ln>
            <a:noFill/>
          </a:ln>
        </p:spPr>
      </p:pic>
      <p:sp>
        <p:nvSpPr>
          <p:cNvPr id="185" name="CustomShape 4"/>
          <p:cNvSpPr/>
          <p:nvPr/>
        </p:nvSpPr>
        <p:spPr>
          <a:xfrm>
            <a:off x="4135680" y="3993480"/>
            <a:ext cx="7828560" cy="1661400"/>
          </a:xfrm>
          <a:prstGeom prst="rect">
            <a:avLst/>
          </a:prstGeom>
          <a:noFill/>
          <a:ln>
            <a:noFill/>
          </a:ln>
        </p:spPr>
        <p:style>
          <a:lnRef idx="0"/>
          <a:fillRef idx="0"/>
          <a:effectRef idx="0"/>
          <a:fontRef idx="minor"/>
        </p:style>
        <p:txBody>
          <a:bodyPr tIns="91440" bIns="91440">
            <a:noAutofit/>
          </a:bodyPr>
          <a:p>
            <a:pPr marL="457200" indent="-317160">
              <a:lnSpc>
                <a:spcPct val="150000"/>
              </a:lnSpc>
              <a:buClr>
                <a:srgbClr val="424242"/>
              </a:buClr>
              <a:buFont typeface="Nunito"/>
              <a:buChar char="➠"/>
            </a:pPr>
            <a:r>
              <a:rPr b="0" lang="en-US" sz="1400" spc="-1" strike="noStrike">
                <a:solidFill>
                  <a:srgbClr val="424242"/>
                </a:solidFill>
                <a:latin typeface="Nunito"/>
                <a:ea typeface="Nunito"/>
              </a:rPr>
              <a:t>Pentru a beneficia la maxim de eficientizarea memoriei, funcția folosită în exemplul alăturat poate fi redusă la o funcție anonimă care va produce exact același rezultat.</a:t>
            </a:r>
            <a:endParaRPr b="0" lang="en-US" sz="1400" spc="-1" strike="noStrike">
              <a:latin typeface="Arial"/>
            </a:endParaRPr>
          </a:p>
        </p:txBody>
      </p:sp>
      <p:pic>
        <p:nvPicPr>
          <p:cNvPr id="186" name="Google Shape;144;p20" descr=""/>
          <p:cNvPicPr/>
          <p:nvPr/>
        </p:nvPicPr>
        <p:blipFill>
          <a:blip r:embed="rId5"/>
          <a:stretch/>
        </p:blipFill>
        <p:spPr>
          <a:xfrm>
            <a:off x="5120640" y="5113440"/>
            <a:ext cx="5898240" cy="281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77920" y="806400"/>
            <a:ext cx="11686320" cy="5462640"/>
          </a:xfrm>
          <a:prstGeom prst="rect">
            <a:avLst/>
          </a:prstGeom>
          <a:noFill/>
          <a:ln>
            <a:noFill/>
          </a:ln>
        </p:spPr>
        <p:txBody>
          <a:bodyPr>
            <a:noAutofit/>
          </a:bodyPr>
          <a:p>
            <a:pPr marL="457200" indent="-317160">
              <a:lnSpc>
                <a:spcPct val="200000"/>
              </a:lnSpc>
              <a:spcBef>
                <a:spcPts val="799"/>
              </a:spcBef>
              <a:buClr>
                <a:srgbClr val="424242"/>
              </a:buClr>
              <a:buFont typeface="Nunito"/>
              <a:buChar char="●"/>
            </a:pPr>
            <a:r>
              <a:rPr b="0" lang="en-US" sz="1400" spc="-1" strike="noStrike">
                <a:solidFill>
                  <a:srgbClr val="424242"/>
                </a:solidFill>
                <a:latin typeface="Nunito"/>
                <a:ea typeface="Nunito"/>
              </a:rPr>
              <a:t>Funcția zip primește două sau mai multe structuri iterabile și returnează un iterabil de tip </a:t>
            </a:r>
            <a:r>
              <a:rPr b="1" lang="en-US" sz="1400" spc="-1" strike="noStrike">
                <a:solidFill>
                  <a:srgbClr val="424242"/>
                </a:solidFill>
                <a:latin typeface="Nunito"/>
                <a:ea typeface="Nunito"/>
              </a:rPr>
              <a:t>zip</a:t>
            </a:r>
            <a:r>
              <a:rPr b="0" lang="en-US" sz="1400" spc="-1" strike="noStrike">
                <a:solidFill>
                  <a:srgbClr val="424242"/>
                </a:solidFill>
                <a:latin typeface="Nunito"/>
                <a:ea typeface="Nunito"/>
              </a:rPr>
              <a:t> format din tupluri care conțin elemente grupate din structurile inițiale.</a:t>
            </a:r>
            <a:endParaRPr b="0" lang="en-US" sz="1400" spc="-1" strike="noStrike">
              <a:solidFill>
                <a:srgbClr val="000000"/>
              </a:solidFill>
              <a:latin typeface="Arial"/>
            </a:endParaRPr>
          </a:p>
          <a:p>
            <a:pPr marL="457200" indent="-317160">
              <a:lnSpc>
                <a:spcPct val="200000"/>
              </a:lnSpc>
              <a:buClr>
                <a:srgbClr val="424242"/>
              </a:buClr>
              <a:buFont typeface="Nunito"/>
              <a:buChar char="●"/>
            </a:pPr>
            <a:r>
              <a:rPr b="0" lang="en-US" sz="1400" spc="-1" strike="noStrike">
                <a:solidFill>
                  <a:srgbClr val="424242"/>
                </a:solidFill>
                <a:latin typeface="Nunito"/>
                <a:ea typeface="Nunito"/>
              </a:rPr>
              <a:t>Având în vedere că strucurile inițale pot avea lungimi diferite, lungimea finală a iterabilului rezultat în urma funcției zip va avea lungimea egală cu lungimea celei mai scurte structuri inițiale.</a:t>
            </a:r>
            <a:endParaRPr b="0" lang="en-US" sz="1400" spc="-1" strike="noStrike">
              <a:solidFill>
                <a:srgbClr val="000000"/>
              </a:solidFill>
              <a:latin typeface="Arial"/>
            </a:endParaRPr>
          </a:p>
          <a:p>
            <a:pPr marL="457200" indent="-317160">
              <a:lnSpc>
                <a:spcPct val="200000"/>
              </a:lnSpc>
              <a:buClr>
                <a:srgbClr val="424242"/>
              </a:buClr>
              <a:buFont typeface="Nunito"/>
              <a:buChar char="●"/>
            </a:pPr>
            <a:r>
              <a:rPr b="0" lang="en-US" sz="1400" spc="-1" strike="noStrike">
                <a:solidFill>
                  <a:srgbClr val="424242"/>
                </a:solidFill>
                <a:latin typeface="Nunito"/>
                <a:ea typeface="Nunito"/>
              </a:rPr>
              <a:t>Teoria poate fi cel mai bine evidențată prin următorul exemplu:</a:t>
            </a:r>
            <a:endParaRPr b="0" lang="en-US" sz="1400" spc="-1" strike="noStrike">
              <a:solidFill>
                <a:srgbClr val="000000"/>
              </a:solidFill>
              <a:latin typeface="Arial"/>
            </a:endParaRPr>
          </a:p>
          <a:p>
            <a:pPr>
              <a:lnSpc>
                <a:spcPct val="200000"/>
              </a:lnSpc>
              <a:spcBef>
                <a:spcPts val="799"/>
              </a:spcBef>
              <a:tabLst>
                <a:tab algn="l" pos="0"/>
              </a:tabLst>
            </a:pPr>
            <a:endParaRPr b="0" lang="en-US" sz="1400" spc="-1" strike="noStrike">
              <a:solidFill>
                <a:srgbClr val="000000"/>
              </a:solidFill>
              <a:latin typeface="Arial"/>
            </a:endParaRPr>
          </a:p>
          <a:p>
            <a:pPr>
              <a:lnSpc>
                <a:spcPct val="200000"/>
              </a:lnSpc>
              <a:spcBef>
                <a:spcPts val="799"/>
              </a:spcBef>
              <a:tabLst>
                <a:tab algn="l" pos="0"/>
              </a:tabLst>
            </a:pPr>
            <a:endParaRPr b="0" lang="en-US" sz="1400" spc="-1" strike="noStrike">
              <a:solidFill>
                <a:srgbClr val="000000"/>
              </a:solidFill>
              <a:latin typeface="Arial"/>
            </a:endParaRPr>
          </a:p>
          <a:p>
            <a:pPr lvl="1" marL="914400" indent="-317160">
              <a:lnSpc>
                <a:spcPct val="20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din câte se observă, structurile iterabile sunt trimise ca parameterii poziționali funcției zip. Ordinea în care sunt trimiși va reprezenta ordinea în tuplurile inițiale.</a:t>
            </a:r>
            <a:endParaRPr b="0" lang="en-US" sz="1400" spc="-1" strike="noStrike">
              <a:solidFill>
                <a:srgbClr val="000000"/>
              </a:solidFill>
              <a:latin typeface="Arial"/>
            </a:endParaRPr>
          </a:p>
          <a:p>
            <a:pPr lvl="1" marL="914400" indent="-317160">
              <a:lnSpc>
                <a:spcPct val="200000"/>
              </a:lnSpc>
              <a:buClr>
                <a:srgbClr val="424242"/>
              </a:buClr>
              <a:buFont typeface="Nunito"/>
              <a:buChar char="○"/>
              <a:tabLst>
                <a:tab algn="l" pos="0"/>
              </a:tabLst>
            </a:pPr>
            <a:r>
              <a:rPr b="0" lang="en-US" sz="1400" spc="-1" strike="noStrike">
                <a:solidFill>
                  <a:srgbClr val="424242"/>
                </a:solidFill>
                <a:latin typeface="Nunito"/>
                <a:ea typeface="Nunito"/>
              </a:rPr>
              <a:t>în exemplul anterior avem de a face cu 3 liste de dimensiuni diferite astfel că lungimea iterabilului returnat de funcția zip va avea lungimea egală cu 3 (lungimea listei </a:t>
            </a:r>
            <a:r>
              <a:rPr b="1" lang="en-US" sz="1400" spc="-1" strike="noStrike">
                <a:solidFill>
                  <a:srgbClr val="424242"/>
                </a:solidFill>
                <a:latin typeface="Nunito"/>
                <a:ea typeface="Nunito"/>
              </a:rPr>
              <a:t>list_1</a:t>
            </a:r>
            <a:r>
              <a:rPr b="0" lang="en-US" sz="1400" spc="-1" strike="noStrike">
                <a:solidFill>
                  <a:srgbClr val="424242"/>
                </a:solidFill>
                <a:latin typeface="Nunito"/>
                <a:ea typeface="Nunito"/>
              </a:rPr>
              <a:t> - aceasta fiind cea mai scurtă)</a:t>
            </a:r>
            <a:endParaRPr b="0" lang="en-US" sz="1400" spc="-1" strike="noStrike">
              <a:solidFill>
                <a:srgbClr val="000000"/>
              </a:solidFill>
              <a:latin typeface="Arial"/>
            </a:endParaRPr>
          </a:p>
        </p:txBody>
      </p:sp>
      <p:sp>
        <p:nvSpPr>
          <p:cNvPr id="188"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funcția zip</a:t>
            </a:r>
            <a:endParaRPr b="0" lang="en-US" sz="3000" spc="-1" strike="noStrike">
              <a:solidFill>
                <a:srgbClr val="000000"/>
              </a:solidFill>
              <a:latin typeface="Arial"/>
            </a:endParaRPr>
          </a:p>
        </p:txBody>
      </p:sp>
      <p:sp>
        <p:nvSpPr>
          <p:cNvPr id="189"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90" name="Google Shape;152;p21" descr=""/>
          <p:cNvPicPr/>
          <p:nvPr/>
        </p:nvPicPr>
        <p:blipFill>
          <a:blip r:embed="rId1"/>
          <a:stretch/>
        </p:blipFill>
        <p:spPr>
          <a:xfrm>
            <a:off x="1371600" y="6373800"/>
            <a:ext cx="1274400" cy="429120"/>
          </a:xfrm>
          <a:prstGeom prst="rect">
            <a:avLst/>
          </a:prstGeom>
          <a:ln>
            <a:noFill/>
          </a:ln>
        </p:spPr>
      </p:pic>
      <p:pic>
        <p:nvPicPr>
          <p:cNvPr id="191" name="Google Shape;153;p21" descr=""/>
          <p:cNvPicPr/>
          <p:nvPr/>
        </p:nvPicPr>
        <p:blipFill>
          <a:blip r:embed="rId2"/>
          <a:stretch/>
        </p:blipFill>
        <p:spPr>
          <a:xfrm>
            <a:off x="2095560" y="3119400"/>
            <a:ext cx="8000640" cy="923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List comprehension este un concept folosit pentru obținerea unei liste noi pe baza unei liste deja existente.</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marL="457200" indent="-342720">
              <a:lnSpc>
                <a:spcPct val="20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Sintaxa list comprehension se bazează pe iterarea unei liste existente și crearea unei listei noi.</a:t>
            </a:r>
            <a:endParaRPr b="0" lang="en-US" sz="1800" spc="-1" strike="noStrike">
              <a:solidFill>
                <a:srgbClr val="000000"/>
              </a:solidFill>
              <a:latin typeface="Arial"/>
            </a:endParaRPr>
          </a:p>
          <a:p>
            <a:pPr marL="457200" indent="-342720">
              <a:lnSpc>
                <a:spcPct val="100000"/>
              </a:lnSpc>
              <a:buClr>
                <a:srgbClr val="424242"/>
              </a:buClr>
              <a:buFont typeface="Nunito"/>
              <a:buChar char="●"/>
              <a:tabLst>
                <a:tab algn="l" pos="0"/>
              </a:tabLst>
            </a:pPr>
            <a:r>
              <a:rPr b="0" lang="en-US" sz="1800" spc="-1" strike="noStrike">
                <a:solidFill>
                  <a:srgbClr val="424242"/>
                </a:solidFill>
                <a:latin typeface="Nunito"/>
                <a:ea typeface="Nunito"/>
              </a:rPr>
              <a:t>În această metodă poate fi folosit și un inline if, ca în exemplul următor:</a:t>
            </a:r>
            <a:endParaRPr b="0" lang="en-US" sz="1800" spc="-1" strike="noStrike">
              <a:solidFill>
                <a:srgbClr val="000000"/>
              </a:solidFill>
              <a:latin typeface="Arial"/>
            </a:endParaRPr>
          </a:p>
        </p:txBody>
      </p:sp>
      <p:sp>
        <p:nvSpPr>
          <p:cNvPr id="19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list comprehension</a:t>
            </a:r>
            <a:endParaRPr b="0" lang="en-US" sz="3000" spc="-1" strike="noStrike">
              <a:solidFill>
                <a:srgbClr val="000000"/>
              </a:solidFill>
              <a:latin typeface="Arial"/>
            </a:endParaRPr>
          </a:p>
        </p:txBody>
      </p:sp>
      <p:sp>
        <p:nvSpPr>
          <p:cNvPr id="19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95" name="Google Shape;161;p22" descr=""/>
          <p:cNvPicPr/>
          <p:nvPr/>
        </p:nvPicPr>
        <p:blipFill>
          <a:blip r:embed="rId1"/>
          <a:stretch/>
        </p:blipFill>
        <p:spPr>
          <a:xfrm>
            <a:off x="1371600" y="6373800"/>
            <a:ext cx="1274400" cy="429120"/>
          </a:xfrm>
          <a:prstGeom prst="rect">
            <a:avLst/>
          </a:prstGeom>
          <a:ln>
            <a:noFill/>
          </a:ln>
        </p:spPr>
      </p:pic>
      <p:pic>
        <p:nvPicPr>
          <p:cNvPr id="196" name="Google Shape;162;p22" descr=""/>
          <p:cNvPicPr/>
          <p:nvPr/>
        </p:nvPicPr>
        <p:blipFill>
          <a:blip r:embed="rId2"/>
          <a:stretch/>
        </p:blipFill>
        <p:spPr>
          <a:xfrm>
            <a:off x="3610080" y="1591200"/>
            <a:ext cx="4971600" cy="952200"/>
          </a:xfrm>
          <a:prstGeom prst="rect">
            <a:avLst/>
          </a:prstGeom>
          <a:ln>
            <a:noFill/>
          </a:ln>
        </p:spPr>
      </p:pic>
      <p:pic>
        <p:nvPicPr>
          <p:cNvPr id="197" name="Google Shape;163;p22" descr=""/>
          <p:cNvPicPr/>
          <p:nvPr/>
        </p:nvPicPr>
        <p:blipFill>
          <a:blip r:embed="rId3"/>
          <a:stretch/>
        </p:blipFill>
        <p:spPr>
          <a:xfrm>
            <a:off x="2606400" y="4572000"/>
            <a:ext cx="7086240" cy="9522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Lucrul cu fișiere</a:t>
            </a:r>
            <a:endParaRPr b="0" lang="en-US" sz="6000" spc="-1" strike="noStrike">
              <a:solidFill>
                <a:srgbClr val="000000"/>
              </a:solidFill>
              <a:latin typeface="Arial"/>
            </a:endParaRPr>
          </a:p>
        </p:txBody>
      </p:sp>
      <p:sp>
        <p:nvSpPr>
          <p:cNvPr id="199"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2 din 4</a:t>
            </a:r>
            <a:endParaRPr b="0" lang="en-US" sz="1400" spc="-1" strike="noStrike">
              <a:latin typeface="Arial"/>
            </a:endParaRPr>
          </a:p>
        </p:txBody>
      </p:sp>
      <p:sp>
        <p:nvSpPr>
          <p:cNvPr id="200"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4. Memory savers, files &amp; web scraping</a:t>
            </a:r>
            <a:endParaRPr b="0" lang="en-US" sz="2400" spc="-1" strike="noStrike">
              <a:latin typeface="Arial"/>
            </a:endParaRPr>
          </a:p>
        </p:txBody>
      </p:sp>
      <p:pic>
        <p:nvPicPr>
          <p:cNvPr id="201" name="Google Shape;171;p23"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Atunci când vorbim de Python și lucrul cu fișiere ne putem gandi la cam tot ce ne trece prin cap despre fișiere: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putem să “ne plimbăm” prin structura de directoare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putem să creăm și/sau să ștergem, directoare și sau fișiere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putem arhiva și dezarhiva fișiere .zip și/sau .tar.</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ș.a.</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Pentru lucrul cu fișierele există mai multe module built-in care ne pot ajuta, cum ar fi:</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os</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os.path</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shutil</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pathlib</a:t>
            </a:r>
            <a:endParaRPr b="0" lang="en-US" sz="1600" spc="-1" strike="noStrike">
              <a:solidFill>
                <a:srgbClr val="000000"/>
              </a:solidFill>
              <a:latin typeface="Arial"/>
            </a:endParaRPr>
          </a:p>
        </p:txBody>
      </p:sp>
      <p:sp>
        <p:nvSpPr>
          <p:cNvPr id="20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Lucrul cu fișiere</a:t>
            </a:r>
            <a:endParaRPr b="0" lang="en-US" sz="3000" spc="-1" strike="noStrike">
              <a:solidFill>
                <a:srgbClr val="000000"/>
              </a:solidFill>
              <a:latin typeface="Arial"/>
            </a:endParaRPr>
          </a:p>
        </p:txBody>
      </p:sp>
      <p:sp>
        <p:nvSpPr>
          <p:cNvPr id="20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05" name="Google Shape;179;p24"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0" lang="en-US" sz="1600" spc="-1" strike="noStrike">
                <a:solidFill>
                  <a:srgbClr val="424242"/>
                </a:solidFill>
                <a:latin typeface="Nunito"/>
                <a:ea typeface="Nunito"/>
              </a:rPr>
              <a:t>Pentru deschiderea unui fișier vom folosi instrucțiunea </a:t>
            </a:r>
            <a:r>
              <a:rPr b="1" lang="en-US" sz="1600" spc="-1" strike="noStrike">
                <a:solidFill>
                  <a:srgbClr val="424242"/>
                </a:solidFill>
                <a:latin typeface="Nunito"/>
                <a:ea typeface="Nunito"/>
              </a:rPr>
              <a:t>with</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Această instrucțiune este folosită pentru gestionarea excepțiilor astfel încât codul să fie mai lizibil. Are rolul de a simplifica gestionarea resurselor comune cum ar fi fluxul de fișiere.</a:t>
            </a:r>
            <a:endParaRPr b="0" lang="en-US" sz="1600" spc="-1" strike="noStrike">
              <a:solidFill>
                <a:srgbClr val="000000"/>
              </a:solidFill>
              <a:latin typeface="Arial"/>
            </a:endParaRPr>
          </a:p>
          <a:p>
            <a:pPr marL="457200" indent="-329760">
              <a:lnSpc>
                <a:spcPct val="150000"/>
              </a:lnSpc>
              <a:buClr>
                <a:srgbClr val="424242"/>
              </a:buClr>
              <a:buFont typeface="Nunito"/>
              <a:buChar char="●"/>
            </a:pPr>
            <a:r>
              <a:rPr b="0" lang="en-US" sz="1600" spc="-1" strike="noStrike">
                <a:solidFill>
                  <a:srgbClr val="424242"/>
                </a:solidFill>
                <a:latin typeface="Nunito"/>
                <a:ea typeface="Nunito"/>
              </a:rPr>
              <a:t>În exemplul de mai jos puteți observa modalitatea de deschidere a unui fișier folosind metoda clasică, fără folosirea instrucțiunii with:</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marL="4572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Următorul exemplu este echivalent cu cele prezentate mai sus, singura diferență fiind eficientizarea codului prin neapelarea manuală a metodei </a:t>
            </a:r>
            <a:r>
              <a:rPr b="1" lang="en-US" sz="1600" spc="-1" strike="noStrike">
                <a:solidFill>
                  <a:srgbClr val="424242"/>
                </a:solidFill>
                <a:latin typeface="Nunito"/>
                <a:ea typeface="Nunito"/>
              </a:rPr>
              <a:t>close()</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marL="4572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Folosind instrucțiunea with, Python se va ocupa de gestionarea fluxului necesar operațiilor cu fișiere.</a:t>
            </a:r>
            <a:endParaRPr b="0" lang="en-US" sz="1600" spc="-1" strike="noStrike">
              <a:solidFill>
                <a:srgbClr val="000000"/>
              </a:solidFill>
              <a:latin typeface="Arial"/>
            </a:endParaRPr>
          </a:p>
        </p:txBody>
      </p:sp>
      <p:sp>
        <p:nvSpPr>
          <p:cNvPr id="207"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Lucrul cu fișiere</a:t>
            </a:r>
            <a:endParaRPr b="0" lang="en-US" sz="3000" spc="-1" strike="noStrike">
              <a:solidFill>
                <a:srgbClr val="000000"/>
              </a:solidFill>
              <a:latin typeface="Arial"/>
            </a:endParaRPr>
          </a:p>
        </p:txBody>
      </p:sp>
      <p:sp>
        <p:nvSpPr>
          <p:cNvPr id="208"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09" name="Google Shape;187;p25" descr=""/>
          <p:cNvPicPr/>
          <p:nvPr/>
        </p:nvPicPr>
        <p:blipFill>
          <a:blip r:embed="rId1"/>
          <a:stretch/>
        </p:blipFill>
        <p:spPr>
          <a:xfrm>
            <a:off x="1371600" y="6373800"/>
            <a:ext cx="1274400" cy="429120"/>
          </a:xfrm>
          <a:prstGeom prst="rect">
            <a:avLst/>
          </a:prstGeom>
          <a:ln>
            <a:noFill/>
          </a:ln>
        </p:spPr>
      </p:pic>
      <p:pic>
        <p:nvPicPr>
          <p:cNvPr id="210" name="Google Shape;188;p25" descr=""/>
          <p:cNvPicPr/>
          <p:nvPr/>
        </p:nvPicPr>
        <p:blipFill>
          <a:blip r:embed="rId2"/>
          <a:stretch/>
        </p:blipFill>
        <p:spPr>
          <a:xfrm>
            <a:off x="6927480" y="2924640"/>
            <a:ext cx="2990520" cy="1218960"/>
          </a:xfrm>
          <a:prstGeom prst="rect">
            <a:avLst/>
          </a:prstGeom>
          <a:ln>
            <a:noFill/>
          </a:ln>
        </p:spPr>
      </p:pic>
      <p:pic>
        <p:nvPicPr>
          <p:cNvPr id="211" name="Google Shape;189;p25" descr=""/>
          <p:cNvPicPr/>
          <p:nvPr/>
        </p:nvPicPr>
        <p:blipFill>
          <a:blip r:embed="rId3"/>
          <a:stretch/>
        </p:blipFill>
        <p:spPr>
          <a:xfrm>
            <a:off x="2273400" y="3196080"/>
            <a:ext cx="2990520" cy="676080"/>
          </a:xfrm>
          <a:prstGeom prst="rect">
            <a:avLst/>
          </a:prstGeom>
          <a:ln>
            <a:noFill/>
          </a:ln>
        </p:spPr>
      </p:pic>
      <p:pic>
        <p:nvPicPr>
          <p:cNvPr id="212" name="Google Shape;190;p25" descr=""/>
          <p:cNvPicPr/>
          <p:nvPr/>
        </p:nvPicPr>
        <p:blipFill>
          <a:blip r:embed="rId4"/>
          <a:stretch/>
        </p:blipFill>
        <p:spPr>
          <a:xfrm>
            <a:off x="4395600" y="5037840"/>
            <a:ext cx="3400200" cy="456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277920" y="806400"/>
            <a:ext cx="11686320" cy="5462640"/>
          </a:xfrm>
          <a:prstGeom prst="rect">
            <a:avLst/>
          </a:prstGeom>
          <a:noFill/>
          <a:ln>
            <a:noFill/>
          </a:ln>
        </p:spPr>
        <p:txBody>
          <a:bodyPr>
            <a:noAutofit/>
          </a:bodyPr>
          <a:p>
            <a:pPr marL="457200" indent="-304560">
              <a:lnSpc>
                <a:spcPct val="150000"/>
              </a:lnSpc>
              <a:spcBef>
                <a:spcPts val="799"/>
              </a:spcBef>
              <a:buClr>
                <a:srgbClr val="424242"/>
              </a:buClr>
              <a:buFont typeface="Nunito"/>
              <a:buChar char="●"/>
            </a:pPr>
            <a:r>
              <a:rPr b="0" lang="en-US" sz="1200" spc="-1" strike="noStrike">
                <a:solidFill>
                  <a:srgbClr val="424242"/>
                </a:solidFill>
                <a:latin typeface="Nunito"/>
                <a:ea typeface="Nunito"/>
              </a:rPr>
              <a:t>Funcția </a:t>
            </a:r>
            <a:r>
              <a:rPr b="1" lang="en-US" sz="1200" spc="-1" strike="noStrike">
                <a:solidFill>
                  <a:srgbClr val="424242"/>
                </a:solidFill>
                <a:latin typeface="Nunito"/>
                <a:ea typeface="Nunito"/>
              </a:rPr>
              <a:t>open()</a:t>
            </a:r>
            <a:r>
              <a:rPr b="0" lang="en-US" sz="1200" spc="-1" strike="noStrike">
                <a:solidFill>
                  <a:srgbClr val="424242"/>
                </a:solidFill>
                <a:latin typeface="Nunito"/>
                <a:ea typeface="Nunito"/>
              </a:rPr>
              <a:t> primește următorii parametrii:</a:t>
            </a:r>
            <a:endParaRPr b="0" lang="en-US" sz="1200" spc="-1" strike="noStrike">
              <a:solidFill>
                <a:srgbClr val="000000"/>
              </a:solidFill>
              <a:latin typeface="Arial"/>
            </a:endParaRPr>
          </a:p>
          <a:p>
            <a:pPr lvl="1" marL="914400" indent="-304560">
              <a:lnSpc>
                <a:spcPct val="150000"/>
              </a:lnSpc>
              <a:buClr>
                <a:srgbClr val="424242"/>
              </a:buClr>
              <a:buFont typeface="Nunito"/>
              <a:buChar char="○"/>
            </a:pPr>
            <a:r>
              <a:rPr b="0" lang="en-US" sz="1200" spc="-1" strike="noStrike">
                <a:solidFill>
                  <a:srgbClr val="424242"/>
                </a:solidFill>
                <a:latin typeface="Nunito"/>
                <a:ea typeface="Nunito"/>
              </a:rPr>
              <a:t>(string) ➜ reprezintă numele fișierului ce urmează a fi deschis.</a:t>
            </a:r>
            <a:endParaRPr b="0" lang="en-US" sz="1200" spc="-1" strike="noStrike">
              <a:solidFill>
                <a:srgbClr val="000000"/>
              </a:solidFill>
              <a:latin typeface="Arial"/>
            </a:endParaRPr>
          </a:p>
          <a:p>
            <a:pPr lvl="1" marL="914400" indent="-304560">
              <a:lnSpc>
                <a:spcPct val="150000"/>
              </a:lnSpc>
              <a:buClr>
                <a:srgbClr val="424242"/>
              </a:buClr>
              <a:buFont typeface="Nunito"/>
              <a:buChar char="○"/>
            </a:pPr>
            <a:r>
              <a:rPr b="0" lang="en-US" sz="1200" spc="-1" strike="noStrike">
                <a:solidFill>
                  <a:srgbClr val="424242"/>
                </a:solidFill>
                <a:latin typeface="Nunito"/>
                <a:ea typeface="Nunito"/>
              </a:rPr>
              <a:t>(string - opțional) ➜ reprezintă modul în care fișierul va fi deschis:</a:t>
            </a:r>
            <a:endParaRPr b="0" lang="en-US" sz="1200" spc="-1" strike="noStrike">
              <a:solidFill>
                <a:srgbClr val="000000"/>
              </a:solidFill>
              <a:latin typeface="Arial"/>
            </a:endParaRPr>
          </a:p>
          <a:p>
            <a:pPr lvl="2" marL="1371600" indent="-304560">
              <a:lnSpc>
                <a:spcPct val="150000"/>
              </a:lnSpc>
              <a:buClr>
                <a:srgbClr val="424242"/>
              </a:buClr>
              <a:buFont typeface="Nunito"/>
              <a:buChar char="➠"/>
            </a:pPr>
            <a:r>
              <a:rPr b="1" lang="en-US" sz="1200" spc="-1" strike="noStrike">
                <a:solidFill>
                  <a:srgbClr val="424242"/>
                </a:solidFill>
                <a:latin typeface="Nunito"/>
                <a:ea typeface="Nunito"/>
              </a:rPr>
              <a:t>r</a:t>
            </a:r>
            <a:r>
              <a:rPr b="0" lang="en-US" sz="1200" spc="-1" strike="noStrike">
                <a:solidFill>
                  <a:srgbClr val="424242"/>
                </a:solidFill>
                <a:latin typeface="Nunito"/>
                <a:ea typeface="Nunito"/>
              </a:rPr>
              <a:t> - deschide fișierul în mod read-only. Din fișier doar se pot citi date. Această valoare este default.</a:t>
            </a:r>
            <a:endParaRPr b="0" lang="en-US" sz="1200" spc="-1" strike="noStrike">
              <a:solidFill>
                <a:srgbClr val="000000"/>
              </a:solidFill>
              <a:latin typeface="Arial"/>
            </a:endParaRPr>
          </a:p>
          <a:p>
            <a:pPr lvl="2" marL="1371600" indent="-304560">
              <a:lnSpc>
                <a:spcPct val="150000"/>
              </a:lnSpc>
              <a:buClr>
                <a:srgbClr val="424242"/>
              </a:buClr>
              <a:buFont typeface="Nunito"/>
              <a:buChar char="➠"/>
            </a:pPr>
            <a:r>
              <a:rPr b="1" lang="en-US" sz="1200" spc="-1" strike="noStrike">
                <a:solidFill>
                  <a:srgbClr val="424242"/>
                </a:solidFill>
                <a:latin typeface="Nunito"/>
                <a:ea typeface="Nunito"/>
              </a:rPr>
              <a:t>w</a:t>
            </a:r>
            <a:r>
              <a:rPr b="0" lang="en-US" sz="1200" spc="-1" strike="noStrike">
                <a:solidFill>
                  <a:srgbClr val="424242"/>
                </a:solidFill>
                <a:latin typeface="Nunito"/>
                <a:ea typeface="Nunito"/>
              </a:rPr>
              <a:t> - deschide fișierul cu drepturi de scriere. În fișier doar se poate scrie.</a:t>
            </a:r>
            <a:endParaRPr b="0" lang="en-US" sz="1200" spc="-1" strike="noStrike">
              <a:solidFill>
                <a:srgbClr val="000000"/>
              </a:solidFill>
              <a:latin typeface="Arial"/>
            </a:endParaRPr>
          </a:p>
          <a:p>
            <a:pPr lvl="2" marL="1371600" indent="-304560">
              <a:lnSpc>
                <a:spcPct val="150000"/>
              </a:lnSpc>
              <a:buClr>
                <a:srgbClr val="424242"/>
              </a:buClr>
              <a:buFont typeface="Nunito"/>
              <a:buChar char="➠"/>
            </a:pPr>
            <a:r>
              <a:rPr b="1" lang="en-US" sz="1200" spc="-1" strike="noStrike">
                <a:solidFill>
                  <a:srgbClr val="424242"/>
                </a:solidFill>
                <a:latin typeface="Nunito"/>
                <a:ea typeface="Nunito"/>
              </a:rPr>
              <a:t>a</a:t>
            </a:r>
            <a:r>
              <a:rPr b="0" lang="en-US" sz="1200" spc="-1" strike="noStrike">
                <a:solidFill>
                  <a:srgbClr val="424242"/>
                </a:solidFill>
                <a:latin typeface="Nunito"/>
                <a:ea typeface="Nunito"/>
              </a:rPr>
              <a:t> - deschide fișierul cu drepturi de adăugare. În fișier se poate scrie, dar datele deja existente vor rămâne.</a:t>
            </a:r>
            <a:endParaRPr b="0" lang="en-US" sz="1200" spc="-1" strike="noStrike">
              <a:solidFill>
                <a:srgbClr val="000000"/>
              </a:solidFill>
              <a:latin typeface="Arial"/>
            </a:endParaRPr>
          </a:p>
          <a:p>
            <a:pPr lvl="2" marL="1371600" indent="-304560">
              <a:lnSpc>
                <a:spcPct val="150000"/>
              </a:lnSpc>
              <a:buClr>
                <a:srgbClr val="424242"/>
              </a:buClr>
              <a:buFont typeface="Nunito"/>
              <a:buChar char="➠"/>
            </a:pPr>
            <a:r>
              <a:rPr b="1" lang="en-US" sz="1200" spc="-1" strike="noStrike">
                <a:solidFill>
                  <a:srgbClr val="424242"/>
                </a:solidFill>
                <a:latin typeface="Nunito"/>
                <a:ea typeface="Nunito"/>
              </a:rPr>
              <a:t>r+</a:t>
            </a:r>
            <a:r>
              <a:rPr b="0" lang="en-US" sz="1200" spc="-1" strike="noStrike">
                <a:solidFill>
                  <a:srgbClr val="424242"/>
                </a:solidFill>
                <a:latin typeface="Nunito"/>
                <a:ea typeface="Nunito"/>
              </a:rPr>
              <a:t> - deschide fișierul cu drepturi atât de scriere cât și de citire.</a:t>
            </a:r>
            <a:endParaRPr b="0" lang="en-US" sz="1200" spc="-1" strike="noStrike">
              <a:solidFill>
                <a:srgbClr val="000000"/>
              </a:solidFill>
              <a:latin typeface="Arial"/>
            </a:endParaRPr>
          </a:p>
          <a:p>
            <a:pPr marL="457200" indent="-304560">
              <a:lnSpc>
                <a:spcPct val="150000"/>
              </a:lnSpc>
              <a:buClr>
                <a:srgbClr val="424242"/>
              </a:buClr>
              <a:buFont typeface="Nunito"/>
              <a:buChar char="●"/>
            </a:pPr>
            <a:r>
              <a:rPr b="0" lang="en-US" sz="1200" spc="-1" strike="noStrike">
                <a:solidFill>
                  <a:srgbClr val="424242"/>
                </a:solidFill>
                <a:latin typeface="Nunito"/>
                <a:ea typeface="Nunito"/>
              </a:rPr>
              <a:t>Pentru scrierea într-un fișier vom folosi metoda write():</a:t>
            </a:r>
            <a:endParaRPr b="0" lang="en-US" sz="1200" spc="-1" strike="noStrike">
              <a:solidFill>
                <a:srgbClr val="000000"/>
              </a:solidFill>
              <a:latin typeface="Arial"/>
            </a:endParaRPr>
          </a:p>
          <a:p>
            <a:pPr>
              <a:lnSpc>
                <a:spcPct val="150000"/>
              </a:lnSpc>
              <a:spcBef>
                <a:spcPts val="799"/>
              </a:spcBef>
              <a:tabLst>
                <a:tab algn="l" pos="0"/>
              </a:tabLst>
            </a:pPr>
            <a:endParaRPr b="0" lang="en-US" sz="1200" spc="-1" strike="noStrike">
              <a:solidFill>
                <a:srgbClr val="000000"/>
              </a:solidFill>
              <a:latin typeface="Arial"/>
            </a:endParaRPr>
          </a:p>
          <a:p>
            <a:pPr marL="457200" indent="-304560">
              <a:lnSpc>
                <a:spcPct val="150000"/>
              </a:lnSpc>
              <a:spcBef>
                <a:spcPts val="799"/>
              </a:spcBef>
              <a:buClr>
                <a:srgbClr val="424242"/>
              </a:buClr>
              <a:buFont typeface="Nunito"/>
              <a:buChar char="●"/>
              <a:tabLst>
                <a:tab algn="l" pos="0"/>
              </a:tabLst>
            </a:pPr>
            <a:r>
              <a:rPr b="0" lang="en-US" sz="1200" spc="-1" strike="noStrike">
                <a:solidFill>
                  <a:srgbClr val="424242"/>
                </a:solidFill>
                <a:latin typeface="Nunito"/>
                <a:ea typeface="Nunito"/>
              </a:rPr>
              <a:t>Pentru a citi din fișier vom folosi una din metodele:</a:t>
            </a:r>
            <a:endParaRPr b="0" lang="en-US" sz="1200" spc="-1" strike="noStrike">
              <a:solidFill>
                <a:srgbClr val="000000"/>
              </a:solidFill>
              <a:latin typeface="Arial"/>
            </a:endParaRPr>
          </a:p>
          <a:p>
            <a:pPr>
              <a:lnSpc>
                <a:spcPct val="150000"/>
              </a:lnSpc>
              <a:spcBef>
                <a:spcPts val="799"/>
              </a:spcBef>
              <a:tabLst>
                <a:tab algn="l" pos="0"/>
              </a:tabLst>
            </a:pPr>
            <a:endParaRPr b="0" lang="en-US" sz="1200" spc="-1" strike="noStrike">
              <a:solidFill>
                <a:srgbClr val="000000"/>
              </a:solidFill>
              <a:latin typeface="Arial"/>
            </a:endParaRPr>
          </a:p>
          <a:p>
            <a:pPr lvl="1" marL="914400" indent="-304560">
              <a:lnSpc>
                <a:spcPct val="150000"/>
              </a:lnSpc>
              <a:spcBef>
                <a:spcPts val="799"/>
              </a:spcBef>
              <a:buClr>
                <a:srgbClr val="424242"/>
              </a:buClr>
              <a:buFont typeface="Nunito"/>
              <a:buChar char="○"/>
              <a:tabLst>
                <a:tab algn="l" pos="0"/>
              </a:tabLst>
            </a:pPr>
            <a:r>
              <a:rPr b="0" lang="en-US" sz="1200" spc="-1" strike="noStrike">
                <a:solidFill>
                  <a:srgbClr val="424242"/>
                </a:solidFill>
                <a:latin typeface="Nunito"/>
                <a:ea typeface="Nunito"/>
              </a:rPr>
              <a:t>citirea tuturor liniilor în același timp</a:t>
            </a:r>
            <a:endParaRPr b="0" lang="en-US" sz="1200" spc="-1" strike="noStrike">
              <a:solidFill>
                <a:srgbClr val="000000"/>
              </a:solidFill>
              <a:latin typeface="Arial"/>
            </a:endParaRPr>
          </a:p>
          <a:p>
            <a:pPr>
              <a:lnSpc>
                <a:spcPct val="150000"/>
              </a:lnSpc>
              <a:spcBef>
                <a:spcPts val="799"/>
              </a:spcBef>
              <a:tabLst>
                <a:tab algn="l" pos="0"/>
              </a:tabLst>
            </a:pPr>
            <a:endParaRPr b="0" lang="en-US" sz="1200" spc="-1" strike="noStrike">
              <a:solidFill>
                <a:srgbClr val="000000"/>
              </a:solidFill>
              <a:latin typeface="Arial"/>
            </a:endParaRPr>
          </a:p>
          <a:p>
            <a:pPr>
              <a:lnSpc>
                <a:spcPct val="150000"/>
              </a:lnSpc>
              <a:spcBef>
                <a:spcPts val="799"/>
              </a:spcBef>
              <a:tabLst>
                <a:tab algn="l" pos="0"/>
              </a:tabLst>
            </a:pPr>
            <a:endParaRPr b="0" lang="en-US" sz="1200" spc="-1" strike="noStrike">
              <a:solidFill>
                <a:srgbClr val="000000"/>
              </a:solidFill>
              <a:latin typeface="Arial"/>
            </a:endParaRPr>
          </a:p>
          <a:p>
            <a:pPr lvl="1" marL="914400" indent="-304560">
              <a:lnSpc>
                <a:spcPct val="150000"/>
              </a:lnSpc>
              <a:spcBef>
                <a:spcPts val="799"/>
              </a:spcBef>
              <a:buClr>
                <a:srgbClr val="424242"/>
              </a:buClr>
              <a:buFont typeface="Nunito"/>
              <a:buChar char="○"/>
              <a:tabLst>
                <a:tab algn="l" pos="0"/>
              </a:tabLst>
            </a:pPr>
            <a:r>
              <a:rPr b="0" lang="en-US" sz="1200" spc="-1" strike="noStrike">
                <a:solidFill>
                  <a:srgbClr val="424242"/>
                </a:solidFill>
                <a:latin typeface="Nunito"/>
                <a:ea typeface="Nunito"/>
              </a:rPr>
              <a:t>citirea linie cu linie folosindu-ne de while.</a:t>
            </a:r>
            <a:endParaRPr b="0" lang="en-US" sz="1200" spc="-1" strike="noStrike">
              <a:solidFill>
                <a:srgbClr val="000000"/>
              </a:solidFill>
              <a:latin typeface="Arial"/>
            </a:endParaRPr>
          </a:p>
        </p:txBody>
      </p:sp>
      <p:sp>
        <p:nvSpPr>
          <p:cNvPr id="214"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Lucrul cu fișiere</a:t>
            </a:r>
            <a:endParaRPr b="0" lang="en-US" sz="3000" spc="-1" strike="noStrike">
              <a:solidFill>
                <a:srgbClr val="000000"/>
              </a:solidFill>
              <a:latin typeface="Arial"/>
            </a:endParaRPr>
          </a:p>
        </p:txBody>
      </p:sp>
      <p:sp>
        <p:nvSpPr>
          <p:cNvPr id="215"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16" name="Google Shape;198;p26" descr=""/>
          <p:cNvPicPr/>
          <p:nvPr/>
        </p:nvPicPr>
        <p:blipFill>
          <a:blip r:embed="rId1"/>
          <a:stretch/>
        </p:blipFill>
        <p:spPr>
          <a:xfrm>
            <a:off x="1371600" y="6373800"/>
            <a:ext cx="1274400" cy="429120"/>
          </a:xfrm>
          <a:prstGeom prst="rect">
            <a:avLst/>
          </a:prstGeom>
          <a:ln>
            <a:noFill/>
          </a:ln>
        </p:spPr>
      </p:pic>
      <p:pic>
        <p:nvPicPr>
          <p:cNvPr id="217" name="Google Shape;199;p26" descr=""/>
          <p:cNvPicPr/>
          <p:nvPr/>
        </p:nvPicPr>
        <p:blipFill>
          <a:blip r:embed="rId2"/>
          <a:stretch/>
        </p:blipFill>
        <p:spPr>
          <a:xfrm>
            <a:off x="4937760" y="3269880"/>
            <a:ext cx="2365920" cy="317880"/>
          </a:xfrm>
          <a:prstGeom prst="rect">
            <a:avLst/>
          </a:prstGeom>
          <a:ln>
            <a:noFill/>
          </a:ln>
        </p:spPr>
      </p:pic>
      <p:pic>
        <p:nvPicPr>
          <p:cNvPr id="218" name="Google Shape;200;p26" descr=""/>
          <p:cNvPicPr/>
          <p:nvPr/>
        </p:nvPicPr>
        <p:blipFill>
          <a:blip r:embed="rId3"/>
          <a:stretch/>
        </p:blipFill>
        <p:spPr>
          <a:xfrm>
            <a:off x="3971520" y="4276440"/>
            <a:ext cx="1991160" cy="429120"/>
          </a:xfrm>
          <a:prstGeom prst="rect">
            <a:avLst/>
          </a:prstGeom>
          <a:ln>
            <a:noFill/>
          </a:ln>
        </p:spPr>
      </p:pic>
      <p:pic>
        <p:nvPicPr>
          <p:cNvPr id="219" name="Google Shape;201;p26" descr=""/>
          <p:cNvPicPr/>
          <p:nvPr/>
        </p:nvPicPr>
        <p:blipFill>
          <a:blip r:embed="rId4"/>
          <a:stretch/>
        </p:blipFill>
        <p:spPr>
          <a:xfrm>
            <a:off x="6229080" y="4276440"/>
            <a:ext cx="1991160" cy="429120"/>
          </a:xfrm>
          <a:prstGeom prst="rect">
            <a:avLst/>
          </a:prstGeom>
          <a:ln>
            <a:noFill/>
          </a:ln>
        </p:spPr>
      </p:pic>
      <p:pic>
        <p:nvPicPr>
          <p:cNvPr id="220" name="Google Shape;202;p26" descr=""/>
          <p:cNvPicPr/>
          <p:nvPr/>
        </p:nvPicPr>
        <p:blipFill>
          <a:blip r:embed="rId5"/>
          <a:stretch/>
        </p:blipFill>
        <p:spPr>
          <a:xfrm>
            <a:off x="5073840" y="5001480"/>
            <a:ext cx="2093760" cy="1214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77920" y="806400"/>
            <a:ext cx="11686320" cy="5462640"/>
          </a:xfrm>
          <a:prstGeom prst="rect">
            <a:avLst/>
          </a:prstGeom>
          <a:noFill/>
          <a:ln>
            <a:noFill/>
          </a:ln>
        </p:spPr>
        <p:txBody>
          <a:bodyPr>
            <a:noAutofit/>
          </a:bodyPr>
          <a:p>
            <a:pPr marL="457200" indent="-317160">
              <a:lnSpc>
                <a:spcPct val="150000"/>
              </a:lnSpc>
              <a:spcBef>
                <a:spcPts val="799"/>
              </a:spcBef>
              <a:buClr>
                <a:srgbClr val="424242"/>
              </a:buClr>
              <a:buFont typeface="Nunito"/>
              <a:buChar char="●"/>
            </a:pPr>
            <a:r>
              <a:rPr b="0" lang="en-US" sz="1400" spc="-1" strike="noStrike">
                <a:solidFill>
                  <a:srgbClr val="424242"/>
                </a:solidFill>
                <a:latin typeface="Nunito"/>
                <a:ea typeface="Nunito"/>
              </a:rPr>
              <a:t>Fișierele CSV (</a:t>
            </a:r>
            <a:r>
              <a:rPr b="1" lang="en-US" sz="1400" spc="-1" strike="noStrike">
                <a:solidFill>
                  <a:srgbClr val="424242"/>
                </a:solidFill>
                <a:latin typeface="Nunito"/>
                <a:ea typeface="Nunito"/>
              </a:rPr>
              <a:t>C</a:t>
            </a:r>
            <a:r>
              <a:rPr b="0" lang="en-US" sz="1400" spc="-1" strike="noStrike">
                <a:solidFill>
                  <a:srgbClr val="424242"/>
                </a:solidFill>
                <a:latin typeface="Nunito"/>
                <a:ea typeface="Nunito"/>
              </a:rPr>
              <a:t>omma </a:t>
            </a:r>
            <a:r>
              <a:rPr b="1" lang="en-US" sz="1400" spc="-1" strike="noStrike">
                <a:solidFill>
                  <a:srgbClr val="424242"/>
                </a:solidFill>
                <a:latin typeface="Nunito"/>
                <a:ea typeface="Nunito"/>
              </a:rPr>
              <a:t>S</a:t>
            </a:r>
            <a:r>
              <a:rPr b="0" lang="en-US" sz="1400" spc="-1" strike="noStrike">
                <a:solidFill>
                  <a:srgbClr val="424242"/>
                </a:solidFill>
                <a:latin typeface="Nunito"/>
                <a:ea typeface="Nunito"/>
              </a:rPr>
              <a:t>eparated </a:t>
            </a:r>
            <a:r>
              <a:rPr b="1" lang="en-US" sz="1400" spc="-1" strike="noStrike">
                <a:solidFill>
                  <a:srgbClr val="424242"/>
                </a:solidFill>
                <a:latin typeface="Nunito"/>
                <a:ea typeface="Nunito"/>
              </a:rPr>
              <a:t>V</a:t>
            </a:r>
            <a:r>
              <a:rPr b="0" lang="en-US" sz="1400" spc="-1" strike="noStrike">
                <a:solidFill>
                  <a:srgbClr val="424242"/>
                </a:solidFill>
                <a:latin typeface="Nunito"/>
                <a:ea typeface="Nunito"/>
              </a:rPr>
              <a:t>alues) sunt niște fișiere aparte dar foarte întâlnite în gestionarea datelor în domeniul programării.</a:t>
            </a:r>
            <a:endParaRPr b="0" lang="en-US" sz="1400" spc="-1" strike="noStrike">
              <a:solidFill>
                <a:srgbClr val="000000"/>
              </a:solidFill>
              <a:latin typeface="Arial"/>
            </a:endParaRPr>
          </a:p>
          <a:p>
            <a:pPr marL="457200" indent="-317160">
              <a:lnSpc>
                <a:spcPct val="150000"/>
              </a:lnSpc>
              <a:buClr>
                <a:srgbClr val="424242"/>
              </a:buClr>
              <a:buFont typeface="Nunito"/>
              <a:buChar char="●"/>
            </a:pPr>
            <a:r>
              <a:rPr b="0" lang="en-US" sz="1400" spc="-1" strike="noStrike">
                <a:solidFill>
                  <a:srgbClr val="424242"/>
                </a:solidFill>
                <a:latin typeface="Nunito"/>
                <a:ea typeface="Nunito"/>
              </a:rPr>
              <a:t>Teoretic, aceste fișere conțin date separate prin virgulă, astfel încât fiecare rând poate fi reprezentat ca un rând dintr-un tabel, iar tot fișierul poate fi reprezentat sub forma unui tabel. În realitate poate fi folosit orice caracter cu rol delimitator.</a:t>
            </a:r>
            <a:endParaRPr b="0" lang="en-US" sz="1400" spc="-1" strike="noStrike">
              <a:solidFill>
                <a:srgbClr val="000000"/>
              </a:solidFill>
              <a:latin typeface="Arial"/>
            </a:endParaRPr>
          </a:p>
          <a:p>
            <a:pPr marL="457200" indent="-317160">
              <a:lnSpc>
                <a:spcPct val="150000"/>
              </a:lnSpc>
              <a:buClr>
                <a:srgbClr val="424242"/>
              </a:buClr>
              <a:buFont typeface="Nunito"/>
              <a:buChar char="●"/>
            </a:pPr>
            <a:r>
              <a:rPr b="0" lang="en-US" sz="1400" spc="-1" strike="noStrike">
                <a:solidFill>
                  <a:srgbClr val="424242"/>
                </a:solidFill>
                <a:latin typeface="Nunito"/>
                <a:ea typeface="Nunito"/>
              </a:rPr>
              <a:t>Considerând următorul tabel (imaginea stângă) acesta poate fi reprezentat printr-un fișier CSV (imaginea dreaptă) și vice-versa:</a:t>
            </a: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a:lnSpc>
                <a:spcPct val="150000"/>
              </a:lnSpc>
              <a:spcBef>
                <a:spcPts val="799"/>
              </a:spcBef>
              <a:tabLst>
                <a:tab algn="l" pos="0"/>
              </a:tabLst>
            </a:pPr>
            <a:endParaRPr b="0" lang="en-US" sz="1400" spc="-1" strike="noStrike">
              <a:solidFill>
                <a:srgbClr val="000000"/>
              </a:solidFill>
              <a:latin typeface="Arial"/>
            </a:endParaRPr>
          </a:p>
          <a:p>
            <a:pPr marL="457200" indent="-31716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Citirea și scrierea unui fișier CSV se poate face asemănător cu fișierele text, dar pentru o mai bună gestionare avem la dispoziție pachetul built-in </a:t>
            </a:r>
            <a:r>
              <a:rPr b="1" lang="en-US" sz="1400" spc="-1" strike="noStrike">
                <a:solidFill>
                  <a:srgbClr val="424242"/>
                </a:solidFill>
                <a:latin typeface="Nunito"/>
                <a:ea typeface="Nunito"/>
              </a:rPr>
              <a:t>csv</a:t>
            </a:r>
            <a:r>
              <a:rPr b="0" lang="en-US" sz="1400" spc="-1" strike="noStrike">
                <a:solidFill>
                  <a:srgbClr val="424242"/>
                </a:solidFill>
                <a:latin typeface="Nunito"/>
                <a:ea typeface="Nunito"/>
              </a:rPr>
              <a:t>.</a:t>
            </a:r>
            <a:endParaRPr b="0" lang="en-US" sz="1400" spc="-1" strike="noStrike">
              <a:solidFill>
                <a:srgbClr val="000000"/>
              </a:solidFill>
              <a:latin typeface="Arial"/>
            </a:endParaRPr>
          </a:p>
        </p:txBody>
      </p:sp>
      <p:sp>
        <p:nvSpPr>
          <p:cNvPr id="22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Lucrul cu fișiere</a:t>
            </a:r>
            <a:endParaRPr b="0" lang="en-US" sz="3000" spc="-1" strike="noStrike">
              <a:solidFill>
                <a:srgbClr val="000000"/>
              </a:solidFill>
              <a:latin typeface="Arial"/>
            </a:endParaRPr>
          </a:p>
        </p:txBody>
      </p:sp>
      <p:sp>
        <p:nvSpPr>
          <p:cNvPr id="22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24" name="Google Shape;210;p27" descr=""/>
          <p:cNvPicPr/>
          <p:nvPr/>
        </p:nvPicPr>
        <p:blipFill>
          <a:blip r:embed="rId1"/>
          <a:stretch/>
        </p:blipFill>
        <p:spPr>
          <a:xfrm>
            <a:off x="1371600" y="6373800"/>
            <a:ext cx="1274400" cy="429120"/>
          </a:xfrm>
          <a:prstGeom prst="rect">
            <a:avLst/>
          </a:prstGeom>
          <a:ln>
            <a:noFill/>
          </a:ln>
        </p:spPr>
      </p:pic>
      <p:graphicFrame>
        <p:nvGraphicFramePr>
          <p:cNvPr id="225" name="Table 4"/>
          <p:cNvGraphicFramePr/>
          <p:nvPr/>
        </p:nvGraphicFramePr>
        <p:xfrm>
          <a:off x="2926080" y="2651760"/>
          <a:ext cx="2892960" cy="1764360"/>
        </p:xfrm>
        <a:graphic>
          <a:graphicData uri="http://schemas.openxmlformats.org/drawingml/2006/table">
            <a:tbl>
              <a:tblPr/>
              <a:tblGrid>
                <a:gridCol w="723240"/>
                <a:gridCol w="723240"/>
                <a:gridCol w="723240"/>
                <a:gridCol w="723240"/>
              </a:tblGrid>
              <a:tr h="521280">
                <a:tc>
                  <a:txBody>
                    <a:bodyPr lIns="91080" rIns="91080" tIns="91080" bIns="91080" anchor="ctr">
                      <a:noAutofit/>
                    </a:bodyPr>
                    <a:p>
                      <a:pPr algn="ctr">
                        <a:lnSpc>
                          <a:spcPct val="100000"/>
                        </a:lnSpc>
                        <a:tabLst>
                          <a:tab algn="l" pos="0"/>
                        </a:tabLst>
                      </a:pPr>
                      <a:r>
                        <a:rPr b="1" lang="en-US" sz="1200" spc="-1" strike="noStrike">
                          <a:solidFill>
                            <a:srgbClr val="000000"/>
                          </a:solidFill>
                          <a:latin typeface="Nunito"/>
                          <a:ea typeface="Nunito"/>
                        </a:rPr>
                        <a:t>Brand</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1" lang="en-US" sz="1200" spc="-1" strike="noStrike">
                          <a:solidFill>
                            <a:srgbClr val="000000"/>
                          </a:solidFill>
                          <a:latin typeface="Nunito"/>
                          <a:ea typeface="Nunito"/>
                        </a:rPr>
                        <a:t>Model</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1" lang="en-US" sz="1200" spc="-1" strike="noStrike">
                          <a:solidFill>
                            <a:srgbClr val="000000"/>
                          </a:solidFill>
                          <a:latin typeface="Nunito"/>
                          <a:ea typeface="Nunito"/>
                        </a:rPr>
                        <a:t>An</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1" lang="en-US" sz="1200" spc="-1" strike="noStrike">
                          <a:solidFill>
                            <a:srgbClr val="000000"/>
                          </a:solidFill>
                          <a:latin typeface="Nunito"/>
                          <a:ea typeface="Nunito"/>
                        </a:rPr>
                        <a:t>CP</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61080">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Opel</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Astra</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2002</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101</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1280">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Mazda</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6</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2012</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120</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61080">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Ford</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Focus</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2009</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0" lang="en-US" sz="1200" spc="-1" strike="noStrike">
                          <a:solidFill>
                            <a:srgbClr val="000000"/>
                          </a:solidFill>
                          <a:latin typeface="Nunito"/>
                          <a:ea typeface="Nunito"/>
                        </a:rPr>
                        <a:t>105</a:t>
                      </a:r>
                      <a:endParaRPr b="0" lang="en-US"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26" name="Google Shape;212;p27" descr=""/>
          <p:cNvPicPr/>
          <p:nvPr/>
        </p:nvPicPr>
        <p:blipFill>
          <a:blip r:embed="rId2"/>
          <a:stretch/>
        </p:blipFill>
        <p:spPr>
          <a:xfrm>
            <a:off x="6976080" y="2588400"/>
            <a:ext cx="1904760" cy="971280"/>
          </a:xfrm>
          <a:prstGeom prst="rect">
            <a:avLst/>
          </a:prstGeom>
          <a:ln>
            <a:noFill/>
          </a:ln>
        </p:spPr>
      </p:pic>
      <p:pic>
        <p:nvPicPr>
          <p:cNvPr id="227" name="Google Shape;213;p27" descr=""/>
          <p:cNvPicPr/>
          <p:nvPr/>
        </p:nvPicPr>
        <p:blipFill>
          <a:blip r:embed="rId3"/>
          <a:stretch/>
        </p:blipFill>
        <p:spPr>
          <a:xfrm>
            <a:off x="2560320" y="5212080"/>
            <a:ext cx="3683160" cy="1206360"/>
          </a:xfrm>
          <a:prstGeom prst="rect">
            <a:avLst/>
          </a:prstGeom>
          <a:ln>
            <a:noFill/>
          </a:ln>
        </p:spPr>
      </p:pic>
      <p:pic>
        <p:nvPicPr>
          <p:cNvPr id="228" name="Google Shape;214;p27" descr=""/>
          <p:cNvPicPr/>
          <p:nvPr/>
        </p:nvPicPr>
        <p:blipFill>
          <a:blip r:embed="rId4"/>
          <a:stretch/>
        </p:blipFill>
        <p:spPr>
          <a:xfrm>
            <a:off x="8179560" y="4937760"/>
            <a:ext cx="2884680" cy="1536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Modulele </a:t>
            </a:r>
            <a:r>
              <a:rPr b="1" lang="en-US" sz="1600" spc="-1" strike="noStrike">
                <a:solidFill>
                  <a:srgbClr val="424242"/>
                </a:solidFill>
                <a:latin typeface="Nunito"/>
                <a:ea typeface="Nunito"/>
              </a:rPr>
              <a:t>os</a:t>
            </a:r>
            <a:r>
              <a:rPr b="0" lang="en-US" sz="1600" spc="-1" strike="noStrike">
                <a:solidFill>
                  <a:srgbClr val="424242"/>
                </a:solidFill>
                <a:latin typeface="Nunito"/>
                <a:ea typeface="Nunito"/>
              </a:rPr>
              <a:t> și </a:t>
            </a:r>
            <a:r>
              <a:rPr b="1" lang="en-US" sz="1600" spc="-1" strike="noStrike">
                <a:solidFill>
                  <a:srgbClr val="424242"/>
                </a:solidFill>
                <a:latin typeface="Nunito"/>
                <a:ea typeface="Nunito"/>
              </a:rPr>
              <a:t>os.path</a:t>
            </a:r>
            <a:r>
              <a:rPr b="0" lang="en-US" sz="1600" spc="-1" strike="noStrike">
                <a:solidFill>
                  <a:srgbClr val="424242"/>
                </a:solidFill>
                <a:latin typeface="Nunito"/>
                <a:ea typeface="Nunito"/>
              </a:rPr>
              <a:t> oferă suport pentru lucrul cu fișiere specifice dependente de sistemul de operare.</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Cu ajutorul acestor module se poate controla tot ce ține de sistemul de fișiere.</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În exemplul de mai jos:</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vom obține un iterabil cu toate fișierele din directorul curent</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le vom parcurge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vom afișa dacă este fișier sau director folosindu-ne de modulele amintite anterior.</a:t>
            </a:r>
            <a:endParaRPr b="0" lang="en-US" sz="1600" spc="-1" strike="noStrike">
              <a:solidFill>
                <a:srgbClr val="000000"/>
              </a:solidFill>
              <a:latin typeface="Arial"/>
            </a:endParaRPr>
          </a:p>
        </p:txBody>
      </p:sp>
      <p:sp>
        <p:nvSpPr>
          <p:cNvPr id="230"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Lucrul cu fișiere</a:t>
            </a:r>
            <a:endParaRPr b="0" lang="en-US" sz="3000" spc="-1" strike="noStrike">
              <a:solidFill>
                <a:srgbClr val="000000"/>
              </a:solidFill>
              <a:latin typeface="Arial"/>
            </a:endParaRPr>
          </a:p>
        </p:txBody>
      </p:sp>
      <p:sp>
        <p:nvSpPr>
          <p:cNvPr id="231"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32" name="Google Shape;222;p28" descr=""/>
          <p:cNvPicPr/>
          <p:nvPr/>
        </p:nvPicPr>
        <p:blipFill>
          <a:blip r:embed="rId1"/>
          <a:stretch/>
        </p:blipFill>
        <p:spPr>
          <a:xfrm>
            <a:off x="1371600" y="6373800"/>
            <a:ext cx="1274400" cy="429120"/>
          </a:xfrm>
          <a:prstGeom prst="rect">
            <a:avLst/>
          </a:prstGeom>
          <a:ln>
            <a:noFill/>
          </a:ln>
        </p:spPr>
      </p:pic>
      <p:pic>
        <p:nvPicPr>
          <p:cNvPr id="233" name="Google Shape;223;p28" descr=""/>
          <p:cNvPicPr/>
          <p:nvPr/>
        </p:nvPicPr>
        <p:blipFill>
          <a:blip r:embed="rId2"/>
          <a:stretch/>
        </p:blipFill>
        <p:spPr>
          <a:xfrm>
            <a:off x="3795840" y="3921840"/>
            <a:ext cx="4600080" cy="1733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C</a:t>
            </a:r>
            <a:r>
              <a:rPr b="1" lang="en-US" sz="3000" spc="-1" strike="noStrike">
                <a:solidFill>
                  <a:srgbClr val="7030a0"/>
                </a:solidFill>
                <a:latin typeface="Maven Pro"/>
                <a:ea typeface="Maven Pro"/>
              </a:rPr>
              <a:t>u</a:t>
            </a:r>
            <a:r>
              <a:rPr b="1" lang="en-US" sz="3000" spc="-1" strike="noStrike">
                <a:solidFill>
                  <a:srgbClr val="7030a0"/>
                </a:solidFill>
                <a:latin typeface="Maven Pro"/>
                <a:ea typeface="Maven Pro"/>
              </a:rPr>
              <a:t>pr</a:t>
            </a:r>
            <a:r>
              <a:rPr b="1" lang="en-US" sz="3000" spc="-1" strike="noStrike">
                <a:solidFill>
                  <a:srgbClr val="7030a0"/>
                </a:solidFill>
                <a:latin typeface="Maven Pro"/>
                <a:ea typeface="Maven Pro"/>
              </a:rPr>
              <a:t>in</a:t>
            </a:r>
            <a:r>
              <a:rPr b="1" lang="en-US" sz="3000" spc="-1" strike="noStrike">
                <a:solidFill>
                  <a:srgbClr val="7030a0"/>
                </a:solidFill>
                <a:latin typeface="Maven Pro"/>
                <a:ea typeface="Maven Pro"/>
              </a:rPr>
              <a:t>s</a:t>
            </a:r>
            <a:endParaRPr b="0" lang="en-US" sz="3000" spc="-1" strike="noStrike">
              <a:solidFill>
                <a:srgbClr val="000000"/>
              </a:solidFill>
              <a:latin typeface="Arial"/>
            </a:endParaRPr>
          </a:p>
        </p:txBody>
      </p:sp>
      <p:sp>
        <p:nvSpPr>
          <p:cNvPr id="134"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35" name="Google Shape;57;p11" descr=""/>
          <p:cNvPicPr/>
          <p:nvPr/>
        </p:nvPicPr>
        <p:blipFill>
          <a:blip r:embed="rId1"/>
          <a:stretch/>
        </p:blipFill>
        <p:spPr>
          <a:xfrm>
            <a:off x="1371600" y="6373800"/>
            <a:ext cx="1274400" cy="429120"/>
          </a:xfrm>
          <a:prstGeom prst="rect">
            <a:avLst/>
          </a:prstGeom>
          <a:ln>
            <a:noFill/>
          </a:ln>
        </p:spPr>
      </p:pic>
      <p:sp>
        <p:nvSpPr>
          <p:cNvPr id="136" name="TextShape 3"/>
          <p:cNvSpPr txBox="1"/>
          <p:nvPr/>
        </p:nvSpPr>
        <p:spPr>
          <a:xfrm>
            <a:off x="277920" y="806400"/>
            <a:ext cx="11686320" cy="5462640"/>
          </a:xfrm>
          <a:prstGeom prst="rect">
            <a:avLst/>
          </a:prstGeom>
          <a:noFill/>
          <a:ln>
            <a:noFill/>
          </a:ln>
        </p:spPr>
        <p:txBody>
          <a:bodyPr anchor="ctr">
            <a:noAutofit/>
          </a:bodyPr>
          <a:p>
            <a:pPr marL="457200" indent="-342720">
              <a:lnSpc>
                <a:spcPct val="200000"/>
              </a:lnSpc>
              <a:buClr>
                <a:srgbClr val="424242"/>
              </a:buClr>
              <a:buFont typeface="Nunito"/>
              <a:buAutoNum type="arabicPeriod"/>
            </a:pPr>
            <a:r>
              <a:rPr b="0" lang="en-US" sz="1800" spc="-1" strike="noStrike">
                <a:solidFill>
                  <a:srgbClr val="424242"/>
                </a:solidFill>
                <a:latin typeface="Nunito"/>
                <a:ea typeface="Nunito"/>
              </a:rPr>
              <a:t>Memory savers</a:t>
            </a:r>
            <a:endParaRPr b="0" lang="en-US" sz="1800" spc="-1" strike="noStrike">
              <a:solidFill>
                <a:srgbClr val="000000"/>
              </a:solidFill>
              <a:latin typeface="Arial"/>
            </a:endParaRPr>
          </a:p>
          <a:p>
            <a:pPr lvl="1" marL="914400" indent="-342720">
              <a:lnSpc>
                <a:spcPct val="200000"/>
              </a:lnSpc>
              <a:buClr>
                <a:srgbClr val="424242"/>
              </a:buClr>
              <a:buFont typeface="Nunito"/>
              <a:buAutoNum type="alphaLcPeriod"/>
            </a:pPr>
            <a:r>
              <a:rPr b="0" lang="en-US" sz="1800" spc="-1" strike="noStrike">
                <a:solidFill>
                  <a:srgbClr val="424242"/>
                </a:solidFill>
                <a:latin typeface="Nunito"/>
                <a:ea typeface="Nunito"/>
              </a:rPr>
              <a:t>funcții lambda</a:t>
            </a:r>
            <a:endParaRPr b="0" lang="en-US" sz="1800" spc="-1" strike="noStrike">
              <a:solidFill>
                <a:srgbClr val="000000"/>
              </a:solidFill>
              <a:latin typeface="Arial"/>
            </a:endParaRPr>
          </a:p>
          <a:p>
            <a:pPr lvl="1" marL="914400" indent="-342720">
              <a:lnSpc>
                <a:spcPct val="200000"/>
              </a:lnSpc>
              <a:buClr>
                <a:srgbClr val="424242"/>
              </a:buClr>
              <a:buFont typeface="Nunito"/>
              <a:buAutoNum type="alphaLcPeriod"/>
            </a:pPr>
            <a:r>
              <a:rPr b="0" lang="en-US" sz="1800" spc="-1" strike="noStrike">
                <a:solidFill>
                  <a:srgbClr val="424242"/>
                </a:solidFill>
                <a:latin typeface="Nunito"/>
                <a:ea typeface="Nunito"/>
              </a:rPr>
              <a:t>funcția map</a:t>
            </a:r>
            <a:endParaRPr b="0" lang="en-US" sz="1800" spc="-1" strike="noStrike">
              <a:solidFill>
                <a:srgbClr val="000000"/>
              </a:solidFill>
              <a:latin typeface="Arial"/>
            </a:endParaRPr>
          </a:p>
          <a:p>
            <a:pPr lvl="1" marL="914400" indent="-342720">
              <a:lnSpc>
                <a:spcPct val="200000"/>
              </a:lnSpc>
              <a:buClr>
                <a:srgbClr val="424242"/>
              </a:buClr>
              <a:buFont typeface="Nunito"/>
              <a:buAutoNum type="alphaLcPeriod"/>
            </a:pPr>
            <a:r>
              <a:rPr b="0" lang="en-US" sz="1800" spc="-1" strike="noStrike">
                <a:solidFill>
                  <a:srgbClr val="424242"/>
                </a:solidFill>
                <a:latin typeface="Nunito"/>
                <a:ea typeface="Nunito"/>
              </a:rPr>
              <a:t>funcția filter</a:t>
            </a:r>
            <a:endParaRPr b="0" lang="en-US" sz="1800" spc="-1" strike="noStrike">
              <a:solidFill>
                <a:srgbClr val="000000"/>
              </a:solidFill>
              <a:latin typeface="Arial"/>
            </a:endParaRPr>
          </a:p>
          <a:p>
            <a:pPr lvl="1" marL="914400" indent="-342720">
              <a:lnSpc>
                <a:spcPct val="200000"/>
              </a:lnSpc>
              <a:buClr>
                <a:srgbClr val="424242"/>
              </a:buClr>
              <a:buFont typeface="Nunito"/>
              <a:buAutoNum type="alphaLcPeriod"/>
            </a:pPr>
            <a:r>
              <a:rPr b="0" lang="en-US" sz="1800" spc="-1" strike="noStrike">
                <a:solidFill>
                  <a:srgbClr val="424242"/>
                </a:solidFill>
                <a:latin typeface="Nunito"/>
                <a:ea typeface="Nunito"/>
              </a:rPr>
              <a:t>funcția zip</a:t>
            </a:r>
            <a:endParaRPr b="0" lang="en-US" sz="1800" spc="-1" strike="noStrike">
              <a:solidFill>
                <a:srgbClr val="000000"/>
              </a:solidFill>
              <a:latin typeface="Arial"/>
            </a:endParaRPr>
          </a:p>
          <a:p>
            <a:pPr lvl="1" marL="914400" indent="-342720">
              <a:lnSpc>
                <a:spcPct val="200000"/>
              </a:lnSpc>
              <a:buClr>
                <a:srgbClr val="424242"/>
              </a:buClr>
              <a:buFont typeface="Nunito"/>
              <a:buAutoNum type="alphaLcPeriod"/>
            </a:pPr>
            <a:r>
              <a:rPr b="0" lang="en-US" sz="1800" spc="-1" strike="noStrike">
                <a:solidFill>
                  <a:srgbClr val="424242"/>
                </a:solidFill>
                <a:latin typeface="Nunito"/>
                <a:ea typeface="Nunito"/>
              </a:rPr>
              <a:t>list comprehension</a:t>
            </a:r>
            <a:endParaRPr b="0" lang="en-US" sz="1800" spc="-1" strike="noStrike">
              <a:solidFill>
                <a:srgbClr val="000000"/>
              </a:solidFill>
              <a:latin typeface="Arial"/>
            </a:endParaRPr>
          </a:p>
          <a:p>
            <a:pPr marL="457200" indent="-342720">
              <a:lnSpc>
                <a:spcPct val="200000"/>
              </a:lnSpc>
              <a:buClr>
                <a:srgbClr val="424242"/>
              </a:buClr>
              <a:buFont typeface="Nunito"/>
              <a:buAutoNum type="arabicPeriod"/>
            </a:pPr>
            <a:r>
              <a:rPr b="0" lang="en-US" sz="1800" spc="-1" strike="noStrike">
                <a:solidFill>
                  <a:srgbClr val="424242"/>
                </a:solidFill>
                <a:latin typeface="Nunito"/>
                <a:ea typeface="Nunito"/>
              </a:rPr>
              <a:t>Lucrul cu fișiere</a:t>
            </a:r>
            <a:endParaRPr b="0" lang="en-US" sz="1800" spc="-1" strike="noStrike">
              <a:solidFill>
                <a:srgbClr val="000000"/>
              </a:solidFill>
              <a:latin typeface="Arial"/>
            </a:endParaRPr>
          </a:p>
          <a:p>
            <a:pPr marL="457200" indent="-342720">
              <a:lnSpc>
                <a:spcPct val="200000"/>
              </a:lnSpc>
              <a:buClr>
                <a:srgbClr val="424242"/>
              </a:buClr>
              <a:buFont typeface="Nunito"/>
              <a:buAutoNum type="arabicPeriod"/>
            </a:pPr>
            <a:r>
              <a:rPr b="0" lang="en-US" sz="1800" spc="-1" strike="noStrike">
                <a:solidFill>
                  <a:srgbClr val="424242"/>
                </a:solidFill>
                <a:latin typeface="Nunito"/>
                <a:ea typeface="Nunito"/>
              </a:rPr>
              <a:t>pip &amp; virtual environment</a:t>
            </a:r>
            <a:endParaRPr b="0" lang="en-US" sz="1800" spc="-1" strike="noStrike">
              <a:solidFill>
                <a:srgbClr val="000000"/>
              </a:solidFill>
              <a:latin typeface="Arial"/>
            </a:endParaRPr>
          </a:p>
          <a:p>
            <a:pPr marL="457200" indent="-342720">
              <a:lnSpc>
                <a:spcPct val="200000"/>
              </a:lnSpc>
              <a:buClr>
                <a:srgbClr val="424242"/>
              </a:buClr>
              <a:buFont typeface="Nunito"/>
              <a:buAutoNum type="arabicPeriod"/>
            </a:pPr>
            <a:r>
              <a:rPr b="0" lang="en-US" sz="1800" spc="-1" strike="noStrike">
                <a:solidFill>
                  <a:srgbClr val="424242"/>
                </a:solidFill>
                <a:latin typeface="Nunito"/>
                <a:ea typeface="Nunito"/>
              </a:rPr>
              <a:t>Web scraping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pip &amp; virtual environment</a:t>
            </a:r>
            <a:endParaRPr b="0" lang="en-US" sz="6000" spc="-1" strike="noStrike">
              <a:solidFill>
                <a:srgbClr val="000000"/>
              </a:solidFill>
              <a:latin typeface="Arial"/>
            </a:endParaRPr>
          </a:p>
        </p:txBody>
      </p:sp>
      <p:sp>
        <p:nvSpPr>
          <p:cNvPr id="235"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3 din 4</a:t>
            </a:r>
            <a:endParaRPr b="0" lang="en-US" sz="1400" spc="-1" strike="noStrike">
              <a:latin typeface="Arial"/>
            </a:endParaRPr>
          </a:p>
        </p:txBody>
      </p:sp>
      <p:sp>
        <p:nvSpPr>
          <p:cNvPr id="236"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4. Memory savers, files &amp; web scraping</a:t>
            </a:r>
            <a:endParaRPr b="0" lang="en-US" sz="2400" spc="-1" strike="noStrike">
              <a:latin typeface="Arial"/>
            </a:endParaRPr>
          </a:p>
        </p:txBody>
      </p:sp>
      <p:pic>
        <p:nvPicPr>
          <p:cNvPr id="237" name="Google Shape;231;p29"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277920" y="806400"/>
            <a:ext cx="11686320" cy="5462640"/>
          </a:xfrm>
          <a:prstGeom prst="rect">
            <a:avLst/>
          </a:prstGeom>
          <a:noFill/>
          <a:ln>
            <a:noFill/>
          </a:ln>
        </p:spPr>
        <p:txBody>
          <a:bodyPr>
            <a:noAutofit/>
          </a:bodyPr>
          <a:p>
            <a:pPr marL="457200" indent="-323640">
              <a:lnSpc>
                <a:spcPct val="150000"/>
              </a:lnSpc>
              <a:spcBef>
                <a:spcPts val="799"/>
              </a:spcBef>
              <a:buClr>
                <a:srgbClr val="424242"/>
              </a:buClr>
              <a:buFont typeface="Nunito"/>
              <a:buChar char="●"/>
            </a:pPr>
            <a:r>
              <a:rPr b="1" lang="en-US" sz="1500" spc="-1" strike="noStrike">
                <a:solidFill>
                  <a:srgbClr val="424242"/>
                </a:solidFill>
                <a:latin typeface="Nunito"/>
                <a:ea typeface="Nunito"/>
              </a:rPr>
              <a:t>PIP</a:t>
            </a:r>
            <a:r>
              <a:rPr b="0" lang="en-US" sz="1500" spc="-1" strike="noStrike">
                <a:solidFill>
                  <a:srgbClr val="424242"/>
                </a:solidFill>
                <a:latin typeface="Nunito"/>
                <a:ea typeface="Nunito"/>
              </a:rPr>
              <a:t> este un manager de pachete Python. Cu ajutorul acestui tool putem gestiona (instala / dezinstala) pachetele Python instalate în </a:t>
            </a:r>
            <a:r>
              <a:rPr b="1" i="1" lang="en-US" sz="1500" spc="-1" strike="noStrike">
                <a:solidFill>
                  <a:srgbClr val="424242"/>
                </a:solidFill>
                <a:latin typeface="Nunito"/>
                <a:ea typeface="Nunito"/>
              </a:rPr>
              <a:t>virtual environment</a:t>
            </a:r>
            <a:r>
              <a:rPr b="0" lang="en-US" sz="1500" spc="-1" strike="noStrike">
                <a:solidFill>
                  <a:srgbClr val="424242"/>
                </a:solidFill>
                <a:latin typeface="Nunito"/>
                <a:ea typeface="Nunito"/>
              </a:rPr>
              <a:t>-ul folosit de proiectul nostru.</a:t>
            </a:r>
            <a:endParaRPr b="0" lang="en-US" sz="1500" spc="-1" strike="noStrike">
              <a:solidFill>
                <a:srgbClr val="000000"/>
              </a:solidFill>
              <a:latin typeface="Arial"/>
            </a:endParaRPr>
          </a:p>
          <a:p>
            <a:pPr marL="457200" indent="-323640">
              <a:lnSpc>
                <a:spcPct val="150000"/>
              </a:lnSpc>
              <a:buClr>
                <a:srgbClr val="424242"/>
              </a:buClr>
              <a:buFont typeface="Nunito"/>
              <a:buChar char="●"/>
            </a:pPr>
            <a:r>
              <a:rPr b="0" lang="en-US" sz="1500" spc="-1" strike="noStrike">
                <a:solidFill>
                  <a:srgbClr val="424242"/>
                </a:solidFill>
                <a:latin typeface="Nunito"/>
                <a:ea typeface="Nunito"/>
              </a:rPr>
              <a:t>În mod normal acest tool este instalat automat în momentul instalării Python. Pentru a verifica dacă aveți instalat acest tool puteți deschide un command prompt/terminal și să rulați comanda </a:t>
            </a:r>
            <a:r>
              <a:rPr b="1" lang="en-US" sz="1500" spc="-1" strike="noStrike">
                <a:solidFill>
                  <a:srgbClr val="424242"/>
                </a:solidFill>
                <a:latin typeface="Nunito"/>
                <a:ea typeface="Nunito"/>
              </a:rPr>
              <a:t>pip --version</a:t>
            </a:r>
            <a:r>
              <a:rPr b="0" lang="en-US" sz="1500" spc="-1" strike="noStrike">
                <a:solidFill>
                  <a:srgbClr val="424242"/>
                </a:solidFill>
                <a:latin typeface="Nunito"/>
                <a:ea typeface="Nunito"/>
              </a:rPr>
              <a:t>. În cazul în care acesta lipsește îl puteți instala folosind comenzile:</a:t>
            </a:r>
            <a:endParaRPr b="0" lang="en-US" sz="1500" spc="-1" strike="noStrike">
              <a:solidFill>
                <a:srgbClr val="000000"/>
              </a:solidFill>
              <a:latin typeface="Arial"/>
            </a:endParaRPr>
          </a:p>
          <a:p>
            <a:pPr lvl="1" marL="914400" indent="-323640">
              <a:lnSpc>
                <a:spcPct val="150000"/>
              </a:lnSpc>
              <a:buClr>
                <a:srgbClr val="424242"/>
              </a:buClr>
              <a:buFont typeface="Nunito"/>
              <a:buChar char="○"/>
            </a:pPr>
            <a:r>
              <a:rPr b="0" lang="en-US" sz="1500" spc="-1" strike="noStrike">
                <a:solidFill>
                  <a:srgbClr val="424242"/>
                </a:solidFill>
                <a:latin typeface="Nunito"/>
                <a:ea typeface="Nunito"/>
              </a:rPr>
              <a:t>[Windows] </a:t>
            </a:r>
            <a:r>
              <a:rPr b="1" lang="en-US" sz="1500" spc="-1" strike="noStrike">
                <a:solidFill>
                  <a:srgbClr val="0f9d58"/>
                </a:solidFill>
                <a:latin typeface="Nunito"/>
                <a:ea typeface="Nunito"/>
              </a:rPr>
              <a:t>py -m pip install --upgrade pip</a:t>
            </a:r>
            <a:endParaRPr b="0" lang="en-US" sz="1500" spc="-1" strike="noStrike">
              <a:solidFill>
                <a:srgbClr val="000000"/>
              </a:solidFill>
              <a:latin typeface="Arial"/>
            </a:endParaRPr>
          </a:p>
          <a:p>
            <a:pPr lvl="1" marL="914400" indent="-323640">
              <a:lnSpc>
                <a:spcPct val="150000"/>
              </a:lnSpc>
              <a:buClr>
                <a:srgbClr val="424242"/>
              </a:buClr>
              <a:buFont typeface="Nunito"/>
              <a:buChar char="○"/>
            </a:pPr>
            <a:r>
              <a:rPr b="0" lang="en-US" sz="1500" spc="-1" strike="noStrike">
                <a:solidFill>
                  <a:srgbClr val="424242"/>
                </a:solidFill>
                <a:latin typeface="Nunito"/>
                <a:ea typeface="Nunito"/>
              </a:rPr>
              <a:t>[Linux &amp; MacOS] </a:t>
            </a:r>
            <a:r>
              <a:rPr b="1" lang="en-US" sz="1500" spc="-1" strike="noStrike">
                <a:solidFill>
                  <a:srgbClr val="0f9d58"/>
                </a:solidFill>
                <a:latin typeface="Nunito"/>
                <a:ea typeface="Nunito"/>
              </a:rPr>
              <a:t>python3 -m pip install --user --upgrade pip</a:t>
            </a:r>
            <a:endParaRPr b="0" lang="en-US" sz="1500" spc="-1" strike="noStrike">
              <a:solidFill>
                <a:srgbClr val="000000"/>
              </a:solidFill>
              <a:latin typeface="Arial"/>
            </a:endParaRPr>
          </a:p>
          <a:p>
            <a:pPr marL="457200" indent="-323640">
              <a:lnSpc>
                <a:spcPct val="150000"/>
              </a:lnSpc>
              <a:buClr>
                <a:srgbClr val="424242"/>
              </a:buClr>
              <a:buFont typeface="Nunito"/>
              <a:buChar char="●"/>
            </a:pPr>
            <a:r>
              <a:rPr b="0" lang="en-US" sz="1500" spc="-1" strike="noStrike">
                <a:solidFill>
                  <a:srgbClr val="424242"/>
                </a:solidFill>
                <a:latin typeface="Nunito"/>
                <a:ea typeface="Nunito"/>
              </a:rPr>
              <a:t>Un </a:t>
            </a:r>
            <a:r>
              <a:rPr b="1" lang="en-US" sz="1500" spc="-1" strike="noStrike">
                <a:solidFill>
                  <a:srgbClr val="424242"/>
                </a:solidFill>
                <a:latin typeface="Nunito"/>
                <a:ea typeface="Nunito"/>
              </a:rPr>
              <a:t>virtual environment</a:t>
            </a:r>
            <a:r>
              <a:rPr b="0" lang="en-US" sz="1500" spc="-1" strike="noStrike">
                <a:solidFill>
                  <a:srgbClr val="424242"/>
                </a:solidFill>
                <a:latin typeface="Nunito"/>
                <a:ea typeface="Nunito"/>
              </a:rPr>
              <a:t> reprezintă o structură de fișiere care conține instalată o versiune specifică de Python și pachete asociate acesteia. Acest lucru este necesar deoarece este posibil să avem nevoia ca diferite aplicații să ruleze pe diferite versiuni de Python, iar acest lucru ar fi imposibil având o singură instalare de Python. Suplimentar, fiecare aplicație va avea acces la pachetele instalate în virtual environment-ul din care este rulată. Astfel, nu vom aglomera același environment cu pachetele de care nu avem nevoie la aplicația X, dar le folosim în aplicația Y.</a:t>
            </a:r>
            <a:endParaRPr b="0" lang="en-US" sz="1500" spc="-1" strike="noStrike">
              <a:solidFill>
                <a:srgbClr val="000000"/>
              </a:solidFill>
              <a:latin typeface="Arial"/>
            </a:endParaRPr>
          </a:p>
          <a:p>
            <a:pPr marL="457200" indent="-323640">
              <a:lnSpc>
                <a:spcPct val="150000"/>
              </a:lnSpc>
              <a:buClr>
                <a:srgbClr val="424242"/>
              </a:buClr>
              <a:buFont typeface="Nunito"/>
              <a:buChar char="●"/>
            </a:pPr>
            <a:r>
              <a:rPr b="0" lang="en-US" sz="1500" spc="-1" strike="noStrike">
                <a:solidFill>
                  <a:srgbClr val="424242"/>
                </a:solidFill>
                <a:latin typeface="Nunito"/>
                <a:ea typeface="Nunito"/>
              </a:rPr>
              <a:t>Pentru a instala virtualenv/env vom folosi comenzile:</a:t>
            </a:r>
            <a:endParaRPr b="0" lang="en-US" sz="1500" spc="-1" strike="noStrike">
              <a:solidFill>
                <a:srgbClr val="000000"/>
              </a:solidFill>
              <a:latin typeface="Arial"/>
            </a:endParaRPr>
          </a:p>
          <a:p>
            <a:pPr lvl="1" marL="914400" indent="-323640">
              <a:lnSpc>
                <a:spcPct val="150000"/>
              </a:lnSpc>
              <a:buClr>
                <a:srgbClr val="424242"/>
              </a:buClr>
              <a:buFont typeface="Nunito"/>
              <a:buChar char="○"/>
            </a:pPr>
            <a:r>
              <a:rPr b="0" lang="en-US" sz="1500" spc="-1" strike="noStrike">
                <a:solidFill>
                  <a:srgbClr val="424242"/>
                </a:solidFill>
                <a:latin typeface="Nunito"/>
                <a:ea typeface="Nunito"/>
              </a:rPr>
              <a:t>[Windows] </a:t>
            </a:r>
            <a:r>
              <a:rPr b="1" lang="en-US" sz="1500" spc="-1" strike="noStrike">
                <a:solidFill>
                  <a:srgbClr val="0f9d58"/>
                </a:solidFill>
                <a:latin typeface="Nunito"/>
                <a:ea typeface="Nunito"/>
              </a:rPr>
              <a:t>py -m pip install --user virtualenv</a:t>
            </a:r>
            <a:endParaRPr b="0" lang="en-US" sz="1500" spc="-1" strike="noStrike">
              <a:solidFill>
                <a:srgbClr val="000000"/>
              </a:solidFill>
              <a:latin typeface="Arial"/>
            </a:endParaRPr>
          </a:p>
          <a:p>
            <a:pPr lvl="1" marL="914400" indent="-323640">
              <a:lnSpc>
                <a:spcPct val="150000"/>
              </a:lnSpc>
              <a:buClr>
                <a:srgbClr val="424242"/>
              </a:buClr>
              <a:buFont typeface="Nunito"/>
              <a:buChar char="○"/>
            </a:pPr>
            <a:r>
              <a:rPr b="0" lang="en-US" sz="1500" spc="-1" strike="noStrike">
                <a:solidFill>
                  <a:srgbClr val="424242"/>
                </a:solidFill>
                <a:latin typeface="Nunito"/>
                <a:ea typeface="Nunito"/>
              </a:rPr>
              <a:t>[Linux &amp; MacOS] </a:t>
            </a:r>
            <a:r>
              <a:rPr b="1" lang="en-US" sz="1500" spc="-1" strike="noStrike">
                <a:solidFill>
                  <a:srgbClr val="0f9d58"/>
                </a:solidFill>
                <a:latin typeface="Nunito"/>
                <a:ea typeface="Nunito"/>
              </a:rPr>
              <a:t>python3 -m pip install --user virtualenv</a:t>
            </a:r>
            <a:endParaRPr b="0" lang="en-US" sz="1500" spc="-1" strike="noStrike">
              <a:solidFill>
                <a:srgbClr val="000000"/>
              </a:solidFill>
              <a:latin typeface="Arial"/>
            </a:endParaRPr>
          </a:p>
        </p:txBody>
      </p:sp>
      <p:sp>
        <p:nvSpPr>
          <p:cNvPr id="23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pip &amp; virtual environment</a:t>
            </a:r>
            <a:endParaRPr b="0" lang="en-US" sz="3000" spc="-1" strike="noStrike">
              <a:solidFill>
                <a:srgbClr val="000000"/>
              </a:solidFill>
              <a:latin typeface="Arial"/>
            </a:endParaRPr>
          </a:p>
        </p:txBody>
      </p:sp>
      <p:sp>
        <p:nvSpPr>
          <p:cNvPr id="24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41" name="Google Shape;239;p30"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Următorii pași sunt crearea unui virtual environment. Se poate face fie prin linie de comandă fie din PyCharm.</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1" lang="en-US" sz="1600" spc="-1" strike="noStrike">
                <a:solidFill>
                  <a:srgbClr val="424242"/>
                </a:solidFill>
                <a:latin typeface="Nunito"/>
                <a:ea typeface="Nunito"/>
              </a:rPr>
              <a:t>Metoda 1 - linie de comandă:</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deschideți un command prompt / terminal</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puteți crea un virtual environment folosind comanda:</a:t>
            </a:r>
            <a:endParaRPr b="0" lang="en-US" sz="1600" spc="-1" strike="noStrike">
              <a:solidFill>
                <a:srgbClr val="000000"/>
              </a:solidFill>
              <a:latin typeface="Arial"/>
            </a:endParaRPr>
          </a:p>
          <a:p>
            <a:pPr lvl="2" marL="1371600" indent="-329760">
              <a:lnSpc>
                <a:spcPct val="200000"/>
              </a:lnSpc>
              <a:buClr>
                <a:srgbClr val="424242"/>
              </a:buClr>
              <a:buFont typeface="Nunito"/>
              <a:buChar char="➠"/>
            </a:pPr>
            <a:r>
              <a:rPr b="0" lang="en-US" sz="1600" spc="-1" strike="noStrike">
                <a:solidFill>
                  <a:srgbClr val="424242"/>
                </a:solidFill>
                <a:latin typeface="Nunito"/>
                <a:ea typeface="Nunito"/>
              </a:rPr>
              <a:t>[Windows] </a:t>
            </a:r>
            <a:r>
              <a:rPr b="1" lang="en-US" sz="1600" spc="-1" strike="noStrike">
                <a:solidFill>
                  <a:srgbClr val="0f9d58"/>
                </a:solidFill>
                <a:latin typeface="Nunito"/>
                <a:ea typeface="Nunito"/>
              </a:rPr>
              <a:t>py -m venv path_to_new_env</a:t>
            </a:r>
            <a:endParaRPr b="0" lang="en-US" sz="1600" spc="-1" strike="noStrike">
              <a:solidFill>
                <a:srgbClr val="000000"/>
              </a:solidFill>
              <a:latin typeface="Arial"/>
            </a:endParaRPr>
          </a:p>
          <a:p>
            <a:pPr lvl="2" marL="1371600" indent="-329760">
              <a:lnSpc>
                <a:spcPct val="200000"/>
              </a:lnSpc>
              <a:buClr>
                <a:srgbClr val="424242"/>
              </a:buClr>
              <a:buFont typeface="Nunito"/>
              <a:buChar char="➠"/>
            </a:pPr>
            <a:r>
              <a:rPr b="0" lang="en-US" sz="1600" spc="-1" strike="noStrike">
                <a:solidFill>
                  <a:srgbClr val="424242"/>
                </a:solidFill>
                <a:latin typeface="Nunito"/>
                <a:ea typeface="Nunito"/>
              </a:rPr>
              <a:t>[Linux &amp; MacOS] </a:t>
            </a:r>
            <a:r>
              <a:rPr b="1" lang="en-US" sz="1600" spc="-1" strike="noStrike">
                <a:solidFill>
                  <a:srgbClr val="0f9d58"/>
                </a:solidFill>
                <a:latin typeface="Nunito"/>
                <a:ea typeface="Nunito"/>
              </a:rPr>
              <a:t>python -m venv path_to_new_env</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crearea unui virtual environment nu este suficientă, acesta trebuie activat. Folosiți comanda:</a:t>
            </a:r>
            <a:endParaRPr b="0" lang="en-US" sz="1600" spc="-1" strike="noStrike">
              <a:solidFill>
                <a:srgbClr val="000000"/>
              </a:solidFill>
              <a:latin typeface="Arial"/>
            </a:endParaRPr>
          </a:p>
          <a:p>
            <a:pPr lvl="2" marL="1371600" indent="-329760">
              <a:lnSpc>
                <a:spcPct val="200000"/>
              </a:lnSpc>
              <a:buClr>
                <a:srgbClr val="424242"/>
              </a:buClr>
              <a:buFont typeface="Nunito"/>
              <a:buChar char="➠"/>
            </a:pPr>
            <a:r>
              <a:rPr b="0" lang="en-US" sz="1600" spc="-1" strike="noStrike">
                <a:solidFill>
                  <a:srgbClr val="424242"/>
                </a:solidFill>
                <a:latin typeface="Nunito"/>
                <a:ea typeface="Nunito"/>
              </a:rPr>
              <a:t>[Windows] </a:t>
            </a:r>
            <a:r>
              <a:rPr b="1" lang="en-US" sz="1600" spc="-1" strike="noStrike">
                <a:solidFill>
                  <a:srgbClr val="0f9d58"/>
                </a:solidFill>
                <a:latin typeface="Nunito"/>
                <a:ea typeface="Nunito"/>
              </a:rPr>
              <a:t>.\path_to_env\Scripts\activate</a:t>
            </a:r>
            <a:endParaRPr b="0" lang="en-US" sz="1600" spc="-1" strike="noStrike">
              <a:solidFill>
                <a:srgbClr val="000000"/>
              </a:solidFill>
              <a:latin typeface="Arial"/>
            </a:endParaRPr>
          </a:p>
          <a:p>
            <a:pPr lvl="2" marL="1371600" indent="-329760">
              <a:lnSpc>
                <a:spcPct val="200000"/>
              </a:lnSpc>
              <a:buClr>
                <a:srgbClr val="424242"/>
              </a:buClr>
              <a:buFont typeface="Nunito"/>
              <a:buChar char="➠"/>
            </a:pPr>
            <a:r>
              <a:rPr b="0" lang="en-US" sz="1600" spc="-1" strike="noStrike">
                <a:solidFill>
                  <a:srgbClr val="424242"/>
                </a:solidFill>
                <a:latin typeface="Nunito"/>
                <a:ea typeface="Nunito"/>
              </a:rPr>
              <a:t>[Linux &amp; MacOS] </a:t>
            </a:r>
            <a:r>
              <a:rPr b="1" lang="en-US" sz="1600" spc="-1" strike="noStrike">
                <a:solidFill>
                  <a:srgbClr val="0f9d58"/>
                </a:solidFill>
                <a:latin typeface="Nunito"/>
                <a:ea typeface="Nunito"/>
              </a:rPr>
              <a:t>source path_to_env/bin/activate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dezactivarea acestuia se face folosind comanda </a:t>
            </a:r>
            <a:r>
              <a:rPr b="1" lang="en-US" sz="1600" spc="-1" strike="noStrike">
                <a:solidFill>
                  <a:srgbClr val="0f9d58"/>
                </a:solidFill>
                <a:latin typeface="Nunito"/>
                <a:ea typeface="Nunito"/>
              </a:rPr>
              <a:t>deactivate</a:t>
            </a:r>
            <a:r>
              <a:rPr b="0" lang="en-US" sz="1600" spc="-1" strike="noStrike">
                <a:solidFill>
                  <a:srgbClr val="424242"/>
                </a:solidFill>
                <a:latin typeface="Nunito"/>
                <a:ea typeface="Nunito"/>
              </a:rPr>
              <a:t>.</a:t>
            </a:r>
            <a:endParaRPr b="0" lang="en-US" sz="1600" spc="-1" strike="noStrike">
              <a:solidFill>
                <a:srgbClr val="000000"/>
              </a:solidFill>
              <a:latin typeface="Arial"/>
            </a:endParaRPr>
          </a:p>
        </p:txBody>
      </p:sp>
      <p:sp>
        <p:nvSpPr>
          <p:cNvPr id="24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pip &amp; virtual environment</a:t>
            </a:r>
            <a:endParaRPr b="0" lang="en-US" sz="3000" spc="-1" strike="noStrike">
              <a:solidFill>
                <a:srgbClr val="000000"/>
              </a:solidFill>
              <a:latin typeface="Arial"/>
            </a:endParaRPr>
          </a:p>
        </p:txBody>
      </p:sp>
      <p:sp>
        <p:nvSpPr>
          <p:cNvPr id="24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45" name="Google Shape;247;p31"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1" lang="en-US" sz="1600" spc="-1" strike="noStrike">
                <a:solidFill>
                  <a:srgbClr val="424242"/>
                </a:solidFill>
                <a:latin typeface="Nunito"/>
                <a:ea typeface="Nunito"/>
              </a:rPr>
              <a:t>Metoda 2 - PyCharm:</a:t>
            </a:r>
            <a:endParaRPr b="0" lang="en-US" sz="1600" spc="-1" strike="noStrike">
              <a:solidFill>
                <a:srgbClr val="000000"/>
              </a:solidFill>
              <a:latin typeface="Arial"/>
            </a:endParaRPr>
          </a:p>
          <a:p>
            <a:pPr lvl="1" marL="914400" indent="-329760">
              <a:lnSpc>
                <a:spcPct val="150000"/>
              </a:lnSpc>
              <a:buClr>
                <a:srgbClr val="424242"/>
              </a:buClr>
              <a:buFont typeface="Nunito"/>
              <a:buChar char="○"/>
            </a:pPr>
            <a:r>
              <a:rPr b="0" lang="en-US" sz="1600" spc="-1" strike="noStrike">
                <a:solidFill>
                  <a:srgbClr val="424242"/>
                </a:solidFill>
                <a:latin typeface="Nunito"/>
                <a:ea typeface="Nunito"/>
              </a:rPr>
              <a:t>dacă porniți un proiect de la 0, un virtual environment poate fi create chiar în momentul incipient.</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1" marL="9144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închideți proiectul curent dacă aveți deschis unul: </a:t>
            </a:r>
            <a:r>
              <a:rPr b="1" lang="en-US" sz="1600" spc="-1" strike="noStrike">
                <a:solidFill>
                  <a:srgbClr val="424242"/>
                </a:solidFill>
                <a:latin typeface="Nunito"/>
                <a:ea typeface="Nunito"/>
              </a:rPr>
              <a:t>File →Close Project</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1" marL="9144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fereastra următoare folosiți comanda </a:t>
            </a:r>
            <a:r>
              <a:rPr b="1" lang="en-US" sz="1600" spc="-1" strike="noStrike">
                <a:solidFill>
                  <a:srgbClr val="424242"/>
                </a:solidFill>
                <a:latin typeface="Nunito"/>
                <a:ea typeface="Nunito"/>
              </a:rPr>
              <a:t>New Project</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1" marL="9144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acum este momentul creării unui nou virtual environment</a:t>
            </a:r>
            <a:endParaRPr b="0" lang="en-US" sz="1600" spc="-1" strike="noStrike">
              <a:solidFill>
                <a:srgbClr val="000000"/>
              </a:solidFill>
              <a:latin typeface="Arial"/>
            </a:endParaRPr>
          </a:p>
          <a:p>
            <a:pPr lvl="1" marL="914400" indent="-329760">
              <a:lnSpc>
                <a:spcPct val="150000"/>
              </a:lnSpc>
              <a:buClr>
                <a:srgbClr val="424242"/>
              </a:buClr>
              <a:buFont typeface="Nunito"/>
              <a:buChar char="○"/>
              <a:tabLst>
                <a:tab algn="l" pos="0"/>
              </a:tabLst>
            </a:pPr>
            <a:r>
              <a:rPr b="1" lang="en-US" sz="1600" spc="-1" strike="noStrike">
                <a:solidFill>
                  <a:srgbClr val="424242"/>
                </a:solidFill>
                <a:latin typeface="Nunito"/>
                <a:ea typeface="Nunito"/>
              </a:rPr>
              <a:t>New environment using</a:t>
            </a:r>
            <a:r>
              <a:rPr b="0" lang="en-US" sz="1600" spc="-1" strike="noStrike">
                <a:solidFill>
                  <a:srgbClr val="424242"/>
                </a:solidFill>
                <a:latin typeface="Nunito"/>
                <a:ea typeface="Nunito"/>
              </a:rPr>
              <a:t> - alegeți </a:t>
            </a:r>
            <a:r>
              <a:rPr b="1" lang="en-US" sz="1600" spc="-1" strike="noStrike">
                <a:solidFill>
                  <a:srgbClr val="424242"/>
                </a:solidFill>
                <a:latin typeface="Nunito"/>
                <a:ea typeface="Nunito"/>
              </a:rPr>
              <a:t>Virtualenv</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lvl="1" marL="914400" indent="-329760">
              <a:lnSpc>
                <a:spcPct val="150000"/>
              </a:lnSpc>
              <a:buClr>
                <a:srgbClr val="424242"/>
              </a:buClr>
              <a:buFont typeface="Nunito"/>
              <a:buChar char="○"/>
              <a:tabLst>
                <a:tab algn="l" pos="0"/>
              </a:tabLst>
            </a:pPr>
            <a:r>
              <a:rPr b="1" lang="en-US" sz="1600" spc="-1" strike="noStrike">
                <a:solidFill>
                  <a:srgbClr val="424242"/>
                </a:solidFill>
                <a:latin typeface="Nunito"/>
                <a:ea typeface="Nunito"/>
              </a:rPr>
              <a:t>Base interpreter</a:t>
            </a:r>
            <a:r>
              <a:rPr b="0" lang="en-US" sz="1600" spc="-1" strike="noStrike">
                <a:solidFill>
                  <a:srgbClr val="424242"/>
                </a:solidFill>
                <a:latin typeface="Nunito"/>
                <a:ea typeface="Nunito"/>
              </a:rPr>
              <a:t> - alegeți versiunea de Python pe care vreți să o folosiți</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1" marL="9144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Dați click pe </a:t>
            </a:r>
            <a:r>
              <a:rPr b="1" lang="en-US" sz="1600" spc="-1" strike="noStrike">
                <a:solidFill>
                  <a:srgbClr val="424242"/>
                </a:solidFill>
                <a:latin typeface="Nunito"/>
                <a:ea typeface="Nunito"/>
              </a:rPr>
              <a:t>Create</a:t>
            </a:r>
            <a:r>
              <a:rPr b="0" lang="en-US" sz="1600" spc="-1" strike="noStrike">
                <a:solidFill>
                  <a:srgbClr val="424242"/>
                </a:solidFill>
                <a:latin typeface="Nunito"/>
                <a:ea typeface="Nunito"/>
              </a:rPr>
              <a:t> pentru finalizare.</a:t>
            </a:r>
            <a:endParaRPr b="0" lang="en-US" sz="1600" spc="-1" strike="noStrike">
              <a:solidFill>
                <a:srgbClr val="000000"/>
              </a:solidFill>
              <a:latin typeface="Arial"/>
            </a:endParaRPr>
          </a:p>
        </p:txBody>
      </p:sp>
      <p:sp>
        <p:nvSpPr>
          <p:cNvPr id="247"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pip &amp; virtual environment</a:t>
            </a:r>
            <a:endParaRPr b="0" lang="en-US" sz="3000" spc="-1" strike="noStrike">
              <a:solidFill>
                <a:srgbClr val="000000"/>
              </a:solidFill>
              <a:latin typeface="Arial"/>
            </a:endParaRPr>
          </a:p>
        </p:txBody>
      </p:sp>
      <p:sp>
        <p:nvSpPr>
          <p:cNvPr id="248"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49" name="Google Shape;255;p32" descr=""/>
          <p:cNvPicPr/>
          <p:nvPr/>
        </p:nvPicPr>
        <p:blipFill>
          <a:blip r:embed="rId1"/>
          <a:stretch/>
        </p:blipFill>
        <p:spPr>
          <a:xfrm>
            <a:off x="1371600" y="6373800"/>
            <a:ext cx="1274400" cy="429120"/>
          </a:xfrm>
          <a:prstGeom prst="rect">
            <a:avLst/>
          </a:prstGeom>
          <a:ln>
            <a:noFill/>
          </a:ln>
        </p:spPr>
      </p:pic>
      <p:pic>
        <p:nvPicPr>
          <p:cNvPr id="250" name="Google Shape;256;p32" descr=""/>
          <p:cNvPicPr/>
          <p:nvPr/>
        </p:nvPicPr>
        <p:blipFill>
          <a:blip r:embed="rId2"/>
          <a:stretch/>
        </p:blipFill>
        <p:spPr>
          <a:xfrm>
            <a:off x="7849800" y="1756800"/>
            <a:ext cx="1049040" cy="1395360"/>
          </a:xfrm>
          <a:prstGeom prst="rect">
            <a:avLst/>
          </a:prstGeom>
          <a:ln>
            <a:noFill/>
          </a:ln>
        </p:spPr>
      </p:pic>
      <p:pic>
        <p:nvPicPr>
          <p:cNvPr id="251" name="Google Shape;257;p32" descr=""/>
          <p:cNvPicPr/>
          <p:nvPr/>
        </p:nvPicPr>
        <p:blipFill>
          <a:blip r:embed="rId3"/>
          <a:stretch/>
        </p:blipFill>
        <p:spPr>
          <a:xfrm>
            <a:off x="7977240" y="3667680"/>
            <a:ext cx="3433320" cy="2051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277920" y="806400"/>
            <a:ext cx="11686320" cy="5462640"/>
          </a:xfrm>
          <a:prstGeom prst="rect">
            <a:avLst/>
          </a:prstGeom>
          <a:noFill/>
          <a:ln>
            <a:noFill/>
          </a:ln>
        </p:spPr>
        <p:txBody>
          <a:bodyPr>
            <a:noAutofit/>
          </a:bodyPr>
          <a:p>
            <a:pPr marL="457200" indent="-329760">
              <a:lnSpc>
                <a:spcPct val="150000"/>
              </a:lnSpc>
              <a:spcBef>
                <a:spcPts val="799"/>
              </a:spcBef>
              <a:buClr>
                <a:srgbClr val="424242"/>
              </a:buClr>
              <a:buFont typeface="Nunito"/>
              <a:buChar char="●"/>
            </a:pPr>
            <a:r>
              <a:rPr b="1" lang="en-US" sz="1600" spc="-1" strike="noStrike">
                <a:solidFill>
                  <a:srgbClr val="424242"/>
                </a:solidFill>
                <a:latin typeface="Nunito"/>
                <a:ea typeface="Nunito"/>
              </a:rPr>
              <a:t>Metoda 2 - PyCharm:</a:t>
            </a:r>
            <a:endParaRPr b="0" lang="en-US" sz="1600" spc="-1" strike="noStrike">
              <a:solidFill>
                <a:srgbClr val="000000"/>
              </a:solidFill>
              <a:latin typeface="Arial"/>
            </a:endParaRPr>
          </a:p>
          <a:p>
            <a:pPr lvl="1" marL="914400" indent="-329760">
              <a:lnSpc>
                <a:spcPct val="150000"/>
              </a:lnSpc>
              <a:buClr>
                <a:srgbClr val="424242"/>
              </a:buClr>
              <a:buFont typeface="Nunito"/>
              <a:buChar char="○"/>
            </a:pPr>
            <a:r>
              <a:rPr b="0" lang="en-US" sz="1600" spc="-1" strike="noStrike">
                <a:solidFill>
                  <a:srgbClr val="424242"/>
                </a:solidFill>
                <a:latin typeface="Nunito"/>
                <a:ea typeface="Nunito"/>
              </a:rPr>
              <a:t>dacă aveți deja un proiect creat și vreți să creați un alt virtual environment sau să îl gestionați pe cel existent, acest lucru poate fi făcut din </a:t>
            </a:r>
            <a:r>
              <a:rPr b="1" lang="en-US" sz="1600" spc="-1" strike="noStrike">
                <a:solidFill>
                  <a:srgbClr val="424242"/>
                </a:solidFill>
                <a:latin typeface="Nunito"/>
                <a:ea typeface="Nunito"/>
              </a:rPr>
              <a:t>File→Settings</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a:lnSpc>
                <a:spcPct val="150000"/>
              </a:lnSpc>
              <a:spcBef>
                <a:spcPts val="799"/>
              </a:spcBef>
              <a:tabLst>
                <a:tab algn="l" pos="0"/>
              </a:tabLst>
            </a:pPr>
            <a:endParaRPr b="0" lang="en-US" sz="1600" spc="-1" strike="noStrike">
              <a:solidFill>
                <a:srgbClr val="000000"/>
              </a:solidFill>
              <a:latin typeface="Arial"/>
            </a:endParaRPr>
          </a:p>
          <a:p>
            <a:pPr lvl="1" marL="914400" indent="-32976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aici căutați setarea </a:t>
            </a:r>
            <a:r>
              <a:rPr b="1" lang="en-US" sz="1600" spc="-1" strike="noStrike">
                <a:solidFill>
                  <a:srgbClr val="424242"/>
                </a:solidFill>
                <a:latin typeface="Nunito"/>
                <a:ea typeface="Nunito"/>
              </a:rPr>
              <a:t>Project Interpreter</a:t>
            </a:r>
            <a:r>
              <a:rPr b="0" lang="en-US" sz="1600" spc="-1" strike="noStrike">
                <a:solidFill>
                  <a:srgbClr val="424242"/>
                </a:solidFill>
                <a:latin typeface="Nunito"/>
                <a:ea typeface="Nunito"/>
              </a:rPr>
              <a:t>.</a:t>
            </a:r>
            <a:endParaRPr b="0" lang="en-US" sz="1600" spc="-1" strike="noStrike">
              <a:solidFill>
                <a:srgbClr val="000000"/>
              </a:solidFill>
              <a:latin typeface="Arial"/>
            </a:endParaRPr>
          </a:p>
        </p:txBody>
      </p:sp>
      <p:sp>
        <p:nvSpPr>
          <p:cNvPr id="253"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pip &amp; virtual environment</a:t>
            </a:r>
            <a:endParaRPr b="0" lang="en-US" sz="3000" spc="-1" strike="noStrike">
              <a:solidFill>
                <a:srgbClr val="000000"/>
              </a:solidFill>
              <a:latin typeface="Arial"/>
            </a:endParaRPr>
          </a:p>
        </p:txBody>
      </p:sp>
      <p:sp>
        <p:nvSpPr>
          <p:cNvPr id="25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55" name="Google Shape;265;p33" descr=""/>
          <p:cNvPicPr/>
          <p:nvPr/>
        </p:nvPicPr>
        <p:blipFill>
          <a:blip r:embed="rId1"/>
          <a:stretch/>
        </p:blipFill>
        <p:spPr>
          <a:xfrm>
            <a:off x="1371600" y="6373800"/>
            <a:ext cx="1274400" cy="429120"/>
          </a:xfrm>
          <a:prstGeom prst="rect">
            <a:avLst/>
          </a:prstGeom>
          <a:ln>
            <a:noFill/>
          </a:ln>
        </p:spPr>
      </p:pic>
      <p:pic>
        <p:nvPicPr>
          <p:cNvPr id="256" name="Google Shape;266;p33" descr=""/>
          <p:cNvPicPr/>
          <p:nvPr/>
        </p:nvPicPr>
        <p:blipFill>
          <a:blip r:embed="rId2"/>
          <a:stretch/>
        </p:blipFill>
        <p:spPr>
          <a:xfrm>
            <a:off x="2072520" y="2111400"/>
            <a:ext cx="1441800" cy="2114640"/>
          </a:xfrm>
          <a:prstGeom prst="rect">
            <a:avLst/>
          </a:prstGeom>
          <a:ln>
            <a:noFill/>
          </a:ln>
        </p:spPr>
      </p:pic>
      <p:pic>
        <p:nvPicPr>
          <p:cNvPr id="257" name="Google Shape;267;p33" descr=""/>
          <p:cNvPicPr/>
          <p:nvPr/>
        </p:nvPicPr>
        <p:blipFill>
          <a:blip r:embed="rId3"/>
          <a:stretch/>
        </p:blipFill>
        <p:spPr>
          <a:xfrm>
            <a:off x="5006160" y="2936880"/>
            <a:ext cx="4554000" cy="3247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Pentru a gestiona pachetele dintr-un virtual environment vom folosi tool-ul </a:t>
            </a:r>
            <a:r>
              <a:rPr b="1" lang="en-US" sz="1600" spc="-1" strike="noStrike">
                <a:solidFill>
                  <a:srgbClr val="424242"/>
                </a:solidFill>
                <a:latin typeface="Nunito"/>
                <a:ea typeface="Nunito"/>
              </a:rPr>
              <a:t>pip</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Comenzile cele mai uzuale sunt:</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instalarea unui pachet: </a:t>
            </a:r>
            <a:r>
              <a:rPr b="1" lang="en-US" sz="1600" spc="-1" strike="noStrike">
                <a:solidFill>
                  <a:srgbClr val="0f9d58"/>
                </a:solidFill>
                <a:latin typeface="Nunito"/>
                <a:ea typeface="Nunito"/>
              </a:rPr>
              <a:t>pip install package_name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dezinstalarea unui pachet: </a:t>
            </a:r>
            <a:r>
              <a:rPr b="1" lang="en-US" sz="1600" spc="-1" strike="noStrike">
                <a:solidFill>
                  <a:srgbClr val="0f9d58"/>
                </a:solidFill>
                <a:latin typeface="Nunito"/>
                <a:ea typeface="Nunito"/>
              </a:rPr>
              <a:t>pip uninstall package_name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verificarea instalării unui pachet: </a:t>
            </a:r>
            <a:r>
              <a:rPr b="1" lang="en-US" sz="1600" spc="-1" strike="noStrike">
                <a:solidFill>
                  <a:srgbClr val="0f9d58"/>
                </a:solidFill>
                <a:latin typeface="Nunito"/>
                <a:ea typeface="Nunito"/>
              </a:rPr>
              <a:t>pip show package_name</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listarea tuturor pachetelor: </a:t>
            </a:r>
            <a:r>
              <a:rPr b="1" lang="en-US" sz="1600" spc="-1" strike="noStrike">
                <a:solidFill>
                  <a:srgbClr val="0f9d58"/>
                </a:solidFill>
                <a:latin typeface="Nunito"/>
                <a:ea typeface="Nunito"/>
              </a:rPr>
              <a:t>pip list</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listarea pachetelor dintr-un virtual environment într-un fișier cu scopul de a refolosi acele pachete cu versiunile aferente într-un alt environment sau pe o altă platformă. De obicei acest fișier se numește </a:t>
            </a:r>
            <a:r>
              <a:rPr b="1" lang="en-US" sz="1600" spc="-1" strike="noStrike">
                <a:solidFill>
                  <a:srgbClr val="424242"/>
                </a:solidFill>
                <a:latin typeface="Nunito"/>
                <a:ea typeface="Nunito"/>
              </a:rPr>
              <a:t>requirements.txt</a:t>
            </a:r>
            <a:r>
              <a:rPr b="0" lang="en-US" sz="1600" spc="-1" strike="noStrike">
                <a:solidFill>
                  <a:srgbClr val="424242"/>
                </a:solidFill>
                <a:latin typeface="Nunito"/>
                <a:ea typeface="Nunito"/>
              </a:rPr>
              <a:t>, de aici și comanda </a:t>
            </a:r>
            <a:r>
              <a:rPr b="1" lang="en-US" sz="1600" spc="-1" strike="noStrike">
                <a:solidFill>
                  <a:srgbClr val="0f9d58"/>
                </a:solidFill>
                <a:latin typeface="Nunito"/>
                <a:ea typeface="Nunito"/>
              </a:rPr>
              <a:t>pip freeze &gt; requirements.txt</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instalarea pachetelor dintr-un astfel de fișier se face folosind comanda </a:t>
            </a:r>
            <a:r>
              <a:rPr b="1" lang="en-US" sz="1600" spc="-1" strike="noStrike">
                <a:solidFill>
                  <a:srgbClr val="0f9d58"/>
                </a:solidFill>
                <a:latin typeface="Nunito"/>
                <a:ea typeface="Nunito"/>
              </a:rPr>
              <a:t>pip install -r requirements.txt</a:t>
            </a:r>
            <a:endParaRPr b="0" lang="en-US" sz="1600" spc="-1" strike="noStrike">
              <a:solidFill>
                <a:srgbClr val="000000"/>
              </a:solidFill>
              <a:latin typeface="Arial"/>
            </a:endParaRPr>
          </a:p>
        </p:txBody>
      </p:sp>
      <p:sp>
        <p:nvSpPr>
          <p:cNvPr id="25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pip &amp; virtual environment</a:t>
            </a:r>
            <a:endParaRPr b="0" lang="en-US" sz="3000" spc="-1" strike="noStrike">
              <a:solidFill>
                <a:srgbClr val="000000"/>
              </a:solidFill>
              <a:latin typeface="Arial"/>
            </a:endParaRPr>
          </a:p>
        </p:txBody>
      </p:sp>
      <p:sp>
        <p:nvSpPr>
          <p:cNvPr id="26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61" name="Google Shape;275;p34"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Web scraping</a:t>
            </a:r>
            <a:endParaRPr b="0" lang="en-US" sz="6000" spc="-1" strike="noStrike">
              <a:solidFill>
                <a:srgbClr val="000000"/>
              </a:solidFill>
              <a:latin typeface="Arial"/>
            </a:endParaRPr>
          </a:p>
        </p:txBody>
      </p:sp>
      <p:sp>
        <p:nvSpPr>
          <p:cNvPr id="263"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4 din 4</a:t>
            </a:r>
            <a:endParaRPr b="0" lang="en-US" sz="1400" spc="-1" strike="noStrike">
              <a:latin typeface="Arial"/>
            </a:endParaRPr>
          </a:p>
        </p:txBody>
      </p:sp>
      <p:sp>
        <p:nvSpPr>
          <p:cNvPr id="264"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4. Memory savers, files &amp; web scraping</a:t>
            </a:r>
            <a:endParaRPr b="0" lang="en-US" sz="2400" spc="-1" strike="noStrike">
              <a:latin typeface="Arial"/>
            </a:endParaRPr>
          </a:p>
        </p:txBody>
      </p:sp>
      <p:pic>
        <p:nvPicPr>
          <p:cNvPr id="265" name="Google Shape;283;p35"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77920" y="806400"/>
            <a:ext cx="11686320" cy="5462640"/>
          </a:xfrm>
          <a:prstGeom prst="rect">
            <a:avLst/>
          </a:prstGeom>
          <a:noFill/>
          <a:ln>
            <a:noFill/>
          </a:ln>
        </p:spPr>
        <p:txBody>
          <a:bodyPr>
            <a:noAutofit/>
          </a:bodyPr>
          <a:p>
            <a:pPr marL="457200" indent="-323640">
              <a:lnSpc>
                <a:spcPct val="200000"/>
              </a:lnSpc>
              <a:spcBef>
                <a:spcPts val="799"/>
              </a:spcBef>
              <a:buClr>
                <a:srgbClr val="424242"/>
              </a:buClr>
              <a:buFont typeface="Nunito"/>
              <a:buChar char="●"/>
            </a:pPr>
            <a:r>
              <a:rPr b="0" lang="en-US" sz="1500" spc="-1" strike="noStrike">
                <a:solidFill>
                  <a:srgbClr val="424242"/>
                </a:solidFill>
                <a:latin typeface="Nunito"/>
                <a:ea typeface="Nunito"/>
              </a:rPr>
              <a:t>Web scraping-ul este procesul de a aduna informații de pe internet. Chiar și copiatul versurilor unei melodii favorite poate fi considerat web scraping.</a:t>
            </a:r>
            <a:endParaRPr b="0" lang="en-US" sz="1500" spc="-1" strike="noStrike">
              <a:solidFill>
                <a:srgbClr val="000000"/>
              </a:solidFill>
              <a:latin typeface="Arial"/>
            </a:endParaRPr>
          </a:p>
          <a:p>
            <a:pPr marL="457200" indent="-323640">
              <a:lnSpc>
                <a:spcPct val="200000"/>
              </a:lnSpc>
              <a:buClr>
                <a:srgbClr val="424242"/>
              </a:buClr>
              <a:buFont typeface="Nunito"/>
              <a:buChar char="●"/>
            </a:pPr>
            <a:r>
              <a:rPr b="0" lang="en-US" sz="1500" spc="-1" strike="noStrike">
                <a:solidFill>
                  <a:srgbClr val="424242"/>
                </a:solidFill>
                <a:latin typeface="Nunito"/>
                <a:ea typeface="Nunito"/>
              </a:rPr>
              <a:t>Totuși, web scraping-ul presupune un proces automat de a obține informații.</a:t>
            </a:r>
            <a:endParaRPr b="0" lang="en-US" sz="1500" spc="-1" strike="noStrike">
              <a:solidFill>
                <a:srgbClr val="000000"/>
              </a:solidFill>
              <a:latin typeface="Arial"/>
            </a:endParaRPr>
          </a:p>
          <a:p>
            <a:pPr marL="457200" indent="-323640">
              <a:lnSpc>
                <a:spcPct val="200000"/>
              </a:lnSpc>
              <a:buClr>
                <a:srgbClr val="424242"/>
              </a:buClr>
              <a:buFont typeface="Nunito"/>
              <a:buChar char="●"/>
            </a:pPr>
            <a:r>
              <a:rPr b="0" lang="en-US" sz="1500" spc="-1" strike="noStrike">
                <a:solidFill>
                  <a:srgbClr val="424242"/>
                </a:solidFill>
                <a:latin typeface="Nunito"/>
                <a:ea typeface="Nunito"/>
              </a:rPr>
              <a:t>Există site-uri care nu au probleme cu aceste tool-uri care adună informații în mod automat, dar unele nu sunt de acord cu această tehnică.</a:t>
            </a:r>
            <a:endParaRPr b="0" lang="en-US" sz="1500" spc="-1" strike="noStrike">
              <a:solidFill>
                <a:srgbClr val="000000"/>
              </a:solidFill>
              <a:latin typeface="Arial"/>
            </a:endParaRPr>
          </a:p>
          <a:p>
            <a:pPr marL="457200" indent="-323640">
              <a:lnSpc>
                <a:spcPct val="200000"/>
              </a:lnSpc>
              <a:buClr>
                <a:srgbClr val="424242"/>
              </a:buClr>
              <a:buFont typeface="Nunito"/>
              <a:buChar char="●"/>
            </a:pPr>
            <a:r>
              <a:rPr b="1" lang="en-US" sz="1500" spc="-1" strike="noStrike">
                <a:solidFill>
                  <a:srgbClr val="db4437"/>
                </a:solidFill>
                <a:latin typeface="Nunito"/>
                <a:ea typeface="Nunito"/>
              </a:rPr>
              <a:t>Atenție!</a:t>
            </a:r>
            <a:r>
              <a:rPr b="0" lang="en-US" sz="1500" spc="-1" strike="noStrike">
                <a:solidFill>
                  <a:srgbClr val="424242"/>
                </a:solidFill>
                <a:latin typeface="Nunito"/>
                <a:ea typeface="Nunito"/>
              </a:rPr>
              <a:t> Înainte de a vă apuca de un proiect de web scraping asigurați-vă că nu încălcați </a:t>
            </a:r>
            <a:r>
              <a:rPr b="1" lang="en-US" sz="1500" spc="-1" strike="noStrike">
                <a:solidFill>
                  <a:srgbClr val="424242"/>
                </a:solidFill>
                <a:latin typeface="Nunito"/>
                <a:ea typeface="Nunito"/>
              </a:rPr>
              <a:t>Terms of Services</a:t>
            </a:r>
            <a:r>
              <a:rPr b="0" lang="en-US" sz="1500" spc="-1" strike="noStrike">
                <a:solidFill>
                  <a:srgbClr val="424242"/>
                </a:solidFill>
                <a:latin typeface="Nunito"/>
                <a:ea typeface="Nunito"/>
              </a:rPr>
              <a:t> aplicațiilor respective. Mai multe detalii găsiți în link-ul următor:</a:t>
            </a:r>
            <a:endParaRPr b="0" lang="en-US" sz="1500" spc="-1" strike="noStrike">
              <a:solidFill>
                <a:srgbClr val="000000"/>
              </a:solidFill>
              <a:latin typeface="Arial"/>
            </a:endParaRPr>
          </a:p>
          <a:p>
            <a:pPr lvl="1" marL="914400" indent="-355320">
              <a:lnSpc>
                <a:spcPct val="200000"/>
              </a:lnSpc>
              <a:buClr>
                <a:srgbClr val="424242"/>
              </a:buClr>
              <a:buFont typeface="Nunito"/>
              <a:buChar char="○"/>
            </a:pPr>
            <a:r>
              <a:rPr b="0" lang="en-US" sz="1500" spc="-1" strike="noStrike" u="sng">
                <a:solidFill>
                  <a:srgbClr val="4fc3f7"/>
                </a:solidFill>
                <a:uFillTx/>
                <a:latin typeface="Nunito"/>
                <a:ea typeface="Nunito"/>
                <a:hlinkClick r:id="rId1"/>
              </a:rPr>
              <a:t>https://benbernardblog.com/web-scraping-and-crawling-are-perfectly-legal-right/</a:t>
            </a:r>
            <a:endParaRPr b="0" lang="en-US" sz="1500" spc="-1" strike="noStrike">
              <a:solidFill>
                <a:srgbClr val="000000"/>
              </a:solidFill>
              <a:latin typeface="Arial"/>
            </a:endParaRPr>
          </a:p>
          <a:p>
            <a:pPr marL="457200" indent="-323640">
              <a:lnSpc>
                <a:spcPct val="200000"/>
              </a:lnSpc>
              <a:buClr>
                <a:srgbClr val="424242"/>
              </a:buClr>
              <a:buFont typeface="Nunito"/>
              <a:buChar char="●"/>
            </a:pPr>
            <a:r>
              <a:rPr b="0" lang="en-US" sz="1500" spc="-1" strike="noStrike">
                <a:solidFill>
                  <a:srgbClr val="424242"/>
                </a:solidFill>
                <a:latin typeface="Nunito"/>
                <a:ea typeface="Nunito"/>
              </a:rPr>
              <a:t>Unele aplicații oferă un API (</a:t>
            </a:r>
            <a:r>
              <a:rPr b="1" lang="en-US" sz="1500" spc="-1" strike="noStrike">
                <a:solidFill>
                  <a:srgbClr val="424242"/>
                </a:solidFill>
                <a:latin typeface="Nunito"/>
                <a:ea typeface="Nunito"/>
              </a:rPr>
              <a:t>A</a:t>
            </a:r>
            <a:r>
              <a:rPr b="0" lang="en-US" sz="1500" spc="-1" strike="noStrike">
                <a:solidFill>
                  <a:srgbClr val="424242"/>
                </a:solidFill>
                <a:latin typeface="Nunito"/>
                <a:ea typeface="Nunito"/>
              </a:rPr>
              <a:t>pplication </a:t>
            </a:r>
            <a:r>
              <a:rPr b="1" lang="en-US" sz="1500" spc="-1" strike="noStrike">
                <a:solidFill>
                  <a:srgbClr val="424242"/>
                </a:solidFill>
                <a:latin typeface="Nunito"/>
                <a:ea typeface="Nunito"/>
              </a:rPr>
              <a:t>P</a:t>
            </a:r>
            <a:r>
              <a:rPr b="0" lang="en-US" sz="1500" spc="-1" strike="noStrike">
                <a:solidFill>
                  <a:srgbClr val="424242"/>
                </a:solidFill>
                <a:latin typeface="Nunito"/>
                <a:ea typeface="Nunito"/>
              </a:rPr>
              <a:t>rogramming </a:t>
            </a:r>
            <a:r>
              <a:rPr b="1" lang="en-US" sz="1500" spc="-1" strike="noStrike">
                <a:solidFill>
                  <a:srgbClr val="424242"/>
                </a:solidFill>
                <a:latin typeface="Nunito"/>
                <a:ea typeface="Nunito"/>
              </a:rPr>
              <a:t>I</a:t>
            </a:r>
            <a:r>
              <a:rPr b="0" lang="en-US" sz="1500" spc="-1" strike="noStrike">
                <a:solidFill>
                  <a:srgbClr val="424242"/>
                </a:solidFill>
                <a:latin typeface="Nunito"/>
                <a:ea typeface="Nunito"/>
              </a:rPr>
              <a:t>nterfaces) care expune datele într-o manieră predefinită. Avantajul consumării acestor API-uri oferă avantajul de a lucra direct cu un tip de date ca JSON sau XML, evitând astfel parsarea HTML-ului.</a:t>
            </a:r>
            <a:endParaRPr b="0" lang="en-US" sz="1500" spc="-1" strike="noStrike">
              <a:solidFill>
                <a:srgbClr val="000000"/>
              </a:solidFill>
              <a:latin typeface="Arial"/>
            </a:endParaRPr>
          </a:p>
        </p:txBody>
      </p:sp>
      <p:sp>
        <p:nvSpPr>
          <p:cNvPr id="267"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Web scraping</a:t>
            </a:r>
            <a:endParaRPr b="0" lang="en-US" sz="3000" spc="-1" strike="noStrike">
              <a:solidFill>
                <a:srgbClr val="000000"/>
              </a:solidFill>
              <a:latin typeface="Arial"/>
            </a:endParaRPr>
          </a:p>
        </p:txBody>
      </p:sp>
      <p:sp>
        <p:nvSpPr>
          <p:cNvPr id="268"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69" name="Google Shape;291;p36"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65760" y="-457200"/>
            <a:ext cx="9326880" cy="2834640"/>
          </a:xfrm>
          <a:prstGeom prst="rect">
            <a:avLst/>
          </a:prstGeom>
          <a:noFill/>
          <a:ln>
            <a:noFill/>
          </a:ln>
        </p:spPr>
        <p:txBody>
          <a:bodyPr>
            <a:noAutofit/>
          </a:bodyPr>
          <a:p>
            <a:pPr marL="457200" indent="-317160">
              <a:lnSpc>
                <a:spcPct val="200000"/>
              </a:lnSpc>
              <a:spcBef>
                <a:spcPts val="799"/>
              </a:spcBef>
              <a:buClr>
                <a:srgbClr val="424242"/>
              </a:buClr>
              <a:buFont typeface="Nunito"/>
              <a:buChar char="●"/>
            </a:pPr>
            <a:r>
              <a:rPr b="0" lang="en-US" sz="1400" spc="-1" strike="noStrike">
                <a:solidFill>
                  <a:srgbClr val="424242"/>
                </a:solidFill>
                <a:latin typeface="Nunito"/>
                <a:ea typeface="Nunito"/>
              </a:rPr>
              <a:t>Rolul acestei prezentări este să realizăm un web scraper care să ne ofere informațiile despre clasamentul campionatului român de fotbal (Liga 1). Clasamentul poate fi găsit la adresa </a:t>
            </a:r>
            <a:r>
              <a:rPr b="0" lang="en-US" sz="1400" spc="-1" strike="noStrike" u="sng">
                <a:solidFill>
                  <a:srgbClr val="4fc3f7"/>
                </a:solidFill>
                <a:uFillTx/>
                <a:latin typeface="Nunito"/>
                <a:ea typeface="Nunito"/>
                <a:hlinkClick r:id="rId1"/>
              </a:rPr>
              <a:t>https://lpf.ro/liga-1</a:t>
            </a:r>
            <a:r>
              <a:rPr b="0" lang="en-US" sz="1400" spc="-1" strike="noStrike">
                <a:solidFill>
                  <a:srgbClr val="424242"/>
                </a:solidFill>
                <a:latin typeface="Nunito"/>
                <a:ea typeface="Nunito"/>
              </a:rPr>
              <a:t> astfel că acesta va fi site-ul pe care vom lucra în continuare.</a:t>
            </a:r>
            <a:endParaRPr b="0" lang="en-US" sz="1400" spc="-1" strike="noStrike">
              <a:solidFill>
                <a:srgbClr val="000000"/>
              </a:solidFill>
              <a:latin typeface="Arial"/>
            </a:endParaRPr>
          </a:p>
          <a:p>
            <a:pPr marL="457200" indent="-317160">
              <a:lnSpc>
                <a:spcPct val="200000"/>
              </a:lnSpc>
              <a:buClr>
                <a:srgbClr val="424242"/>
              </a:buClr>
              <a:buFont typeface="Nunito"/>
              <a:buChar char="●"/>
            </a:pPr>
            <a:r>
              <a:rPr b="0" lang="en-US" sz="1400" spc="-1" strike="noStrike">
                <a:solidFill>
                  <a:srgbClr val="424242"/>
                </a:solidFill>
                <a:latin typeface="Nunito"/>
                <a:ea typeface="Nunito"/>
              </a:rPr>
              <a:t>În primul rând trebuie să instalăm următoarele pachete pe care le vom folosi în continuare:</a:t>
            </a:r>
            <a:endParaRPr b="0" lang="en-US" sz="1400" spc="-1" strike="noStrike">
              <a:solidFill>
                <a:srgbClr val="000000"/>
              </a:solidFill>
              <a:latin typeface="Arial"/>
            </a:endParaRPr>
          </a:p>
          <a:p>
            <a:pPr lvl="1" marL="914400" indent="-317160">
              <a:lnSpc>
                <a:spcPct val="200000"/>
              </a:lnSpc>
              <a:buClr>
                <a:srgbClr val="424242"/>
              </a:buClr>
              <a:buFont typeface="Nunito"/>
              <a:buChar char="○"/>
            </a:pPr>
            <a:r>
              <a:rPr b="1" lang="en-US" sz="1400" spc="-1" strike="noStrike">
                <a:solidFill>
                  <a:srgbClr val="424242"/>
                </a:solidFill>
                <a:latin typeface="Nunito"/>
                <a:ea typeface="Nunito"/>
              </a:rPr>
              <a:t>requests</a:t>
            </a:r>
            <a:r>
              <a:rPr b="0" lang="en-US" sz="1400" spc="-1" strike="noStrike">
                <a:solidFill>
                  <a:srgbClr val="424242"/>
                </a:solidFill>
                <a:latin typeface="Nunito"/>
                <a:ea typeface="Nunito"/>
              </a:rPr>
              <a:t> - </a:t>
            </a:r>
            <a:r>
              <a:rPr b="0" i="1" lang="en-US" sz="1400" spc="-1" strike="noStrike">
                <a:solidFill>
                  <a:srgbClr val="0f9d58"/>
                </a:solidFill>
                <a:latin typeface="Nunito"/>
                <a:ea typeface="Nunito"/>
              </a:rPr>
              <a:t>pip install requests</a:t>
            </a:r>
            <a:r>
              <a:rPr b="0" lang="en-US" sz="1400" spc="-1" strike="noStrike">
                <a:solidFill>
                  <a:srgbClr val="424242"/>
                </a:solidFill>
                <a:latin typeface="Nunito"/>
                <a:ea typeface="Nunito"/>
              </a:rPr>
              <a:t> - acest pachet ne ajută să facem un request către o anumită adresă</a:t>
            </a:r>
            <a:endParaRPr b="0" lang="en-US" sz="1400" spc="-1" strike="noStrike">
              <a:solidFill>
                <a:srgbClr val="000000"/>
              </a:solidFill>
              <a:latin typeface="Arial"/>
            </a:endParaRPr>
          </a:p>
          <a:p>
            <a:pPr lvl="1" marL="914400" indent="-317160">
              <a:lnSpc>
                <a:spcPct val="200000"/>
              </a:lnSpc>
              <a:buClr>
                <a:srgbClr val="424242"/>
              </a:buClr>
              <a:buFont typeface="Nunito"/>
              <a:buChar char="○"/>
            </a:pPr>
            <a:r>
              <a:rPr b="1" lang="en-US" sz="1400" spc="-1" strike="noStrike">
                <a:solidFill>
                  <a:srgbClr val="424242"/>
                </a:solidFill>
                <a:latin typeface="Nunito"/>
                <a:ea typeface="Nunito"/>
              </a:rPr>
              <a:t>beautifulsoup4</a:t>
            </a:r>
            <a:r>
              <a:rPr b="0" lang="en-US" sz="1400" spc="-1" strike="noStrike">
                <a:solidFill>
                  <a:srgbClr val="424242"/>
                </a:solidFill>
                <a:latin typeface="Nunito"/>
                <a:ea typeface="Nunito"/>
              </a:rPr>
              <a:t> - </a:t>
            </a:r>
            <a:r>
              <a:rPr b="0" i="1" lang="en-US" sz="1400" spc="-1" strike="noStrike">
                <a:solidFill>
                  <a:srgbClr val="0f9d58"/>
                </a:solidFill>
                <a:latin typeface="Nunito"/>
                <a:ea typeface="Nunito"/>
              </a:rPr>
              <a:t>pip install beautifulsoup4</a:t>
            </a:r>
            <a:r>
              <a:rPr b="0" lang="en-US" sz="1400" spc="-1" strike="noStrike">
                <a:solidFill>
                  <a:srgbClr val="424242"/>
                </a:solidFill>
                <a:latin typeface="Nunito"/>
                <a:ea typeface="Nunito"/>
              </a:rPr>
              <a:t> - acest pachet ne ajută să parsăm HTML-ul primit de la server în urma request-ului anterior.</a:t>
            </a:r>
            <a:endParaRPr b="0" lang="en-US" sz="1400" spc="-1" strike="noStrike">
              <a:solidFill>
                <a:srgbClr val="000000"/>
              </a:solidFill>
              <a:latin typeface="Arial"/>
            </a:endParaRPr>
          </a:p>
          <a:p>
            <a:pPr marL="457200" indent="-317160">
              <a:lnSpc>
                <a:spcPct val="200000"/>
              </a:lnSpc>
              <a:buClr>
                <a:srgbClr val="424242"/>
              </a:buClr>
              <a:buFont typeface="Nunito"/>
              <a:buChar char="●"/>
            </a:pPr>
            <a:r>
              <a:rPr b="0" lang="en-US" sz="1400" spc="-1" strike="noStrike">
                <a:solidFill>
                  <a:srgbClr val="424242"/>
                </a:solidFill>
                <a:latin typeface="Nunito"/>
                <a:ea typeface="Nunito"/>
              </a:rPr>
              <a:t>În zilele noastre există două tipuri de site-uri:</a:t>
            </a:r>
            <a:endParaRPr b="0" lang="en-US" sz="1400" spc="-1" strike="noStrike">
              <a:solidFill>
                <a:srgbClr val="000000"/>
              </a:solidFill>
              <a:latin typeface="Arial"/>
            </a:endParaRPr>
          </a:p>
          <a:p>
            <a:pPr lvl="1" marL="914400" indent="-317160">
              <a:lnSpc>
                <a:spcPct val="200000"/>
              </a:lnSpc>
              <a:buClr>
                <a:srgbClr val="424242"/>
              </a:buClr>
              <a:buFont typeface="Nunito"/>
              <a:buChar char="○"/>
            </a:pPr>
            <a:r>
              <a:rPr b="0" lang="en-US" sz="1400" spc="-1" strike="noStrike">
                <a:solidFill>
                  <a:srgbClr val="424242"/>
                </a:solidFill>
                <a:latin typeface="Nunito"/>
                <a:ea typeface="Nunito"/>
              </a:rPr>
              <a:t>pagini statice - acestea sunt randate de către server, iar request-ul către un server va avea ca răspuns un document HTML. Ulterior acesta va fi randat în browser.</a:t>
            </a:r>
            <a:endParaRPr b="0" lang="en-US" sz="1400" spc="-1" strike="noStrike">
              <a:solidFill>
                <a:srgbClr val="000000"/>
              </a:solidFill>
              <a:latin typeface="Arial"/>
            </a:endParaRPr>
          </a:p>
          <a:p>
            <a:pPr lvl="1" marL="914400" indent="-317160">
              <a:lnSpc>
                <a:spcPct val="200000"/>
              </a:lnSpc>
              <a:buClr>
                <a:srgbClr val="424242"/>
              </a:buClr>
              <a:buFont typeface="Nunito"/>
              <a:buChar char="○"/>
            </a:pPr>
            <a:r>
              <a:rPr b="0" lang="en-US" sz="1400" spc="-1" strike="noStrike">
                <a:solidFill>
                  <a:srgbClr val="424242"/>
                </a:solidFill>
                <a:latin typeface="Nunito"/>
                <a:ea typeface="Nunito"/>
              </a:rPr>
              <a:t>aplicații web - acestea sunt randate de către browser. Request-ul către un server întoarce fie un document HTML minimal cu conținut JavaScript fie direct un fișier JavaScript. Ulterior acesta va fi rulat de către browser, iar conținutul paginii va fi construit dinamic.</a:t>
            </a:r>
            <a:endParaRPr b="0" lang="en-US" sz="1400" spc="-1" strike="noStrike">
              <a:solidFill>
                <a:srgbClr val="000000"/>
              </a:solidFill>
              <a:latin typeface="Arial"/>
            </a:endParaRPr>
          </a:p>
          <a:p>
            <a:pPr marL="457200" indent="-317160">
              <a:lnSpc>
                <a:spcPct val="200000"/>
              </a:lnSpc>
              <a:buClr>
                <a:srgbClr val="424242"/>
              </a:buClr>
              <a:buFont typeface="Nunito"/>
              <a:buChar char="●"/>
            </a:pPr>
            <a:r>
              <a:rPr b="0" lang="en-US" sz="1400" spc="-1" strike="noStrike">
                <a:solidFill>
                  <a:srgbClr val="424242"/>
                </a:solidFill>
                <a:latin typeface="Nunito"/>
                <a:ea typeface="Nunito"/>
              </a:rPr>
              <a:t>Dacă aveți de a face cu server care returnează JavaScript aruncați un ochi către </a:t>
            </a:r>
            <a:r>
              <a:rPr b="1" lang="en-US" sz="1400" spc="-1" strike="noStrike">
                <a:solidFill>
                  <a:srgbClr val="424242"/>
                </a:solidFill>
                <a:latin typeface="Nunito"/>
                <a:ea typeface="Nunito"/>
              </a:rPr>
              <a:t>requests-html</a:t>
            </a:r>
            <a:r>
              <a:rPr b="0" lang="en-US" sz="1400" spc="-1" strike="noStrike">
                <a:solidFill>
                  <a:srgbClr val="424242"/>
                </a:solidFill>
                <a:latin typeface="Nunito"/>
                <a:ea typeface="Nunito"/>
              </a:rPr>
              <a:t>.</a:t>
            </a:r>
            <a:endParaRPr b="0" lang="en-US" sz="1400" spc="-1" strike="noStrike">
              <a:solidFill>
                <a:srgbClr val="000000"/>
              </a:solidFill>
              <a:latin typeface="Arial"/>
            </a:endParaRPr>
          </a:p>
        </p:txBody>
      </p:sp>
      <p:sp>
        <p:nvSpPr>
          <p:cNvPr id="271"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Web scraping</a:t>
            </a:r>
            <a:endParaRPr b="0" lang="en-US" sz="3000" spc="-1" strike="noStrike">
              <a:solidFill>
                <a:srgbClr val="000000"/>
              </a:solidFill>
              <a:latin typeface="Arial"/>
            </a:endParaRPr>
          </a:p>
        </p:txBody>
      </p:sp>
      <p:sp>
        <p:nvSpPr>
          <p:cNvPr id="272"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73" name="Google Shape;299;p37"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Temă</a:t>
            </a:r>
            <a:endParaRPr b="0" lang="en-US" sz="2400" spc="-1" strike="noStrike">
              <a:latin typeface="Arial"/>
            </a:endParaRPr>
          </a:p>
        </p:txBody>
      </p:sp>
      <p:pic>
        <p:nvPicPr>
          <p:cNvPr id="275" name="Google Shape;305;p38" descr=""/>
          <p:cNvPicPr/>
          <p:nvPr/>
        </p:nvPicPr>
        <p:blipFill>
          <a:blip r:embed="rId1"/>
          <a:stretch/>
        </p:blipFill>
        <p:spPr>
          <a:xfrm>
            <a:off x="3913560" y="1458000"/>
            <a:ext cx="4364640" cy="2859480"/>
          </a:xfrm>
          <a:prstGeom prst="rect">
            <a:avLst/>
          </a:prstGeom>
          <a:ln>
            <a:noFill/>
          </a:ln>
        </p:spPr>
      </p:pic>
      <p:sp>
        <p:nvSpPr>
          <p:cNvPr id="276"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77" name="Google Shape;307;p38"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0" y="2566080"/>
            <a:ext cx="12191760" cy="1324800"/>
          </a:xfrm>
          <a:prstGeom prst="rect">
            <a:avLst/>
          </a:prstGeom>
          <a:noFill/>
          <a:ln>
            <a:noFill/>
          </a:ln>
        </p:spPr>
        <p:txBody>
          <a:bodyPr anchor="ctr">
            <a:noAutofit/>
          </a:bodyPr>
          <a:p>
            <a:pPr algn="ctr">
              <a:lnSpc>
                <a:spcPct val="100000"/>
              </a:lnSpc>
              <a:tabLst>
                <a:tab algn="l" pos="0"/>
              </a:tabLst>
            </a:pPr>
            <a:r>
              <a:rPr b="1" lang="en-US" sz="6000" spc="-1" strike="noStrike">
                <a:solidFill>
                  <a:srgbClr val="ffffff"/>
                </a:solidFill>
                <a:latin typeface="Maven Pro"/>
                <a:ea typeface="Maven Pro"/>
              </a:rPr>
              <a:t>Memory savers</a:t>
            </a:r>
            <a:endParaRPr b="0" lang="en-US" sz="6000" spc="-1" strike="noStrike">
              <a:solidFill>
                <a:srgbClr val="000000"/>
              </a:solidFill>
              <a:latin typeface="Arial"/>
            </a:endParaRPr>
          </a:p>
        </p:txBody>
      </p:sp>
      <p:sp>
        <p:nvSpPr>
          <p:cNvPr id="138" name="CustomShape 2"/>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ffffff"/>
                </a:solidFill>
                <a:latin typeface="Maven Pro"/>
                <a:ea typeface="Maven Pro"/>
              </a:rPr>
              <a:t>1 din 4</a:t>
            </a:r>
            <a:endParaRPr b="0" lang="en-US" sz="1400" spc="-1" strike="noStrike">
              <a:latin typeface="Arial"/>
            </a:endParaRPr>
          </a:p>
        </p:txBody>
      </p:sp>
      <p:sp>
        <p:nvSpPr>
          <p:cNvPr id="139" name="CustomShape 3"/>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4. Memory savers, files &amp; web scraping</a:t>
            </a:r>
            <a:endParaRPr b="0" lang="en-US" sz="2400" spc="-1" strike="noStrike">
              <a:latin typeface="Arial"/>
            </a:endParaRPr>
          </a:p>
        </p:txBody>
      </p:sp>
      <p:pic>
        <p:nvPicPr>
          <p:cNvPr id="140" name="Google Shape;66;p12"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1001"/>
              </a:spcBef>
              <a:buClr>
                <a:srgbClr val="424242"/>
              </a:buClr>
              <a:buFont typeface="Nunito"/>
              <a:buChar char="●"/>
            </a:pPr>
            <a:r>
              <a:rPr b="0" lang="en-US" sz="1600" spc="-1" strike="noStrike">
                <a:solidFill>
                  <a:srgbClr val="424242"/>
                </a:solidFill>
                <a:latin typeface="Nunito"/>
                <a:ea typeface="Nunito"/>
              </a:rPr>
              <a:t>Să se scrie un web scraper care obține date pe care le afișează într-un fișier:</a:t>
            </a:r>
            <a:endParaRPr b="0" lang="en-US" sz="1600" spc="-1" strike="noStrike">
              <a:solidFill>
                <a:srgbClr val="000000"/>
              </a:solidFill>
              <a:latin typeface="Arial"/>
            </a:endParaRPr>
          </a:p>
          <a:p>
            <a:pPr lvl="1" marL="914400" indent="-329760">
              <a:lnSpc>
                <a:spcPct val="200000"/>
              </a:lnSpc>
              <a:spcBef>
                <a:spcPts val="1001"/>
              </a:spcBef>
              <a:buClr>
                <a:srgbClr val="424242"/>
              </a:buClr>
              <a:buFont typeface="Nunito"/>
              <a:buChar char="○"/>
            </a:pPr>
            <a:r>
              <a:rPr b="0" lang="en-US" sz="1600" spc="-1" strike="noStrike">
                <a:solidFill>
                  <a:srgbClr val="424242"/>
                </a:solidFill>
                <a:latin typeface="Nunito"/>
                <a:ea typeface="Nunito"/>
              </a:rPr>
              <a:t>datele ce urmează a fi obținute sunt la alegere (pentru lipsă de idei puteți obține informații despre articolele disponibile la adresa </a:t>
            </a:r>
            <a:r>
              <a:rPr b="0" lang="en-US" sz="1600" spc="-1" strike="noStrike" u="sng">
                <a:solidFill>
                  <a:srgbClr val="4fc3f7"/>
                </a:solidFill>
                <a:uFillTx/>
                <a:latin typeface="Nunito"/>
                <a:ea typeface="Nunito"/>
                <a:hlinkClick r:id="rId1"/>
              </a:rPr>
              <a:t>http://frsah.ro/</a:t>
            </a:r>
            <a:r>
              <a:rPr b="0" lang="en-US" sz="1600" spc="-1" strike="noStrike">
                <a:solidFill>
                  <a:srgbClr val="424242"/>
                </a:solidFill>
                <a:latin typeface="Nunito"/>
                <a:ea typeface="Nunito"/>
              </a:rPr>
              <a:t>)</a:t>
            </a:r>
            <a:endParaRPr b="0" lang="en-US" sz="1600" spc="-1" strike="noStrike">
              <a:solidFill>
                <a:srgbClr val="000000"/>
              </a:solidFill>
              <a:latin typeface="Arial"/>
            </a:endParaRPr>
          </a:p>
          <a:p>
            <a:pPr lvl="1" marL="914400" indent="-329760">
              <a:lnSpc>
                <a:spcPct val="200000"/>
              </a:lnSpc>
              <a:spcBef>
                <a:spcPts val="1001"/>
              </a:spcBef>
              <a:buClr>
                <a:srgbClr val="424242"/>
              </a:buClr>
              <a:buFont typeface="Nunito"/>
              <a:buChar char="○"/>
            </a:pPr>
            <a:r>
              <a:rPr b="0" lang="en-US" sz="1600" spc="-1" strike="noStrike">
                <a:solidFill>
                  <a:srgbClr val="424242"/>
                </a:solidFill>
                <a:latin typeface="Nunito"/>
                <a:ea typeface="Nunito"/>
              </a:rPr>
              <a:t>formatul fișierului și modul de stocare al datelor este la alegere.</a:t>
            </a:r>
            <a:endParaRPr b="0" lang="en-US" sz="1600" spc="-1" strike="noStrike">
              <a:solidFill>
                <a:srgbClr val="000000"/>
              </a:solidFill>
              <a:latin typeface="Arial"/>
            </a:endParaRPr>
          </a:p>
          <a:p>
            <a:pPr lvl="1" marL="914400" indent="-329760">
              <a:lnSpc>
                <a:spcPct val="200000"/>
              </a:lnSpc>
              <a:spcBef>
                <a:spcPts val="1001"/>
              </a:spcBef>
              <a:buClr>
                <a:srgbClr val="424242"/>
              </a:buClr>
              <a:buFont typeface="Nunito"/>
              <a:buChar char="○"/>
            </a:pPr>
            <a:r>
              <a:rPr b="0" lang="en-US" sz="1600" spc="-1" strike="noStrike">
                <a:solidFill>
                  <a:srgbClr val="424242"/>
                </a:solidFill>
                <a:latin typeface="Nunito"/>
                <a:ea typeface="Nunito"/>
              </a:rPr>
              <a:t>extra:</a:t>
            </a:r>
            <a:endParaRPr b="0" lang="en-US" sz="1600" spc="-1" strike="noStrike">
              <a:solidFill>
                <a:srgbClr val="000000"/>
              </a:solidFill>
              <a:latin typeface="Arial"/>
            </a:endParaRPr>
          </a:p>
          <a:p>
            <a:pPr lvl="2" marL="1371600" indent="-329760">
              <a:lnSpc>
                <a:spcPct val="200000"/>
              </a:lnSpc>
              <a:spcBef>
                <a:spcPts val="1001"/>
              </a:spcBef>
              <a:buClr>
                <a:srgbClr val="424242"/>
              </a:buClr>
              <a:buFont typeface="Nunito"/>
              <a:buChar char="➠"/>
            </a:pPr>
            <a:r>
              <a:rPr b="0" lang="en-US" sz="1600" spc="-1" strike="noStrike">
                <a:solidFill>
                  <a:srgbClr val="424242"/>
                </a:solidFill>
                <a:latin typeface="Nunito"/>
                <a:ea typeface="Nunito"/>
              </a:rPr>
              <a:t>adăugați funcționalitate de citire a informației din fișier și afișarea ei în consolă.</a:t>
            </a:r>
            <a:endParaRPr b="0" lang="en-US" sz="1600" spc="-1" strike="noStrike">
              <a:solidFill>
                <a:srgbClr val="000000"/>
              </a:solidFill>
              <a:latin typeface="Arial"/>
            </a:endParaRPr>
          </a:p>
          <a:p>
            <a:pPr lvl="2" marL="1371600" indent="-329760">
              <a:lnSpc>
                <a:spcPct val="200000"/>
              </a:lnSpc>
              <a:spcBef>
                <a:spcPts val="1001"/>
              </a:spcBef>
              <a:spcAft>
                <a:spcPts val="1001"/>
              </a:spcAft>
              <a:buClr>
                <a:srgbClr val="424242"/>
              </a:buClr>
              <a:buFont typeface="Nunito"/>
              <a:buChar char="➠"/>
            </a:pPr>
            <a:r>
              <a:rPr b="0" lang="en-US" sz="1600" spc="-1" strike="noStrike">
                <a:solidFill>
                  <a:srgbClr val="424242"/>
                </a:solidFill>
                <a:latin typeface="Nunito"/>
                <a:ea typeface="Nunito"/>
              </a:rPr>
              <a:t>adăugați funcționalitate de citire a informației anterioare și completarea acesteia cu informații noi</a:t>
            </a:r>
            <a:endParaRPr b="0" lang="en-US" sz="1600" spc="-1" strike="noStrike">
              <a:solidFill>
                <a:srgbClr val="000000"/>
              </a:solidFill>
              <a:latin typeface="Arial"/>
            </a:endParaRPr>
          </a:p>
        </p:txBody>
      </p:sp>
      <p:sp>
        <p:nvSpPr>
          <p:cNvPr id="279"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Temă</a:t>
            </a:r>
            <a:endParaRPr b="0" lang="en-US" sz="3000" spc="-1" strike="noStrike">
              <a:solidFill>
                <a:srgbClr val="000000"/>
              </a:solidFill>
              <a:latin typeface="Arial"/>
            </a:endParaRPr>
          </a:p>
        </p:txBody>
      </p:sp>
      <p:sp>
        <p:nvSpPr>
          <p:cNvPr id="280"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81" name="Google Shape;315;p39"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591560" y="6259680"/>
            <a:ext cx="10372320" cy="597960"/>
          </a:xfrm>
          <a:prstGeom prst="rect">
            <a:avLst/>
          </a:prstGeom>
          <a:noFill/>
          <a:ln>
            <a:noFill/>
          </a:ln>
        </p:spPr>
        <p:style>
          <a:lnRef idx="0"/>
          <a:fillRef idx="0"/>
          <a:effectRef idx="0"/>
          <a:fontRef idx="minor"/>
        </p:style>
      </p:sp>
      <p:sp>
        <p:nvSpPr>
          <p:cNvPr id="283" name="CustomShape 2"/>
          <p:cNvSpPr/>
          <p:nvPr/>
        </p:nvSpPr>
        <p:spPr>
          <a:xfrm>
            <a:off x="0" y="5020560"/>
            <a:ext cx="12191760" cy="123912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400" spc="-1" strike="noStrike">
                <a:solidFill>
                  <a:srgbClr val="000000"/>
                </a:solidFill>
                <a:latin typeface="Maven Pro"/>
                <a:ea typeface="Maven Pro"/>
              </a:rPr>
              <a:t>Vă mulțumesc!</a:t>
            </a:r>
            <a:endParaRPr b="0" lang="en-US" sz="2400" spc="-1" strike="noStrike">
              <a:latin typeface="Arial"/>
            </a:endParaRPr>
          </a:p>
        </p:txBody>
      </p:sp>
      <p:sp>
        <p:nvSpPr>
          <p:cNvPr id="284"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285" name="Google Shape;323;p40" descr=""/>
          <p:cNvPicPr/>
          <p:nvPr/>
        </p:nvPicPr>
        <p:blipFill>
          <a:blip r:embed="rId1"/>
          <a:stretch/>
        </p:blipFill>
        <p:spPr>
          <a:xfrm>
            <a:off x="3539520" y="1446480"/>
            <a:ext cx="5112360" cy="2859480"/>
          </a:xfrm>
          <a:prstGeom prst="rect">
            <a:avLst/>
          </a:prstGeom>
          <a:ln>
            <a:noFill/>
          </a:ln>
        </p:spPr>
      </p:pic>
      <p:pic>
        <p:nvPicPr>
          <p:cNvPr id="286" name="Google Shape;324;p40" descr=""/>
          <p:cNvPicPr/>
          <p:nvPr/>
        </p:nvPicPr>
        <p:blipFill>
          <a:blip r:embed="rId2"/>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În acest capitol ne vom juca cu câteva funcții și metode de a salva timp și memorie atunci când dezvoltăm o aplicație folosind Python.</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Chiar dacă memoria este gestionată de Python Memory Management, este de datoria noastră, ca developeri, să nu consumăm memoria inutil și să scriem cod astfel încât acesta să consume cât mai puține resurse și să fie cât mai eficient.</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Pentru a îndeplini această sarcină trebuie să știm de existența următoarelor noțiuni:</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funcții </a:t>
            </a:r>
            <a:r>
              <a:rPr b="1" lang="en-US" sz="1600" spc="-1" strike="noStrike">
                <a:solidFill>
                  <a:srgbClr val="424242"/>
                </a:solidFill>
                <a:latin typeface="Nunito"/>
                <a:ea typeface="Nunito"/>
              </a:rPr>
              <a:t>lambda</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funcția </a:t>
            </a:r>
            <a:r>
              <a:rPr b="1" lang="en-US" sz="1600" spc="-1" strike="noStrike">
                <a:solidFill>
                  <a:srgbClr val="424242"/>
                </a:solidFill>
                <a:latin typeface="Nunito"/>
                <a:ea typeface="Nunito"/>
              </a:rPr>
              <a:t>map</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funcția </a:t>
            </a:r>
            <a:r>
              <a:rPr b="1" lang="en-US" sz="1600" spc="-1" strike="noStrike">
                <a:solidFill>
                  <a:srgbClr val="424242"/>
                </a:solidFill>
                <a:latin typeface="Nunito"/>
                <a:ea typeface="Nunito"/>
              </a:rPr>
              <a:t>filter</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funcția </a:t>
            </a:r>
            <a:r>
              <a:rPr b="1" lang="en-US" sz="1600" spc="-1" strike="noStrike">
                <a:solidFill>
                  <a:srgbClr val="424242"/>
                </a:solidFill>
                <a:latin typeface="Nunito"/>
                <a:ea typeface="Nunito"/>
              </a:rPr>
              <a:t>zip</a:t>
            </a:r>
            <a:endParaRPr b="0" lang="en-US" sz="1600" spc="-1" strike="noStrike">
              <a:solidFill>
                <a:srgbClr val="000000"/>
              </a:solidFill>
              <a:latin typeface="Arial"/>
            </a:endParaRPr>
          </a:p>
          <a:p>
            <a:pPr lvl="1" marL="914400" indent="-329760">
              <a:lnSpc>
                <a:spcPct val="200000"/>
              </a:lnSpc>
              <a:buClr>
                <a:srgbClr val="424242"/>
              </a:buClr>
              <a:buFont typeface="Nunito"/>
              <a:buChar char="○"/>
            </a:pPr>
            <a:r>
              <a:rPr b="0" lang="en-US" sz="1600" spc="-1" strike="noStrike">
                <a:solidFill>
                  <a:srgbClr val="424242"/>
                </a:solidFill>
                <a:latin typeface="Nunito"/>
                <a:ea typeface="Nunito"/>
              </a:rPr>
              <a:t>list </a:t>
            </a:r>
            <a:r>
              <a:rPr b="1" lang="en-US" sz="1600" spc="-1" strike="noStrike">
                <a:solidFill>
                  <a:srgbClr val="424242"/>
                </a:solidFill>
                <a:latin typeface="Nunito"/>
                <a:ea typeface="Nunito"/>
              </a:rPr>
              <a:t>comprehension</a:t>
            </a:r>
            <a:endParaRPr b="0" lang="en-US" sz="1600" spc="-1" strike="noStrike">
              <a:solidFill>
                <a:srgbClr val="000000"/>
              </a:solidFill>
              <a:latin typeface="Arial"/>
            </a:endParaRPr>
          </a:p>
        </p:txBody>
      </p:sp>
      <p:sp>
        <p:nvSpPr>
          <p:cNvPr id="14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a:t>
            </a:r>
            <a:r>
              <a:rPr b="1" lang="en-US" sz="3000" spc="-1" strike="noStrike">
                <a:solidFill>
                  <a:srgbClr val="7030a0"/>
                </a:solidFill>
                <a:latin typeface="Maven Pro"/>
                <a:ea typeface="Maven Pro"/>
              </a:rPr>
              <a:t>e</a:t>
            </a:r>
            <a:r>
              <a:rPr b="1" lang="en-US" sz="3000" spc="-1" strike="noStrike">
                <a:solidFill>
                  <a:srgbClr val="7030a0"/>
                </a:solidFill>
                <a:latin typeface="Maven Pro"/>
                <a:ea typeface="Maven Pro"/>
              </a:rPr>
              <a:t>m</a:t>
            </a:r>
            <a:r>
              <a:rPr b="1" lang="en-US" sz="3000" spc="-1" strike="noStrike">
                <a:solidFill>
                  <a:srgbClr val="7030a0"/>
                </a:solidFill>
                <a:latin typeface="Maven Pro"/>
                <a:ea typeface="Maven Pro"/>
              </a:rPr>
              <a:t>or</a:t>
            </a:r>
            <a:r>
              <a:rPr b="1" lang="en-US" sz="3000" spc="-1" strike="noStrike">
                <a:solidFill>
                  <a:srgbClr val="7030a0"/>
                </a:solidFill>
                <a:latin typeface="Maven Pro"/>
                <a:ea typeface="Maven Pro"/>
              </a:rPr>
              <a:t>y </a:t>
            </a:r>
            <a:r>
              <a:rPr b="1" lang="en-US" sz="3000" spc="-1" strike="noStrike">
                <a:solidFill>
                  <a:srgbClr val="7030a0"/>
                </a:solidFill>
                <a:latin typeface="Maven Pro"/>
                <a:ea typeface="Maven Pro"/>
              </a:rPr>
              <a:t>s</a:t>
            </a:r>
            <a:r>
              <a:rPr b="1" lang="en-US" sz="3000" spc="-1" strike="noStrike">
                <a:solidFill>
                  <a:srgbClr val="7030a0"/>
                </a:solidFill>
                <a:latin typeface="Maven Pro"/>
                <a:ea typeface="Maven Pro"/>
              </a:rPr>
              <a:t>a</a:t>
            </a:r>
            <a:r>
              <a:rPr b="1" lang="en-US" sz="3000" spc="-1" strike="noStrike">
                <a:solidFill>
                  <a:srgbClr val="7030a0"/>
                </a:solidFill>
                <a:latin typeface="Maven Pro"/>
                <a:ea typeface="Maven Pro"/>
              </a:rPr>
              <a:t>v</a:t>
            </a:r>
            <a:r>
              <a:rPr b="1" lang="en-US" sz="3000" spc="-1" strike="noStrike">
                <a:solidFill>
                  <a:srgbClr val="7030a0"/>
                </a:solidFill>
                <a:latin typeface="Maven Pro"/>
                <a:ea typeface="Maven Pro"/>
              </a:rPr>
              <a:t>er</a:t>
            </a:r>
            <a:r>
              <a:rPr b="1" lang="en-US" sz="3000" spc="-1" strike="noStrike">
                <a:solidFill>
                  <a:srgbClr val="7030a0"/>
                </a:solidFill>
                <a:latin typeface="Maven Pro"/>
                <a:ea typeface="Maven Pro"/>
              </a:rPr>
              <a:t>s</a:t>
            </a:r>
            <a:endParaRPr b="0" lang="en-US" sz="3000" spc="-1" strike="noStrike">
              <a:solidFill>
                <a:srgbClr val="000000"/>
              </a:solidFill>
              <a:latin typeface="Arial"/>
            </a:endParaRPr>
          </a:p>
        </p:txBody>
      </p:sp>
      <p:sp>
        <p:nvSpPr>
          <p:cNvPr id="14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44" name="Google Shape;74;p13" descr=""/>
          <p:cNvPicPr/>
          <p:nvPr/>
        </p:nvPicPr>
        <p:blipFill>
          <a:blip r:embed="rId1"/>
          <a:stretch/>
        </p:blipFill>
        <p:spPr>
          <a:xfrm>
            <a:off x="1371600" y="6373800"/>
            <a:ext cx="1274400" cy="429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O funcție lambda este o funcție anonimă care îndeplinește o singură instrucțiune.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Acest tip de funcție poate primi orice număr de parametrii, dar poate executa o singură instrucțiune.</a:t>
            </a:r>
            <a:endParaRPr b="0" lang="en-US" sz="1800" spc="-1" strike="noStrike">
              <a:solidFill>
                <a:srgbClr val="000000"/>
              </a:solidFill>
              <a:latin typeface="Arial"/>
            </a:endParaRPr>
          </a:p>
          <a:p>
            <a:pPr marL="457200" indent="-342720">
              <a:lnSpc>
                <a:spcPct val="200000"/>
              </a:lnSpc>
              <a:buClr>
                <a:srgbClr val="424242"/>
              </a:buClr>
              <a:buFont typeface="Nunito"/>
              <a:buChar char="●"/>
            </a:pPr>
            <a:r>
              <a:rPr b="0" lang="en-US" sz="1800" spc="-1" strike="noStrike">
                <a:solidFill>
                  <a:srgbClr val="424242"/>
                </a:solidFill>
                <a:latin typeface="Nunito"/>
                <a:ea typeface="Nunito"/>
              </a:rPr>
              <a:t>Sintaxa este următoarea:</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lvl="1" marL="914400" indent="-342720">
              <a:lnSpc>
                <a:spcPct val="20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pentru folosirea unei funcții lambda avem nevoie să folosim keyword-ul lambda</a:t>
            </a:r>
            <a:endParaRPr b="0" lang="en-US" sz="1800" spc="-1" strike="noStrike">
              <a:solidFill>
                <a:srgbClr val="000000"/>
              </a:solidFill>
              <a:latin typeface="Arial"/>
            </a:endParaRPr>
          </a:p>
          <a:p>
            <a:pPr lvl="1" marL="914400" indent="-342720">
              <a:lnSpc>
                <a:spcPct val="200000"/>
              </a:lnSpc>
              <a:buClr>
                <a:srgbClr val="424242"/>
              </a:buClr>
              <a:buFont typeface="Nunito"/>
              <a:buChar char="○"/>
              <a:tabLst>
                <a:tab algn="l" pos="0"/>
              </a:tabLst>
            </a:pPr>
            <a:r>
              <a:rPr b="0" lang="en-US" sz="1800" spc="-1" strike="noStrike">
                <a:solidFill>
                  <a:srgbClr val="424242"/>
                </a:solidFill>
                <a:latin typeface="Nunito"/>
                <a:ea typeface="Nunito"/>
              </a:rPr>
              <a:t>keyword-ul este urmat de lista de parametrii - spre deosebire de o funcție normală se poate observa că parametrii sunt doar separați prin virgulă, fără a folosi paranteze rotunde </a:t>
            </a:r>
            <a:r>
              <a:rPr b="1" lang="en-US" sz="1800" spc="-1" strike="noStrike">
                <a:solidFill>
                  <a:srgbClr val="424242"/>
                </a:solidFill>
                <a:latin typeface="Nunito"/>
                <a:ea typeface="Nunito"/>
              </a:rPr>
              <a:t>()</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lvl="1" marL="914400" indent="-342720">
              <a:lnSpc>
                <a:spcPct val="200000"/>
              </a:lnSpc>
              <a:buClr>
                <a:srgbClr val="424242"/>
              </a:buClr>
              <a:buFont typeface="Nunito"/>
              <a:buChar char="○"/>
              <a:tabLst>
                <a:tab algn="l" pos="0"/>
              </a:tabLst>
            </a:pPr>
            <a:r>
              <a:rPr b="0" lang="en-US" sz="1800" spc="-1" strike="noStrike">
                <a:solidFill>
                  <a:srgbClr val="424242"/>
                </a:solidFill>
                <a:latin typeface="Nunito"/>
                <a:ea typeface="Nunito"/>
              </a:rPr>
              <a:t>instrucțiunea ce urmează a fi rulată se află după caracterul </a:t>
            </a:r>
            <a:r>
              <a:rPr b="1" lang="en-US" sz="1800" spc="-1" strike="noStrike">
                <a:solidFill>
                  <a:srgbClr val="424242"/>
                </a:solidFill>
                <a:latin typeface="Nunito"/>
                <a:ea typeface="Nunito"/>
              </a:rPr>
              <a:t>:</a:t>
            </a:r>
            <a:r>
              <a:rPr b="0" lang="en-US" sz="1800" spc="-1" strike="noStrike">
                <a:solidFill>
                  <a:srgbClr val="424242"/>
                </a:solidFill>
                <a:latin typeface="Nunito"/>
                <a:ea typeface="Nunito"/>
              </a:rPr>
              <a:t>.</a:t>
            </a:r>
            <a:endParaRPr b="0" lang="en-US" sz="1800" spc="-1" strike="noStrike">
              <a:solidFill>
                <a:srgbClr val="000000"/>
              </a:solidFill>
              <a:latin typeface="Arial"/>
            </a:endParaRPr>
          </a:p>
        </p:txBody>
      </p:sp>
      <p:sp>
        <p:nvSpPr>
          <p:cNvPr id="146"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a:t>
            </a:r>
            <a:r>
              <a:rPr b="1" lang="en-US" sz="3000" spc="-1" strike="noStrike">
                <a:solidFill>
                  <a:srgbClr val="7030a0"/>
                </a:solidFill>
                <a:latin typeface="Maven Pro"/>
                <a:ea typeface="Maven Pro"/>
              </a:rPr>
              <a:t>e</a:t>
            </a:r>
            <a:r>
              <a:rPr b="1" lang="en-US" sz="3000" spc="-1" strike="noStrike">
                <a:solidFill>
                  <a:srgbClr val="7030a0"/>
                </a:solidFill>
                <a:latin typeface="Maven Pro"/>
                <a:ea typeface="Maven Pro"/>
              </a:rPr>
              <a:t>m</a:t>
            </a:r>
            <a:r>
              <a:rPr b="1" lang="en-US" sz="3000" spc="-1" strike="noStrike">
                <a:solidFill>
                  <a:srgbClr val="7030a0"/>
                </a:solidFill>
                <a:latin typeface="Maven Pro"/>
                <a:ea typeface="Maven Pro"/>
              </a:rPr>
              <a:t>or</a:t>
            </a:r>
            <a:r>
              <a:rPr b="1" lang="en-US" sz="3000" spc="-1" strike="noStrike">
                <a:solidFill>
                  <a:srgbClr val="7030a0"/>
                </a:solidFill>
                <a:latin typeface="Maven Pro"/>
                <a:ea typeface="Maven Pro"/>
              </a:rPr>
              <a:t>y </a:t>
            </a:r>
            <a:r>
              <a:rPr b="1" lang="en-US" sz="3000" spc="-1" strike="noStrike">
                <a:solidFill>
                  <a:srgbClr val="7030a0"/>
                </a:solidFill>
                <a:latin typeface="Maven Pro"/>
                <a:ea typeface="Maven Pro"/>
              </a:rPr>
              <a:t>s</a:t>
            </a:r>
            <a:r>
              <a:rPr b="1" lang="en-US" sz="3000" spc="-1" strike="noStrike">
                <a:solidFill>
                  <a:srgbClr val="7030a0"/>
                </a:solidFill>
                <a:latin typeface="Maven Pro"/>
                <a:ea typeface="Maven Pro"/>
              </a:rPr>
              <a:t>a</a:t>
            </a:r>
            <a:r>
              <a:rPr b="1" lang="en-US" sz="3000" spc="-1" strike="noStrike">
                <a:solidFill>
                  <a:srgbClr val="7030a0"/>
                </a:solidFill>
                <a:latin typeface="Maven Pro"/>
                <a:ea typeface="Maven Pro"/>
              </a:rPr>
              <a:t>v</a:t>
            </a:r>
            <a:r>
              <a:rPr b="1" lang="en-US" sz="3000" spc="-1" strike="noStrike">
                <a:solidFill>
                  <a:srgbClr val="7030a0"/>
                </a:solidFill>
                <a:latin typeface="Maven Pro"/>
                <a:ea typeface="Maven Pro"/>
              </a:rPr>
              <a:t>er</a:t>
            </a:r>
            <a:r>
              <a:rPr b="1" lang="en-US" sz="3000" spc="-1" strike="noStrike">
                <a:solidFill>
                  <a:srgbClr val="7030a0"/>
                </a:solidFill>
                <a:latin typeface="Maven Pro"/>
                <a:ea typeface="Maven Pro"/>
              </a:rPr>
              <a:t>s </a:t>
            </a:r>
            <a:r>
              <a:rPr b="1" lang="en-US" sz="3000" spc="-1" strike="noStrike">
                <a:solidFill>
                  <a:srgbClr val="7030a0"/>
                </a:solidFill>
                <a:latin typeface="Maven Pro"/>
                <a:ea typeface="Maven Pro"/>
              </a:rPr>
              <a:t>- </a:t>
            </a:r>
            <a:r>
              <a:rPr b="1" lang="en-US" sz="3000" spc="-1" strike="noStrike">
                <a:solidFill>
                  <a:srgbClr val="7030a0"/>
                </a:solidFill>
                <a:latin typeface="Maven Pro"/>
                <a:ea typeface="Maven Pro"/>
              </a:rPr>
              <a:t>fu</a:t>
            </a:r>
            <a:r>
              <a:rPr b="1" lang="en-US" sz="3000" spc="-1" strike="noStrike">
                <a:solidFill>
                  <a:srgbClr val="7030a0"/>
                </a:solidFill>
                <a:latin typeface="Maven Pro"/>
                <a:ea typeface="Maven Pro"/>
              </a:rPr>
              <a:t>n</a:t>
            </a:r>
            <a:r>
              <a:rPr b="1" lang="en-US" sz="3000" spc="-1" strike="noStrike">
                <a:solidFill>
                  <a:srgbClr val="7030a0"/>
                </a:solidFill>
                <a:latin typeface="Maven Pro"/>
                <a:ea typeface="Maven Pro"/>
              </a:rPr>
              <a:t>cț</a:t>
            </a:r>
            <a:r>
              <a:rPr b="1" lang="en-US" sz="3000" spc="-1" strike="noStrike">
                <a:solidFill>
                  <a:srgbClr val="7030a0"/>
                </a:solidFill>
                <a:latin typeface="Maven Pro"/>
                <a:ea typeface="Maven Pro"/>
              </a:rPr>
              <a:t>ii </a:t>
            </a:r>
            <a:r>
              <a:rPr b="1" lang="en-US" sz="3000" spc="-1" strike="noStrike">
                <a:solidFill>
                  <a:srgbClr val="7030a0"/>
                </a:solidFill>
                <a:latin typeface="Maven Pro"/>
                <a:ea typeface="Maven Pro"/>
              </a:rPr>
              <a:t>la</a:t>
            </a:r>
            <a:r>
              <a:rPr b="1" lang="en-US" sz="3000" spc="-1" strike="noStrike">
                <a:solidFill>
                  <a:srgbClr val="7030a0"/>
                </a:solidFill>
                <a:latin typeface="Maven Pro"/>
                <a:ea typeface="Maven Pro"/>
              </a:rPr>
              <a:t>m</a:t>
            </a:r>
            <a:r>
              <a:rPr b="1" lang="en-US" sz="3000" spc="-1" strike="noStrike">
                <a:solidFill>
                  <a:srgbClr val="7030a0"/>
                </a:solidFill>
                <a:latin typeface="Maven Pro"/>
                <a:ea typeface="Maven Pro"/>
              </a:rPr>
              <a:t>b</a:t>
            </a:r>
            <a:r>
              <a:rPr b="1" lang="en-US" sz="3000" spc="-1" strike="noStrike">
                <a:solidFill>
                  <a:srgbClr val="7030a0"/>
                </a:solidFill>
                <a:latin typeface="Maven Pro"/>
                <a:ea typeface="Maven Pro"/>
              </a:rPr>
              <a:t>d</a:t>
            </a:r>
            <a:r>
              <a:rPr b="1" lang="en-US" sz="3000" spc="-1" strike="noStrike">
                <a:solidFill>
                  <a:srgbClr val="7030a0"/>
                </a:solidFill>
                <a:latin typeface="Maven Pro"/>
                <a:ea typeface="Maven Pro"/>
              </a:rPr>
              <a:t>a</a:t>
            </a:r>
            <a:endParaRPr b="0" lang="en-US" sz="3000" spc="-1" strike="noStrike">
              <a:solidFill>
                <a:srgbClr val="000000"/>
              </a:solidFill>
              <a:latin typeface="Arial"/>
            </a:endParaRPr>
          </a:p>
        </p:txBody>
      </p:sp>
      <p:sp>
        <p:nvSpPr>
          <p:cNvPr id="147"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48" name="Google Shape;82;p14" descr=""/>
          <p:cNvPicPr/>
          <p:nvPr/>
        </p:nvPicPr>
        <p:blipFill>
          <a:blip r:embed="rId1"/>
          <a:stretch/>
        </p:blipFill>
        <p:spPr>
          <a:xfrm>
            <a:off x="1371600" y="6373800"/>
            <a:ext cx="1274400" cy="429120"/>
          </a:xfrm>
          <a:prstGeom prst="rect">
            <a:avLst/>
          </a:prstGeom>
          <a:ln>
            <a:noFill/>
          </a:ln>
        </p:spPr>
      </p:pic>
      <p:pic>
        <p:nvPicPr>
          <p:cNvPr id="149" name="Google Shape;83;p14" descr=""/>
          <p:cNvPicPr/>
          <p:nvPr/>
        </p:nvPicPr>
        <p:blipFill>
          <a:blip r:embed="rId2"/>
          <a:stretch/>
        </p:blipFill>
        <p:spPr>
          <a:xfrm>
            <a:off x="4716000" y="2603880"/>
            <a:ext cx="2809440" cy="1116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Deși exemplul anterior funcționează perfect, în consolă fiind afișată suma numerelor, codul nu este în conformitate cu standardul </a:t>
            </a:r>
            <a:r>
              <a:rPr b="1" lang="en-US" sz="1800" spc="-1" strike="noStrike">
                <a:solidFill>
                  <a:srgbClr val="424242"/>
                </a:solidFill>
                <a:latin typeface="Nunito"/>
                <a:ea typeface="Nunito"/>
              </a:rPr>
              <a:t>PEP 8</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marL="457200" indent="-342720">
              <a:lnSpc>
                <a:spcPct val="20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Conform PEP 8, o funcție lambda nu se asignează. Dacă vrem să etichetăm (numim / definim) o funcție trebuie să folosim o funcție normală, definită cu ajutorul keyword-ului </a:t>
            </a:r>
            <a:r>
              <a:rPr b="1" lang="en-US" sz="1800" spc="-1" strike="noStrike">
                <a:solidFill>
                  <a:srgbClr val="424242"/>
                </a:solidFill>
                <a:latin typeface="Nunito"/>
                <a:ea typeface="Nunito"/>
              </a:rPr>
              <a:t>def</a:t>
            </a:r>
            <a:r>
              <a:rPr b="0" lang="en-US" sz="1800" spc="-1" strike="noStrike">
                <a:solidFill>
                  <a:srgbClr val="424242"/>
                </a:solidFill>
                <a:latin typeface="Nunito"/>
                <a:ea typeface="Nunito"/>
              </a:rPr>
              <a:t>.</a:t>
            </a:r>
            <a:endParaRPr b="0" lang="en-US" sz="1800" spc="-1" strike="noStrike">
              <a:solidFill>
                <a:srgbClr val="000000"/>
              </a:solidFill>
              <a:latin typeface="Arial"/>
            </a:endParaRPr>
          </a:p>
          <a:p>
            <a:pPr marL="457200" indent="-342720">
              <a:lnSpc>
                <a:spcPct val="200000"/>
              </a:lnSpc>
              <a:buClr>
                <a:srgbClr val="424242"/>
              </a:buClr>
              <a:buFont typeface="Nunito"/>
              <a:buChar char="●"/>
              <a:tabLst>
                <a:tab algn="l" pos="0"/>
              </a:tabLst>
            </a:pPr>
            <a:r>
              <a:rPr b="0" lang="en-US" sz="1800" spc="-1" strike="noStrike">
                <a:solidFill>
                  <a:srgbClr val="424242"/>
                </a:solidFill>
                <a:latin typeface="Nunito"/>
                <a:ea typeface="Nunito"/>
              </a:rPr>
              <a:t>Tocmai aici este avantajul în a folosi funcții lambda în detrimentul funcțiilor clasice. Odată definită o funcție aceasta va ocupa locație în memorie, în timp ce rolul unei funcții lambda este exact acela de a salva memorie și a nu o ocupa inutil.</a:t>
            </a:r>
            <a:endParaRPr b="0" lang="en-US" sz="1800" spc="-1" strike="noStrike">
              <a:solidFill>
                <a:srgbClr val="000000"/>
              </a:solidFill>
              <a:latin typeface="Arial"/>
            </a:endParaRPr>
          </a:p>
          <a:p>
            <a:pPr marL="457200" indent="-342720">
              <a:lnSpc>
                <a:spcPct val="200000"/>
              </a:lnSpc>
              <a:buClr>
                <a:srgbClr val="424242"/>
              </a:buClr>
              <a:buFont typeface="Nunito"/>
              <a:buChar char="●"/>
              <a:tabLst>
                <a:tab algn="l" pos="0"/>
              </a:tabLst>
            </a:pPr>
            <a:r>
              <a:rPr b="0" lang="en-US" sz="1800" spc="-1" strike="noStrike">
                <a:solidFill>
                  <a:srgbClr val="424242"/>
                </a:solidFill>
                <a:latin typeface="Nunito"/>
                <a:ea typeface="Nunito"/>
              </a:rPr>
              <a:t>Cu alte cuvinte, o funcție lambda ocupă memorie doar în momentul rulării și este ștearsă imediat după.</a:t>
            </a:r>
            <a:endParaRPr b="0" lang="en-US" sz="1800" spc="-1" strike="noStrike">
              <a:solidFill>
                <a:srgbClr val="000000"/>
              </a:solidFill>
              <a:latin typeface="Arial"/>
            </a:endParaRPr>
          </a:p>
        </p:txBody>
      </p:sp>
      <p:sp>
        <p:nvSpPr>
          <p:cNvPr id="151"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funcții lambda</a:t>
            </a:r>
            <a:endParaRPr b="0" lang="en-US" sz="3000" spc="-1" strike="noStrike">
              <a:solidFill>
                <a:srgbClr val="000000"/>
              </a:solidFill>
              <a:latin typeface="Arial"/>
            </a:endParaRPr>
          </a:p>
        </p:txBody>
      </p:sp>
      <p:sp>
        <p:nvSpPr>
          <p:cNvPr id="152"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53" name="Google Shape;91;p15" descr=""/>
          <p:cNvPicPr/>
          <p:nvPr/>
        </p:nvPicPr>
        <p:blipFill>
          <a:blip r:embed="rId1"/>
          <a:stretch/>
        </p:blipFill>
        <p:spPr>
          <a:xfrm>
            <a:off x="1371600" y="6373800"/>
            <a:ext cx="1274400" cy="429120"/>
          </a:xfrm>
          <a:prstGeom prst="rect">
            <a:avLst/>
          </a:prstGeom>
          <a:ln>
            <a:noFill/>
          </a:ln>
        </p:spPr>
      </p:pic>
      <p:pic>
        <p:nvPicPr>
          <p:cNvPr id="154" name="Google Shape;92;p15" descr=""/>
          <p:cNvPicPr/>
          <p:nvPr/>
        </p:nvPicPr>
        <p:blipFill>
          <a:blip r:embed="rId2"/>
          <a:stretch/>
        </p:blipFill>
        <p:spPr>
          <a:xfrm>
            <a:off x="3737520" y="1924560"/>
            <a:ext cx="4716720" cy="797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77920" y="806400"/>
            <a:ext cx="11686320" cy="5462640"/>
          </a:xfrm>
          <a:prstGeom prst="rect">
            <a:avLst/>
          </a:prstGeom>
          <a:noFill/>
          <a:ln>
            <a:noFill/>
          </a:ln>
        </p:spPr>
        <p:txBody>
          <a:bodyPr>
            <a:noAutofit/>
          </a:bodyPr>
          <a:p>
            <a:pPr marL="457200" indent="-342720">
              <a:lnSpc>
                <a:spcPct val="200000"/>
              </a:lnSpc>
              <a:spcBef>
                <a:spcPts val="799"/>
              </a:spcBef>
              <a:buClr>
                <a:srgbClr val="424242"/>
              </a:buClr>
              <a:buFont typeface="Nunito"/>
              <a:buChar char="●"/>
            </a:pPr>
            <a:r>
              <a:rPr b="0" lang="en-US" sz="1800" spc="-1" strike="noStrike">
                <a:solidFill>
                  <a:srgbClr val="424242"/>
                </a:solidFill>
                <a:latin typeface="Nunito"/>
                <a:ea typeface="Nunito"/>
              </a:rPr>
              <a:t>Această afirmație poate fi demonstrată ușor dacă vom folosi funcția id() și verificăm valoarea returnată de aceasta pentru o funcție lambda asignată (variantă nerecomandată) și folosirea unei funcții lambda de sine stătătoare (variantă recomandată).</a:t>
            </a: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a:lnSpc>
                <a:spcPct val="200000"/>
              </a:lnSpc>
              <a:spcBef>
                <a:spcPts val="799"/>
              </a:spcBef>
              <a:tabLst>
                <a:tab algn="l" pos="0"/>
              </a:tabLst>
            </a:pPr>
            <a:endParaRPr b="0" lang="en-US" sz="1800" spc="-1" strike="noStrike">
              <a:solidFill>
                <a:srgbClr val="000000"/>
              </a:solidFill>
              <a:latin typeface="Arial"/>
            </a:endParaRPr>
          </a:p>
          <a:p>
            <a:pPr marL="457200" indent="-342720">
              <a:lnSpc>
                <a:spcPct val="20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În exemplul anterior se poate observa că funcția asignată lui a își păstrează locația de memorie pe tot parcursul programului, în timp ce restul funcțiilor lambda ocupă, rând pe rând, aceeași locație de memorie.</a:t>
            </a:r>
            <a:endParaRPr b="0" lang="en-US" sz="1800" spc="-1" strike="noStrike">
              <a:solidFill>
                <a:srgbClr val="000000"/>
              </a:solidFill>
              <a:latin typeface="Arial"/>
            </a:endParaRPr>
          </a:p>
        </p:txBody>
      </p:sp>
      <p:sp>
        <p:nvSpPr>
          <p:cNvPr id="156"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funcții lambda</a:t>
            </a:r>
            <a:endParaRPr b="0" lang="en-US" sz="3000" spc="-1" strike="noStrike">
              <a:solidFill>
                <a:srgbClr val="000000"/>
              </a:solidFill>
              <a:latin typeface="Arial"/>
            </a:endParaRPr>
          </a:p>
        </p:txBody>
      </p:sp>
      <p:sp>
        <p:nvSpPr>
          <p:cNvPr id="157"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58" name="Google Shape;100;p16" descr=""/>
          <p:cNvPicPr/>
          <p:nvPr/>
        </p:nvPicPr>
        <p:blipFill>
          <a:blip r:embed="rId1"/>
          <a:stretch/>
        </p:blipFill>
        <p:spPr>
          <a:xfrm>
            <a:off x="1371600" y="6373800"/>
            <a:ext cx="1274400" cy="429120"/>
          </a:xfrm>
          <a:prstGeom prst="rect">
            <a:avLst/>
          </a:prstGeom>
          <a:ln>
            <a:noFill/>
          </a:ln>
        </p:spPr>
      </p:pic>
      <p:pic>
        <p:nvPicPr>
          <p:cNvPr id="159" name="Google Shape;101;p16" descr=""/>
          <p:cNvPicPr/>
          <p:nvPr/>
        </p:nvPicPr>
        <p:blipFill>
          <a:blip r:embed="rId2"/>
          <a:stretch/>
        </p:blipFill>
        <p:spPr>
          <a:xfrm>
            <a:off x="2058840" y="2577960"/>
            <a:ext cx="3510720" cy="1818360"/>
          </a:xfrm>
          <a:prstGeom prst="rect">
            <a:avLst/>
          </a:prstGeom>
          <a:ln>
            <a:noFill/>
          </a:ln>
        </p:spPr>
      </p:pic>
      <p:pic>
        <p:nvPicPr>
          <p:cNvPr id="160" name="Google Shape;102;p16" descr=""/>
          <p:cNvPicPr/>
          <p:nvPr/>
        </p:nvPicPr>
        <p:blipFill>
          <a:blip r:embed="rId3"/>
          <a:stretch/>
        </p:blipFill>
        <p:spPr>
          <a:xfrm>
            <a:off x="6566760" y="2577960"/>
            <a:ext cx="3565800" cy="1818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554480" y="-640080"/>
            <a:ext cx="7135920" cy="914400"/>
          </a:xfrm>
          <a:prstGeom prst="rect">
            <a:avLst/>
          </a:prstGeom>
          <a:noFill/>
          <a:ln>
            <a:noFill/>
          </a:ln>
        </p:spPr>
        <p:txBody>
          <a:bodyPr>
            <a:noAutofit/>
          </a:bodyPr>
          <a:p>
            <a:pPr marL="457200" indent="-342720">
              <a:lnSpc>
                <a:spcPct val="150000"/>
              </a:lnSpc>
              <a:spcBef>
                <a:spcPts val="799"/>
              </a:spcBef>
              <a:buClr>
                <a:srgbClr val="424242"/>
              </a:buClr>
              <a:buFont typeface="Nunito"/>
              <a:buChar char="●"/>
            </a:pPr>
            <a:r>
              <a:rPr b="0" lang="en-US" sz="1800" spc="-1" strike="noStrike">
                <a:solidFill>
                  <a:srgbClr val="424242"/>
                </a:solidFill>
                <a:latin typeface="Nunito"/>
                <a:ea typeface="Nunito"/>
              </a:rPr>
              <a:t>Un exemplu elocvent de avantaj în folosirea funcțiilor lambda o reprezintă sortarea unei liste de forma:</a:t>
            </a: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a:lnSpc>
                <a:spcPct val="150000"/>
              </a:lnSpc>
              <a:spcBef>
                <a:spcPts val="799"/>
              </a:spcBef>
              <a:tabLst>
                <a:tab algn="l" pos="0"/>
              </a:tabLst>
            </a:pPr>
            <a:endParaRPr b="0" lang="en-US" sz="1800" spc="-1" strike="noStrike">
              <a:solidFill>
                <a:srgbClr val="000000"/>
              </a:solidFill>
              <a:latin typeface="Arial"/>
            </a:endParaRPr>
          </a:p>
          <a:p>
            <a:pPr marL="457200" indent="-34272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În acest exemplu urmărim să sortăm această listă în funcție de proprietatea </a:t>
            </a:r>
            <a:r>
              <a:rPr b="1" lang="en-US" sz="1800" spc="-1" strike="noStrike">
                <a:solidFill>
                  <a:srgbClr val="424242"/>
                </a:solidFill>
                <a:latin typeface="Nunito"/>
                <a:ea typeface="Nunito"/>
              </a:rPr>
              <a:t>rank</a:t>
            </a:r>
            <a:r>
              <a:rPr b="0" lang="en-US" sz="1800" spc="-1" strike="noStrike">
                <a:solidFill>
                  <a:srgbClr val="424242"/>
                </a:solidFill>
                <a:latin typeface="Nunito"/>
                <a:ea typeface="Nunito"/>
              </a:rPr>
              <a:t> a fiecărui player.</a:t>
            </a:r>
            <a:endParaRPr b="0" lang="en-US" sz="1800" spc="-1" strike="noStrike">
              <a:solidFill>
                <a:srgbClr val="000000"/>
              </a:solidFill>
              <a:latin typeface="Arial"/>
            </a:endParaRPr>
          </a:p>
          <a:p>
            <a:pPr marL="457200" indent="-342720">
              <a:lnSpc>
                <a:spcPct val="150000"/>
              </a:lnSpc>
              <a:buClr>
                <a:srgbClr val="424242"/>
              </a:buClr>
              <a:buFont typeface="Nunito"/>
              <a:buChar char="●"/>
              <a:tabLst>
                <a:tab algn="l" pos="0"/>
              </a:tabLst>
            </a:pPr>
            <a:r>
              <a:rPr b="0" lang="en-US" sz="1800" spc="-1" strike="noStrike">
                <a:solidFill>
                  <a:srgbClr val="424242"/>
                </a:solidFill>
                <a:latin typeface="Nunito"/>
                <a:ea typeface="Nunito"/>
              </a:rPr>
              <a:t>Pentru a realiza acest lucru putem folosi două metode:</a:t>
            </a:r>
            <a:endParaRPr b="0" lang="en-US" sz="1800" spc="-1" strike="noStrike">
              <a:solidFill>
                <a:srgbClr val="000000"/>
              </a:solidFill>
              <a:latin typeface="Arial"/>
            </a:endParaRPr>
          </a:p>
          <a:p>
            <a:pPr lvl="1" marL="914400" indent="-342720">
              <a:lnSpc>
                <a:spcPct val="150000"/>
              </a:lnSpc>
              <a:buClr>
                <a:srgbClr val="424242"/>
              </a:buClr>
              <a:buFont typeface="Nunito"/>
              <a:buChar char="○"/>
              <a:tabLst>
                <a:tab algn="l" pos="0"/>
              </a:tabLst>
            </a:pPr>
            <a:r>
              <a:rPr b="1" lang="en-US" sz="1800" spc="-1" strike="noStrike">
                <a:solidFill>
                  <a:srgbClr val="424242"/>
                </a:solidFill>
                <a:latin typeface="Nunito"/>
                <a:ea typeface="Nunito"/>
              </a:rPr>
              <a:t>list.sort()</a:t>
            </a:r>
            <a:r>
              <a:rPr b="0" lang="en-US" sz="1800" spc="-1" strike="noStrike">
                <a:solidFill>
                  <a:srgbClr val="424242"/>
                </a:solidFill>
                <a:latin typeface="Nunito"/>
                <a:ea typeface="Nunito"/>
              </a:rPr>
              <a:t> care va face sortarea in-place - lista inițială va fi modificată</a:t>
            </a:r>
            <a:endParaRPr b="0" lang="en-US" sz="1800" spc="-1" strike="noStrike">
              <a:solidFill>
                <a:srgbClr val="000000"/>
              </a:solidFill>
              <a:latin typeface="Arial"/>
            </a:endParaRPr>
          </a:p>
          <a:p>
            <a:pPr lvl="1" marL="914400" indent="-342720">
              <a:lnSpc>
                <a:spcPct val="150000"/>
              </a:lnSpc>
              <a:buClr>
                <a:srgbClr val="424242"/>
              </a:buClr>
              <a:buFont typeface="Nunito"/>
              <a:buChar char="○"/>
              <a:tabLst>
                <a:tab algn="l" pos="0"/>
              </a:tabLst>
            </a:pPr>
            <a:r>
              <a:rPr b="1" lang="en-US" sz="1800" spc="-1" strike="noStrike">
                <a:solidFill>
                  <a:srgbClr val="424242"/>
                </a:solidFill>
                <a:latin typeface="Nunito"/>
                <a:ea typeface="Nunito"/>
              </a:rPr>
              <a:t>sorted(list)</a:t>
            </a:r>
            <a:r>
              <a:rPr b="0" lang="en-US" sz="1800" spc="-1" strike="noStrike">
                <a:solidFill>
                  <a:srgbClr val="424242"/>
                </a:solidFill>
                <a:latin typeface="Nunito"/>
                <a:ea typeface="Nunito"/>
              </a:rPr>
              <a:t> care va returna o nouă listă sortată.</a:t>
            </a:r>
            <a:endParaRPr b="0" lang="en-US" sz="1800" spc="-1" strike="noStrike">
              <a:solidFill>
                <a:srgbClr val="000000"/>
              </a:solidFill>
              <a:latin typeface="Arial"/>
            </a:endParaRPr>
          </a:p>
        </p:txBody>
      </p:sp>
      <p:sp>
        <p:nvSpPr>
          <p:cNvPr id="162"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funcții lambda</a:t>
            </a:r>
            <a:endParaRPr b="0" lang="en-US" sz="3000" spc="-1" strike="noStrike">
              <a:solidFill>
                <a:srgbClr val="000000"/>
              </a:solidFill>
              <a:latin typeface="Arial"/>
            </a:endParaRPr>
          </a:p>
        </p:txBody>
      </p:sp>
      <p:sp>
        <p:nvSpPr>
          <p:cNvPr id="163"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64" name="Google Shape;110;p17" descr=""/>
          <p:cNvPicPr/>
          <p:nvPr/>
        </p:nvPicPr>
        <p:blipFill>
          <a:blip r:embed="rId1"/>
          <a:stretch/>
        </p:blipFill>
        <p:spPr>
          <a:xfrm>
            <a:off x="1371600" y="6373800"/>
            <a:ext cx="1274400" cy="429120"/>
          </a:xfrm>
          <a:prstGeom prst="rect">
            <a:avLst/>
          </a:prstGeom>
          <a:ln>
            <a:noFill/>
          </a:ln>
        </p:spPr>
      </p:pic>
      <p:pic>
        <p:nvPicPr>
          <p:cNvPr id="165" name="Google Shape;111;p17" descr=""/>
          <p:cNvPicPr/>
          <p:nvPr/>
        </p:nvPicPr>
        <p:blipFill>
          <a:blip r:embed="rId2"/>
          <a:stretch/>
        </p:blipFill>
        <p:spPr>
          <a:xfrm>
            <a:off x="8898480" y="640080"/>
            <a:ext cx="2714400" cy="3180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77920" y="806400"/>
            <a:ext cx="11686320" cy="5462640"/>
          </a:xfrm>
          <a:prstGeom prst="rect">
            <a:avLst/>
          </a:prstGeom>
          <a:noFill/>
          <a:ln>
            <a:noFill/>
          </a:ln>
        </p:spPr>
        <p:txBody>
          <a:bodyPr>
            <a:noAutofit/>
          </a:bodyPr>
          <a:p>
            <a:pPr marL="457200" indent="-329760">
              <a:lnSpc>
                <a:spcPct val="200000"/>
              </a:lnSpc>
              <a:spcBef>
                <a:spcPts val="799"/>
              </a:spcBef>
              <a:buClr>
                <a:srgbClr val="424242"/>
              </a:buClr>
              <a:buFont typeface="Nunito"/>
              <a:buChar char="●"/>
            </a:pPr>
            <a:r>
              <a:rPr b="0" lang="en-US" sz="1600" spc="-1" strike="noStrike">
                <a:solidFill>
                  <a:srgbClr val="424242"/>
                </a:solidFill>
                <a:latin typeface="Nunito"/>
                <a:ea typeface="Nunito"/>
              </a:rPr>
              <a:t>Ambele funcții dispun de un parametru numit </a:t>
            </a:r>
            <a:r>
              <a:rPr b="1" lang="en-US" sz="1600" spc="-1" strike="noStrike">
                <a:solidFill>
                  <a:srgbClr val="424242"/>
                </a:solidFill>
                <a:latin typeface="Nunito"/>
                <a:ea typeface="Nunito"/>
              </a:rPr>
              <a:t>key</a:t>
            </a:r>
            <a:r>
              <a:rPr b="0" lang="en-US" sz="1600" spc="-1" strike="noStrike">
                <a:solidFill>
                  <a:srgbClr val="424242"/>
                </a:solidFill>
                <a:latin typeface="Nunito"/>
                <a:ea typeface="Nunito"/>
              </a:rPr>
              <a:t> al cărui rol este să specificăm cheia după care să se facă sortarea.</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Acest parametru trebuie să fie o funcție ce va fi rulată O SINGURĂ dată pentru fiecare valoare întâlnită în listă.</a:t>
            </a:r>
            <a:endParaRPr b="0" lang="en-US" sz="1600" spc="-1" strike="noStrike">
              <a:solidFill>
                <a:srgbClr val="000000"/>
              </a:solidFill>
              <a:latin typeface="Arial"/>
            </a:endParaRPr>
          </a:p>
          <a:p>
            <a:pPr marL="457200" indent="-329760">
              <a:lnSpc>
                <a:spcPct val="200000"/>
              </a:lnSpc>
              <a:buClr>
                <a:srgbClr val="424242"/>
              </a:buClr>
              <a:buFont typeface="Nunito"/>
              <a:buChar char="●"/>
            </a:pPr>
            <a:r>
              <a:rPr b="0" lang="en-US" sz="1600" spc="-1" strike="noStrike">
                <a:solidFill>
                  <a:srgbClr val="424242"/>
                </a:solidFill>
                <a:latin typeface="Nunito"/>
                <a:ea typeface="Nunito"/>
              </a:rPr>
              <a:t>Pentru a evita definirea unei funcții pentru a o trimite ca parametrul key, și să ocupă memoria până la terminarea programului, putem folosi o funcție lambda astfel:</a:t>
            </a:r>
            <a:endParaRPr b="0" lang="en-US" sz="1600" spc="-1" strike="noStrike">
              <a:solidFill>
                <a:srgbClr val="000000"/>
              </a:solidFill>
              <a:latin typeface="Arial"/>
            </a:endParaRPr>
          </a:p>
          <a:p>
            <a:pPr>
              <a:lnSpc>
                <a:spcPct val="200000"/>
              </a:lnSpc>
              <a:spcBef>
                <a:spcPts val="799"/>
              </a:spcBef>
              <a:tabLst>
                <a:tab algn="l" pos="0"/>
              </a:tabLst>
            </a:pPr>
            <a:endParaRPr b="0" lang="en-US" sz="1600" spc="-1" strike="noStrike">
              <a:solidFill>
                <a:srgbClr val="000000"/>
              </a:solidFill>
              <a:latin typeface="Arial"/>
            </a:endParaRPr>
          </a:p>
          <a:p>
            <a:pPr marL="457200" indent="-329760">
              <a:lnSpc>
                <a:spcPct val="20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momentul acesta ne-am folosit, într-adevăr, de avantajele oferite de funcțiile lambda,</a:t>
            </a:r>
            <a:endParaRPr b="0" lang="en-US" sz="1600" spc="-1" strike="noStrike">
              <a:solidFill>
                <a:srgbClr val="000000"/>
              </a:solidFill>
              <a:latin typeface="Arial"/>
            </a:endParaRPr>
          </a:p>
          <a:p>
            <a:pPr marL="457200" indent="-329760">
              <a:lnSpc>
                <a:spcPct val="200000"/>
              </a:lnSpc>
              <a:buClr>
                <a:srgbClr val="424242"/>
              </a:buClr>
              <a:buFont typeface="Nunito"/>
              <a:buChar char="●"/>
              <a:tabLst>
                <a:tab algn="l" pos="0"/>
              </a:tabLst>
            </a:pPr>
            <a:r>
              <a:rPr b="0" lang="en-US" sz="1600" spc="-1" strike="noStrike">
                <a:solidFill>
                  <a:srgbClr val="424242"/>
                </a:solidFill>
                <a:latin typeface="Nunito"/>
                <a:ea typeface="Nunito"/>
              </a:rPr>
              <a:t>Acest lucru o să fie confirmat și de PyCharm prin intermediul standardului PEP 8 - nu o să mai apară nici un warning la utilizarea funcției.</a:t>
            </a:r>
            <a:endParaRPr b="0" lang="en-US" sz="1600" spc="-1" strike="noStrike">
              <a:solidFill>
                <a:srgbClr val="000000"/>
              </a:solidFill>
              <a:latin typeface="Arial"/>
            </a:endParaRPr>
          </a:p>
          <a:p>
            <a:pPr marL="457200">
              <a:lnSpc>
                <a:spcPct val="200000"/>
              </a:lnSpc>
              <a:spcBef>
                <a:spcPts val="799"/>
              </a:spcBef>
              <a:tabLst>
                <a:tab algn="l" pos="0"/>
              </a:tabLst>
            </a:pPr>
            <a:endParaRPr b="0" lang="en-US" sz="1600" spc="-1" strike="noStrike">
              <a:solidFill>
                <a:srgbClr val="000000"/>
              </a:solidFill>
              <a:latin typeface="Arial"/>
            </a:endParaRPr>
          </a:p>
        </p:txBody>
      </p:sp>
      <p:sp>
        <p:nvSpPr>
          <p:cNvPr id="167" name="TextShape 2"/>
          <p:cNvSpPr txBox="1"/>
          <p:nvPr/>
        </p:nvSpPr>
        <p:spPr>
          <a:xfrm>
            <a:off x="277920" y="0"/>
            <a:ext cx="11686320" cy="714600"/>
          </a:xfrm>
          <a:prstGeom prst="rect">
            <a:avLst/>
          </a:prstGeom>
          <a:noFill/>
          <a:ln>
            <a:noFill/>
          </a:ln>
        </p:spPr>
        <p:txBody>
          <a:bodyPr anchor="ctr">
            <a:noAutofit/>
          </a:bodyPr>
          <a:p>
            <a:pPr>
              <a:lnSpc>
                <a:spcPct val="100000"/>
              </a:lnSpc>
              <a:tabLst>
                <a:tab algn="l" pos="0"/>
              </a:tabLst>
            </a:pPr>
            <a:r>
              <a:rPr b="1" lang="en-US" sz="3000" spc="-1" strike="noStrike">
                <a:solidFill>
                  <a:srgbClr val="7030a0"/>
                </a:solidFill>
                <a:latin typeface="Maven Pro"/>
                <a:ea typeface="Maven Pro"/>
              </a:rPr>
              <a:t>Memory savers - funcții lambda</a:t>
            </a:r>
            <a:endParaRPr b="0" lang="en-US" sz="3000" spc="-1" strike="noStrike">
              <a:solidFill>
                <a:srgbClr val="000000"/>
              </a:solidFill>
              <a:latin typeface="Arial"/>
            </a:endParaRPr>
          </a:p>
        </p:txBody>
      </p:sp>
      <p:sp>
        <p:nvSpPr>
          <p:cNvPr id="168" name="CustomShape 3"/>
          <p:cNvSpPr/>
          <p:nvPr/>
        </p:nvSpPr>
        <p:spPr>
          <a:xfrm>
            <a:off x="1591560" y="6259680"/>
            <a:ext cx="10372320" cy="59796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4. Memory savers, files &amp; web scraping</a:t>
            </a:r>
            <a:endParaRPr b="0" lang="en-US" sz="1600" spc="-1" strike="noStrike">
              <a:latin typeface="Arial"/>
            </a:endParaRPr>
          </a:p>
        </p:txBody>
      </p:sp>
      <p:pic>
        <p:nvPicPr>
          <p:cNvPr id="169" name="Google Shape;119;p18" descr=""/>
          <p:cNvPicPr/>
          <p:nvPr/>
        </p:nvPicPr>
        <p:blipFill>
          <a:blip r:embed="rId1"/>
          <a:stretch/>
        </p:blipFill>
        <p:spPr>
          <a:xfrm>
            <a:off x="1371600" y="6373800"/>
            <a:ext cx="1274400" cy="429120"/>
          </a:xfrm>
          <a:prstGeom prst="rect">
            <a:avLst/>
          </a:prstGeom>
          <a:ln>
            <a:noFill/>
          </a:ln>
        </p:spPr>
      </p:pic>
      <p:pic>
        <p:nvPicPr>
          <p:cNvPr id="170" name="Google Shape;120;p18" descr=""/>
          <p:cNvPicPr/>
          <p:nvPr/>
        </p:nvPicPr>
        <p:blipFill>
          <a:blip r:embed="rId2"/>
          <a:stretch/>
        </p:blipFill>
        <p:spPr>
          <a:xfrm>
            <a:off x="2541600" y="3879000"/>
            <a:ext cx="6419520" cy="418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2021-11-23T18:12:25Z</dcterms:modified>
  <cp:revision>2</cp:revision>
  <dc:subject/>
  <dc:title/>
</cp:coreProperties>
</file>