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MavenPro-bold.fntdata"/><Relationship Id="rId12" Type="http://schemas.openxmlformats.org/officeDocument/2006/relationships/slide" Target="slides/slide6.xml"/><Relationship Id="rId34" Type="http://schemas.openxmlformats.org/officeDocument/2006/relationships/font" Target="fonts/MavenPr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208583d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b208583df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08583d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b208583df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215a5c7d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b215a5c7d9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00c2a3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b200c2a37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200c2a3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b200c2a37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200c2a37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b200c2a374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215a5c7d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b215a5c7d9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200c2a3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b200c2a374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200c2a3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b200c2a37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208583d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b208583df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208583d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b208583df9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6f33ed0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a6f33ed06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87e3799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a87e37997c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3f1487932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a3f1487932_2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208583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b208583df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215a5c7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b215a5c7d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15a5c7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b215a5c7d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215a5c7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b215a5c7d9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08583df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b208583df9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208583df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b208583df9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215a5c7d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b215a5c7d9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25189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sfafafa">
  <p:cSld name="Slidesfafaf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 flipH="1" rot="10800000">
            <a:off x="0" y="-97566"/>
            <a:ext cx="12192000" cy="6261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en-US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``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flipH="1" rot="10800000">
            <a:off x="0" y="6163632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1364721" y="6260831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5733" y="6347933"/>
            <a:ext cx="976000" cy="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703733" y="-1232"/>
            <a:ext cx="10515600" cy="826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67"/>
              <a:buFont typeface="Calibri"/>
              <a:buNone/>
              <a:defRPr sz="3466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44859" y="2566201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3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Title">
  <p:cSld name="Section With 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44859" y="2566201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33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Content">
  <p:cSld name="Slide with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0" y="1"/>
            <a:ext cx="12192000" cy="71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63501" y="806451"/>
            <a:ext cx="12054417" cy="5463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1"/>
            <a:ext cx="12192000" cy="71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30A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51324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/>
        </p:nvSpPr>
        <p:spPr>
          <a:xfrm flipH="1" rot="10800000">
            <a:off x="0" y="1"/>
            <a:ext cx="12192000" cy="6261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5733" y="6347933"/>
            <a:ext cx="976000" cy="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0" y="-69289"/>
            <a:ext cx="12192000" cy="5270977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1652" y="1140667"/>
            <a:ext cx="2328800" cy="10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544859" y="2566201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5333"/>
              <a:buFont typeface="Calibri"/>
              <a:buNone/>
              <a:defRPr b="0" i="0" sz="5333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30A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12192000" cy="51324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/>
        </p:nvSpPr>
        <p:spPr>
          <a:xfrm flipH="1" rot="10800000">
            <a:off x="0" y="1"/>
            <a:ext cx="12192000" cy="6261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5733" y="6347933"/>
            <a:ext cx="976000" cy="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>
            <p:ph type="title"/>
          </p:nvPr>
        </p:nvSpPr>
        <p:spPr>
          <a:xfrm>
            <a:off x="544859" y="2566201"/>
            <a:ext cx="10515600" cy="1325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5333"/>
              <a:buFont typeface="Calibri"/>
              <a:buNone/>
              <a:defRPr b="0" i="0" sz="5333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0" y="-100836"/>
            <a:ext cx="12192000" cy="5132400"/>
          </a:xfrm>
          <a:prstGeom prst="rect">
            <a:avLst/>
          </a:prstGeom>
          <a:solidFill>
            <a:srgbClr val="642C8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030A0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12192000" cy="5132400"/>
          </a:xfrm>
          <a:prstGeom prst="rect">
            <a:avLst/>
          </a:prstGeom>
          <a:solidFill>
            <a:srgbClr val="F6922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/>
        </p:nvSpPr>
        <p:spPr>
          <a:xfrm flipH="1" rot="10800000">
            <a:off x="0" y="1"/>
            <a:ext cx="12192000" cy="62611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5733" y="6347933"/>
            <a:ext cx="976000" cy="4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0" y="1"/>
            <a:ext cx="12192000" cy="71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  <a:defRPr b="0" i="0" sz="3466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tkdocs.com/tutorial/install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ctrTitle"/>
          </p:nvPr>
        </p:nvSpPr>
        <p:spPr>
          <a:xfrm>
            <a:off x="75" y="2518900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en-US">
                <a:latin typeface="Maven Pro"/>
                <a:ea typeface="Maven Pro"/>
                <a:cs typeface="Maven Pro"/>
                <a:sym typeface="Maven Pro"/>
              </a:rPr>
              <a:t>Python Development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75" y="5202250"/>
            <a:ext cx="121920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36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" name="Google Shape;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450" y="2179400"/>
            <a:ext cx="4257100" cy="14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0" y="2566200"/>
            <a:ext cx="12192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SQLAlchemy &amp; Alembic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3</a:t>
            </a: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din 4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Pentru integrarea unei baze de date MySQL în aplicația Python o să avem nevoie de următoarele tool-uri: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sqlalchemy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alembic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mysqlclient (conector Python pentru MySQL)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Pentru instalarea acestora vom folosi comenzile (nu uitați să activați virtual environment-ul proiectului înainte):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pip install SQLAlchemy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pip install alembic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pip install mysqlclient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SQLAlchemy &amp; Alembic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SQLAlchemy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este un tool Python care oferă un ORM (Object Relational Mapper) și posibilitatea de a lucra cu SQL.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 Relational Mapper - este o tehnică de programare pentru convertirea tipurilor de date din date incompatibile ale unui sistem în obiecte ale unui limbaj de programare.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 ajutorul acestei tehnici putem să avem o imagine a bazei de date în contextul obiectelor din limbajul de programare folosit.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Noțiunea de bază în ceea privește gestiunea datelor și interacțiunea cu baza de date o reprezintă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-ul.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b="1" i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Modelul este singura și incontestabila sursă de adevăr a datelor noastre. Conține câmpurile și comportamentul esențial al datelor pe care le stocăm.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”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Rolul ORM-ului este să modeleze baza de date pe baza obiectelor Python definite de noi.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SQLAlchemy &amp; Alembic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Modele SQLAlchemy sunt clase Python ale căror atribute statice reprezintă coloanele unui tabel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exemplul alăturat aveți reprezentat unul din cele mai clasice exemple de modele, modelul User.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 model trebuie să moștenească o clasă de bază, această clasă fiind obținută în urma apelării funcției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declarative_base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Fiecare atribut static al clasei trebuie să fie o instanță a clasei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sqlalchemy.Column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SQLAlchemy &amp; Alembic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2325" y="1245300"/>
            <a:ext cx="52673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diagrama anterioară am reprezentat 3 modele: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Employer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și un model de legătură,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Employee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În mod normal această relație este una de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m:m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dar pentru că dorim să ne folosim de modelul Employee, o să o reprezentăm ca o relație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1:m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între User 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și Employee, respectiv între Employer și Employee. În imaginea alăturată aveți cele trei clase: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SQLAlchemy &amp; Alembic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4549" y="806449"/>
            <a:ext cx="6272900" cy="18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6925" y="3967225"/>
            <a:ext cx="3116274" cy="19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900" y="3967225"/>
            <a:ext cx="2312180" cy="19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cele două imagini puteți observa că modele noastre moștenesc două clase: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DeclarativeBase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și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BaseModel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Clasa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DeclarativeBase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este clasa de bază care trebuie moștenită obligatoriu pentru a defini un model SQLAlchemy și se obține prin apelarea metodei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sqlalchemy.ext.delcarative_base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Clasa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BaseModel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este o clasă custom și are forma: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•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Rolul ei este să definească câmpurile comune tuturor modelelor noastre (</a:t>
            </a:r>
            <a:r>
              <a:rPr b="1" i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id, created_at, updated_at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 și un constructor. Rolul acestui constructor este de a evita warning-urile PyCharm de tip </a:t>
            </a:r>
            <a:r>
              <a:rPr b="1" i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Unexpected argument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la instanțierea unui model.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SQLAlchemy &amp; Alembic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075" y="2817050"/>
            <a:ext cx="85058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SQLAlchemy &amp; Alembic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Alembic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este un tool Python care are rolul să ofere un sistem de migrare ce poate fi folosit împreună cu SQLAlchemy.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 fișier de migrare este generat pe baza modelelor/claselor pentru care este generat.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Rolul acestuia este să transpună modificările aduse modelelor/claselor în fi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șiere de migrare. Rolul migrărilor este să poată fi implementate în diferite tipuri de baze de date.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 alte cuvinte, prin folosirea unui sistem de migrări putem obține: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istorie a modificărilor aduse modelelor noastre. Avem posibilitatea să folosim o anumită variantă în oricare moment al existenței aplicației (upgrade sau rollback)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modalitate de a migra baza de date într-un alt sistem SQL: PostgreSQL, LiteSQL ș.a.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Pentru inițializarea acestui sistem vom folosi comanda (în folderul părinte al proiectului):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US" sz="16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alembic init migrations</a:t>
            </a:r>
            <a:endParaRPr b="1" sz="16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SQLAlchemy &amp; Alembic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După inițializarea alembic, proiectul va conține un nou folder numit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migrations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În acest folder putem observa următoarele: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folderul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versions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aici vor exista fișierele de migrare.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modulul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env.py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acest modul este rulat de fiecare dată când tool-ul alembic este invocat. Datele din acest modul fac referire la modul de conectare și rulare a migrărilor.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Mai mult de atât, în folderul radăcină (root) al proiectului a fost creat un fișier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alembic.ini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Acest fișier conține configurația default cu care este rulat tool-ul alembic.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Următorul pas în configurarea tool-ului este conexiunea cu baza de date. Setarea acesteia se poate face 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două locuri: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fișierul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alembic.ini</a:t>
            </a:r>
            <a:endParaRPr b="1"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modulul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env.py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Se adaugă prima linie din imagine deasupra if-ului care controlează rularea migrărilor online sau offline. Avantajul folosirii acestei metode este că putem folosi variabile dintr-un fișier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.env 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(vezi pachetul</a:t>
            </a:r>
            <a:r>
              <a:rPr b="1" i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python-dotenv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), valori pe care să nu le expunem public (ex: prin push pe Git).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0725" y="3083988"/>
            <a:ext cx="63246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7350" y="4281275"/>
            <a:ext cx="8877300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Pentru înregistrarea modelelor în alembic trebuie să: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importăm modelele noastre în fișierul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env.py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Chiar dacă nu le vom folosi, simple lor prezență este necesară ca alembic să obțină noua structură a lor.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importăm clasa obținută în urma apelării funcției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sqlalchemy.ext.declarative_base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Această clasă conține atributul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metadata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folosit de alembic pentru identificarea meta datelor despre modelele noastre. Acestea sunt folosite în autogenerarea migrărilor pe baza schimbărilor aduse modelelor.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adăugarea pachetului/modulului care conține modelele în variabila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PYTHONENV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Pentru a face acest lucru la rularea modulului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env.py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adăugați următorul cod la 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începutul fișierului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env.py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SQLAlchemy &amp; Alembic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475" y="3338500"/>
            <a:ext cx="409575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400" y="4665788"/>
            <a:ext cx="35052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0" y="2566200"/>
            <a:ext cx="12192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Tkinter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4</a:t>
            </a: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din 4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Cuprins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" name="Google Shape;56;p11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Baze de date. MySQL.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Diagrame ERD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SQLAlchemy &amp; Alembic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Tkinter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Tkinter este tool-ul standard pentru a genera GUI în aplicațiile Python.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GUI =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raphical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ser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nterface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Tkinter oferă un mod object oriented de a crea interfețe în Python.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Pentru a folosit această librărie trebuie instalată. Mai multe detalii găsiți pe </a:t>
            </a:r>
            <a:r>
              <a:rPr lang="en-US" sz="1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https://tkdocs.com/tutorial/install.html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Tkinter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4064" y="2833750"/>
            <a:ext cx="3873875" cy="32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Temă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488" y="1457925"/>
            <a:ext cx="4365031" cy="28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Dacă doriți să vă axați proiectul final pe o aplicație desktop (ce poate fi rulată pe un calculator - nu în browser) puteți începe dezvoltarea acestuia. Înainte de a vă arunca în dezvoltare, dați-mi un mesaj pe Slack să discutăm tema ca să vă pot oferi ajutorul într-un setup cât mai OK din punct de vedere al structurii proiectului și a ceea ce urmează să implementați.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Pentru restul, plecând de la exemplul lucrat la curs sau de la o implementare personală, adăugați cât mai multe din următoarele funcționalități: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interfață pentru gestionare useri: adăugare / ștergere / modificare.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interfață pentru gestionare employers: adăugare / ștergere / modificare.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○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angajarea / concedierea utilizatorilor în cadrul a mai multor firme, nu doar în cadrul uneia singure.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31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Temă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Vă mulțumesc!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575" y="1446375"/>
            <a:ext cx="5112851" cy="28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2566200"/>
            <a:ext cx="12192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Baze de date. MySQL.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din 4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bază de date este o colecție organizată de date stocate de obicei în mod electronic pe un calculator.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bază de date este de obicei controlată de un sistem de gestionare a bazelor de date (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DBMS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ata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ase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anagement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ystem).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Datele stocate împreună cu sistemul de gestionare aferent reprezintă un sistem de bază de date. De multe ori se face referire la acest sistem folosind prescurtarea bază de date (database).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Datele din cele mai comune tipuri de baze de date folosite în mod frecvent sunt organizate sub forma de rânduri și coloane într-o serie de tabele.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acest mod datele sunt procesate și interogate într-un mod eficient.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Acestea pot fi ușor accesate, gestionate, modificate, controlate și organizate.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Majoritatea bazelor de date folosesc SQL (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tructured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uery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anguage) pentru scrierea și interogarea datelor.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3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Baze de date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Tipuri de baze de date: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AutoNum type="arabicPeriod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Hierarchical databases: Windows Registry, IBM IMS (Information Management System)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AutoNum type="arabicPeriod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Network databases: IDS (Integrated Data Store), IDMS (Integrated Database Management System), Raima Database Manager, TurboIMAGE, Univac DMS-1100.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AutoNum type="arabicPeriod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Relational databases: Oracle, SQL Server, MySQL, SQLite, IBM DB2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AutoNum type="arabicPeriod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 oriented databases: TORNADO, Gemstone, ObjectStore, GBase, VBase, InterSystems, Cache, Versant Object Database, ODABA, ZODB, Poet, JADE, Informix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AutoNum type="arabicPeriod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Graph databases: Neo4J, Azure Cosmos DB, SAP HANA, Sparksee, Oracle Spatial and Graph, OrientDB, ArrangoDB, MarkLogic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AutoNum type="arabicPeriod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ER model databases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AutoNum type="arabicPeriod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Document databases: Hadoop/Hbase, Cassandra, Hypertable, MapR, Hortonworks, Cloudera, Amazon SimpleDB, Apache Flink, IBM Informix, MongoDB, Azure DocumentDB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AutoNum type="arabicPeriod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NoSQL Databases: graph databases, network databases, object databases, document databases.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Baze de date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este un sistem de gestiune a bazelor de date relaționale (RDBMS).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Numele este format din combinarea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numele fiicei co-fondatorului Michael Widenius, și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abrevierea de la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tructured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uery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anguage.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Este un software open-source sub termenii GNU General Public License.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 a fost deținut și sponsorizat de compania suedeză MySQL AB care a fost cumparată de Sun Mirosystems (în prezent Oracle Corporation).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2010, când Oracle a achiziționat Sun, Widenius a replicat (fork-uit) proiectul open-source MySQL și au creat MariaDB.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 este o componentă a stack-ului LAMP care este un acronim pentru suita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inux,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pache,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ySQL,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erl/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HP/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ython (Windows - XAMPP).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 este folosit de multe site-uri bazate pe baze de date (CMS-uri -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ontent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anagement </a:t>
            </a:r>
            <a:r>
              <a:rPr b="1"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ystem) precum Drupal, Joomla, phpBB, Wordpress.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MySQL este de asemenea folosit în multe aplicații arhicunoscute precum Facebook, Flickr, MediaWiki, Twitter, YouTube.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MySQL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0" y="2566200"/>
            <a:ext cx="121920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Diagrame ERD</a:t>
            </a:r>
            <a:endParaRPr b="1" sz="60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r>
              <a:rPr lang="en-US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din 4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0" y="5020650"/>
            <a:ext cx="121920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diagrama ent</a:t>
            </a: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itate-relație are rolul de a schița structura bazei de date. O astfel de diagramă conține diferite simboluri și conectori cu ajutorul cărora evidențiază două lucruri: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AutoNum type="alphaLcPeriod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care sunt entitățile parte din sistem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AutoNum type="alphaLcPeriod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care este legătura dintre acestea.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"/>
              <a:buChar char="●"/>
            </a:pPr>
            <a:r>
              <a:rPr lang="en-US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astfel de diagramă este reprezentată în exemplul următor: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Diagrame ERD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975" y="3541988"/>
            <a:ext cx="70580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77750" y="0"/>
            <a:ext cx="11686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67"/>
              <a:buFont typeface="Calibri"/>
              <a:buNone/>
            </a:pPr>
            <a:r>
              <a:rPr b="1" lang="en-US" sz="3000">
                <a:solidFill>
                  <a:srgbClr val="7030A0"/>
                </a:solidFill>
                <a:latin typeface="Maven Pro"/>
                <a:ea typeface="Maven Pro"/>
                <a:cs typeface="Maven Pro"/>
                <a:sym typeface="Maven Pro"/>
              </a:rPr>
              <a:t>Diagrame ERD</a:t>
            </a:r>
            <a:endParaRPr b="1" sz="3000">
              <a:solidFill>
                <a:srgbClr val="7030A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591650" y="6259800"/>
            <a:ext cx="103725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Week 6. Desktop Apps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6373937"/>
            <a:ext cx="1274700" cy="4295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77750" y="806450"/>
            <a:ext cx="11686500" cy="54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În bazele de date SQL există trei tipuri de relații: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b="1"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one-to-one (1:1)</a:t>
            </a: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în acest tip de rela</a:t>
            </a: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ție o înregistrare dintr-un tabel are un singur corespondent într-un alt tabel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b="1"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one-to-many (1:m)</a:t>
            </a: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în acest tip de relație o înregistrare dintr-un tabel are mai multe corespondente într-un alt tabel (ex: o persoană deține mai multe mașini).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AutoNum type="arabicPeriod"/>
            </a:pPr>
            <a:r>
              <a:rPr b="1"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many-to-many (m:m)</a:t>
            </a: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în acest tip de relație mai multe înregistrări dintr-un tabel au mai multe coresponente într-un alt tabel (ex: mai multe persoane pot cumpăra mai multe produse). Acest tip de relație necesită o tabelă suplimentară care va conține legăturile dintre cele două entități și se numește tabelă pivot. Poate conține coloane suplimentare.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