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0" r:id="rId6"/>
    <p:sldId id="271" r:id="rId7"/>
    <p:sldId id="263" r:id="rId8"/>
    <p:sldId id="260" r:id="rId9"/>
    <p:sldId id="261" r:id="rId10"/>
    <p:sldId id="264" r:id="rId11"/>
    <p:sldId id="262" r:id="rId12"/>
    <p:sldId id="272" r:id="rId13"/>
    <p:sldId id="265" r:id="rId14"/>
    <p:sldId id="268" r:id="rId15"/>
    <p:sldId id="266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00"/>
    <a:srgbClr val="F70004"/>
    <a:srgbClr val="E5FF00"/>
    <a:srgbClr val="6F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96FDE-E530-4864-9EEC-21055956F711}" v="24" dt="2024-01-27T12:08:35.797"/>
    <p1510:client id="{5411037F-740F-4149-96AB-61F75E2CFB2D}" v="84" dt="2024-01-29T10:26:37.133"/>
    <p1510:client id="{665EB85A-A941-4036-83D5-1273417F1277}" v="314" dt="2024-01-28T16:30:51.169"/>
    <p1510:client id="{69DD7846-2502-49B3-A5E0-BDD738009D72}" v="409" dt="2024-01-28T21:34:31.101"/>
    <p1510:client id="{96A27EAF-6DFE-4160-BE7F-8490F11C648D}" v="10" dt="2024-01-29T10:30:54.702"/>
    <p1510:client id="{D62302D6-0D2B-416D-B74F-158C936493A0}" v="62" dt="2024-01-28T10:45:32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0" autoAdjust="0"/>
  </p:normalViewPr>
  <p:slideViewPr>
    <p:cSldViewPr snapToGrid="0">
      <p:cViewPr varScale="1">
        <p:scale>
          <a:sx n="72" d="100"/>
          <a:sy n="72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5ADCE-C609-45E5-8A79-0F13E19A1BFA}" type="datetimeFigureOut">
              <a:rPr lang="de-DE" smtClean="0"/>
              <a:t>30.03.2024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16EFC-AA42-4903-9658-E1856BF59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7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/>
              <a:t>Blues, Jazz, Experimental, Folk, Classical, Electronic</a:t>
            </a:r>
            <a:endParaRPr lang="de-DE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16EFC-AA42-4903-9658-E1856BF59C5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995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73CDC-D40C-473E-78A8-DDC6BC74D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AE51812-EA47-FBA4-E27E-BD16603BC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5F5CF9-35A5-47D0-E060-970157E6F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quasi </a:t>
            </a:r>
            <a:r>
              <a:rPr lang="en-US" dirty="0" err="1"/>
              <a:t>jeder</a:t>
            </a:r>
            <a:r>
              <a:rPr lang="en-US" dirty="0"/>
              <a:t> Song hat </a:t>
            </a:r>
            <a:r>
              <a:rPr lang="en-US" dirty="0" err="1"/>
              <a:t>Eintrag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Lyrics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9109E3-337F-3C01-D131-8D5174CE7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16EFC-AA42-4903-9658-E1856BF59C5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94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A1972AE-B190-45D2-A625-B451959FEB51}" type="datetimeFigureOut">
              <a:rPr lang="de-DE" smtClean="0"/>
              <a:t>30.03.2024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B76042B-9668-4D6A-9F58-7BE616B507C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0843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72AE-B190-45D2-A625-B451959FEB51}" type="datetimeFigureOut">
              <a:rPr lang="de-DE" smtClean="0"/>
              <a:t>30.03.2024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42B-9668-4D6A-9F58-7BE616B50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18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72AE-B190-45D2-A625-B451959FEB51}" type="datetimeFigureOut">
              <a:rPr lang="de-DE" smtClean="0"/>
              <a:t>30.03.2024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42B-9668-4D6A-9F58-7BE616B50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16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72AE-B190-45D2-A625-B451959FEB51}" type="datetimeFigureOut">
              <a:rPr lang="de-DE" smtClean="0"/>
              <a:t>30.03.2024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42B-9668-4D6A-9F58-7BE616B50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15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72AE-B190-45D2-A625-B451959FEB51}" type="datetimeFigureOut">
              <a:rPr lang="de-DE" smtClean="0"/>
              <a:t>30.03.2024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42B-9668-4D6A-9F58-7BE616B507C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21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72AE-B190-45D2-A625-B451959FEB51}" type="datetimeFigureOut">
              <a:rPr lang="de-DE" smtClean="0"/>
              <a:t>30.03.2024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42B-9668-4D6A-9F58-7BE616B50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53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72AE-B190-45D2-A625-B451959FEB51}" type="datetimeFigureOut">
              <a:rPr lang="de-DE" smtClean="0"/>
              <a:t>30.03.2024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42B-9668-4D6A-9F58-7BE616B50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9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72AE-B190-45D2-A625-B451959FEB51}" type="datetimeFigureOut">
              <a:rPr lang="de-DE" smtClean="0"/>
              <a:t>30.03.2024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42B-9668-4D6A-9F58-7BE616B50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9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72AE-B190-45D2-A625-B451959FEB51}" type="datetimeFigureOut">
              <a:rPr lang="de-DE" smtClean="0"/>
              <a:t>30.03.2024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42B-9668-4D6A-9F58-7BE616B50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0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72AE-B190-45D2-A625-B451959FEB51}" type="datetimeFigureOut">
              <a:rPr lang="de-DE" smtClean="0"/>
              <a:t>30.03.2024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42B-9668-4D6A-9F58-7BE616B50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98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72AE-B190-45D2-A625-B451959FEB51}" type="datetimeFigureOut">
              <a:rPr lang="de-DE" smtClean="0"/>
              <a:t>30.03.2024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42B-9668-4D6A-9F58-7BE616B50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65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A1972AE-B190-45D2-A625-B451959FEB51}" type="datetimeFigureOut">
              <a:rPr lang="de-DE" smtClean="0"/>
              <a:t>30.03.2024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76042B-9668-4D6A-9F58-7BE616B50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57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3FA7F-657D-4704-ACF8-D209AC75D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Song Lyric Classification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E77F20-FE26-3D37-A282-1EF71D4CF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Exposé </a:t>
            </a:r>
            <a:r>
              <a:rPr lang="en-US" dirty="0" err="1"/>
              <a:t>zur</a:t>
            </a:r>
            <a:r>
              <a:rPr lang="en-US" dirty="0"/>
              <a:t> Arbeit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239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75710-9252-6621-6FB4-00E3DEA4A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16E6D-A9BD-32E9-98A6-DFEAFB23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Gliederung</a:t>
            </a:r>
            <a:endParaRPr lang="de-DE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7F9BBCED-E63B-EEF4-19EF-E448F1B68337}"/>
              </a:ext>
            </a:extLst>
          </p:cNvPr>
          <p:cNvSpPr/>
          <p:nvPr/>
        </p:nvSpPr>
        <p:spPr>
          <a:xfrm>
            <a:off x="221392" y="2620661"/>
            <a:ext cx="1812323" cy="11738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0B7805A7-52D2-49C3-06CE-2BFEA3DE7C37}"/>
              </a:ext>
            </a:extLst>
          </p:cNvPr>
          <p:cNvSpPr/>
          <p:nvPr/>
        </p:nvSpPr>
        <p:spPr>
          <a:xfrm>
            <a:off x="4154959" y="2322039"/>
            <a:ext cx="2409567" cy="16269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90BC792E-0284-1921-8E96-B837F615D33F}"/>
              </a:ext>
            </a:extLst>
          </p:cNvPr>
          <p:cNvSpPr/>
          <p:nvPr/>
        </p:nvSpPr>
        <p:spPr>
          <a:xfrm>
            <a:off x="2126392" y="2620661"/>
            <a:ext cx="1894702" cy="1173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Methoden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EA64926B-5A55-3B00-9BBF-BF62E58EFCC4}"/>
              </a:ext>
            </a:extLst>
          </p:cNvPr>
          <p:cNvSpPr/>
          <p:nvPr/>
        </p:nvSpPr>
        <p:spPr>
          <a:xfrm>
            <a:off x="6749878" y="2620661"/>
            <a:ext cx="1894702" cy="1173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Ergebnisse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C3DAE145-B5EE-F0C2-5D2E-D3B1AB2B26F0}"/>
              </a:ext>
            </a:extLst>
          </p:cNvPr>
          <p:cNvSpPr/>
          <p:nvPr/>
        </p:nvSpPr>
        <p:spPr>
          <a:xfrm>
            <a:off x="8788742" y="2620659"/>
            <a:ext cx="1894702" cy="1173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Diskussion</a:t>
            </a:r>
          </a:p>
        </p:txBody>
      </p:sp>
      <p:sp>
        <p:nvSpPr>
          <p:cNvPr id="50" name="Pfeil: nach oben 49">
            <a:extLst>
              <a:ext uri="{FF2B5EF4-FFF2-40B4-BE49-F238E27FC236}">
                <a16:creationId xmlns:a16="http://schemas.microsoft.com/office/drawing/2014/main" id="{0DDF2CB5-641C-D884-B5A6-C7F627AFB047}"/>
              </a:ext>
            </a:extLst>
          </p:cNvPr>
          <p:cNvSpPr/>
          <p:nvPr/>
        </p:nvSpPr>
        <p:spPr>
          <a:xfrm>
            <a:off x="5115183" y="4154959"/>
            <a:ext cx="494270" cy="813486"/>
          </a:xfrm>
          <a:prstGeom prst="upArrow">
            <a:avLst/>
          </a:prstGeom>
          <a:solidFill>
            <a:srgbClr val="F7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56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C657B-C081-FD0C-20AA-0D76C0EB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Daten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D4FC0-8631-BD81-BF64-661250515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46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Genius: Wissensdatenbank für Songs</a:t>
            </a:r>
          </a:p>
          <a:p>
            <a:r>
              <a:rPr lang="en-US" sz="2400" dirty="0"/>
              <a:t>Lyrics </a:t>
            </a:r>
            <a:r>
              <a:rPr lang="en-US" sz="2400" err="1"/>
              <a:t>über</a:t>
            </a:r>
            <a:r>
              <a:rPr lang="en-US" sz="2400" dirty="0"/>
              <a:t> API </a:t>
            </a:r>
            <a:r>
              <a:rPr lang="en-US" sz="2400" err="1"/>
              <a:t>abrufbar</a:t>
            </a:r>
            <a:endParaRPr lang="en-US" sz="2400"/>
          </a:p>
          <a:p>
            <a:r>
              <a:rPr lang="en-US" sz="2400" dirty="0"/>
              <a:t>5 </a:t>
            </a:r>
            <a:r>
              <a:rPr lang="en-US" sz="2400" err="1"/>
              <a:t>Hauptgenres</a:t>
            </a:r>
            <a:r>
              <a:rPr lang="en-US" sz="2400" dirty="0"/>
              <a:t>: Pop, Rock, Rap, R&amp;B und Country</a:t>
            </a:r>
          </a:p>
          <a:p>
            <a:r>
              <a:rPr lang="en-US" sz="2400" err="1"/>
              <a:t>über</a:t>
            </a:r>
            <a:r>
              <a:rPr lang="en-US" sz="2400" dirty="0"/>
              <a:t> 1000 Subgenres</a:t>
            </a:r>
          </a:p>
          <a:p>
            <a:endParaRPr lang="de-DE" dirty="0"/>
          </a:p>
        </p:txBody>
      </p:sp>
      <p:pic>
        <p:nvPicPr>
          <p:cNvPr id="5" name="Grafik 4" descr="Ein Bild, das Clipart, Grafiken, Design enthält.&#10;&#10;Automatisch generierte Beschreibung">
            <a:extLst>
              <a:ext uri="{FF2B5EF4-FFF2-40B4-BE49-F238E27FC236}">
                <a16:creationId xmlns:a16="http://schemas.microsoft.com/office/drawing/2014/main" id="{C3E484C5-BC21-B534-23A7-BAA1CFE99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62" y="3610590"/>
            <a:ext cx="5061157" cy="284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0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C1F39-B52C-8660-5A0D-6EB5D3FFC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Ein Bild, das Text, Screenshot, Zahl, Software enthält.&#10;&#10;Beschreibung automatisch generiert.">
            <a:extLst>
              <a:ext uri="{FF2B5EF4-FFF2-40B4-BE49-F238E27FC236}">
                <a16:creationId xmlns:a16="http://schemas.microsoft.com/office/drawing/2014/main" id="{2DCCE9FD-6A2C-5F06-1DC4-10623E33C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021" y="4293"/>
            <a:ext cx="12200386" cy="6851984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38395C39-8BC7-6954-8B7A-40343866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85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0CC48-2108-D939-B8E6-2445C0C44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47DCC-36D8-2EFE-67D2-32FD66F0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Gliederung</a:t>
            </a:r>
            <a:endParaRPr lang="de-DE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DA83DDF6-DEA0-C019-A0CC-209510940738}"/>
              </a:ext>
            </a:extLst>
          </p:cNvPr>
          <p:cNvSpPr/>
          <p:nvPr/>
        </p:nvSpPr>
        <p:spPr>
          <a:xfrm>
            <a:off x="221392" y="2620661"/>
            <a:ext cx="1812323" cy="11738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1DC8725-A214-7557-F22E-C2001CF601C4}"/>
              </a:ext>
            </a:extLst>
          </p:cNvPr>
          <p:cNvSpPr/>
          <p:nvPr/>
        </p:nvSpPr>
        <p:spPr>
          <a:xfrm>
            <a:off x="6235013" y="2394120"/>
            <a:ext cx="2409567" cy="16269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Ergebnisse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67B672FF-CF66-ABA8-8FC1-D58FF6BDFBB5}"/>
              </a:ext>
            </a:extLst>
          </p:cNvPr>
          <p:cNvSpPr/>
          <p:nvPr/>
        </p:nvSpPr>
        <p:spPr>
          <a:xfrm>
            <a:off x="2126392" y="2620661"/>
            <a:ext cx="1894702" cy="1173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Methoden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79DEA878-D7A2-5945-6070-E798BC48AB96}"/>
              </a:ext>
            </a:extLst>
          </p:cNvPr>
          <p:cNvSpPr/>
          <p:nvPr/>
        </p:nvSpPr>
        <p:spPr>
          <a:xfrm>
            <a:off x="4165256" y="2620661"/>
            <a:ext cx="1894702" cy="1173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EFFD9F08-ED7F-F283-FBC9-14520954FB3F}"/>
              </a:ext>
            </a:extLst>
          </p:cNvPr>
          <p:cNvSpPr/>
          <p:nvPr/>
        </p:nvSpPr>
        <p:spPr>
          <a:xfrm>
            <a:off x="8788742" y="2620659"/>
            <a:ext cx="1894702" cy="1173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Diskussion</a:t>
            </a:r>
          </a:p>
        </p:txBody>
      </p:sp>
      <p:sp>
        <p:nvSpPr>
          <p:cNvPr id="50" name="Pfeil: nach oben 49">
            <a:extLst>
              <a:ext uri="{FF2B5EF4-FFF2-40B4-BE49-F238E27FC236}">
                <a16:creationId xmlns:a16="http://schemas.microsoft.com/office/drawing/2014/main" id="{EC0FCDFA-F81B-EAD8-18D6-389B4381F50C}"/>
              </a:ext>
            </a:extLst>
          </p:cNvPr>
          <p:cNvSpPr/>
          <p:nvPr/>
        </p:nvSpPr>
        <p:spPr>
          <a:xfrm>
            <a:off x="7123156" y="4196148"/>
            <a:ext cx="494270" cy="813486"/>
          </a:xfrm>
          <a:prstGeom prst="upArrow">
            <a:avLst/>
          </a:prstGeom>
          <a:solidFill>
            <a:srgbClr val="F7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934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B4F74-5DDD-C74D-C414-4FBB8C88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072915-6C4C-973F-C0B7-47F1A938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/>
              <a:t>Ergebnisse werden analysiert und visualisiert</a:t>
            </a:r>
          </a:p>
          <a:p>
            <a:r>
              <a:rPr lang="de-DE" sz="2000" dirty="0"/>
              <a:t>Bewertung der </a:t>
            </a:r>
            <a:r>
              <a:rPr lang="de-DE" sz="2000" dirty="0">
                <a:ea typeface="+mn-lt"/>
                <a:cs typeface="+mn-lt"/>
              </a:rPr>
              <a:t>Qualität der entstehenden Topics</a:t>
            </a:r>
          </a:p>
          <a:p>
            <a:r>
              <a:rPr lang="de-DE" sz="2000" dirty="0">
                <a:ea typeface="+mn-lt"/>
                <a:cs typeface="+mn-lt"/>
              </a:rPr>
              <a:t>Bewertung der Performance des Klassifikators</a:t>
            </a:r>
          </a:p>
          <a:p>
            <a:r>
              <a:rPr lang="de-DE" sz="2000" dirty="0">
                <a:ea typeface="+mn-lt"/>
                <a:cs typeface="+mn-lt"/>
              </a:rPr>
              <a:t>Unterstützt werden die Analysen durch Plots</a:t>
            </a:r>
          </a:p>
        </p:txBody>
      </p:sp>
    </p:spTree>
    <p:extLst>
      <p:ext uri="{BB962C8B-B14F-4D97-AF65-F5344CB8AC3E}">
        <p14:creationId xmlns:p14="http://schemas.microsoft.com/office/powerpoint/2010/main" val="111179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30AF4-0A4E-A240-4068-179BE0187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E175F-7163-7C9A-2F66-266B5E1E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Gliederung</a:t>
            </a:r>
            <a:endParaRPr lang="de-DE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7272592C-F651-E43A-F007-399FFA194131}"/>
              </a:ext>
            </a:extLst>
          </p:cNvPr>
          <p:cNvSpPr/>
          <p:nvPr/>
        </p:nvSpPr>
        <p:spPr>
          <a:xfrm>
            <a:off x="221392" y="2620661"/>
            <a:ext cx="1812323" cy="11738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407E6026-9522-EB50-978C-F670B24B3A10}"/>
              </a:ext>
            </a:extLst>
          </p:cNvPr>
          <p:cNvSpPr/>
          <p:nvPr/>
        </p:nvSpPr>
        <p:spPr>
          <a:xfrm>
            <a:off x="8222392" y="2332336"/>
            <a:ext cx="2409567" cy="16269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Diskussion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AB057266-0436-4C64-FC80-C1D079AA7A61}"/>
              </a:ext>
            </a:extLst>
          </p:cNvPr>
          <p:cNvSpPr/>
          <p:nvPr/>
        </p:nvSpPr>
        <p:spPr>
          <a:xfrm>
            <a:off x="2126392" y="2620661"/>
            <a:ext cx="1894702" cy="1173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Methoden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B8D9496A-1806-5BF7-BF8B-48CC741615BB}"/>
              </a:ext>
            </a:extLst>
          </p:cNvPr>
          <p:cNvSpPr/>
          <p:nvPr/>
        </p:nvSpPr>
        <p:spPr>
          <a:xfrm>
            <a:off x="6101148" y="2620661"/>
            <a:ext cx="1894702" cy="1173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Ergebnisse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BCCC21D3-F186-3EF5-155B-F030A9377749}"/>
              </a:ext>
            </a:extLst>
          </p:cNvPr>
          <p:cNvSpPr/>
          <p:nvPr/>
        </p:nvSpPr>
        <p:spPr>
          <a:xfrm>
            <a:off x="4103471" y="2620659"/>
            <a:ext cx="1894702" cy="1173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</a:t>
            </a:r>
          </a:p>
        </p:txBody>
      </p:sp>
      <p:sp>
        <p:nvSpPr>
          <p:cNvPr id="50" name="Pfeil: nach oben 49">
            <a:extLst>
              <a:ext uri="{FF2B5EF4-FFF2-40B4-BE49-F238E27FC236}">
                <a16:creationId xmlns:a16="http://schemas.microsoft.com/office/drawing/2014/main" id="{B5366961-FB59-A9C2-30E9-1CEFCCAAB98E}"/>
              </a:ext>
            </a:extLst>
          </p:cNvPr>
          <p:cNvSpPr/>
          <p:nvPr/>
        </p:nvSpPr>
        <p:spPr>
          <a:xfrm>
            <a:off x="9059048" y="4093175"/>
            <a:ext cx="494270" cy="813486"/>
          </a:xfrm>
          <a:prstGeom prst="upArrow">
            <a:avLst/>
          </a:prstGeom>
          <a:solidFill>
            <a:srgbClr val="F7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54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B266A-43CB-F740-EB4E-88FBF134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Diskussion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533434-1B18-125F-6010-EC3786D9C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/>
              <a:t>Zusammenfassung der Erkenntnisse</a:t>
            </a:r>
          </a:p>
          <a:p>
            <a:r>
              <a:rPr lang="de-DE" sz="2000" dirty="0"/>
              <a:t>Beantwortung der Forschungsfrage</a:t>
            </a:r>
          </a:p>
          <a:p>
            <a:r>
              <a:rPr lang="de-DE" sz="2000" dirty="0"/>
              <a:t>Reflektion über verwendeten Ansatz</a:t>
            </a:r>
          </a:p>
          <a:p>
            <a:r>
              <a:rPr lang="de-DE" sz="2000" dirty="0"/>
              <a:t>Blick in die Zukunft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42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03DC04-8F5E-4E3B-B7C2-46B30F795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548" y="2189205"/>
            <a:ext cx="8595360" cy="1828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de-DE" sz="2800" dirty="0"/>
              <a:t>Vielen Dank,</a:t>
            </a:r>
          </a:p>
          <a:p>
            <a:pPr marL="0" indent="0" algn="ctr">
              <a:buNone/>
            </a:pPr>
            <a:r>
              <a:rPr lang="de-DE" sz="2800" dirty="0"/>
              <a:t>für Ihre/Eure Aufmerksamkeit!</a:t>
            </a:r>
          </a:p>
        </p:txBody>
      </p:sp>
      <p:pic>
        <p:nvPicPr>
          <p:cNvPr id="4" name="Grafik 3" descr="Musiknoten mit einfarbiger Füllung">
            <a:extLst>
              <a:ext uri="{FF2B5EF4-FFF2-40B4-BE49-F238E27FC236}">
                <a16:creationId xmlns:a16="http://schemas.microsoft.com/office/drawing/2014/main" id="{FABFC166-4982-40FE-40FD-2CECDB2D5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4935" y="3733800"/>
            <a:ext cx="1738183" cy="1995615"/>
          </a:xfrm>
          <a:prstGeom prst="rect">
            <a:avLst/>
          </a:prstGeom>
        </p:spPr>
      </p:pic>
      <p:pic>
        <p:nvPicPr>
          <p:cNvPr id="5" name="Grafik 4" descr="Notenschrift mit einfarbiger Füllung">
            <a:extLst>
              <a:ext uri="{FF2B5EF4-FFF2-40B4-BE49-F238E27FC236}">
                <a16:creationId xmlns:a16="http://schemas.microsoft.com/office/drawing/2014/main" id="{51B76B17-B1E2-2AD8-9CF9-BE002D882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8972" y="622729"/>
            <a:ext cx="1480751" cy="169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1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895D8-EE28-C773-99E1-B2023102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Gliederung</a:t>
            </a:r>
            <a:endParaRPr lang="de-DE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CA586FE7-F793-B681-D027-548CA27304DD}"/>
              </a:ext>
            </a:extLst>
          </p:cNvPr>
          <p:cNvSpPr/>
          <p:nvPr/>
        </p:nvSpPr>
        <p:spPr>
          <a:xfrm>
            <a:off x="499419" y="2373526"/>
            <a:ext cx="2481647" cy="16166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984D3E17-6A54-5E1B-03F8-96C9D65D8C72}"/>
              </a:ext>
            </a:extLst>
          </p:cNvPr>
          <p:cNvSpPr/>
          <p:nvPr/>
        </p:nvSpPr>
        <p:spPr>
          <a:xfrm>
            <a:off x="3176716" y="2600066"/>
            <a:ext cx="1894702" cy="1173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Methoden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8DCF3B46-68D0-16EB-4FC3-997CE8FFD793}"/>
              </a:ext>
            </a:extLst>
          </p:cNvPr>
          <p:cNvSpPr/>
          <p:nvPr/>
        </p:nvSpPr>
        <p:spPr>
          <a:xfrm>
            <a:off x="5153797" y="2600066"/>
            <a:ext cx="1894702" cy="1173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16F772DC-367D-E7AA-BD84-DA14132B9F80}"/>
              </a:ext>
            </a:extLst>
          </p:cNvPr>
          <p:cNvSpPr/>
          <p:nvPr/>
        </p:nvSpPr>
        <p:spPr>
          <a:xfrm>
            <a:off x="7130878" y="2620661"/>
            <a:ext cx="1894702" cy="1173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Ergebnisse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99378230-7200-FA8F-B033-34D93569EFAE}"/>
              </a:ext>
            </a:extLst>
          </p:cNvPr>
          <p:cNvSpPr/>
          <p:nvPr/>
        </p:nvSpPr>
        <p:spPr>
          <a:xfrm>
            <a:off x="9097661" y="2620659"/>
            <a:ext cx="1894702" cy="1173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Diskussion</a:t>
            </a:r>
          </a:p>
        </p:txBody>
      </p:sp>
      <p:sp>
        <p:nvSpPr>
          <p:cNvPr id="50" name="Pfeil: nach oben 49">
            <a:extLst>
              <a:ext uri="{FF2B5EF4-FFF2-40B4-BE49-F238E27FC236}">
                <a16:creationId xmlns:a16="http://schemas.microsoft.com/office/drawing/2014/main" id="{3D9C1012-97C0-3844-13AE-9547825C4AB3}"/>
              </a:ext>
            </a:extLst>
          </p:cNvPr>
          <p:cNvSpPr/>
          <p:nvPr/>
        </p:nvSpPr>
        <p:spPr>
          <a:xfrm>
            <a:off x="1397858" y="4113770"/>
            <a:ext cx="494270" cy="813486"/>
          </a:xfrm>
          <a:prstGeom prst="upArrow">
            <a:avLst/>
          </a:prstGeom>
          <a:solidFill>
            <a:srgbClr val="F7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91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EB064-6660-FD17-7375-7FF94C2E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Related</a:t>
            </a:r>
            <a:r>
              <a:rPr lang="de-DE" dirty="0">
                <a:cs typeface="Calibri Light"/>
              </a:rPr>
              <a:t> 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C09492-D314-7BF5-7C42-C6EFDF50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cs typeface="Calibri"/>
              </a:rPr>
              <a:t>Klassifikation von Genres anhand von Song Lyrics</a:t>
            </a:r>
          </a:p>
          <a:p>
            <a:endParaRPr lang="de-DE" sz="2000" dirty="0">
              <a:cs typeface="Calibri"/>
            </a:endParaRPr>
          </a:p>
          <a:p>
            <a:r>
              <a:rPr lang="de-DE" sz="2000" dirty="0">
                <a:cs typeface="Calibri"/>
              </a:rPr>
              <a:t>Qualität von Topic Models zur Annotation von Topics zu Song Lyrics</a:t>
            </a:r>
          </a:p>
          <a:p>
            <a:endParaRPr lang="de-DE" sz="2000" dirty="0">
              <a:cs typeface="Calibri"/>
            </a:endParaRPr>
          </a:p>
          <a:p>
            <a:r>
              <a:rPr lang="de-DE" sz="2000" dirty="0">
                <a:cs typeface="Calibri"/>
              </a:rPr>
              <a:t>Sentiment Klassifikation anhand von Song Lyric Topics</a:t>
            </a:r>
          </a:p>
          <a:p>
            <a:endParaRPr lang="de-DE" sz="2000" dirty="0">
              <a:cs typeface="Calibri"/>
            </a:endParaRPr>
          </a:p>
          <a:p>
            <a:r>
              <a:rPr lang="de-DE" sz="2000" dirty="0">
                <a:cs typeface="Calibri"/>
              </a:rPr>
              <a:t>Benutzung von Topic Modells zur Klassifikation</a:t>
            </a:r>
          </a:p>
        </p:txBody>
      </p:sp>
    </p:spTree>
    <p:extLst>
      <p:ext uri="{BB962C8B-B14F-4D97-AF65-F5344CB8AC3E}">
        <p14:creationId xmlns:p14="http://schemas.microsoft.com/office/powerpoint/2010/main" val="259464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BC9D-C27D-E5C6-6F84-52D2D0BE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Forschungsfrage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11449-AA82-4605-0114-D508DBF3F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673" y="1825625"/>
            <a:ext cx="995412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r>
              <a:rPr lang="de-DE" sz="2800" dirty="0">
                <a:latin typeface="Calibri"/>
                <a:cs typeface="Calibri"/>
              </a:rPr>
              <a:t>Können wir unterschiedliche Musikgenres, durch die Themen,</a:t>
            </a:r>
          </a:p>
          <a:p>
            <a:pPr marL="0" indent="0">
              <a:buNone/>
            </a:pPr>
            <a:r>
              <a:rPr lang="de-DE" sz="2800" dirty="0">
                <a:latin typeface="Calibri"/>
                <a:cs typeface="Calibri"/>
              </a:rPr>
              <a:t>die den Lyrics zugrunde liegen, unterscheiden? </a:t>
            </a:r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6113802C-10F5-92CC-DE0F-080B50138B17}"/>
              </a:ext>
            </a:extLst>
          </p:cNvPr>
          <p:cNvSpPr/>
          <p:nvPr/>
        </p:nvSpPr>
        <p:spPr>
          <a:xfrm>
            <a:off x="379103" y="3308210"/>
            <a:ext cx="842210" cy="701842"/>
          </a:xfrm>
          <a:prstGeom prst="rightArrow">
            <a:avLst/>
          </a:prstGeom>
          <a:ln w="28575">
            <a:solidFill>
              <a:srgbClr val="FB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Kopf mit Zahnrädern mit einfarbiger Füllung">
            <a:extLst>
              <a:ext uri="{FF2B5EF4-FFF2-40B4-BE49-F238E27FC236}">
                <a16:creationId xmlns:a16="http://schemas.microsoft.com/office/drawing/2014/main" id="{3C1524C5-7F9E-89A1-6077-5C3048DA9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8093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93A7E-2DBC-0B14-3EC4-12E1A941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7769E-9271-5A09-DB75-276F89E5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sz="2000" dirty="0"/>
              <a:t>Aufgabenverteilung:</a:t>
            </a:r>
          </a:p>
          <a:p>
            <a:pPr>
              <a:buFont typeface="Calibri" pitchFamily="34" charset="0"/>
              <a:buChar char="-"/>
            </a:pPr>
            <a:r>
              <a:rPr lang="de-DE" sz="2000" dirty="0"/>
              <a:t>Report: </a:t>
            </a:r>
            <a:r>
              <a:rPr lang="de-DE" sz="2000" dirty="0">
                <a:ea typeface="+mn-lt"/>
                <a:cs typeface="+mn-lt"/>
              </a:rPr>
              <a:t>grundsätzlich jeder seinen eigenen Part</a:t>
            </a:r>
            <a:endParaRPr lang="de-DE" sz="2000" dirty="0"/>
          </a:p>
          <a:p>
            <a:pPr>
              <a:buFont typeface="Calibri" pitchFamily="34" charset="0"/>
              <a:buChar char="-"/>
            </a:pPr>
            <a:r>
              <a:rPr lang="de-DE" sz="2000" dirty="0"/>
              <a:t>Sonstige Arbeitsaufteilung Benni, Lucas, Niko</a:t>
            </a:r>
          </a:p>
          <a:p>
            <a:pPr lvl="1">
              <a:buFont typeface="Calibri" pitchFamily="34" charset="0"/>
              <a:buChar char="-"/>
            </a:pPr>
            <a:r>
              <a:rPr lang="de-DE" sz="2000" spc="10" err="1">
                <a:solidFill>
                  <a:schemeClr val="tx1"/>
                </a:solidFill>
              </a:rPr>
              <a:t>Introduction</a:t>
            </a:r>
            <a:r>
              <a:rPr lang="de-DE" sz="2000" spc="10" dirty="0">
                <a:solidFill>
                  <a:schemeClr val="tx1"/>
                </a:solidFill>
              </a:rPr>
              <a:t> &amp; Research Question - Lucas</a:t>
            </a:r>
          </a:p>
          <a:p>
            <a:pPr lvl="1">
              <a:buFont typeface="Calibri" pitchFamily="34" charset="0"/>
              <a:buChar char="-"/>
            </a:pPr>
            <a:r>
              <a:rPr lang="de-DE" sz="2000" spc="10" err="1">
                <a:solidFill>
                  <a:schemeClr val="tx1"/>
                </a:solidFill>
              </a:rPr>
              <a:t>Related</a:t>
            </a:r>
            <a:r>
              <a:rPr lang="de-DE" sz="2000" spc="10" dirty="0">
                <a:solidFill>
                  <a:schemeClr val="tx1"/>
                </a:solidFill>
              </a:rPr>
              <a:t> Work Research - Benni</a:t>
            </a:r>
          </a:p>
          <a:p>
            <a:pPr lvl="1">
              <a:buFont typeface="Calibri" pitchFamily="34" charset="0"/>
              <a:buChar char="-"/>
            </a:pPr>
            <a:r>
              <a:rPr lang="de-DE" sz="2000" spc="10" dirty="0">
                <a:solidFill>
                  <a:schemeClr val="tx1"/>
                </a:solidFill>
              </a:rPr>
              <a:t>Datenbeschaffung - Niko</a:t>
            </a:r>
          </a:p>
          <a:p>
            <a:pPr lvl="1">
              <a:buFont typeface="Calibri" pitchFamily="34" charset="0"/>
              <a:buChar char="-"/>
            </a:pPr>
            <a:r>
              <a:rPr lang="de-DE" sz="2000" spc="10" dirty="0">
                <a:solidFill>
                  <a:schemeClr val="tx1"/>
                </a:solidFill>
              </a:rPr>
              <a:t>Topic Model - Benni</a:t>
            </a:r>
          </a:p>
          <a:p>
            <a:pPr lvl="1">
              <a:buFont typeface="Calibri" pitchFamily="34" charset="0"/>
              <a:buChar char="-"/>
            </a:pPr>
            <a:r>
              <a:rPr lang="de-DE" sz="2000" spc="10" err="1">
                <a:solidFill>
                  <a:schemeClr val="tx1"/>
                </a:solidFill>
              </a:rPr>
              <a:t>Classifier</a:t>
            </a:r>
            <a:r>
              <a:rPr lang="de-DE" sz="2000" spc="10" dirty="0">
                <a:solidFill>
                  <a:schemeClr val="tx1"/>
                </a:solidFill>
              </a:rPr>
              <a:t> – Noch offen</a:t>
            </a:r>
          </a:p>
          <a:p>
            <a:pPr lvl="1">
              <a:buFont typeface="Calibri" pitchFamily="34" charset="0"/>
              <a:buChar char="-"/>
            </a:pPr>
            <a:r>
              <a:rPr lang="de-DE" sz="2000" spc="10" dirty="0">
                <a:solidFill>
                  <a:schemeClr val="tx1"/>
                </a:solidFill>
              </a:rPr>
              <a:t>Analyse und Visualisierung der Ergebnisse - Lucas</a:t>
            </a:r>
            <a:endParaRPr lang="de-DE" sz="2000">
              <a:solidFill>
                <a:schemeClr val="tx1"/>
              </a:solidFill>
            </a:endParaRPr>
          </a:p>
          <a:p>
            <a:pPr lvl="1">
              <a:buFont typeface="Calibri" pitchFamily="34" charset="0"/>
              <a:buChar char="-"/>
            </a:pPr>
            <a:r>
              <a:rPr lang="de-DE" sz="2000" spc="10" dirty="0">
                <a:solidFill>
                  <a:schemeClr val="tx1"/>
                </a:solidFill>
              </a:rPr>
              <a:t>Diskussion - Lucas</a:t>
            </a:r>
            <a:endParaRPr lang="de-DE" sz="2000">
              <a:solidFill>
                <a:schemeClr val="tx1"/>
              </a:solidFill>
            </a:endParaRPr>
          </a:p>
          <a:p>
            <a:pPr>
              <a:buFont typeface="Calibri" pitchFamily="34" charset="0"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06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ADC9B-A714-F20C-C995-3093C95A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ED406D-767B-F028-5633-FD3C89EB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 dirty="0"/>
              <a:t>Meilensteine</a:t>
            </a:r>
          </a:p>
          <a:p>
            <a:pPr>
              <a:buFont typeface="Calibri" pitchFamily="34" charset="0"/>
              <a:buChar char="-"/>
            </a:pPr>
            <a:r>
              <a:rPr lang="de-DE" sz="2000" dirty="0"/>
              <a:t>17.02 (Sa) Effektiver Start der Projektarbeit</a:t>
            </a:r>
          </a:p>
          <a:p>
            <a:pPr>
              <a:buFont typeface="Calibri" pitchFamily="34" charset="0"/>
              <a:buChar char="-"/>
            </a:pPr>
            <a:r>
              <a:rPr lang="de-DE" sz="2000" dirty="0"/>
              <a:t>24.02 (Sa) Dummy Daten als Schnittschnelle für die Modelle (ab diesem Punkt können Modelle implementiert und getestet werden)</a:t>
            </a:r>
          </a:p>
          <a:p>
            <a:pPr>
              <a:buFont typeface="Calibri" pitchFamily="34" charset="0"/>
              <a:buChar char="-"/>
            </a:pPr>
            <a:r>
              <a:rPr lang="de-DE" sz="2000" dirty="0"/>
              <a:t>02.03 (Sa) Fertiger Datensatz / funktionierende API</a:t>
            </a:r>
          </a:p>
          <a:p>
            <a:pPr>
              <a:buFont typeface="Calibri" pitchFamily="34" charset="0"/>
              <a:buChar char="-"/>
            </a:pPr>
            <a:r>
              <a:rPr lang="de-DE" sz="2000" dirty="0"/>
              <a:t>16.03 (Sa) Modelle und Ergebnisse sind fertig ( ab diesem Punkt können Ergebnisse analysiert und visualisiert werden)</a:t>
            </a:r>
          </a:p>
          <a:p>
            <a:pPr>
              <a:buFont typeface="Calibri" pitchFamily="34" charset="0"/>
              <a:buChar char="-"/>
            </a:pPr>
            <a:r>
              <a:rPr lang="de-DE" sz="2000" dirty="0"/>
              <a:t>30.03 (Sa) Abgabe des Projekt Reports</a:t>
            </a:r>
          </a:p>
        </p:txBody>
      </p:sp>
    </p:spTree>
    <p:extLst>
      <p:ext uri="{BB962C8B-B14F-4D97-AF65-F5344CB8AC3E}">
        <p14:creationId xmlns:p14="http://schemas.microsoft.com/office/powerpoint/2010/main" val="13483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87D92-EC76-03B5-2661-59EB2BFE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76EEC-A3BD-4276-1F26-D1A62BC1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Gliederung</a:t>
            </a:r>
            <a:endParaRPr lang="de-DE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1D291381-B209-D7EE-99D2-1BA2456114DF}"/>
              </a:ext>
            </a:extLst>
          </p:cNvPr>
          <p:cNvSpPr/>
          <p:nvPr/>
        </p:nvSpPr>
        <p:spPr>
          <a:xfrm>
            <a:off x="221392" y="2620661"/>
            <a:ext cx="1812323" cy="11738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87AD6C5C-096C-B11B-C17B-C5F6B1CBD95F}"/>
              </a:ext>
            </a:extLst>
          </p:cNvPr>
          <p:cNvSpPr/>
          <p:nvPr/>
        </p:nvSpPr>
        <p:spPr>
          <a:xfrm>
            <a:off x="2126391" y="2332336"/>
            <a:ext cx="2409567" cy="16269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Methoden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D453A5BB-2DDA-EC91-38D9-275317109133}"/>
              </a:ext>
            </a:extLst>
          </p:cNvPr>
          <p:cNvSpPr/>
          <p:nvPr/>
        </p:nvSpPr>
        <p:spPr>
          <a:xfrm>
            <a:off x="4700716" y="2620661"/>
            <a:ext cx="1894702" cy="1173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17B772EB-0E73-CF80-8231-0F15C2A56BAA}"/>
              </a:ext>
            </a:extLst>
          </p:cNvPr>
          <p:cNvSpPr/>
          <p:nvPr/>
        </p:nvSpPr>
        <p:spPr>
          <a:xfrm>
            <a:off x="6749878" y="2620661"/>
            <a:ext cx="1894702" cy="1173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Ergebnisse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A60D5F4F-3065-BB3B-7EC6-CD23E507211C}"/>
              </a:ext>
            </a:extLst>
          </p:cNvPr>
          <p:cNvSpPr/>
          <p:nvPr/>
        </p:nvSpPr>
        <p:spPr>
          <a:xfrm>
            <a:off x="8788742" y="2620659"/>
            <a:ext cx="1894702" cy="1173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Diskussion</a:t>
            </a:r>
          </a:p>
        </p:txBody>
      </p:sp>
      <p:sp>
        <p:nvSpPr>
          <p:cNvPr id="50" name="Pfeil: nach oben 49">
            <a:extLst>
              <a:ext uri="{FF2B5EF4-FFF2-40B4-BE49-F238E27FC236}">
                <a16:creationId xmlns:a16="http://schemas.microsoft.com/office/drawing/2014/main" id="{5387EDD3-7A22-3968-21BF-F97BEE2B6959}"/>
              </a:ext>
            </a:extLst>
          </p:cNvPr>
          <p:cNvSpPr/>
          <p:nvPr/>
        </p:nvSpPr>
        <p:spPr>
          <a:xfrm>
            <a:off x="3045426" y="4144662"/>
            <a:ext cx="494270" cy="813486"/>
          </a:xfrm>
          <a:prstGeom prst="upArrow">
            <a:avLst/>
          </a:prstGeom>
          <a:solidFill>
            <a:srgbClr val="F7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0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1504E-30F4-5C57-DEDD-1116D0AC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Methoden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AEECD-8C9E-6B8B-725B-5D29CA03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64" y="1828800"/>
            <a:ext cx="1072690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cs typeface="Calibri"/>
              </a:rPr>
              <a:t>1.) Direkte Evaluation der durch ein Topic Modell entstandenen Themen</a:t>
            </a:r>
            <a:endParaRPr lang="de-DE"/>
          </a:p>
          <a:p>
            <a:endParaRPr lang="de-DE" sz="2400">
              <a:solidFill>
                <a:srgbClr val="000000"/>
              </a:solidFill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 dirty="0">
                <a:cs typeface="Calibri"/>
              </a:rPr>
              <a:t>Benutzen LDA als Topic Modell: Müssen Anzahl an Topics festlegen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 dirty="0">
                <a:cs typeface="Calibri"/>
              </a:rPr>
              <a:t>Zur Erkennung genrespezifischer Themen: Trainieren Topic Modell für jedes Genre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 dirty="0">
                <a:cs typeface="Calibri"/>
              </a:rPr>
              <a:t>Welche Topics</a:t>
            </a:r>
            <a:r>
              <a:rPr lang="de-DE" sz="2000">
                <a:cs typeface="Calibri"/>
              </a:rPr>
              <a:t> sind nichtssagend?</a:t>
            </a:r>
            <a:r>
              <a:rPr lang="de-DE" sz="2000" dirty="0">
                <a:cs typeface="Calibri"/>
              </a:rPr>
              <a:t>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 dirty="0">
                <a:cs typeface="Calibri"/>
              </a:rPr>
              <a:t>--&gt; Qualitative Analyse</a:t>
            </a:r>
          </a:p>
        </p:txBody>
      </p:sp>
    </p:spTree>
    <p:extLst>
      <p:ext uri="{BB962C8B-B14F-4D97-AF65-F5344CB8AC3E}">
        <p14:creationId xmlns:p14="http://schemas.microsoft.com/office/powerpoint/2010/main" val="312737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F85D3-FDAB-1CFE-CB9F-DD84B91E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Methoden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71D71-D785-A351-0B56-5BEC0349F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cs typeface="Calibri" panose="020F0502020204030204"/>
              </a:rPr>
              <a:t>2.) Klassifikation der Genres anhand der Themen</a:t>
            </a:r>
            <a:endParaRPr lang="de-DE"/>
          </a:p>
          <a:p>
            <a:endParaRPr lang="de-DE" sz="2400" dirty="0">
              <a:solidFill>
                <a:srgbClr val="000000"/>
              </a:solidFill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 dirty="0">
                <a:cs typeface="Calibri" panose="020F0502020204030204"/>
              </a:rPr>
              <a:t>Benutzen die Verteilung der Themen pro Lyric als Feature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 dirty="0">
                <a:cs typeface="Calibri" panose="020F0502020204030204"/>
              </a:rPr>
              <a:t>--&gt; Gute Performance bedeutet gut getrennte Genres durch das Topic Modell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 dirty="0">
                <a:cs typeface="Calibri" panose="020F0502020204030204"/>
              </a:rPr>
              <a:t>--&gt; Quantitative Qualitätsanalyse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 dirty="0">
                <a:cs typeface="Calibri" panose="020F0502020204030204"/>
              </a:rPr>
              <a:t>Mögliche Baselines: Methoden der anderen Klassifikation von Genre Papers </a:t>
            </a:r>
          </a:p>
        </p:txBody>
      </p:sp>
    </p:spTree>
    <p:extLst>
      <p:ext uri="{BB962C8B-B14F-4D97-AF65-F5344CB8AC3E}">
        <p14:creationId xmlns:p14="http://schemas.microsoft.com/office/powerpoint/2010/main" val="2618748166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179</Words>
  <Application>Microsoft Office PowerPoint</Application>
  <PresentationFormat>Breitbild</PresentationFormat>
  <Paragraphs>40</Paragraphs>
  <Slides>17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Aussicht</vt:lpstr>
      <vt:lpstr>Song Lyric Classification</vt:lpstr>
      <vt:lpstr>Gliederung</vt:lpstr>
      <vt:lpstr>Related Work</vt:lpstr>
      <vt:lpstr>Forschungsfrage</vt:lpstr>
      <vt:lpstr>Einleitung</vt:lpstr>
      <vt:lpstr>Einleitung</vt:lpstr>
      <vt:lpstr>Gliederung</vt:lpstr>
      <vt:lpstr>Methoden</vt:lpstr>
      <vt:lpstr>Methoden</vt:lpstr>
      <vt:lpstr>Gliederung</vt:lpstr>
      <vt:lpstr>Daten</vt:lpstr>
      <vt:lpstr>PowerPoint-Präsentation</vt:lpstr>
      <vt:lpstr>Gliederung</vt:lpstr>
      <vt:lpstr>Ergebnisse</vt:lpstr>
      <vt:lpstr>Gliederung</vt:lpstr>
      <vt:lpstr>Diskussion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 Konzack</dc:creator>
  <cp:lastModifiedBy>Niko Konzack</cp:lastModifiedBy>
  <cp:revision>265</cp:revision>
  <dcterms:created xsi:type="dcterms:W3CDTF">2024-01-26T19:07:49Z</dcterms:created>
  <dcterms:modified xsi:type="dcterms:W3CDTF">2024-03-30T19:24:26Z</dcterms:modified>
</cp:coreProperties>
</file>