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95" r:id="rId3"/>
    <p:sldId id="338" r:id="rId4"/>
    <p:sldId id="340" r:id="rId5"/>
    <p:sldId id="341" r:id="rId6"/>
    <p:sldId id="565" r:id="rId7"/>
    <p:sldId id="398" r:id="rId8"/>
    <p:sldId id="348" r:id="rId9"/>
    <p:sldId id="349" r:id="rId10"/>
    <p:sldId id="353" r:id="rId11"/>
    <p:sldId id="571" r:id="rId12"/>
    <p:sldId id="563" r:id="rId13"/>
    <p:sldId id="569" r:id="rId14"/>
    <p:sldId id="524" r:id="rId15"/>
    <p:sldId id="516" r:id="rId16"/>
    <p:sldId id="520" r:id="rId17"/>
    <p:sldId id="517" r:id="rId18"/>
    <p:sldId id="570" r:id="rId19"/>
    <p:sldId id="518" r:id="rId20"/>
    <p:sldId id="564" r:id="rId21"/>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ccam" initials="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DBD"/>
    <a:srgbClr val="239BFD"/>
    <a:srgbClr val="ECEDED"/>
    <a:srgbClr val="000000"/>
    <a:srgbClr val="1C81D4"/>
    <a:srgbClr val="1F8CE5"/>
    <a:srgbClr val="75AAD5"/>
    <a:srgbClr val="1971B9"/>
    <a:srgbClr val="1F295D"/>
    <a:srgbClr val="0F1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6" autoAdjust="0"/>
    <p:restoredTop sz="92127" autoAdjust="0"/>
  </p:normalViewPr>
  <p:slideViewPr>
    <p:cSldViewPr>
      <p:cViewPr varScale="1">
        <p:scale>
          <a:sx n="68" d="100"/>
          <a:sy n="68" d="100"/>
        </p:scale>
        <p:origin x="134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60" d="100"/>
        <a:sy n="160" d="100"/>
      </p:scale>
      <p:origin x="0" y="-5214"/>
    </p:cViewPr>
  </p:sorterViewPr>
  <p:notesViewPr>
    <p:cSldViewPr>
      <p:cViewPr varScale="1">
        <p:scale>
          <a:sx n="158" d="100"/>
          <a:sy n="158" d="100"/>
        </p:scale>
        <p:origin x="680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A4838130-C146-43F4-AE94-94C671FCF846}" type="datetimeFigureOut">
              <a:rPr lang="en-US" smtClean="0"/>
              <a:t>11/16/2018</a:t>
            </a:fld>
            <a:endParaRPr lang="en-US"/>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62BC37FA-25E8-481C-918C-DCC96BB8BBFC}" type="slidenum">
              <a:rPr lang="en-US" smtClean="0"/>
              <a:t>‹#›</a:t>
            </a:fld>
            <a:endParaRPr lang="en-US"/>
          </a:p>
        </p:txBody>
      </p:sp>
    </p:spTree>
    <p:extLst>
      <p:ext uri="{BB962C8B-B14F-4D97-AF65-F5344CB8AC3E}">
        <p14:creationId xmlns:p14="http://schemas.microsoft.com/office/powerpoint/2010/main" val="4037359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39E03D-D00C-4916-9C4B-D46FBC0D8675}" type="slidenum">
              <a:rPr lang="en-US" smtClean="0"/>
              <a:t>3</a:t>
            </a:fld>
            <a:endParaRPr lang="en-US"/>
          </a:p>
        </p:txBody>
      </p:sp>
    </p:spTree>
    <p:extLst>
      <p:ext uri="{BB962C8B-B14F-4D97-AF65-F5344CB8AC3E}">
        <p14:creationId xmlns:p14="http://schemas.microsoft.com/office/powerpoint/2010/main" val="302180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2BC37FA-25E8-481C-918C-DCC96BB8BBFC}" type="slidenum">
              <a:rPr lang="en-US" smtClean="0"/>
              <a:t>9</a:t>
            </a:fld>
            <a:endParaRPr lang="en-US"/>
          </a:p>
        </p:txBody>
      </p:sp>
    </p:spTree>
    <p:extLst>
      <p:ext uri="{BB962C8B-B14F-4D97-AF65-F5344CB8AC3E}">
        <p14:creationId xmlns:p14="http://schemas.microsoft.com/office/powerpoint/2010/main" val="7919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BC37FA-25E8-481C-918C-DCC96BB8BBFC}" type="slidenum">
              <a:rPr lang="en-US" smtClean="0"/>
              <a:t>10</a:t>
            </a:fld>
            <a:endParaRPr lang="en-US"/>
          </a:p>
        </p:txBody>
      </p:sp>
    </p:spTree>
    <p:extLst>
      <p:ext uri="{BB962C8B-B14F-4D97-AF65-F5344CB8AC3E}">
        <p14:creationId xmlns:p14="http://schemas.microsoft.com/office/powerpoint/2010/main" val="290910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8612" t="10871" r="2259" b="1"/>
          <a:stretch/>
        </p:blipFill>
        <p:spPr>
          <a:xfrm flipH="1">
            <a:off x="0" y="1"/>
            <a:ext cx="9144000" cy="6857999"/>
          </a:xfrm>
          <a:prstGeom prst="rect">
            <a:avLst/>
          </a:prstGeom>
        </p:spPr>
      </p:pic>
      <p:sp>
        <p:nvSpPr>
          <p:cNvPr id="15" name="Rectangle 14"/>
          <p:cNvSpPr/>
          <p:nvPr userDrawn="1"/>
        </p:nvSpPr>
        <p:spPr>
          <a:xfrm>
            <a:off x="0" y="2523028"/>
            <a:ext cx="7173798" cy="3359297"/>
          </a:xfrm>
          <a:prstGeom prst="rect">
            <a:avLst/>
          </a:prstGeom>
          <a:solidFill>
            <a:srgbClr val="1E7E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 Placeholder 12"/>
          <p:cNvSpPr>
            <a:spLocks noGrp="1"/>
          </p:cNvSpPr>
          <p:nvPr>
            <p:ph type="body" sz="quarter" idx="14" hasCustomPrompt="1"/>
          </p:nvPr>
        </p:nvSpPr>
        <p:spPr>
          <a:xfrm>
            <a:off x="713493" y="4864591"/>
            <a:ext cx="6290621" cy="301297"/>
          </a:xfrm>
          <a:prstGeom prst="rect">
            <a:avLst/>
          </a:prstGeom>
        </p:spPr>
        <p:txBody>
          <a:bodyPr lIns="0" tIns="0" rIns="0" bIns="0"/>
          <a:lstStyle>
            <a:lvl1pPr marL="0" indent="0">
              <a:buNone/>
              <a:defRPr sz="1800" b="1" baseline="0">
                <a:solidFill>
                  <a:schemeClr val="bg1"/>
                </a:solidFill>
                <a:latin typeface="Arial" charset="0"/>
                <a:ea typeface="Arial" charset="0"/>
                <a:cs typeface="Arial"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presenter name</a:t>
            </a:r>
          </a:p>
        </p:txBody>
      </p:sp>
      <p:sp>
        <p:nvSpPr>
          <p:cNvPr id="19" name="Text Placeholder 14"/>
          <p:cNvSpPr>
            <a:spLocks noGrp="1"/>
          </p:cNvSpPr>
          <p:nvPr>
            <p:ph type="body" sz="quarter" idx="15" hasCustomPrompt="1"/>
          </p:nvPr>
        </p:nvSpPr>
        <p:spPr>
          <a:xfrm>
            <a:off x="713493" y="5175232"/>
            <a:ext cx="6289972" cy="434650"/>
          </a:xfrm>
          <a:prstGeom prst="rect">
            <a:avLst/>
          </a:prstGeom>
        </p:spPr>
        <p:txBody>
          <a:bodyPr lIns="0" tIns="0" rIns="0" bIns="0"/>
          <a:lstStyle>
            <a:lvl1pPr marL="0" indent="0">
              <a:buFont typeface="Arial" charset="0"/>
              <a:buNone/>
              <a:defRPr sz="1400">
                <a:solidFill>
                  <a:schemeClr val="bg1"/>
                </a:solidFill>
                <a:latin typeface="Arial" charset="0"/>
                <a:ea typeface="Arial" charset="0"/>
                <a:cs typeface="Arial" charset="0"/>
              </a:defRPr>
            </a:lvl1pPr>
            <a:lvl2pPr marL="457200" indent="0">
              <a:buFont typeface="Arial" charset="0"/>
              <a:buNone/>
              <a:defRPr sz="1400">
                <a:latin typeface="Arial" charset="0"/>
                <a:ea typeface="Arial" charset="0"/>
                <a:cs typeface="Arial" charset="0"/>
              </a:defRPr>
            </a:lvl2pPr>
            <a:lvl3pPr marL="914400" indent="0">
              <a:buFont typeface="Arial" charset="0"/>
              <a:buNone/>
              <a:defRPr sz="1400">
                <a:latin typeface="Arial" charset="0"/>
                <a:ea typeface="Arial" charset="0"/>
                <a:cs typeface="Arial" charset="0"/>
              </a:defRPr>
            </a:lvl3pPr>
            <a:lvl4pPr marL="1371600" indent="0">
              <a:buFont typeface="Arial" charset="0"/>
              <a:buNone/>
              <a:defRPr sz="1400">
                <a:latin typeface="Arial" charset="0"/>
                <a:ea typeface="Arial" charset="0"/>
                <a:cs typeface="Arial" charset="0"/>
              </a:defRPr>
            </a:lvl4pPr>
            <a:lvl5pPr marL="1828800" indent="0">
              <a:buFont typeface="Arial" charset="0"/>
              <a:buNone/>
              <a:defRPr sz="1400">
                <a:latin typeface="Arial" charset="0"/>
                <a:ea typeface="Arial" charset="0"/>
                <a:cs typeface="Arial" charset="0"/>
              </a:defRPr>
            </a:lvl5pPr>
          </a:lstStyle>
          <a:p>
            <a:pPr lvl="0"/>
            <a:r>
              <a:rPr lang="en-US" dirty="0"/>
              <a:t>Presenter’s office, center, institute</a:t>
            </a:r>
          </a:p>
        </p:txBody>
      </p:sp>
      <p:sp>
        <p:nvSpPr>
          <p:cNvPr id="2" name="Title 1"/>
          <p:cNvSpPr>
            <a:spLocks noGrp="1"/>
          </p:cNvSpPr>
          <p:nvPr>
            <p:ph type="ctrTitle" hasCustomPrompt="1"/>
          </p:nvPr>
        </p:nvSpPr>
        <p:spPr>
          <a:xfrm>
            <a:off x="609600" y="2717220"/>
            <a:ext cx="7772400" cy="635580"/>
          </a:xfrm>
        </p:spPr>
        <p:txBody>
          <a:bodyPr>
            <a:noAutofit/>
          </a:bodyPr>
          <a:lstStyle>
            <a:lvl1pPr algn="l">
              <a:defRPr sz="1800" b="1">
                <a:solidFill>
                  <a:schemeClr val="bg1"/>
                </a:solidFill>
                <a:latin typeface="Arial" charset="0"/>
                <a:ea typeface="Arial" charset="0"/>
                <a:cs typeface="Arial" charset="0"/>
              </a:defRPr>
            </a:lvl1pPr>
          </a:lstStyle>
          <a:p>
            <a:pPr lvl="0"/>
            <a:r>
              <a:rPr lang="en-US" dirty="0"/>
              <a:t>CLICK TO EDIT THEME INFORMATION HERE</a:t>
            </a:r>
            <a:br>
              <a:rPr lang="en-US" dirty="0"/>
            </a:br>
            <a:r>
              <a:rPr lang="en-US" dirty="0"/>
              <a:t>TYPE OF MEETING, DATE (IN CAPS)</a:t>
            </a:r>
          </a:p>
        </p:txBody>
      </p:sp>
      <p:sp>
        <p:nvSpPr>
          <p:cNvPr id="3" name="Subtitle 2"/>
          <p:cNvSpPr>
            <a:spLocks noGrp="1"/>
          </p:cNvSpPr>
          <p:nvPr>
            <p:ph type="subTitle" idx="1" hasCustomPrompt="1"/>
          </p:nvPr>
        </p:nvSpPr>
        <p:spPr>
          <a:xfrm>
            <a:off x="621950" y="3581400"/>
            <a:ext cx="6381516" cy="1146666"/>
          </a:xfrm>
        </p:spPr>
        <p:txBody>
          <a:bodyPr>
            <a:normAutofit/>
          </a:bodyPr>
          <a:lstStyle>
            <a:lvl1pPr marL="0" indent="0" algn="l">
              <a:buNone/>
              <a:defRPr sz="2200" b="1" i="0">
                <a:solidFill>
                  <a:schemeClr val="bg1"/>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TITLE STYLE (SHOULD ALWAYS BE IN WHITE, ALL CAPS, BOLD, AND IN ARIAL FONT)</a:t>
            </a:r>
          </a:p>
        </p:txBody>
      </p:sp>
      <p:sp>
        <p:nvSpPr>
          <p:cNvPr id="4" name="Date Placeholder 3"/>
          <p:cNvSpPr>
            <a:spLocks noGrp="1"/>
          </p:cNvSpPr>
          <p:nvPr>
            <p:ph type="dt" sz="half" idx="10"/>
          </p:nvPr>
        </p:nvSpPr>
        <p:spPr/>
        <p:txBody>
          <a:bodyPr/>
          <a:lstStyle/>
          <a:p>
            <a:fld id="{DB9BAB15-F523-4A13-9063-4F97196EBCEA}"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87809-5B4B-4435-ACFF-5FF79A34A770}" type="slidenum">
              <a:rPr lang="en-US" smtClean="0"/>
              <a:t>‹#›</a:t>
            </a:fld>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6440" y="355209"/>
            <a:ext cx="2926080" cy="787790"/>
          </a:xfrm>
          <a:prstGeom prst="rect">
            <a:avLst/>
          </a:prstGeom>
        </p:spPr>
      </p:pic>
    </p:spTree>
    <p:extLst>
      <p:ext uri="{BB962C8B-B14F-4D97-AF65-F5344CB8AC3E}">
        <p14:creationId xmlns:p14="http://schemas.microsoft.com/office/powerpoint/2010/main" val="9575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0D9A7A-017C-4755-8381-4701DDE416ED}"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385301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91893D-816C-4076-A56A-194E962744E0}"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173263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53E8D6-3DDF-4D0B-A563-715E34D8C4A1}"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814C2B-1354-4FE1-A123-7F74A1BF467E}" type="slidenum">
              <a:rPr lang="en-US" smtClean="0"/>
              <a:t>‹#›</a:t>
            </a:fld>
            <a:endParaRPr lang="en-US"/>
          </a:p>
        </p:txBody>
      </p:sp>
    </p:spTree>
    <p:extLst>
      <p:ext uri="{BB962C8B-B14F-4D97-AF65-F5344CB8AC3E}">
        <p14:creationId xmlns:p14="http://schemas.microsoft.com/office/powerpoint/2010/main" val="304589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sz="2800">
                <a:solidFill>
                  <a:srgbClr val="0F196F"/>
                </a:solidFill>
                <a:latin typeface="Arial" charset="0"/>
                <a:ea typeface="Arial" charset="0"/>
                <a:cs typeface="Arial" charset="0"/>
              </a:defRPr>
            </a:lvl1pPr>
            <a:lvl2pPr>
              <a:defRPr sz="2400">
                <a:solidFill>
                  <a:srgbClr val="0F196F"/>
                </a:solidFill>
                <a:latin typeface="Arial" charset="0"/>
                <a:ea typeface="Arial" charset="0"/>
                <a:cs typeface="Arial" charset="0"/>
              </a:defRPr>
            </a:lvl2pPr>
            <a:lvl3pPr>
              <a:defRPr sz="2000">
                <a:solidFill>
                  <a:srgbClr val="0F196F"/>
                </a:solidFill>
                <a:latin typeface="Arial" charset="0"/>
                <a:ea typeface="Arial" charset="0"/>
                <a:cs typeface="Arial" charset="0"/>
              </a:defRPr>
            </a:lvl3pPr>
            <a:lvl4pPr>
              <a:defRPr sz="1800">
                <a:solidFill>
                  <a:srgbClr val="0F196F"/>
                </a:solidFill>
                <a:latin typeface="Arial" charset="0"/>
                <a:ea typeface="Arial" charset="0"/>
                <a:cs typeface="Arial" charset="0"/>
              </a:defRPr>
            </a:lvl4pPr>
            <a:lvl5pPr>
              <a:defRPr sz="1800">
                <a:solidFill>
                  <a:srgbClr val="0F196F"/>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FD5F905-F54A-4F51-B85C-872322912449}" type="datetime1">
              <a:rPr lang="en-US" smtClean="0"/>
              <a:t>11/16/2018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272794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520BF-F968-4600-9ABF-B2068EB517FD}" type="datetime1">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11593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C44EE-C63A-49AB-9986-D842913CFCC5}" type="datetime1">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345210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0ADC93-ED39-431D-8DD2-98AA28ECF824}" type="datetime1">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239273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93E015-B724-4C85-978B-49C828540607}" type="datetime1">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174894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4A73A-1615-4D35-B8EA-00105C4FEEE9}" type="datetime1">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3123204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420FD1-4408-41FD-9B54-9A25934E006E}" type="datetime1">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145698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C68BB-E97A-4934-963C-BD3BDEC4F917}" type="datetime1">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87809-5B4B-4435-ACFF-5FF79A34A770}" type="slidenum">
              <a:rPr lang="en-US" smtClean="0"/>
              <a:t>‹#›</a:t>
            </a:fld>
            <a:endParaRPr lang="en-US"/>
          </a:p>
        </p:txBody>
      </p:sp>
    </p:spTree>
    <p:extLst>
      <p:ext uri="{BB962C8B-B14F-4D97-AF65-F5344CB8AC3E}">
        <p14:creationId xmlns:p14="http://schemas.microsoft.com/office/powerpoint/2010/main" val="221029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D6C52E-BE82-4619-9EF0-0F2FE3E4DF84}" type="datetime1">
              <a:rPr lang="en-US" smtClean="0"/>
              <a:t>11/16/2018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87809-5B4B-4435-ACFF-5FF79A34A770}" type="slidenum">
              <a:rPr lang="en-US" smtClean="0"/>
              <a:t>‹#›</a:t>
            </a:fld>
            <a:endParaRPr lang="en-US"/>
          </a:p>
        </p:txBody>
      </p:sp>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10800000" flipH="1" flipV="1">
            <a:off x="8102759" y="427451"/>
            <a:ext cx="599915" cy="719898"/>
          </a:xfrm>
          <a:prstGeom prst="rect">
            <a:avLst/>
          </a:prstGeom>
        </p:spPr>
      </p:pic>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10800000" flipH="1" flipV="1">
            <a:off x="677488" y="6409809"/>
            <a:ext cx="888226" cy="144142"/>
          </a:xfrm>
          <a:prstGeom prst="rect">
            <a:avLst/>
          </a:prstGeom>
        </p:spPr>
      </p:pic>
      <p:sp>
        <p:nvSpPr>
          <p:cNvPr id="11" name="TextBox 10"/>
          <p:cNvSpPr txBox="1"/>
          <p:nvPr userDrawn="1"/>
        </p:nvSpPr>
        <p:spPr>
          <a:xfrm>
            <a:off x="8102759" y="6327991"/>
            <a:ext cx="1041241" cy="307777"/>
          </a:xfrm>
          <a:prstGeom prst="rect">
            <a:avLst/>
          </a:prstGeom>
          <a:noFill/>
        </p:spPr>
        <p:txBody>
          <a:bodyPr wrap="square" rtlCol="0">
            <a:spAutoFit/>
          </a:bodyPr>
          <a:lstStyle/>
          <a:p>
            <a:fld id="{7BC3C4C0-DD5B-AA40-9C1C-19F24431BD7A}" type="slidenum">
              <a:rPr lang="en-US" sz="1400" smtClean="0">
                <a:solidFill>
                  <a:srgbClr val="1E7DBD"/>
                </a:solidFill>
              </a:rPr>
              <a:t>‹#›</a:t>
            </a:fld>
            <a:endParaRPr lang="en-US" sz="1400" dirty="0">
              <a:solidFill>
                <a:srgbClr val="1E7DBD"/>
              </a:solidFill>
            </a:endParaRPr>
          </a:p>
        </p:txBody>
      </p:sp>
      <p:cxnSp>
        <p:nvCxnSpPr>
          <p:cNvPr id="12" name="Straight Connector 11"/>
          <p:cNvCxnSpPr/>
          <p:nvPr userDrawn="1"/>
        </p:nvCxnSpPr>
        <p:spPr>
          <a:xfrm>
            <a:off x="1659835" y="6481879"/>
            <a:ext cx="6442924" cy="0"/>
          </a:xfrm>
          <a:prstGeom prst="line">
            <a:avLst/>
          </a:prstGeom>
          <a:ln>
            <a:solidFill>
              <a:srgbClr val="1E7DB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40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spcBef>
          <a:spcPct val="0"/>
        </a:spcBef>
        <a:buNone/>
        <a:defRPr sz="2800" b="1" kern="1200">
          <a:solidFill>
            <a:srgbClr val="1E7DBD"/>
          </a:solidFill>
          <a:latin typeface="Arial" charset="0"/>
          <a:ea typeface="Arial" charset="0"/>
          <a:cs typeface="Arial"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r>
              <a:rPr lang="en-US" b="1" dirty="0">
                <a:solidFill>
                  <a:schemeClr val="tx2"/>
                </a:solidFill>
              </a:rPr>
              <a:t/>
            </a:r>
            <a:br>
              <a:rPr lang="en-US" b="1" dirty="0">
                <a:solidFill>
                  <a:schemeClr val="tx2"/>
                </a:solidFill>
              </a:rPr>
            </a:br>
            <a:endParaRPr lang="en-US" b="1" dirty="0">
              <a:solidFill>
                <a:schemeClr val="tx2"/>
              </a:solidFill>
            </a:endParaRPr>
          </a:p>
        </p:txBody>
      </p:sp>
      <p:sp>
        <p:nvSpPr>
          <p:cNvPr id="3" name="Subtitle 2"/>
          <p:cNvSpPr>
            <a:spLocks noGrp="1"/>
          </p:cNvSpPr>
          <p:nvPr>
            <p:ph type="subTitle" idx="1"/>
          </p:nvPr>
        </p:nvSpPr>
        <p:spPr>
          <a:xfrm>
            <a:off x="713494" y="3368512"/>
            <a:ext cx="6289972" cy="1219200"/>
          </a:xfrm>
        </p:spPr>
        <p:txBody>
          <a:bodyPr>
            <a:noAutofit/>
          </a:bodyPr>
          <a:lstStyle/>
          <a:p>
            <a:r>
              <a:rPr lang="en-US" sz="3600" dirty="0">
                <a:latin typeface="+mn-lt"/>
              </a:rPr>
              <a:t>Real World Data and the PCORTF Common Data Model Harmonization Project</a:t>
            </a:r>
          </a:p>
        </p:txBody>
      </p:sp>
      <p:sp>
        <p:nvSpPr>
          <p:cNvPr id="4" name="Title 1">
            <a:extLst>
              <a:ext uri="{FF2B5EF4-FFF2-40B4-BE49-F238E27FC236}">
                <a16:creationId xmlns:a16="http://schemas.microsoft.com/office/drawing/2014/main" id="{2948F76A-BF30-44DE-9A05-12D3EE7D4C02}"/>
              </a:ext>
            </a:extLst>
          </p:cNvPr>
          <p:cNvSpPr txBox="1">
            <a:spLocks/>
          </p:cNvSpPr>
          <p:nvPr/>
        </p:nvSpPr>
        <p:spPr>
          <a:xfrm>
            <a:off x="446314" y="381000"/>
            <a:ext cx="8229600" cy="533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1800" b="1" kern="1200">
                <a:solidFill>
                  <a:schemeClr val="bg1"/>
                </a:solidFill>
                <a:latin typeface="Arial" charset="0"/>
                <a:ea typeface="Arial" charset="0"/>
                <a:cs typeface="Arial" charset="0"/>
              </a:defRPr>
            </a:lvl1pPr>
          </a:lstStyle>
          <a:p>
            <a:pPr algn="ctr"/>
            <a:r>
              <a:rPr lang="en-US">
                <a:latin typeface="+mn-lt"/>
              </a:rPr>
              <a:t>Contents</a:t>
            </a:r>
            <a:endParaRPr lang="en-US" dirty="0">
              <a:latin typeface="+mn-lt"/>
            </a:endParaRPr>
          </a:p>
        </p:txBody>
      </p:sp>
      <p:cxnSp>
        <p:nvCxnSpPr>
          <p:cNvPr id="5" name="Straight Connector 4">
            <a:extLst>
              <a:ext uri="{FF2B5EF4-FFF2-40B4-BE49-F238E27FC236}">
                <a16:creationId xmlns:a16="http://schemas.microsoft.com/office/drawing/2014/main" id="{7B131705-48C4-47BF-9B7E-5152CC5A45D0}"/>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0920694-03D8-4397-B544-BA7D17137B50}"/>
              </a:ext>
            </a:extLst>
          </p:cNvPr>
          <p:cNvSpPr txBox="1">
            <a:spLocks/>
          </p:cNvSpPr>
          <p:nvPr/>
        </p:nvSpPr>
        <p:spPr>
          <a:xfrm>
            <a:off x="148144" y="457200"/>
            <a:ext cx="8919656" cy="5334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1800" b="1" kern="1200">
                <a:solidFill>
                  <a:schemeClr val="bg1"/>
                </a:solidFill>
                <a:latin typeface="Arial" charset="0"/>
                <a:ea typeface="Arial" charset="0"/>
                <a:cs typeface="Arial" charset="0"/>
              </a:defRPr>
            </a:lvl1pPr>
          </a:lstStyle>
          <a:p>
            <a:r>
              <a:rPr lang="en-US" sz="2400" dirty="0">
                <a:solidFill>
                  <a:srgbClr val="1E7DBD"/>
                </a:solidFill>
              </a:rPr>
              <a:t>PCORTF: The Common Data Model Harmonization Project</a:t>
            </a:r>
          </a:p>
        </p:txBody>
      </p:sp>
      <p:pic>
        <p:nvPicPr>
          <p:cNvPr id="7" name="Picture 6">
            <a:extLst>
              <a:ext uri="{FF2B5EF4-FFF2-40B4-BE49-F238E27FC236}">
                <a16:creationId xmlns:a16="http://schemas.microsoft.com/office/drawing/2014/main" id="{27E81465-383E-4275-8D5F-5AEA8588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4" y="1193088"/>
            <a:ext cx="8142514" cy="4319423"/>
          </a:xfrm>
          <a:prstGeom prst="rect">
            <a:avLst/>
          </a:prstGeom>
        </p:spPr>
      </p:pic>
    </p:spTree>
    <p:extLst>
      <p:ext uri="{BB962C8B-B14F-4D97-AF65-F5344CB8AC3E}">
        <p14:creationId xmlns:p14="http://schemas.microsoft.com/office/powerpoint/2010/main" val="15371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7" name="Picture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661" y="3115791"/>
            <a:ext cx="1210887" cy="2657302"/>
          </a:xfrm>
          <a:prstGeom prst="rect">
            <a:avLst/>
          </a:prstGeom>
        </p:spPr>
      </p:pic>
      <p:sp>
        <p:nvSpPr>
          <p:cNvPr id="14" name="Rounded Rectangle 13"/>
          <p:cNvSpPr/>
          <p:nvPr/>
        </p:nvSpPr>
        <p:spPr>
          <a:xfrm>
            <a:off x="1676400" y="2554331"/>
            <a:ext cx="3432860" cy="3541669"/>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4828"/>
            <a:ext cx="8229600" cy="878172"/>
          </a:xfrm>
        </p:spPr>
        <p:txBody>
          <a:bodyPr>
            <a:normAutofit/>
          </a:bodyPr>
          <a:lstStyle/>
          <a:p>
            <a:pPr algn="ctr"/>
            <a:r>
              <a:rPr lang="en-US" dirty="0">
                <a:latin typeface="+mn-lt"/>
              </a:rPr>
              <a:t>Extended Solution</a:t>
            </a:r>
            <a:endParaRPr lang="en-US" b="1" dirty="0">
              <a:solidFill>
                <a:schemeClr val="tx2"/>
              </a:solidFill>
              <a:latin typeface="+mn-lt"/>
            </a:endParaRPr>
          </a:p>
        </p:txBody>
      </p:sp>
      <p:sp>
        <p:nvSpPr>
          <p:cNvPr id="6" name="Content Placeholder 5"/>
          <p:cNvSpPr>
            <a:spLocks noGrp="1"/>
          </p:cNvSpPr>
          <p:nvPr>
            <p:ph idx="1"/>
          </p:nvPr>
        </p:nvSpPr>
        <p:spPr>
          <a:xfrm>
            <a:off x="78411" y="1066800"/>
            <a:ext cx="8913190" cy="723099"/>
          </a:xfrm>
        </p:spPr>
        <p:txBody>
          <a:bodyPr>
            <a:normAutofit/>
          </a:bodyPr>
          <a:lstStyle/>
          <a:p>
            <a:pPr marL="228600" lvl="0" indent="-228600">
              <a:buNone/>
              <a:tabLst>
                <a:tab pos="228600" algn="l"/>
              </a:tabLst>
            </a:pPr>
            <a:r>
              <a:rPr lang="en-US" sz="2000" dirty="0">
                <a:solidFill>
                  <a:schemeClr val="tx1"/>
                </a:solidFill>
                <a:latin typeface="+mn-lt"/>
              </a:rPr>
              <a:t>Develop a general framework (i.e., tools, processes, policies, and standards) for the transformation of various CDMs, curation, maintenance and sustainability.</a:t>
            </a:r>
          </a:p>
        </p:txBody>
      </p:sp>
      <p:sp>
        <p:nvSpPr>
          <p:cNvPr id="5" name="Content Placeholder 5"/>
          <p:cNvSpPr txBox="1">
            <a:spLocks/>
          </p:cNvSpPr>
          <p:nvPr/>
        </p:nvSpPr>
        <p:spPr>
          <a:xfrm>
            <a:off x="1680260" y="2285999"/>
            <a:ext cx="1143000" cy="3048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1200" b="1" dirty="0">
                <a:solidFill>
                  <a:srgbClr val="1E7DBD"/>
                </a:solidFill>
              </a:rPr>
              <a:t>Input</a:t>
            </a:r>
          </a:p>
        </p:txBody>
      </p:sp>
      <p:sp>
        <p:nvSpPr>
          <p:cNvPr id="7" name="Content Placeholder 5"/>
          <p:cNvSpPr txBox="1">
            <a:spLocks/>
          </p:cNvSpPr>
          <p:nvPr/>
        </p:nvSpPr>
        <p:spPr>
          <a:xfrm>
            <a:off x="7391400" y="2285999"/>
            <a:ext cx="1143000" cy="3048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sz="1200" b="1" dirty="0">
                <a:solidFill>
                  <a:srgbClr val="1E7DBD"/>
                </a:solidFill>
              </a:rPr>
              <a:t>Output</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57195" t="38889" r="23916" b="39111"/>
          <a:stretch/>
        </p:blipFill>
        <p:spPr>
          <a:xfrm>
            <a:off x="5135460" y="3276600"/>
            <a:ext cx="1570140" cy="1371600"/>
          </a:xfrm>
          <a:prstGeom prst="rect">
            <a:avLst/>
          </a:prstGeom>
        </p:spPr>
      </p:pic>
      <p:grpSp>
        <p:nvGrpSpPr>
          <p:cNvPr id="10" name="Group 9"/>
          <p:cNvGrpSpPr/>
          <p:nvPr/>
        </p:nvGrpSpPr>
        <p:grpSpPr>
          <a:xfrm>
            <a:off x="1840342" y="2648907"/>
            <a:ext cx="1371600" cy="322893"/>
            <a:chOff x="592374" y="2514599"/>
            <a:chExt cx="1769826" cy="1290375"/>
          </a:xfrm>
        </p:grpSpPr>
        <p:sp>
          <p:nvSpPr>
            <p:cNvPr id="11" name="Rounded Rectangle 10"/>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083992" y="2708711"/>
              <a:ext cx="1268295" cy="983971"/>
            </a:xfrm>
            <a:prstGeom prst="rect">
              <a:avLst/>
            </a:prstGeom>
            <a:noFill/>
          </p:spPr>
          <p:txBody>
            <a:bodyPr wrap="square" rtlCol="0">
              <a:spAutoFit/>
            </a:bodyPr>
            <a:lstStyle/>
            <a:p>
              <a:r>
                <a:rPr lang="en-US" sz="1000" b="1" dirty="0">
                  <a:solidFill>
                    <a:schemeClr val="bg1"/>
                  </a:solidFill>
                  <a:latin typeface="Arial" charset="0"/>
                  <a:ea typeface="Arial" charset="0"/>
                  <a:cs typeface="Arial" charset="0"/>
                </a:rPr>
                <a:t>Sentinel</a:t>
              </a:r>
              <a:endParaRPr lang="en-US" sz="1400" b="1" dirty="0">
                <a:solidFill>
                  <a:schemeClr val="bg1"/>
                </a:solidFill>
                <a:latin typeface="Arial" charset="0"/>
                <a:ea typeface="Arial" charset="0"/>
                <a:cs typeface="Arial" charset="0"/>
              </a:endParaRPr>
            </a:p>
          </p:txBody>
        </p:sp>
      </p:grpSp>
      <p:grpSp>
        <p:nvGrpSpPr>
          <p:cNvPr id="26" name="Group 25"/>
          <p:cNvGrpSpPr/>
          <p:nvPr/>
        </p:nvGrpSpPr>
        <p:grpSpPr>
          <a:xfrm>
            <a:off x="1832660" y="4417471"/>
            <a:ext cx="1455482" cy="322893"/>
            <a:chOff x="592374" y="2514599"/>
            <a:chExt cx="1878062" cy="1290375"/>
          </a:xfrm>
        </p:grpSpPr>
        <p:sp>
          <p:nvSpPr>
            <p:cNvPr id="27" name="Rounded Rectangle 26"/>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031850" y="2693637"/>
              <a:ext cx="1438586" cy="953224"/>
            </a:xfrm>
            <a:prstGeom prst="rect">
              <a:avLst/>
            </a:prstGeom>
            <a:noFill/>
          </p:spPr>
          <p:txBody>
            <a:bodyPr wrap="square" rtlCol="0">
              <a:spAutoFit/>
            </a:bodyPr>
            <a:lstStyle/>
            <a:p>
              <a:r>
                <a:rPr lang="en-US" sz="950" b="1" spc="-20" dirty="0">
                  <a:solidFill>
                    <a:schemeClr val="bg1"/>
                  </a:solidFill>
                  <a:latin typeface="Arial" charset="0"/>
                  <a:ea typeface="Arial" charset="0"/>
                  <a:cs typeface="Arial" charset="0"/>
                </a:rPr>
                <a:t>PCORNET CDM</a:t>
              </a:r>
            </a:p>
          </p:txBody>
        </p:sp>
      </p:gr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7564" y="4467089"/>
            <a:ext cx="294336" cy="220396"/>
          </a:xfrm>
          <a:prstGeom prst="rect">
            <a:avLst/>
          </a:prstGeom>
        </p:spPr>
      </p:pic>
      <p:grpSp>
        <p:nvGrpSpPr>
          <p:cNvPr id="23" name="Group 22"/>
          <p:cNvGrpSpPr/>
          <p:nvPr/>
        </p:nvGrpSpPr>
        <p:grpSpPr>
          <a:xfrm>
            <a:off x="3626824" y="4419600"/>
            <a:ext cx="1371600" cy="322893"/>
            <a:chOff x="592374" y="2514599"/>
            <a:chExt cx="1769826" cy="1290375"/>
          </a:xfrm>
        </p:grpSpPr>
        <p:sp>
          <p:nvSpPr>
            <p:cNvPr id="24" name="Rounded Rectangle 23"/>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372220" y="2685129"/>
              <a:ext cx="980068" cy="983971"/>
            </a:xfrm>
            <a:prstGeom prst="rect">
              <a:avLst/>
            </a:prstGeom>
            <a:noFill/>
          </p:spPr>
          <p:txBody>
            <a:bodyPr wrap="square" rtlCol="0">
              <a:spAutoFit/>
            </a:bodyPr>
            <a:lstStyle/>
            <a:p>
              <a:r>
                <a:rPr lang="en-US" sz="1000" b="1" dirty="0">
                  <a:solidFill>
                    <a:schemeClr val="bg1"/>
                  </a:solidFill>
                  <a:latin typeface="Arial" charset="0"/>
                  <a:ea typeface="Arial" charset="0"/>
                  <a:cs typeface="Arial" charset="0"/>
                </a:rPr>
                <a:t>i2b2</a:t>
              </a:r>
              <a:endParaRPr lang="en-US" sz="1400" b="1" dirty="0">
                <a:solidFill>
                  <a:schemeClr val="bg1"/>
                </a:solidFill>
                <a:latin typeface="Arial" charset="0"/>
                <a:ea typeface="Arial" charset="0"/>
                <a:cs typeface="Arial" charset="0"/>
              </a:endParaRPr>
            </a:p>
          </p:txBody>
        </p:sp>
      </p:gr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1775" y="4532812"/>
            <a:ext cx="414473" cy="98414"/>
          </a:xfrm>
          <a:prstGeom prst="rect">
            <a:avLst/>
          </a:prstGeom>
        </p:spPr>
      </p:pic>
      <p:grpSp>
        <p:nvGrpSpPr>
          <p:cNvPr id="20" name="Group 19"/>
          <p:cNvGrpSpPr/>
          <p:nvPr/>
        </p:nvGrpSpPr>
        <p:grpSpPr>
          <a:xfrm>
            <a:off x="3626824" y="2659232"/>
            <a:ext cx="1371600" cy="322893"/>
            <a:chOff x="592374" y="2514599"/>
            <a:chExt cx="1769826" cy="1290375"/>
          </a:xfrm>
        </p:grpSpPr>
        <p:sp>
          <p:nvSpPr>
            <p:cNvPr id="21" name="Rounded Rectangle 20"/>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33197" y="2667449"/>
              <a:ext cx="1319091" cy="983971"/>
            </a:xfrm>
            <a:prstGeom prst="rect">
              <a:avLst/>
            </a:prstGeom>
            <a:noFill/>
          </p:spPr>
          <p:txBody>
            <a:bodyPr wrap="square" rtlCol="0">
              <a:spAutoFit/>
            </a:bodyPr>
            <a:lstStyle/>
            <a:p>
              <a:r>
                <a:rPr lang="en-US" sz="1000" b="1" dirty="0">
                  <a:solidFill>
                    <a:schemeClr val="bg1"/>
                  </a:solidFill>
                  <a:latin typeface="Arial" charset="0"/>
                  <a:ea typeface="Arial" charset="0"/>
                  <a:cs typeface="Arial" charset="0"/>
                </a:rPr>
                <a:t>OHDSI/OMOP</a:t>
              </a:r>
              <a:endParaRPr lang="en-US" sz="1400" b="1" dirty="0">
                <a:solidFill>
                  <a:schemeClr val="bg1"/>
                </a:solidFill>
                <a:latin typeface="Arial" charset="0"/>
                <a:ea typeface="Arial" charset="0"/>
                <a:cs typeface="Arial" charset="0"/>
              </a:endParaRPr>
            </a:p>
          </p:txBody>
        </p:sp>
      </p:gr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12475" y="2705660"/>
            <a:ext cx="211525" cy="209387"/>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56867" y="2710467"/>
            <a:ext cx="264475" cy="176317"/>
          </a:xfrm>
          <a:prstGeom prst="rect">
            <a:avLst/>
          </a:prstGeom>
        </p:spPr>
      </p:pic>
      <p:sp>
        <p:nvSpPr>
          <p:cNvPr id="29" name="Content Placeholder 5"/>
          <p:cNvSpPr txBox="1">
            <a:spLocks/>
          </p:cNvSpPr>
          <p:nvPr/>
        </p:nvSpPr>
        <p:spPr>
          <a:xfrm>
            <a:off x="1954642" y="4046366"/>
            <a:ext cx="1143000" cy="2466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800">
                <a:solidFill>
                  <a:srgbClr val="1E7DBD"/>
                </a:solidFill>
              </a:rPr>
              <a:t>19 Data Partners*</a:t>
            </a:r>
            <a:endParaRPr lang="en-US" sz="1200" dirty="0">
              <a:solidFill>
                <a:srgbClr val="1E7DBD"/>
              </a:solidFill>
            </a:endParaRPr>
          </a:p>
        </p:txBody>
      </p:sp>
      <p:sp>
        <p:nvSpPr>
          <p:cNvPr id="30" name="Content Placeholder 5"/>
          <p:cNvSpPr txBox="1">
            <a:spLocks/>
          </p:cNvSpPr>
          <p:nvPr/>
        </p:nvSpPr>
        <p:spPr>
          <a:xfrm>
            <a:off x="3748806" y="4050671"/>
            <a:ext cx="1143000" cy="2466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800" dirty="0">
                <a:solidFill>
                  <a:srgbClr val="1E7DBD"/>
                </a:solidFill>
              </a:rPr>
              <a:t>14 Data Partners*</a:t>
            </a:r>
            <a:endParaRPr lang="en-US" sz="1200" dirty="0">
              <a:solidFill>
                <a:srgbClr val="1E7DBD"/>
              </a:solidFill>
            </a:endParaRPr>
          </a:p>
        </p:txBody>
      </p:sp>
      <p:sp>
        <p:nvSpPr>
          <p:cNvPr id="31" name="Content Placeholder 5"/>
          <p:cNvSpPr txBox="1">
            <a:spLocks/>
          </p:cNvSpPr>
          <p:nvPr/>
        </p:nvSpPr>
        <p:spPr>
          <a:xfrm>
            <a:off x="3748806" y="5848469"/>
            <a:ext cx="1143000" cy="2466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800" dirty="0">
                <a:solidFill>
                  <a:srgbClr val="1E7DBD"/>
                </a:solidFill>
              </a:rPr>
              <a:t>&gt; 60*</a:t>
            </a:r>
          </a:p>
        </p:txBody>
      </p:sp>
      <p:sp>
        <p:nvSpPr>
          <p:cNvPr id="32" name="Content Placeholder 5"/>
          <p:cNvSpPr txBox="1">
            <a:spLocks/>
          </p:cNvSpPr>
          <p:nvPr/>
        </p:nvSpPr>
        <p:spPr>
          <a:xfrm>
            <a:off x="1851199" y="5832383"/>
            <a:ext cx="1326801" cy="32594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cs-CZ" sz="800" dirty="0">
                <a:solidFill>
                  <a:srgbClr val="1E7DBD"/>
                </a:solidFill>
              </a:rPr>
              <a:t>13 CDRN + 21 PPRN*</a:t>
            </a:r>
          </a:p>
        </p:txBody>
      </p:sp>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4632" y="3048000"/>
            <a:ext cx="1320105" cy="1044823"/>
          </a:xfrm>
          <a:prstGeom prst="rect">
            <a:avLst/>
          </a:prstGeom>
        </p:spPr>
      </p:pic>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40342" y="3036157"/>
            <a:ext cx="1320105" cy="1044823"/>
          </a:xfrm>
          <a:prstGeom prst="rect">
            <a:avLst/>
          </a:prstGeom>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26824" y="4826877"/>
            <a:ext cx="1320105" cy="1044823"/>
          </a:xfrm>
          <a:prstGeom prst="rect">
            <a:avLst/>
          </a:prstGeom>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37081" y="4816385"/>
            <a:ext cx="1320105" cy="1044823"/>
          </a:xfrm>
          <a:prstGeom prst="rect">
            <a:avLst/>
          </a:prstGeom>
        </p:spPr>
      </p:pic>
      <p:cxnSp>
        <p:nvCxnSpPr>
          <p:cNvPr id="48" name="Elbow Connector 47"/>
          <p:cNvCxnSpPr/>
          <p:nvPr/>
        </p:nvCxnSpPr>
        <p:spPr>
          <a:xfrm>
            <a:off x="6649006" y="4297680"/>
            <a:ext cx="285194" cy="731520"/>
          </a:xfrm>
          <a:prstGeom prst="bentConnector3">
            <a:avLst/>
          </a:prstGeom>
          <a:ln w="28575" cap="rnd">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flipV="1">
            <a:off x="6649006" y="3570411"/>
            <a:ext cx="285194" cy="731520"/>
          </a:xfrm>
          <a:prstGeom prst="bentConnector3">
            <a:avLst/>
          </a:prstGeom>
          <a:ln w="28575" cap="rnd">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6933644" y="4826877"/>
            <a:ext cx="1600200" cy="365215"/>
            <a:chOff x="592374" y="2514599"/>
            <a:chExt cx="1769826" cy="1290375"/>
          </a:xfrm>
        </p:grpSpPr>
        <p:sp>
          <p:nvSpPr>
            <p:cNvPr id="54" name="Rounded Rectangle 53"/>
            <p:cNvSpPr/>
            <p:nvPr/>
          </p:nvSpPr>
          <p:spPr>
            <a:xfrm>
              <a:off x="592374" y="2514599"/>
              <a:ext cx="1769826" cy="1290375"/>
            </a:xfrm>
            <a:prstGeom prst="roundRect">
              <a:avLst/>
            </a:prstGeom>
            <a:solidFill>
              <a:srgbClr val="1E7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929484" y="2685129"/>
              <a:ext cx="1422805" cy="869946"/>
            </a:xfrm>
            <a:prstGeom prst="rect">
              <a:avLst/>
            </a:prstGeom>
            <a:noFill/>
          </p:spPr>
          <p:txBody>
            <a:bodyPr wrap="square" rtlCol="0">
              <a:spAutoFit/>
            </a:bodyPr>
            <a:lstStyle/>
            <a:p>
              <a:r>
                <a:rPr lang="en-US" sz="1000" b="1" dirty="0">
                  <a:solidFill>
                    <a:schemeClr val="bg1"/>
                  </a:solidFill>
                  <a:latin typeface="Arial" charset="0"/>
                  <a:ea typeface="Arial" charset="0"/>
                  <a:cs typeface="Arial" charset="0"/>
                </a:rPr>
                <a:t>FHIR Standards</a:t>
              </a:r>
              <a:endParaRPr lang="en-US" sz="1400" b="1" dirty="0">
                <a:solidFill>
                  <a:schemeClr val="bg1"/>
                </a:solidFill>
                <a:latin typeface="Arial" charset="0"/>
                <a:ea typeface="Arial" charset="0"/>
                <a:cs typeface="Arial" charset="0"/>
              </a:endParaRPr>
            </a:p>
          </p:txBody>
        </p:sp>
      </p:grpSp>
      <p:grpSp>
        <p:nvGrpSpPr>
          <p:cNvPr id="57" name="Group 56"/>
          <p:cNvGrpSpPr/>
          <p:nvPr/>
        </p:nvGrpSpPr>
        <p:grpSpPr>
          <a:xfrm>
            <a:off x="6930469" y="3387803"/>
            <a:ext cx="1600200" cy="365215"/>
            <a:chOff x="592374" y="2514599"/>
            <a:chExt cx="1769826" cy="1290375"/>
          </a:xfrm>
        </p:grpSpPr>
        <p:sp>
          <p:nvSpPr>
            <p:cNvPr id="58" name="Rounded Rectangle 57"/>
            <p:cNvSpPr/>
            <p:nvPr/>
          </p:nvSpPr>
          <p:spPr>
            <a:xfrm>
              <a:off x="592374" y="2514599"/>
              <a:ext cx="1769826" cy="1290375"/>
            </a:xfrm>
            <a:prstGeom prst="roundRect">
              <a:avLst/>
            </a:prstGeom>
            <a:solidFill>
              <a:srgbClr val="1E7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929484" y="2685129"/>
              <a:ext cx="1422805" cy="869946"/>
            </a:xfrm>
            <a:prstGeom prst="rect">
              <a:avLst/>
            </a:prstGeom>
            <a:noFill/>
          </p:spPr>
          <p:txBody>
            <a:bodyPr wrap="square" rtlCol="0">
              <a:spAutoFit/>
            </a:bodyPr>
            <a:lstStyle/>
            <a:p>
              <a:r>
                <a:rPr lang="en-US" sz="1000" b="1" dirty="0">
                  <a:solidFill>
                    <a:schemeClr val="bg1"/>
                  </a:solidFill>
                  <a:latin typeface="Arial" charset="0"/>
                  <a:ea typeface="Arial" charset="0"/>
                  <a:cs typeface="Arial" charset="0"/>
                </a:rPr>
                <a:t>CDISC Standards</a:t>
              </a:r>
              <a:endParaRPr lang="en-US" sz="1400" b="1" dirty="0">
                <a:solidFill>
                  <a:schemeClr val="bg1"/>
                </a:solidFill>
                <a:latin typeface="Arial" charset="0"/>
                <a:ea typeface="Arial" charset="0"/>
                <a:cs typeface="Arial" charset="0"/>
              </a:endParaRPr>
            </a:p>
          </p:txBody>
        </p:sp>
      </p:grpSp>
      <p:pic>
        <p:nvPicPr>
          <p:cNvPr id="60" name="Picture 5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3750" y="4875608"/>
            <a:ext cx="166751" cy="267750"/>
          </a:xfrm>
          <a:prstGeom prst="rect">
            <a:avLst/>
          </a:prstGeom>
        </p:spPr>
      </p:pic>
      <p:pic>
        <p:nvPicPr>
          <p:cNvPr id="61" name="Picture 6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10400" y="3434884"/>
            <a:ext cx="249481" cy="249481"/>
          </a:xfrm>
          <a:prstGeom prst="rect">
            <a:avLst/>
          </a:prstGeom>
        </p:spPr>
      </p:pic>
      <p:sp>
        <p:nvSpPr>
          <p:cNvPr id="62" name="Content Placeholder 5"/>
          <p:cNvSpPr txBox="1">
            <a:spLocks/>
          </p:cNvSpPr>
          <p:nvPr/>
        </p:nvSpPr>
        <p:spPr>
          <a:xfrm>
            <a:off x="5107611" y="4648200"/>
            <a:ext cx="1674190" cy="3048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750" b="1" dirty="0">
                <a:solidFill>
                  <a:srgbClr val="1E7DBD"/>
                </a:solidFill>
              </a:rPr>
              <a:t>Extract Transform Load (ETL)</a:t>
            </a:r>
          </a:p>
        </p:txBody>
      </p:sp>
      <p:sp>
        <p:nvSpPr>
          <p:cNvPr id="63" name="Content Placeholder 5"/>
          <p:cNvSpPr txBox="1">
            <a:spLocks/>
          </p:cNvSpPr>
          <p:nvPr/>
        </p:nvSpPr>
        <p:spPr>
          <a:xfrm>
            <a:off x="78410" y="2743200"/>
            <a:ext cx="1674190" cy="3048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050" b="1" dirty="0">
                <a:solidFill>
                  <a:srgbClr val="1E7DBD"/>
                </a:solidFill>
                <a:latin typeface="+mn-lt"/>
              </a:rPr>
              <a:t>FDA, PCOR, and</a:t>
            </a:r>
            <a:br>
              <a:rPr lang="en-US" sz="1050" b="1" dirty="0">
                <a:solidFill>
                  <a:srgbClr val="1E7DBD"/>
                </a:solidFill>
                <a:latin typeface="+mn-lt"/>
              </a:rPr>
            </a:br>
            <a:r>
              <a:rPr lang="en-US" sz="1050" b="1" dirty="0">
                <a:solidFill>
                  <a:srgbClr val="1E7DBD"/>
                </a:solidFill>
                <a:latin typeface="+mn-lt"/>
              </a:rPr>
              <a:t>other Researchers</a:t>
            </a:r>
          </a:p>
        </p:txBody>
      </p:sp>
      <p:sp>
        <p:nvSpPr>
          <p:cNvPr id="64" name="Content Placeholder 5"/>
          <p:cNvSpPr txBox="1">
            <a:spLocks/>
          </p:cNvSpPr>
          <p:nvPr/>
        </p:nvSpPr>
        <p:spPr>
          <a:xfrm>
            <a:off x="368537" y="5488833"/>
            <a:ext cx="1093935" cy="3048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700" dirty="0">
                <a:solidFill>
                  <a:schemeClr val="tx1"/>
                </a:solidFill>
              </a:rPr>
              <a:t>Mechanism to</a:t>
            </a:r>
            <a:br>
              <a:rPr lang="en-US" sz="700" dirty="0">
                <a:solidFill>
                  <a:schemeClr val="tx1"/>
                </a:solidFill>
              </a:rPr>
            </a:br>
            <a:r>
              <a:rPr lang="en-US" sz="700" dirty="0">
                <a:solidFill>
                  <a:schemeClr val="tx1"/>
                </a:solidFill>
              </a:rPr>
              <a:t>crosswalk the models</a:t>
            </a:r>
          </a:p>
        </p:txBody>
      </p:sp>
      <p:sp>
        <p:nvSpPr>
          <p:cNvPr id="65" name="Content Placeholder 5"/>
          <p:cNvSpPr txBox="1">
            <a:spLocks/>
          </p:cNvSpPr>
          <p:nvPr/>
        </p:nvSpPr>
        <p:spPr>
          <a:xfrm>
            <a:off x="554813" y="4440973"/>
            <a:ext cx="720436" cy="28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900" b="1" dirty="0">
                <a:solidFill>
                  <a:srgbClr val="1E7DBD"/>
                </a:solidFill>
              </a:rPr>
              <a:t>Portal</a:t>
            </a:r>
          </a:p>
        </p:txBody>
      </p:sp>
      <p:sp>
        <p:nvSpPr>
          <p:cNvPr id="66" name="Content Placeholder 5"/>
          <p:cNvSpPr txBox="1">
            <a:spLocks/>
          </p:cNvSpPr>
          <p:nvPr/>
        </p:nvSpPr>
        <p:spPr>
          <a:xfrm>
            <a:off x="571455" y="5257800"/>
            <a:ext cx="720436" cy="2834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900" b="1" dirty="0">
                <a:solidFill>
                  <a:srgbClr val="1E7DBD"/>
                </a:solidFill>
              </a:rPr>
              <a:t>Tools</a:t>
            </a:r>
          </a:p>
        </p:txBody>
      </p:sp>
      <p:cxnSp>
        <p:nvCxnSpPr>
          <p:cNvPr id="50" name="Straight Connector 49">
            <a:extLst>
              <a:ext uri="{FF2B5EF4-FFF2-40B4-BE49-F238E27FC236}">
                <a16:creationId xmlns:a16="http://schemas.microsoft.com/office/drawing/2014/main" id="{7411FEF9-2286-4020-AB98-906044C1FCCE}"/>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9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8F9C1A-81D8-4488-A574-0D29AB25A87A}"/>
              </a:ext>
            </a:extLst>
          </p:cNvPr>
          <p:cNvPicPr>
            <a:picLocks noChangeAspect="1"/>
          </p:cNvPicPr>
          <p:nvPr/>
        </p:nvPicPr>
        <p:blipFill>
          <a:blip r:embed="rId2"/>
          <a:stretch>
            <a:fillRect/>
          </a:stretch>
        </p:blipFill>
        <p:spPr>
          <a:xfrm>
            <a:off x="352425" y="1290051"/>
            <a:ext cx="8613495" cy="5158218"/>
          </a:xfrm>
          <a:prstGeom prst="rect">
            <a:avLst/>
          </a:prstGeom>
        </p:spPr>
      </p:pic>
      <p:sp>
        <p:nvSpPr>
          <p:cNvPr id="11" name="Title 1">
            <a:extLst>
              <a:ext uri="{FF2B5EF4-FFF2-40B4-BE49-F238E27FC236}">
                <a16:creationId xmlns:a16="http://schemas.microsoft.com/office/drawing/2014/main" id="{46BD9036-EEF3-4C12-94A9-6693BBD222FF}"/>
              </a:ext>
            </a:extLst>
          </p:cNvPr>
          <p:cNvSpPr txBox="1">
            <a:spLocks/>
          </p:cNvSpPr>
          <p:nvPr/>
        </p:nvSpPr>
        <p:spPr>
          <a:xfrm>
            <a:off x="381000" y="533400"/>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  Adaptor Model</a:t>
            </a:r>
            <a:endParaRPr lang="en-US" sz="3300" dirty="0"/>
          </a:p>
        </p:txBody>
      </p:sp>
      <p:cxnSp>
        <p:nvCxnSpPr>
          <p:cNvPr id="13" name="Straight Connector 12">
            <a:extLst>
              <a:ext uri="{FF2B5EF4-FFF2-40B4-BE49-F238E27FC236}">
                <a16:creationId xmlns:a16="http://schemas.microsoft.com/office/drawing/2014/main" id="{C80F388C-249F-45A9-AE33-B7CD8297447B}"/>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92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6BD9036-EEF3-4C12-94A9-6693BBD222FF}"/>
              </a:ext>
            </a:extLst>
          </p:cNvPr>
          <p:cNvSpPr txBox="1">
            <a:spLocks/>
          </p:cNvSpPr>
          <p:nvPr/>
        </p:nvSpPr>
        <p:spPr>
          <a:xfrm>
            <a:off x="381000" y="533400"/>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  Adaptor Model Deliverables</a:t>
            </a:r>
            <a:endParaRPr lang="en-US" sz="3300" dirty="0"/>
          </a:p>
        </p:txBody>
      </p:sp>
      <p:cxnSp>
        <p:nvCxnSpPr>
          <p:cNvPr id="13" name="Straight Connector 12">
            <a:extLst>
              <a:ext uri="{FF2B5EF4-FFF2-40B4-BE49-F238E27FC236}">
                <a16:creationId xmlns:a16="http://schemas.microsoft.com/office/drawing/2014/main" id="{C80F388C-249F-45A9-AE33-B7CD8297447B}"/>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920E26-CBEA-4D03-BFE1-EC5DBC7E7CB2}"/>
              </a:ext>
            </a:extLst>
          </p:cNvPr>
          <p:cNvSpPr txBox="1"/>
          <p:nvPr/>
        </p:nvSpPr>
        <p:spPr>
          <a:xfrm>
            <a:off x="0" y="914400"/>
            <a:ext cx="9144000" cy="5909310"/>
          </a:xfrm>
          <a:prstGeom prst="rect">
            <a:avLst/>
          </a:prstGeom>
          <a:noFill/>
        </p:spPr>
        <p:txBody>
          <a:bodyPr wrap="square" rtlCol="0">
            <a:spAutoFit/>
          </a:bodyPr>
          <a:lstStyle/>
          <a:p>
            <a:r>
              <a:rPr lang="en-US" sz="1400" b="1" dirty="0"/>
              <a:t>Software development</a:t>
            </a:r>
          </a:p>
          <a:p>
            <a:pPr lvl="0"/>
            <a:r>
              <a:rPr lang="en-US" sz="1400" b="1" dirty="0"/>
              <a:t>Query Builder:</a:t>
            </a:r>
            <a:r>
              <a:rPr lang="en-US" sz="1400" dirty="0"/>
              <a:t> Gives researcher ability to construct their queries</a:t>
            </a:r>
          </a:p>
          <a:p>
            <a:pPr lvl="0"/>
            <a:r>
              <a:rPr lang="en-US" sz="1400" b="1" dirty="0"/>
              <a:t>Query Transformation:</a:t>
            </a:r>
            <a:r>
              <a:rPr lang="en-US" sz="1400" dirty="0"/>
              <a:t> Transforms the single query into the multiple CDM versions of the query</a:t>
            </a:r>
          </a:p>
          <a:p>
            <a:pPr lvl="0"/>
            <a:r>
              <a:rPr lang="en-US" sz="1400" b="1" dirty="0"/>
              <a:t>CDMH Results Database and Viewer</a:t>
            </a:r>
            <a:r>
              <a:rPr lang="en-US" sz="1400" dirty="0"/>
              <a:t>: To receive and analyze results of a query in one or more of the CDM formats </a:t>
            </a:r>
          </a:p>
          <a:p>
            <a:pPr lvl="0"/>
            <a:r>
              <a:rPr lang="en-US" sz="1400" b="1" dirty="0"/>
              <a:t>SDTM export</a:t>
            </a:r>
            <a:r>
              <a:rPr lang="en-US" sz="1400" dirty="0"/>
              <a:t>: To export record level results into FDA-compliant STDM format. </a:t>
            </a:r>
          </a:p>
          <a:p>
            <a:endParaRPr lang="en-US" sz="1400" b="1" dirty="0"/>
          </a:p>
          <a:p>
            <a:r>
              <a:rPr lang="en-US" sz="1400" b="1" dirty="0"/>
              <a:t>Transformational Mappings </a:t>
            </a:r>
          </a:p>
          <a:p>
            <a:pPr lvl="0"/>
            <a:r>
              <a:rPr lang="en-US" sz="1400" b="1" dirty="0"/>
              <a:t>CDMs-to-BIRDG mappings:</a:t>
            </a:r>
            <a:r>
              <a:rPr lang="en-US" sz="1400" dirty="0"/>
              <a:t> This provides the rules for transforming from any of the CDMs to a common transitional model (BRIDG)</a:t>
            </a:r>
          </a:p>
          <a:p>
            <a:pPr lvl="0"/>
            <a:r>
              <a:rPr lang="en-US" sz="1400" b="1" dirty="0"/>
              <a:t>CDMH/BRIDG-to-SDTM mapping: </a:t>
            </a:r>
            <a:r>
              <a:rPr lang="en-US" sz="1400" dirty="0"/>
              <a:t>This provides the rules to export results in support of submissions to FDA</a:t>
            </a:r>
          </a:p>
          <a:p>
            <a:pPr lvl="0"/>
            <a:r>
              <a:rPr lang="en-US" sz="1400" b="1" dirty="0"/>
              <a:t>CDMH/BRIDG-to-FHIR mapping:</a:t>
            </a:r>
            <a:r>
              <a:rPr lang="en-US" sz="1400" dirty="0"/>
              <a:t> This provides the alignment and gaps of the CDMs to existing FHIR resources.  </a:t>
            </a:r>
          </a:p>
          <a:p>
            <a:pPr lvl="0"/>
            <a:r>
              <a:rPr lang="en-US" sz="1400" b="1" dirty="0"/>
              <a:t>Initiation of development of FHIR extensions and profiles:</a:t>
            </a:r>
            <a:r>
              <a:rPr lang="en-US" sz="1400" dirty="0"/>
              <a:t> Allows implementation with FHIR, built from CDMH-to-BRIDG mapping, to be balloted at HL7.</a:t>
            </a:r>
          </a:p>
          <a:p>
            <a:pPr lvl="0"/>
            <a:r>
              <a:rPr lang="en-US" sz="1400" b="1" dirty="0"/>
              <a:t>RxNorm to NDC mapping</a:t>
            </a:r>
            <a:r>
              <a:rPr lang="en-US" sz="1400" dirty="0"/>
              <a:t>: Allows mapping of drugs in the most widely used reference database (RxNorm) to the specific formatting and content required for FDA submissions</a:t>
            </a:r>
          </a:p>
          <a:p>
            <a:r>
              <a:rPr lang="en-US" sz="1400" dirty="0"/>
              <a:t> </a:t>
            </a:r>
          </a:p>
          <a:p>
            <a:r>
              <a:rPr lang="en-US" sz="1400" b="1" dirty="0"/>
              <a:t>PCOR Research Community Support </a:t>
            </a:r>
          </a:p>
          <a:p>
            <a:r>
              <a:rPr lang="en-US" sz="1400" b="1" dirty="0"/>
              <a:t>Oncology Use Case Query Development</a:t>
            </a:r>
            <a:r>
              <a:rPr lang="en-US" sz="1400" dirty="0"/>
              <a:t>: Development of a query based on the Oncology</a:t>
            </a:r>
          </a:p>
          <a:p>
            <a:r>
              <a:rPr lang="en-US" sz="1400" b="1" dirty="0"/>
              <a:t>Registration of cross-mappings to NCI enterprise vocabulary service EVS: </a:t>
            </a:r>
            <a:r>
              <a:rPr lang="en-US" sz="1400" dirty="0"/>
              <a:t> Entry of the Transformational Mappings (above) into NCIs Cancer Data Standards Registry and Repository (</a:t>
            </a:r>
            <a:r>
              <a:rPr lang="en-US" sz="1400" dirty="0" err="1"/>
              <a:t>CaSDR</a:t>
            </a:r>
            <a:r>
              <a:rPr lang="en-US" sz="1400" dirty="0"/>
              <a:t>)</a:t>
            </a:r>
          </a:p>
          <a:p>
            <a:r>
              <a:rPr lang="en-US" sz="1400" b="1" dirty="0"/>
              <a:t>BRIDG Updated with CDMH Data Elements: </a:t>
            </a:r>
            <a:r>
              <a:rPr lang="en-US" sz="1400" dirty="0"/>
              <a:t>The BRIDG model was updated to include concepts of the mapped CDMs, promoting implementation strategies for use of BRIDG with the various CDMs allowing use of the BRIDG model in CDM projects as well as linking the CDMs to FHIR and SDTM via BRIDG </a:t>
            </a:r>
          </a:p>
          <a:p>
            <a:r>
              <a:rPr lang="en-US" sz="1400" b="1" dirty="0"/>
              <a:t>Education and Data Governance:</a:t>
            </a:r>
            <a:r>
              <a:rPr lang="en-US" sz="1400" dirty="0"/>
              <a:t> Initiation of work to build governance, policy and educational material for use of the CDMH tools.  This material will describe the process, for using the CDMH solution, as well as the educational material for using the tools</a:t>
            </a:r>
          </a:p>
        </p:txBody>
      </p:sp>
    </p:spTree>
    <p:extLst>
      <p:ext uri="{BB962C8B-B14F-4D97-AF65-F5344CB8AC3E}">
        <p14:creationId xmlns:p14="http://schemas.microsoft.com/office/powerpoint/2010/main" val="87887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83E4F1-3338-427A-B7ED-B19D659199E8}"/>
              </a:ext>
            </a:extLst>
          </p:cNvPr>
          <p:cNvPicPr>
            <a:picLocks noChangeAspect="1"/>
          </p:cNvPicPr>
          <p:nvPr/>
        </p:nvPicPr>
        <p:blipFill>
          <a:blip r:embed="rId2"/>
          <a:stretch>
            <a:fillRect/>
          </a:stretch>
        </p:blipFill>
        <p:spPr>
          <a:xfrm>
            <a:off x="352425" y="1290051"/>
            <a:ext cx="8613495" cy="5158218"/>
          </a:xfrm>
          <a:prstGeom prst="rect">
            <a:avLst/>
          </a:prstGeom>
        </p:spPr>
      </p:pic>
      <p:sp>
        <p:nvSpPr>
          <p:cNvPr id="11" name="Title 1">
            <a:extLst>
              <a:ext uri="{FF2B5EF4-FFF2-40B4-BE49-F238E27FC236}">
                <a16:creationId xmlns:a16="http://schemas.microsoft.com/office/drawing/2014/main" id="{46BD9036-EEF3-4C12-94A9-6693BBD222FF}"/>
              </a:ext>
            </a:extLst>
          </p:cNvPr>
          <p:cNvSpPr txBox="1">
            <a:spLocks/>
          </p:cNvSpPr>
          <p:nvPr/>
        </p:nvSpPr>
        <p:spPr>
          <a:xfrm>
            <a:off x="381000" y="533400"/>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  Adaptor Model Problems</a:t>
            </a:r>
            <a:endParaRPr lang="en-US" sz="3300" dirty="0"/>
          </a:p>
        </p:txBody>
      </p:sp>
      <p:sp>
        <p:nvSpPr>
          <p:cNvPr id="5" name="Rectangle 4">
            <a:extLst>
              <a:ext uri="{FF2B5EF4-FFF2-40B4-BE49-F238E27FC236}">
                <a16:creationId xmlns:a16="http://schemas.microsoft.com/office/drawing/2014/main" id="{4C5B20FD-8D4A-476F-A2FB-68DBDD943B9B}"/>
              </a:ext>
            </a:extLst>
          </p:cNvPr>
          <p:cNvSpPr/>
          <p:nvPr/>
        </p:nvSpPr>
        <p:spPr>
          <a:xfrm>
            <a:off x="304800" y="1041611"/>
            <a:ext cx="6382992" cy="427040"/>
          </a:xfrm>
          <a:prstGeom prst="rect">
            <a:avLst/>
          </a:prstGeom>
        </p:spPr>
        <p:txBody>
          <a:bodyPr wrap="square">
            <a:spAutoFit/>
          </a:bodyPr>
          <a:lstStyle/>
          <a:p>
            <a:r>
              <a:rPr lang="en-US" sz="1350" dirty="0">
                <a:solidFill>
                  <a:srgbClr val="FF0000"/>
                </a:solidFill>
              </a:rPr>
              <a:t>Multiple Query Flavors</a:t>
            </a:r>
            <a:endParaRPr lang="en-US" sz="1350" dirty="0"/>
          </a:p>
          <a:p>
            <a:pPr marL="257175" indent="-257175">
              <a:buFont typeface="+mj-lt"/>
              <a:buAutoNum type="arabicPeriod"/>
            </a:pPr>
            <a:endParaRPr lang="en-US" sz="825" dirty="0">
              <a:latin typeface="Calibri" panose="020F0502020204030204" pitchFamily="34" charset="0"/>
              <a:ea typeface="Calibri" panose="020F0502020204030204" pitchFamily="34" charset="0"/>
            </a:endParaRPr>
          </a:p>
        </p:txBody>
      </p:sp>
      <p:sp>
        <p:nvSpPr>
          <p:cNvPr id="8" name="TextBox 7">
            <a:extLst>
              <a:ext uri="{FF2B5EF4-FFF2-40B4-BE49-F238E27FC236}">
                <a16:creationId xmlns:a16="http://schemas.microsoft.com/office/drawing/2014/main" id="{F5D04BBF-F006-405B-9196-8101D5F28DE5}"/>
              </a:ext>
            </a:extLst>
          </p:cNvPr>
          <p:cNvSpPr txBox="1"/>
          <p:nvPr/>
        </p:nvSpPr>
        <p:spPr>
          <a:xfrm>
            <a:off x="2819400" y="1122338"/>
            <a:ext cx="1066800" cy="2593478"/>
          </a:xfrm>
          <a:prstGeom prst="rect">
            <a:avLst/>
          </a:prstGeom>
          <a:noFill/>
          <a:ln w="28575">
            <a:solidFill>
              <a:srgbClr val="FF0000"/>
            </a:solidFill>
            <a:prstDash val="dashDot"/>
          </a:ln>
        </p:spPr>
        <p:txBody>
          <a:bodyPr wrap="square" rtlCol="0">
            <a:spAutoFit/>
          </a:bodyPr>
          <a:lstStyle/>
          <a:p>
            <a:endParaRPr lang="en-US" dirty="0"/>
          </a:p>
        </p:txBody>
      </p:sp>
      <p:cxnSp>
        <p:nvCxnSpPr>
          <p:cNvPr id="9" name="Straight Connector 8">
            <a:extLst>
              <a:ext uri="{FF2B5EF4-FFF2-40B4-BE49-F238E27FC236}">
                <a16:creationId xmlns:a16="http://schemas.microsoft.com/office/drawing/2014/main" id="{328E2C7C-B8C9-4778-A125-5041D54E37D4}"/>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04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340BEA-1C00-45F1-AFDD-C7BAD3C4D36F}"/>
              </a:ext>
            </a:extLst>
          </p:cNvPr>
          <p:cNvPicPr>
            <a:picLocks noChangeAspect="1"/>
          </p:cNvPicPr>
          <p:nvPr/>
        </p:nvPicPr>
        <p:blipFill>
          <a:blip r:embed="rId2"/>
          <a:stretch>
            <a:fillRect/>
          </a:stretch>
        </p:blipFill>
        <p:spPr>
          <a:xfrm>
            <a:off x="7589348" y="1056225"/>
            <a:ext cx="1288477" cy="4519831"/>
          </a:xfrm>
          <a:prstGeom prst="rect">
            <a:avLst/>
          </a:prstGeom>
        </p:spPr>
      </p:pic>
      <p:sp>
        <p:nvSpPr>
          <p:cNvPr id="12" name="Rectangle 2">
            <a:extLst>
              <a:ext uri="{FF2B5EF4-FFF2-40B4-BE49-F238E27FC236}">
                <a16:creationId xmlns:a16="http://schemas.microsoft.com/office/drawing/2014/main" id="{99562E19-D497-4AD7-AFB8-0D555B911DAF}"/>
              </a:ext>
            </a:extLst>
          </p:cNvPr>
          <p:cNvSpPr>
            <a:spLocks noChangeArrowheads="1"/>
          </p:cNvSpPr>
          <p:nvPr/>
        </p:nvSpPr>
        <p:spPr bwMode="auto">
          <a:xfrm>
            <a:off x="2304447" y="1073048"/>
            <a:ext cx="453510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t" anchorCtr="0" compatLnSpc="1">
            <a:prstTxWarp prst="textNoShape">
              <a:avLst/>
            </a:prstTxWarp>
            <a:spAutoFit/>
          </a:bodyPr>
          <a:lstStyle/>
          <a:p>
            <a:pPr defTabSz="685800" eaLnBrk="0" fontAlgn="base" hangingPunct="0">
              <a:spcBef>
                <a:spcPct val="0"/>
              </a:spcBef>
              <a:spcAft>
                <a:spcPct val="0"/>
              </a:spcAft>
            </a:pPr>
            <a:endParaRPr lang="en-US" altLang="en-US" dirty="0">
              <a:latin typeface="Arial" panose="020B0604020202020204" pitchFamily="34" charset="0"/>
            </a:endParaRPr>
          </a:p>
          <a:p>
            <a:pPr marL="257175" indent="-257175">
              <a:buFont typeface="+mj-lt"/>
              <a:buAutoNum type="arabicPeriod"/>
            </a:pPr>
            <a:r>
              <a:rPr lang="en-US" dirty="0"/>
              <a:t>Reduce loss of data integrity and granularity</a:t>
            </a:r>
          </a:p>
          <a:p>
            <a:pPr marL="257175" indent="-257175">
              <a:buFont typeface="+mj-lt"/>
              <a:buAutoNum type="arabicPeriod"/>
            </a:pPr>
            <a:endParaRPr lang="en-US" dirty="0"/>
          </a:p>
          <a:p>
            <a:pPr marL="257175" indent="-257175">
              <a:buFont typeface="+mj-lt"/>
              <a:buAutoNum type="arabicPeriod"/>
            </a:pPr>
            <a:r>
              <a:rPr lang="en-US" dirty="0"/>
              <a:t>Decrease complexity and eliminate need to build separate queries for each data model and proprietary databases</a:t>
            </a:r>
          </a:p>
          <a:p>
            <a:pPr marL="257175" indent="-257175">
              <a:buFont typeface="+mj-lt"/>
              <a:buAutoNum type="arabicPeriod"/>
            </a:pPr>
            <a:endParaRPr lang="en-US" dirty="0"/>
          </a:p>
          <a:p>
            <a:pPr marL="257175" indent="-257175">
              <a:buFont typeface="+mj-lt"/>
              <a:buAutoNum type="arabicPeriod"/>
            </a:pPr>
            <a:r>
              <a:rPr lang="en-US" dirty="0"/>
              <a:t>Reduce Maintenance by implementing HL7 FHIR standards, eliminates dependence on CDMs and mapping</a:t>
            </a:r>
          </a:p>
          <a:p>
            <a:pPr marL="128588" indent="-128588"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p:txBody>
      </p:sp>
      <p:pic>
        <p:nvPicPr>
          <p:cNvPr id="2" name="Picture 1">
            <a:extLst>
              <a:ext uri="{FF2B5EF4-FFF2-40B4-BE49-F238E27FC236}">
                <a16:creationId xmlns:a16="http://schemas.microsoft.com/office/drawing/2014/main" id="{FF473F22-0694-40D5-9063-32354E979951}"/>
              </a:ext>
            </a:extLst>
          </p:cNvPr>
          <p:cNvPicPr>
            <a:picLocks noChangeAspect="1"/>
          </p:cNvPicPr>
          <p:nvPr/>
        </p:nvPicPr>
        <p:blipFill>
          <a:blip r:embed="rId3"/>
          <a:stretch>
            <a:fillRect/>
          </a:stretch>
        </p:blipFill>
        <p:spPr>
          <a:xfrm>
            <a:off x="453185" y="1102628"/>
            <a:ext cx="1280816" cy="4379054"/>
          </a:xfrm>
          <a:prstGeom prst="rect">
            <a:avLst/>
          </a:prstGeom>
        </p:spPr>
      </p:pic>
      <p:sp>
        <p:nvSpPr>
          <p:cNvPr id="11" name="Title 1">
            <a:extLst>
              <a:ext uri="{FF2B5EF4-FFF2-40B4-BE49-F238E27FC236}">
                <a16:creationId xmlns:a16="http://schemas.microsoft.com/office/drawing/2014/main" id="{3D7DC643-660B-48DE-A11A-92C98204A777}"/>
              </a:ext>
            </a:extLst>
          </p:cNvPr>
          <p:cNvSpPr txBox="1">
            <a:spLocks/>
          </p:cNvSpPr>
          <p:nvPr/>
        </p:nvSpPr>
        <p:spPr>
          <a:xfrm>
            <a:off x="75501" y="5481682"/>
            <a:ext cx="2026955" cy="461728"/>
          </a:xfrm>
          <a:prstGeom prst="rect">
            <a:avLst/>
          </a:prstGeom>
        </p:spPr>
        <p:txBody>
          <a:bodyPr vert="horz" lIns="68580" tIns="34290" rIns="68580" bIns="3429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smtClean="0"/>
              <a:t>CDM</a:t>
            </a:r>
            <a:endParaRPr lang="en-US" sz="3300" dirty="0"/>
          </a:p>
          <a:p>
            <a:pPr algn="ctr"/>
            <a:r>
              <a:rPr lang="en-US" sz="1725" dirty="0"/>
              <a:t>(PCORnet, OMOP, Sentinel, ACT/i2b2)</a:t>
            </a:r>
          </a:p>
        </p:txBody>
      </p:sp>
      <p:sp>
        <p:nvSpPr>
          <p:cNvPr id="13" name="Title 1">
            <a:extLst>
              <a:ext uri="{FF2B5EF4-FFF2-40B4-BE49-F238E27FC236}">
                <a16:creationId xmlns:a16="http://schemas.microsoft.com/office/drawing/2014/main" id="{560508E6-4D24-4122-8DD0-6164D60362AE}"/>
              </a:ext>
            </a:extLst>
          </p:cNvPr>
          <p:cNvSpPr txBox="1">
            <a:spLocks/>
          </p:cNvSpPr>
          <p:nvPr/>
        </p:nvSpPr>
        <p:spPr>
          <a:xfrm>
            <a:off x="7499758" y="5620816"/>
            <a:ext cx="1518372" cy="354053"/>
          </a:xfrm>
          <a:prstGeom prst="rect">
            <a:avLst/>
          </a:prstGeom>
        </p:spPr>
        <p:txBody>
          <a:bodyPr vert="horz" lIns="68580" tIns="34290" rIns="68580" bIns="3429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t>FHIR</a:t>
            </a:r>
            <a:endParaRPr lang="en-US" sz="1725" dirty="0"/>
          </a:p>
        </p:txBody>
      </p:sp>
      <p:sp>
        <p:nvSpPr>
          <p:cNvPr id="9" name="Title 1">
            <a:extLst>
              <a:ext uri="{FF2B5EF4-FFF2-40B4-BE49-F238E27FC236}">
                <a16:creationId xmlns:a16="http://schemas.microsoft.com/office/drawing/2014/main" id="{D8E4072C-086D-4F6B-BD6B-13284D887A33}"/>
              </a:ext>
            </a:extLst>
          </p:cNvPr>
          <p:cNvSpPr txBox="1">
            <a:spLocks/>
          </p:cNvSpPr>
          <p:nvPr/>
        </p:nvSpPr>
        <p:spPr>
          <a:xfrm>
            <a:off x="351281" y="452672"/>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  Adaptor Model Problems – CDM’s</a:t>
            </a:r>
            <a:endParaRPr lang="en-US" sz="3300" dirty="0"/>
          </a:p>
        </p:txBody>
      </p:sp>
      <p:cxnSp>
        <p:nvCxnSpPr>
          <p:cNvPr id="15" name="Straight Connector 14">
            <a:extLst>
              <a:ext uri="{FF2B5EF4-FFF2-40B4-BE49-F238E27FC236}">
                <a16:creationId xmlns:a16="http://schemas.microsoft.com/office/drawing/2014/main" id="{B68A10E8-83D8-4174-A9AE-08CA01DAB1A2}"/>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798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E6401AC-7778-41D4-BBB0-D8E0FC4CEA17}"/>
              </a:ext>
            </a:extLst>
          </p:cNvPr>
          <p:cNvSpPr>
            <a:spLocks noChangeArrowheads="1"/>
          </p:cNvSpPr>
          <p:nvPr/>
        </p:nvSpPr>
        <p:spPr bwMode="auto">
          <a:xfrm>
            <a:off x="349948" y="1012698"/>
            <a:ext cx="70374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0" numCol="1" anchor="ctr" anchorCtr="0" compatLnSpc="1">
            <a:prstTxWarp prst="textNoShape">
              <a:avLst/>
            </a:prstTxWarp>
            <a:spAutoFit/>
          </a:bodyPr>
          <a:lstStyle/>
          <a:p>
            <a:r>
              <a:rPr lang="en-US" sz="1350" dirty="0">
                <a:solidFill>
                  <a:srgbClr val="FF0000"/>
                </a:solidFill>
              </a:rPr>
              <a:t>Leveraged Query Translator to transform the CDMH query into a “FHIR Query” </a:t>
            </a:r>
          </a:p>
          <a:p>
            <a:pPr defTabSz="685800" eaLnBrk="0" fontAlgn="base" hangingPunct="0">
              <a:spcBef>
                <a:spcPct val="0"/>
              </a:spcBef>
              <a:spcAft>
                <a:spcPct val="0"/>
              </a:spcAft>
            </a:pPr>
            <a:endParaRPr lang="en-US" altLang="en-US" sz="1050" dirty="0">
              <a:latin typeface="Arial" panose="020B0604020202020204" pitchFamily="34" charset="0"/>
            </a:endParaRPr>
          </a:p>
        </p:txBody>
      </p:sp>
      <p:sp>
        <p:nvSpPr>
          <p:cNvPr id="2" name="Rectangle 15">
            <a:extLst>
              <a:ext uri="{FF2B5EF4-FFF2-40B4-BE49-F238E27FC236}">
                <a16:creationId xmlns:a16="http://schemas.microsoft.com/office/drawing/2014/main" id="{E6746910-1354-4DAC-88FD-A9B9099B5AA5}"/>
              </a:ext>
            </a:extLst>
          </p:cNvPr>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0" name="Title 1">
            <a:extLst>
              <a:ext uri="{FF2B5EF4-FFF2-40B4-BE49-F238E27FC236}">
                <a16:creationId xmlns:a16="http://schemas.microsoft.com/office/drawing/2014/main" id="{6E80F898-C9A9-41B9-82B9-A0B2E765848E}"/>
              </a:ext>
            </a:extLst>
          </p:cNvPr>
          <p:cNvSpPr txBox="1">
            <a:spLocks/>
          </p:cNvSpPr>
          <p:nvPr/>
        </p:nvSpPr>
        <p:spPr>
          <a:xfrm>
            <a:off x="381000" y="533400"/>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II - FHIR Model: Common Query</a:t>
            </a:r>
            <a:endParaRPr lang="en-US" sz="3300" dirty="0"/>
          </a:p>
        </p:txBody>
      </p:sp>
      <p:graphicFrame>
        <p:nvGraphicFramePr>
          <p:cNvPr id="12" name="Object 11">
            <a:extLst>
              <a:ext uri="{FF2B5EF4-FFF2-40B4-BE49-F238E27FC236}">
                <a16:creationId xmlns:a16="http://schemas.microsoft.com/office/drawing/2014/main" id="{FC48CA16-DA24-4A2F-A47A-EADE339D7170}"/>
              </a:ext>
            </a:extLst>
          </p:cNvPr>
          <p:cNvGraphicFramePr>
            <a:graphicFrameLocks noChangeAspect="1"/>
          </p:cNvGraphicFramePr>
          <p:nvPr>
            <p:extLst>
              <p:ext uri="{D42A27DB-BD31-4B8C-83A1-F6EECF244321}">
                <p14:modId xmlns:p14="http://schemas.microsoft.com/office/powerpoint/2010/main" val="4287541547"/>
              </p:ext>
            </p:extLst>
          </p:nvPr>
        </p:nvGraphicFramePr>
        <p:xfrm>
          <a:off x="381000" y="1480327"/>
          <a:ext cx="8308314" cy="5147689"/>
        </p:xfrm>
        <a:graphic>
          <a:graphicData uri="http://schemas.openxmlformats.org/presentationml/2006/ole">
            <mc:AlternateContent xmlns:mc="http://schemas.openxmlformats.org/markup-compatibility/2006">
              <mc:Choice xmlns:v="urn:schemas-microsoft-com:vml" Requires="v">
                <p:oleObj spid="_x0000_s6171" name="Visio" r:id="rId3" imgW="21278984" imgH="13192191" progId="Visio.Drawing.15">
                  <p:embed/>
                </p:oleObj>
              </mc:Choice>
              <mc:Fallback>
                <p:oleObj name="Visio" r:id="rId3" imgW="21278984" imgH="13192191" progId="Visio.Drawing.15">
                  <p:embed/>
                  <p:pic>
                    <p:nvPicPr>
                      <p:cNvPr id="6" name="Object 5">
                        <a:extLst>
                          <a:ext uri="{FF2B5EF4-FFF2-40B4-BE49-F238E27FC236}">
                            <a16:creationId xmlns:a16="http://schemas.microsoft.com/office/drawing/2014/main" id="{C7238420-71A9-45BE-A81F-91F679ACD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80327"/>
                        <a:ext cx="8308314" cy="5147689"/>
                      </a:xfrm>
                      <a:prstGeom prst="rect">
                        <a:avLst/>
                      </a:prstGeom>
                      <a:noFill/>
                      <a:extLst/>
                    </p:spPr>
                  </p:pic>
                </p:oleObj>
              </mc:Fallback>
            </mc:AlternateContent>
          </a:graphicData>
        </a:graphic>
      </p:graphicFrame>
      <p:sp>
        <p:nvSpPr>
          <p:cNvPr id="15" name="TextBox 14">
            <a:extLst>
              <a:ext uri="{FF2B5EF4-FFF2-40B4-BE49-F238E27FC236}">
                <a16:creationId xmlns:a16="http://schemas.microsoft.com/office/drawing/2014/main" id="{B92CBCD6-DB8B-40BB-850B-724D5834A420}"/>
              </a:ext>
            </a:extLst>
          </p:cNvPr>
          <p:cNvSpPr txBox="1"/>
          <p:nvPr/>
        </p:nvSpPr>
        <p:spPr>
          <a:xfrm>
            <a:off x="3200400" y="1367073"/>
            <a:ext cx="4343400" cy="766527"/>
          </a:xfrm>
          <a:prstGeom prst="rect">
            <a:avLst/>
          </a:prstGeom>
          <a:noFill/>
          <a:ln w="28575">
            <a:solidFill>
              <a:srgbClr val="FF0000"/>
            </a:solidFill>
            <a:prstDash val="dashDot"/>
          </a:ln>
        </p:spPr>
        <p:txBody>
          <a:bodyPr wrap="square" rtlCol="0">
            <a:spAutoFit/>
          </a:bodyPr>
          <a:lstStyle/>
          <a:p>
            <a:endParaRPr lang="en-US" dirty="0"/>
          </a:p>
        </p:txBody>
      </p:sp>
      <p:cxnSp>
        <p:nvCxnSpPr>
          <p:cNvPr id="16" name="Straight Connector 15">
            <a:extLst>
              <a:ext uri="{FF2B5EF4-FFF2-40B4-BE49-F238E27FC236}">
                <a16:creationId xmlns:a16="http://schemas.microsoft.com/office/drawing/2014/main" id="{1EBCD9A6-3FD4-46D2-8EA2-378ADBFD126A}"/>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341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 name="Object 15">
            <a:extLst>
              <a:ext uri="{FF2B5EF4-FFF2-40B4-BE49-F238E27FC236}">
                <a16:creationId xmlns:a16="http://schemas.microsoft.com/office/drawing/2014/main" id="{94EEC5B8-F9FB-4F08-9A23-CC0FE6BB8068}"/>
              </a:ext>
            </a:extLst>
          </p:cNvPr>
          <p:cNvGraphicFramePr>
            <a:graphicFrameLocks noChangeAspect="1"/>
          </p:cNvGraphicFramePr>
          <p:nvPr>
            <p:extLst>
              <p:ext uri="{D42A27DB-BD31-4B8C-83A1-F6EECF244321}">
                <p14:modId xmlns:p14="http://schemas.microsoft.com/office/powerpoint/2010/main" val="4102178223"/>
              </p:ext>
            </p:extLst>
          </p:nvPr>
        </p:nvGraphicFramePr>
        <p:xfrm>
          <a:off x="381000" y="1480327"/>
          <a:ext cx="8308314" cy="5147689"/>
        </p:xfrm>
        <a:graphic>
          <a:graphicData uri="http://schemas.openxmlformats.org/presentationml/2006/ole">
            <mc:AlternateContent xmlns:mc="http://schemas.openxmlformats.org/markup-compatibility/2006">
              <mc:Choice xmlns:v="urn:schemas-microsoft-com:vml" Requires="v">
                <p:oleObj spid="_x0000_s12314" name="Visio" r:id="rId3" imgW="21278984" imgH="13192191" progId="Visio.Drawing.15">
                  <p:embed/>
                </p:oleObj>
              </mc:Choice>
              <mc:Fallback>
                <p:oleObj name="Visio" r:id="rId3" imgW="21278984" imgH="13192191" progId="Visio.Drawing.15">
                  <p:embed/>
                  <p:pic>
                    <p:nvPicPr>
                      <p:cNvPr id="12" name="Object 11">
                        <a:extLst>
                          <a:ext uri="{FF2B5EF4-FFF2-40B4-BE49-F238E27FC236}">
                            <a16:creationId xmlns:a16="http://schemas.microsoft.com/office/drawing/2014/main" id="{FC48CA16-DA24-4A2F-A47A-EADE339D7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80327"/>
                        <a:ext cx="8308314" cy="5147689"/>
                      </a:xfrm>
                      <a:prstGeom prst="rect">
                        <a:avLst/>
                      </a:prstGeom>
                      <a:noFill/>
                      <a:extLst/>
                    </p:spPr>
                  </p:pic>
                </p:oleObj>
              </mc:Fallback>
            </mc:AlternateContent>
          </a:graphicData>
        </a:graphic>
      </p:graphicFrame>
      <p:sp>
        <p:nvSpPr>
          <p:cNvPr id="6" name="Rectangle 5">
            <a:extLst>
              <a:ext uri="{FF2B5EF4-FFF2-40B4-BE49-F238E27FC236}">
                <a16:creationId xmlns:a16="http://schemas.microsoft.com/office/drawing/2014/main" id="{8925CBB7-8ACF-4EB2-B419-95963F7A9DFC}"/>
              </a:ext>
            </a:extLst>
          </p:cNvPr>
          <p:cNvSpPr/>
          <p:nvPr/>
        </p:nvSpPr>
        <p:spPr>
          <a:xfrm>
            <a:off x="304800" y="1041611"/>
            <a:ext cx="6382992" cy="300082"/>
          </a:xfrm>
          <a:prstGeom prst="rect">
            <a:avLst/>
          </a:prstGeom>
        </p:spPr>
        <p:txBody>
          <a:bodyPr wrap="square">
            <a:spAutoFit/>
          </a:bodyPr>
          <a:lstStyle/>
          <a:p>
            <a:r>
              <a:rPr lang="en-US" sz="1350" dirty="0">
                <a:solidFill>
                  <a:srgbClr val="FF0000"/>
                </a:solidFill>
              </a:rPr>
              <a:t>*Institution runs FHIR query against de-identified FHIR Server</a:t>
            </a:r>
          </a:p>
        </p:txBody>
      </p:sp>
      <p:sp>
        <p:nvSpPr>
          <p:cNvPr id="2" name="Rectangle 2">
            <a:extLst>
              <a:ext uri="{FF2B5EF4-FFF2-40B4-BE49-F238E27FC236}">
                <a16:creationId xmlns:a16="http://schemas.microsoft.com/office/drawing/2014/main" id="{3E1ECAEB-1D2C-48A1-9391-F55B0BDC9F50}"/>
              </a:ext>
            </a:extLst>
          </p:cNvPr>
          <p:cNvSpPr>
            <a:spLocks noChangeArrowheads="1"/>
          </p:cNvSpPr>
          <p:nvPr/>
        </p:nvSpPr>
        <p:spPr bwMode="auto">
          <a:xfrm>
            <a:off x="1903759" y="312607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0" name="TextBox 9">
            <a:extLst>
              <a:ext uri="{FF2B5EF4-FFF2-40B4-BE49-F238E27FC236}">
                <a16:creationId xmlns:a16="http://schemas.microsoft.com/office/drawing/2014/main" id="{827E71EF-5685-4675-9E8E-83027023DE8C}"/>
              </a:ext>
            </a:extLst>
          </p:cNvPr>
          <p:cNvSpPr txBox="1"/>
          <p:nvPr/>
        </p:nvSpPr>
        <p:spPr>
          <a:xfrm>
            <a:off x="2438400" y="2286000"/>
            <a:ext cx="914400" cy="2133600"/>
          </a:xfrm>
          <a:prstGeom prst="rect">
            <a:avLst/>
          </a:prstGeom>
          <a:noFill/>
          <a:ln w="28575">
            <a:solidFill>
              <a:srgbClr val="FF0000"/>
            </a:solidFill>
            <a:prstDash val="dashDot"/>
          </a:ln>
        </p:spPr>
        <p:txBody>
          <a:bodyPr wrap="square" rtlCol="0">
            <a:spAutoFit/>
          </a:bodyPr>
          <a:lstStyle/>
          <a:p>
            <a:endParaRPr lang="en-US" dirty="0"/>
          </a:p>
        </p:txBody>
      </p:sp>
      <p:sp>
        <p:nvSpPr>
          <p:cNvPr id="11" name="Title 1">
            <a:extLst>
              <a:ext uri="{FF2B5EF4-FFF2-40B4-BE49-F238E27FC236}">
                <a16:creationId xmlns:a16="http://schemas.microsoft.com/office/drawing/2014/main" id="{EE1C0777-7CD0-42E9-99B7-38982AB38E85}"/>
              </a:ext>
            </a:extLst>
          </p:cNvPr>
          <p:cNvSpPr txBox="1">
            <a:spLocks/>
          </p:cNvSpPr>
          <p:nvPr/>
        </p:nvSpPr>
        <p:spPr>
          <a:xfrm>
            <a:off x="304800" y="538879"/>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II - FHIR Model: FHIR Server</a:t>
            </a:r>
            <a:endParaRPr lang="en-US" sz="3300" dirty="0"/>
          </a:p>
        </p:txBody>
      </p:sp>
      <p:cxnSp>
        <p:nvCxnSpPr>
          <p:cNvPr id="14" name="Straight Connector 13">
            <a:extLst>
              <a:ext uri="{FF2B5EF4-FFF2-40B4-BE49-F238E27FC236}">
                <a16:creationId xmlns:a16="http://schemas.microsoft.com/office/drawing/2014/main" id="{4B47A0C4-6C4E-4C03-9D7F-C235557D3C14}"/>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21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B5369D-9015-48E2-BB73-223A6350F517}"/>
              </a:ext>
            </a:extLst>
          </p:cNvPr>
          <p:cNvSpPr txBox="1">
            <a:spLocks/>
          </p:cNvSpPr>
          <p:nvPr/>
        </p:nvSpPr>
        <p:spPr>
          <a:xfrm>
            <a:off x="189258" y="1210605"/>
            <a:ext cx="6172200" cy="857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300" dirty="0"/>
          </a:p>
        </p:txBody>
      </p:sp>
      <p:sp>
        <p:nvSpPr>
          <p:cNvPr id="6" name="Rectangle 5">
            <a:extLst>
              <a:ext uri="{FF2B5EF4-FFF2-40B4-BE49-F238E27FC236}">
                <a16:creationId xmlns:a16="http://schemas.microsoft.com/office/drawing/2014/main" id="{B3C9FAB9-747C-419D-BF2D-0EFACB73D34D}"/>
              </a:ext>
            </a:extLst>
          </p:cNvPr>
          <p:cNvSpPr/>
          <p:nvPr/>
        </p:nvSpPr>
        <p:spPr>
          <a:xfrm>
            <a:off x="189258" y="1029338"/>
            <a:ext cx="6897342" cy="300082"/>
          </a:xfrm>
          <a:prstGeom prst="rect">
            <a:avLst/>
          </a:prstGeom>
        </p:spPr>
        <p:txBody>
          <a:bodyPr wrap="square">
            <a:spAutoFit/>
          </a:bodyPr>
          <a:lstStyle/>
          <a:p>
            <a:r>
              <a:rPr lang="en-US" sz="1350" dirty="0">
                <a:solidFill>
                  <a:srgbClr val="FF0000"/>
                </a:solidFill>
              </a:rPr>
              <a:t>Results Loaded into a staging database</a:t>
            </a:r>
          </a:p>
        </p:txBody>
      </p:sp>
      <p:sp>
        <p:nvSpPr>
          <p:cNvPr id="11" name="Rectangle 2">
            <a:extLst>
              <a:ext uri="{FF2B5EF4-FFF2-40B4-BE49-F238E27FC236}">
                <a16:creationId xmlns:a16="http://schemas.microsoft.com/office/drawing/2014/main" id="{A677C957-3357-41C9-9C89-FCF657BE5297}"/>
              </a:ext>
            </a:extLst>
          </p:cNvPr>
          <p:cNvSpPr>
            <a:spLocks noChangeArrowheads="1"/>
          </p:cNvSpPr>
          <p:nvPr/>
        </p:nvSpPr>
        <p:spPr bwMode="auto">
          <a:xfrm>
            <a:off x="1903759" y="312607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2" name="Rectangle 11">
            <a:extLst>
              <a:ext uri="{FF2B5EF4-FFF2-40B4-BE49-F238E27FC236}">
                <a16:creationId xmlns:a16="http://schemas.microsoft.com/office/drawing/2014/main" id="{154CD057-BB49-43F9-B251-B493C228C023}"/>
              </a:ext>
            </a:extLst>
          </p:cNvPr>
          <p:cNvSpPr/>
          <p:nvPr/>
        </p:nvSpPr>
        <p:spPr>
          <a:xfrm>
            <a:off x="7387433" y="6449392"/>
            <a:ext cx="1608133" cy="253916"/>
          </a:xfrm>
          <a:prstGeom prst="rect">
            <a:avLst/>
          </a:prstGeom>
        </p:spPr>
        <p:txBody>
          <a:bodyPr wrap="none">
            <a:spAutoFit/>
          </a:bodyPr>
          <a:lstStyle/>
          <a:p>
            <a:r>
              <a:rPr lang="en-US" sz="1050" dirty="0">
                <a:solidFill>
                  <a:srgbClr val="FF0000"/>
                </a:solidFill>
                <a:latin typeface="Calibri" panose="020F0502020204030204" pitchFamily="34" charset="0"/>
                <a:ea typeface="Calibri" panose="020F0502020204030204" pitchFamily="34" charset="0"/>
              </a:rPr>
              <a:t>*New Development (FDA)</a:t>
            </a:r>
            <a:endParaRPr lang="en-US" sz="1050" dirty="0"/>
          </a:p>
        </p:txBody>
      </p:sp>
      <p:sp>
        <p:nvSpPr>
          <p:cNvPr id="14" name="TextBox 13">
            <a:extLst>
              <a:ext uri="{FF2B5EF4-FFF2-40B4-BE49-F238E27FC236}">
                <a16:creationId xmlns:a16="http://schemas.microsoft.com/office/drawing/2014/main" id="{65167237-ED80-4655-9DD1-DA71E1E8E216}"/>
              </a:ext>
            </a:extLst>
          </p:cNvPr>
          <p:cNvSpPr txBox="1"/>
          <p:nvPr/>
        </p:nvSpPr>
        <p:spPr>
          <a:xfrm>
            <a:off x="3520353" y="3048000"/>
            <a:ext cx="1981200" cy="1298106"/>
          </a:xfrm>
          <a:prstGeom prst="rect">
            <a:avLst/>
          </a:prstGeom>
          <a:noFill/>
          <a:ln w="28575">
            <a:solidFill>
              <a:srgbClr val="FF0000"/>
            </a:solidFill>
            <a:prstDash val="dashDot"/>
          </a:ln>
        </p:spPr>
        <p:txBody>
          <a:bodyPr wrap="square" rtlCol="0">
            <a:spAutoFit/>
          </a:bodyPr>
          <a:lstStyle/>
          <a:p>
            <a:endParaRPr lang="en-US" dirty="0"/>
          </a:p>
        </p:txBody>
      </p:sp>
      <p:sp>
        <p:nvSpPr>
          <p:cNvPr id="15" name="Title 1">
            <a:extLst>
              <a:ext uri="{FF2B5EF4-FFF2-40B4-BE49-F238E27FC236}">
                <a16:creationId xmlns:a16="http://schemas.microsoft.com/office/drawing/2014/main" id="{E0452246-1B53-4679-B0B4-4BE52678D518}"/>
              </a:ext>
            </a:extLst>
          </p:cNvPr>
          <p:cNvSpPr txBox="1">
            <a:spLocks/>
          </p:cNvSpPr>
          <p:nvPr/>
        </p:nvSpPr>
        <p:spPr>
          <a:xfrm>
            <a:off x="304800" y="538879"/>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II - FHIR Model: Results</a:t>
            </a:r>
            <a:endParaRPr lang="en-US" sz="3300" dirty="0"/>
          </a:p>
        </p:txBody>
      </p:sp>
      <p:cxnSp>
        <p:nvCxnSpPr>
          <p:cNvPr id="17" name="Straight Connector 16">
            <a:extLst>
              <a:ext uri="{FF2B5EF4-FFF2-40B4-BE49-F238E27FC236}">
                <a16:creationId xmlns:a16="http://schemas.microsoft.com/office/drawing/2014/main" id="{DC7722D5-48F0-4F8C-99F7-F4D62C675184}"/>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8" name="Object 17">
            <a:extLst>
              <a:ext uri="{FF2B5EF4-FFF2-40B4-BE49-F238E27FC236}">
                <a16:creationId xmlns:a16="http://schemas.microsoft.com/office/drawing/2014/main" id="{9E36D3C1-2AE8-47F0-B6FD-5836FA6F26C5}"/>
              </a:ext>
            </a:extLst>
          </p:cNvPr>
          <p:cNvGraphicFramePr>
            <a:graphicFrameLocks noChangeAspect="1"/>
          </p:cNvGraphicFramePr>
          <p:nvPr>
            <p:extLst>
              <p:ext uri="{D42A27DB-BD31-4B8C-83A1-F6EECF244321}">
                <p14:modId xmlns:p14="http://schemas.microsoft.com/office/powerpoint/2010/main" val="2837222365"/>
              </p:ext>
            </p:extLst>
          </p:nvPr>
        </p:nvGraphicFramePr>
        <p:xfrm>
          <a:off x="381000" y="1480327"/>
          <a:ext cx="8308314" cy="5147689"/>
        </p:xfrm>
        <a:graphic>
          <a:graphicData uri="http://schemas.openxmlformats.org/presentationml/2006/ole">
            <mc:AlternateContent xmlns:mc="http://schemas.openxmlformats.org/markup-compatibility/2006">
              <mc:Choice xmlns:v="urn:schemas-microsoft-com:vml" Requires="v">
                <p:oleObj spid="_x0000_s8219" name="Visio" r:id="rId3" imgW="21278984" imgH="13192191" progId="Visio.Drawing.15">
                  <p:embed/>
                </p:oleObj>
              </mc:Choice>
              <mc:Fallback>
                <p:oleObj name="Visio" r:id="rId3" imgW="21278984" imgH="13192191" progId="Visio.Drawing.15">
                  <p:embed/>
                  <p:pic>
                    <p:nvPicPr>
                      <p:cNvPr id="12" name="Object 11">
                        <a:extLst>
                          <a:ext uri="{FF2B5EF4-FFF2-40B4-BE49-F238E27FC236}">
                            <a16:creationId xmlns:a16="http://schemas.microsoft.com/office/drawing/2014/main" id="{FC48CA16-DA24-4A2F-A47A-EADE339D7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80327"/>
                        <a:ext cx="8308314" cy="5147689"/>
                      </a:xfrm>
                      <a:prstGeom prst="rect">
                        <a:avLst/>
                      </a:prstGeom>
                      <a:noFill/>
                      <a:extLst/>
                    </p:spPr>
                  </p:pic>
                </p:oleObj>
              </mc:Fallback>
            </mc:AlternateContent>
          </a:graphicData>
        </a:graphic>
      </p:graphicFrame>
    </p:spTree>
    <p:extLst>
      <p:ext uri="{BB962C8B-B14F-4D97-AF65-F5344CB8AC3E}">
        <p14:creationId xmlns:p14="http://schemas.microsoft.com/office/powerpoint/2010/main" val="89533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 name="Object 17">
            <a:extLst>
              <a:ext uri="{FF2B5EF4-FFF2-40B4-BE49-F238E27FC236}">
                <a16:creationId xmlns:a16="http://schemas.microsoft.com/office/drawing/2014/main" id="{C9028780-8ADA-4B44-B4A9-626C6BC04028}"/>
              </a:ext>
            </a:extLst>
          </p:cNvPr>
          <p:cNvGraphicFramePr>
            <a:graphicFrameLocks noChangeAspect="1"/>
          </p:cNvGraphicFramePr>
          <p:nvPr>
            <p:extLst>
              <p:ext uri="{D42A27DB-BD31-4B8C-83A1-F6EECF244321}">
                <p14:modId xmlns:p14="http://schemas.microsoft.com/office/powerpoint/2010/main" val="4102178223"/>
              </p:ext>
            </p:extLst>
          </p:nvPr>
        </p:nvGraphicFramePr>
        <p:xfrm>
          <a:off x="381000" y="1480327"/>
          <a:ext cx="8308314" cy="5147689"/>
        </p:xfrm>
        <a:graphic>
          <a:graphicData uri="http://schemas.openxmlformats.org/presentationml/2006/ole">
            <mc:AlternateContent xmlns:mc="http://schemas.openxmlformats.org/markup-compatibility/2006">
              <mc:Choice xmlns:v="urn:schemas-microsoft-com:vml" Requires="v">
                <p:oleObj spid="_x0000_s13337" name="Visio" r:id="rId3" imgW="21278984" imgH="13192191" progId="Visio.Drawing.15">
                  <p:embed/>
                </p:oleObj>
              </mc:Choice>
              <mc:Fallback>
                <p:oleObj name="Visio" r:id="rId3" imgW="21278984" imgH="13192191" progId="Visio.Drawing.15">
                  <p:embed/>
                  <p:pic>
                    <p:nvPicPr>
                      <p:cNvPr id="12" name="Object 11">
                        <a:extLst>
                          <a:ext uri="{FF2B5EF4-FFF2-40B4-BE49-F238E27FC236}">
                            <a16:creationId xmlns:a16="http://schemas.microsoft.com/office/drawing/2014/main" id="{FC48CA16-DA24-4A2F-A47A-EADE339D7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80327"/>
                        <a:ext cx="8308314" cy="5147689"/>
                      </a:xfrm>
                      <a:prstGeom prst="rect">
                        <a:avLst/>
                      </a:prstGeom>
                      <a:noFill/>
                      <a:extLst/>
                    </p:spPr>
                  </p:pic>
                </p:oleObj>
              </mc:Fallback>
            </mc:AlternateContent>
          </a:graphicData>
        </a:graphic>
      </p:graphicFrame>
      <p:sp>
        <p:nvSpPr>
          <p:cNvPr id="5" name="Title 1">
            <a:extLst>
              <a:ext uri="{FF2B5EF4-FFF2-40B4-BE49-F238E27FC236}">
                <a16:creationId xmlns:a16="http://schemas.microsoft.com/office/drawing/2014/main" id="{05B5369D-9015-48E2-BB73-223A6350F517}"/>
              </a:ext>
            </a:extLst>
          </p:cNvPr>
          <p:cNvSpPr txBox="1">
            <a:spLocks/>
          </p:cNvSpPr>
          <p:nvPr/>
        </p:nvSpPr>
        <p:spPr>
          <a:xfrm>
            <a:off x="189258" y="1210605"/>
            <a:ext cx="6172200" cy="857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300" dirty="0"/>
          </a:p>
        </p:txBody>
      </p:sp>
      <p:sp>
        <p:nvSpPr>
          <p:cNvPr id="6" name="Rectangle 5">
            <a:extLst>
              <a:ext uri="{FF2B5EF4-FFF2-40B4-BE49-F238E27FC236}">
                <a16:creationId xmlns:a16="http://schemas.microsoft.com/office/drawing/2014/main" id="{B3C9FAB9-747C-419D-BF2D-0EFACB73D34D}"/>
              </a:ext>
            </a:extLst>
          </p:cNvPr>
          <p:cNvSpPr/>
          <p:nvPr/>
        </p:nvSpPr>
        <p:spPr>
          <a:xfrm>
            <a:off x="189258" y="1029338"/>
            <a:ext cx="6897342" cy="300082"/>
          </a:xfrm>
          <a:prstGeom prst="rect">
            <a:avLst/>
          </a:prstGeom>
        </p:spPr>
        <p:txBody>
          <a:bodyPr wrap="square">
            <a:spAutoFit/>
          </a:bodyPr>
          <a:lstStyle/>
          <a:p>
            <a:r>
              <a:rPr lang="en-US" sz="1350" dirty="0">
                <a:solidFill>
                  <a:srgbClr val="FF0000"/>
                </a:solidFill>
              </a:rPr>
              <a:t>FHIR Results </a:t>
            </a:r>
            <a:r>
              <a:rPr lang="en-US" sz="1350" dirty="0">
                <a:solidFill>
                  <a:srgbClr val="FF0000"/>
                </a:solidFill>
                <a:sym typeface="Wingdings" panose="05000000000000000000" pitchFamily="2" charset="2"/>
              </a:rPr>
              <a:t></a:t>
            </a:r>
            <a:r>
              <a:rPr lang="en-US" sz="1350" dirty="0">
                <a:solidFill>
                  <a:srgbClr val="FF0000"/>
                </a:solidFill>
              </a:rPr>
              <a:t> PCORI, OMOP, i2b2/ACT  Sentinel and BRIDG</a:t>
            </a:r>
          </a:p>
        </p:txBody>
      </p:sp>
      <p:sp>
        <p:nvSpPr>
          <p:cNvPr id="11" name="Rectangle 2">
            <a:extLst>
              <a:ext uri="{FF2B5EF4-FFF2-40B4-BE49-F238E27FC236}">
                <a16:creationId xmlns:a16="http://schemas.microsoft.com/office/drawing/2014/main" id="{A677C957-3357-41C9-9C89-FCF657BE5297}"/>
              </a:ext>
            </a:extLst>
          </p:cNvPr>
          <p:cNvSpPr>
            <a:spLocks noChangeArrowheads="1"/>
          </p:cNvSpPr>
          <p:nvPr/>
        </p:nvSpPr>
        <p:spPr bwMode="auto">
          <a:xfrm>
            <a:off x="1903759" y="312607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Title 1">
            <a:extLst>
              <a:ext uri="{FF2B5EF4-FFF2-40B4-BE49-F238E27FC236}">
                <a16:creationId xmlns:a16="http://schemas.microsoft.com/office/drawing/2014/main" id="{E0452246-1B53-4679-B0B4-4BE52678D518}"/>
              </a:ext>
            </a:extLst>
          </p:cNvPr>
          <p:cNvSpPr txBox="1">
            <a:spLocks/>
          </p:cNvSpPr>
          <p:nvPr/>
        </p:nvSpPr>
        <p:spPr>
          <a:xfrm>
            <a:off x="304800" y="538879"/>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II - FHIR Model: Transformation</a:t>
            </a:r>
            <a:endParaRPr lang="en-US" sz="3300" dirty="0"/>
          </a:p>
        </p:txBody>
      </p:sp>
      <p:cxnSp>
        <p:nvCxnSpPr>
          <p:cNvPr id="10" name="Straight Connector 9">
            <a:extLst>
              <a:ext uri="{FF2B5EF4-FFF2-40B4-BE49-F238E27FC236}">
                <a16:creationId xmlns:a16="http://schemas.microsoft.com/office/drawing/2014/main" id="{C03C43DA-8587-492E-8088-0B1AB58C454E}"/>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67237-ED80-4655-9DD1-DA71E1E8E216}"/>
              </a:ext>
            </a:extLst>
          </p:cNvPr>
          <p:cNvSpPr txBox="1"/>
          <p:nvPr/>
        </p:nvSpPr>
        <p:spPr>
          <a:xfrm>
            <a:off x="4724400" y="1895346"/>
            <a:ext cx="2362199" cy="4788912"/>
          </a:xfrm>
          <a:prstGeom prst="rect">
            <a:avLst/>
          </a:prstGeom>
          <a:noFill/>
          <a:ln w="28575">
            <a:solidFill>
              <a:srgbClr val="FF0000"/>
            </a:solidFill>
            <a:prstDash val="dashDot"/>
          </a:ln>
        </p:spPr>
        <p:txBody>
          <a:bodyPr wrap="square" rtlCol="0">
            <a:spAutoFit/>
          </a:bodyPr>
          <a:lstStyle/>
          <a:p>
            <a:endParaRPr lang="en-US" dirty="0"/>
          </a:p>
        </p:txBody>
      </p:sp>
    </p:spTree>
    <p:extLst>
      <p:ext uri="{BB962C8B-B14F-4D97-AF65-F5344CB8AC3E}">
        <p14:creationId xmlns:p14="http://schemas.microsoft.com/office/powerpoint/2010/main" val="817223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4C08C5-405A-46DD-8EFD-DE5D67D11C90}"/>
              </a:ext>
            </a:extLst>
          </p:cNvPr>
          <p:cNvSpPr txBox="1">
            <a:spLocks/>
          </p:cNvSpPr>
          <p:nvPr/>
        </p:nvSpPr>
        <p:spPr>
          <a:xfrm>
            <a:off x="189258" y="1210605"/>
            <a:ext cx="6172200"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300" dirty="0"/>
          </a:p>
        </p:txBody>
      </p:sp>
      <p:sp>
        <p:nvSpPr>
          <p:cNvPr id="6" name="Rectangle 5">
            <a:extLst>
              <a:ext uri="{FF2B5EF4-FFF2-40B4-BE49-F238E27FC236}">
                <a16:creationId xmlns:a16="http://schemas.microsoft.com/office/drawing/2014/main" id="{87E80BA9-949C-479B-A5B2-B220BBBFBDD5}"/>
              </a:ext>
            </a:extLst>
          </p:cNvPr>
          <p:cNvSpPr/>
          <p:nvPr/>
        </p:nvSpPr>
        <p:spPr>
          <a:xfrm>
            <a:off x="285749" y="971040"/>
            <a:ext cx="8858251" cy="369332"/>
          </a:xfrm>
          <a:prstGeom prst="rect">
            <a:avLst/>
          </a:prstGeom>
        </p:spPr>
        <p:txBody>
          <a:bodyPr wrap="square">
            <a:spAutoFit/>
          </a:bodyPr>
          <a:lstStyle/>
          <a:p>
            <a:pPr lvl="0"/>
            <a:r>
              <a:rPr lang="en-US" dirty="0">
                <a:solidFill>
                  <a:srgbClr val="FF0000"/>
                </a:solidFill>
              </a:rPr>
              <a:t>Agent includes: local ETL, de-identification process, FHIR Server, management oversight </a:t>
            </a:r>
          </a:p>
        </p:txBody>
      </p:sp>
      <p:sp>
        <p:nvSpPr>
          <p:cNvPr id="2" name="Rectangle 2">
            <a:extLst>
              <a:ext uri="{FF2B5EF4-FFF2-40B4-BE49-F238E27FC236}">
                <a16:creationId xmlns:a16="http://schemas.microsoft.com/office/drawing/2014/main" id="{5A965104-616C-4EA1-955A-F2D01B99E769}"/>
              </a:ext>
            </a:extLst>
          </p:cNvPr>
          <p:cNvSpPr>
            <a:spLocks noChangeArrowheads="1"/>
          </p:cNvSpPr>
          <p:nvPr/>
        </p:nvSpPr>
        <p:spPr bwMode="auto">
          <a:xfrm>
            <a:off x="4289822" y="168973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Rectangle 4">
            <a:extLst>
              <a:ext uri="{FF2B5EF4-FFF2-40B4-BE49-F238E27FC236}">
                <a16:creationId xmlns:a16="http://schemas.microsoft.com/office/drawing/2014/main" id="{68F43FC7-15F7-4B69-B03C-0BC484FFE76B}"/>
              </a:ext>
            </a:extLst>
          </p:cNvPr>
          <p:cNvSpPr>
            <a:spLocks noChangeArrowheads="1"/>
          </p:cNvSpPr>
          <p:nvPr/>
        </p:nvSpPr>
        <p:spPr bwMode="auto">
          <a:xfrm>
            <a:off x="693421" y="256458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4" name="Picture 13">
            <a:extLst>
              <a:ext uri="{FF2B5EF4-FFF2-40B4-BE49-F238E27FC236}">
                <a16:creationId xmlns:a16="http://schemas.microsoft.com/office/drawing/2014/main" id="{892281F6-0C1A-49AD-BC6C-9419B92C20F5}"/>
              </a:ext>
            </a:extLst>
          </p:cNvPr>
          <p:cNvPicPr/>
          <p:nvPr/>
        </p:nvPicPr>
        <p:blipFill>
          <a:blip r:embed="rId2"/>
          <a:stretch>
            <a:fillRect/>
          </a:stretch>
        </p:blipFill>
        <p:spPr>
          <a:xfrm>
            <a:off x="244754" y="1856936"/>
            <a:ext cx="8518245" cy="4696264"/>
          </a:xfrm>
          <a:prstGeom prst="rect">
            <a:avLst/>
          </a:prstGeom>
        </p:spPr>
      </p:pic>
      <p:cxnSp>
        <p:nvCxnSpPr>
          <p:cNvPr id="15" name="Straight Connector 14">
            <a:extLst>
              <a:ext uri="{FF2B5EF4-FFF2-40B4-BE49-F238E27FC236}">
                <a16:creationId xmlns:a16="http://schemas.microsoft.com/office/drawing/2014/main" id="{F8DC9C35-2236-4BFC-8CB7-3A42B8D86ADA}"/>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6BCFAEC9-FD32-4468-8669-6924D505AD98}"/>
              </a:ext>
            </a:extLst>
          </p:cNvPr>
          <p:cNvSpPr txBox="1">
            <a:spLocks/>
          </p:cNvSpPr>
          <p:nvPr/>
        </p:nvSpPr>
        <p:spPr>
          <a:xfrm>
            <a:off x="304800" y="538879"/>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300" dirty="0">
                <a:latin typeface="Arial" panose="020B0604020202020204" pitchFamily="34" charset="0"/>
                <a:ea typeface="Calibri" panose="020F0502020204030204" pitchFamily="34" charset="0"/>
              </a:rPr>
              <a:t>Phase II - FHIR Model: Agent</a:t>
            </a:r>
            <a:endParaRPr lang="en-US" sz="3300" dirty="0"/>
          </a:p>
        </p:txBody>
      </p:sp>
    </p:spTree>
    <p:extLst>
      <p:ext uri="{BB962C8B-B14F-4D97-AF65-F5344CB8AC3E}">
        <p14:creationId xmlns:p14="http://schemas.microsoft.com/office/powerpoint/2010/main" val="319715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457200"/>
            <a:ext cx="8229600" cy="533400"/>
          </a:xfrm>
        </p:spPr>
        <p:txBody>
          <a:bodyPr/>
          <a:lstStyle/>
          <a:p>
            <a:pPr algn="ctr"/>
            <a:r>
              <a:rPr lang="en-US" dirty="0">
                <a:latin typeface="+mn-lt"/>
              </a:rPr>
              <a:t>Contents</a:t>
            </a:r>
          </a:p>
        </p:txBody>
      </p:sp>
      <p:sp>
        <p:nvSpPr>
          <p:cNvPr id="3" name="Content Placeholder 2"/>
          <p:cNvSpPr>
            <a:spLocks noGrp="1"/>
          </p:cNvSpPr>
          <p:nvPr>
            <p:ph idx="1"/>
          </p:nvPr>
        </p:nvSpPr>
        <p:spPr>
          <a:xfrm>
            <a:off x="417652" y="1166018"/>
            <a:ext cx="8229600" cy="4525963"/>
          </a:xfrm>
        </p:spPr>
        <p:txBody>
          <a:bodyPr/>
          <a:lstStyle/>
          <a:p>
            <a:pPr>
              <a:buClr>
                <a:srgbClr val="1E7DBD"/>
              </a:buClr>
              <a:buFont typeface="Wingdings" panose="05000000000000000000" pitchFamily="2" charset="2"/>
              <a:buChar char="§"/>
            </a:pPr>
            <a:r>
              <a:rPr lang="en-US" dirty="0">
                <a:solidFill>
                  <a:schemeClr val="tx1"/>
                </a:solidFill>
                <a:latin typeface="+mn-lt"/>
              </a:rPr>
              <a:t>Current State and Desired State of RWD for FDA</a:t>
            </a:r>
          </a:p>
          <a:p>
            <a:pPr>
              <a:buClr>
                <a:srgbClr val="1E7DBD"/>
              </a:buClr>
              <a:buFont typeface="Wingdings" panose="05000000000000000000" pitchFamily="2" charset="2"/>
              <a:buChar char="§"/>
            </a:pPr>
            <a:r>
              <a:rPr lang="en-US" dirty="0">
                <a:solidFill>
                  <a:schemeClr val="tx1"/>
                </a:solidFill>
                <a:latin typeface="+mn-lt"/>
              </a:rPr>
              <a:t>Phase I: Common Data Model Harmonization Project</a:t>
            </a:r>
          </a:p>
          <a:p>
            <a:pPr>
              <a:buClr>
                <a:srgbClr val="1E7DBD"/>
              </a:buClr>
              <a:buFont typeface="Wingdings" panose="05000000000000000000" pitchFamily="2" charset="2"/>
              <a:buChar char="§"/>
            </a:pPr>
            <a:r>
              <a:rPr lang="en-US" dirty="0">
                <a:solidFill>
                  <a:schemeClr val="tx1"/>
                </a:solidFill>
                <a:latin typeface="+mn-lt"/>
              </a:rPr>
              <a:t>Phase II: Pluri-Potent Data Model</a:t>
            </a:r>
          </a:p>
          <a:p>
            <a:pPr>
              <a:buClr>
                <a:srgbClr val="1E7DBD"/>
              </a:buClr>
              <a:buFont typeface="Wingdings" panose="05000000000000000000" pitchFamily="2" charset="2"/>
              <a:buChar char="§"/>
            </a:pPr>
            <a:endParaRPr lang="en-US" dirty="0">
              <a:solidFill>
                <a:schemeClr val="tx1"/>
              </a:solidFill>
              <a:latin typeface="+mn-lt"/>
            </a:endParaRPr>
          </a:p>
          <a:p>
            <a:pPr>
              <a:buClr>
                <a:srgbClr val="1E7DBD"/>
              </a:buClr>
              <a:buFont typeface="Wingdings" panose="05000000000000000000" pitchFamily="2" charset="2"/>
              <a:buChar char="§"/>
            </a:pPr>
            <a:endParaRPr lang="en-US" dirty="0">
              <a:solidFill>
                <a:schemeClr val="tx1"/>
              </a:solidFill>
              <a:latin typeface="+mn-lt"/>
            </a:endParaRPr>
          </a:p>
          <a:p>
            <a:pPr>
              <a:buClr>
                <a:srgbClr val="1E7DBD"/>
              </a:buClr>
              <a:buFont typeface="Wingdings" panose="05000000000000000000" pitchFamily="2" charset="2"/>
              <a:buChar char="§"/>
            </a:pPr>
            <a:endParaRPr lang="en-US" dirty="0">
              <a:solidFill>
                <a:schemeClr val="tx1"/>
              </a:solidFill>
              <a:latin typeface="+mn-lt"/>
            </a:endParaRPr>
          </a:p>
          <a:p>
            <a:pPr>
              <a:buClr>
                <a:srgbClr val="1E7DBD"/>
              </a:buClr>
              <a:buFont typeface="Wingdings" panose="05000000000000000000" pitchFamily="2" charset="2"/>
              <a:buChar char="§"/>
            </a:pPr>
            <a:endParaRPr lang="en-US" dirty="0">
              <a:solidFill>
                <a:schemeClr val="tx1"/>
              </a:solidFill>
              <a:latin typeface="+mn-lt"/>
            </a:endParaRPr>
          </a:p>
        </p:txBody>
      </p:sp>
      <p:sp>
        <p:nvSpPr>
          <p:cNvPr id="4" name="Slide Number Placeholder 3"/>
          <p:cNvSpPr>
            <a:spLocks noGrp="1"/>
          </p:cNvSpPr>
          <p:nvPr>
            <p:ph type="sldNum" sz="quarter" idx="12"/>
          </p:nvPr>
        </p:nvSpPr>
        <p:spPr>
          <a:xfrm>
            <a:off x="6553200" y="6356350"/>
            <a:ext cx="2133600" cy="365125"/>
          </a:xfrm>
        </p:spPr>
        <p:txBody>
          <a:bodyPr/>
          <a:lstStyle/>
          <a:p>
            <a:fld id="{5A187809-5B4B-4435-ACFF-5FF79A34A770}" type="slidenum">
              <a:rPr lang="en-US" smtClean="0"/>
              <a:t>2</a:t>
            </a:fld>
            <a:endParaRPr lang="en-US"/>
          </a:p>
        </p:txBody>
      </p:sp>
      <p:cxnSp>
        <p:nvCxnSpPr>
          <p:cNvPr id="7" name="Straight Connector 6">
            <a:extLst>
              <a:ext uri="{FF2B5EF4-FFF2-40B4-BE49-F238E27FC236}">
                <a16:creationId xmlns:a16="http://schemas.microsoft.com/office/drawing/2014/main" id="{C7E9525C-70E2-4FD2-9D3A-2C8FDD4AB3B3}"/>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4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A7A0288-6D7B-4C7D-8F1E-7B3862FE7F51}"/>
              </a:ext>
            </a:extLst>
          </p:cNvPr>
          <p:cNvSpPr txBox="1">
            <a:spLocks/>
          </p:cNvSpPr>
          <p:nvPr/>
        </p:nvSpPr>
        <p:spPr>
          <a:xfrm>
            <a:off x="225705" y="452672"/>
            <a:ext cx="7886700" cy="461728"/>
          </a:xfrm>
          <a:prstGeom prst="rect">
            <a:avLst/>
          </a:prstGeom>
        </p:spPr>
        <p:txBody>
          <a:bodyPr vert="horz" lIns="68580" tIns="34290" rIns="68580" bIns="3429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t>END</a:t>
            </a:r>
          </a:p>
        </p:txBody>
      </p:sp>
      <p:cxnSp>
        <p:nvCxnSpPr>
          <p:cNvPr id="5" name="Straight Connector 4">
            <a:extLst>
              <a:ext uri="{FF2B5EF4-FFF2-40B4-BE49-F238E27FC236}">
                <a16:creationId xmlns:a16="http://schemas.microsoft.com/office/drawing/2014/main" id="{7242688B-3781-49D1-853E-230306221A45}"/>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7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3619" y="256087"/>
            <a:ext cx="8229600" cy="963113"/>
          </a:xfrm>
        </p:spPr>
        <p:txBody>
          <a:bodyPr>
            <a:normAutofit/>
          </a:bodyPr>
          <a:lstStyle/>
          <a:p>
            <a:pPr algn="ctr"/>
            <a:r>
              <a:rPr lang="en-US" dirty="0">
                <a:latin typeface="+mn-lt"/>
              </a:rPr>
              <a:t>Real World Data Uses for Clinical Trials</a:t>
            </a:r>
          </a:p>
        </p:txBody>
      </p:sp>
      <p:sp>
        <p:nvSpPr>
          <p:cNvPr id="27" name="Rectangle 26"/>
          <p:cNvSpPr/>
          <p:nvPr/>
        </p:nvSpPr>
        <p:spPr>
          <a:xfrm>
            <a:off x="4800600" y="1384042"/>
            <a:ext cx="4343400" cy="4708981"/>
          </a:xfrm>
          <a:prstGeom prst="rect">
            <a:avLst/>
          </a:prstGeom>
        </p:spPr>
        <p:txBody>
          <a:bodyPr wrap="square">
            <a:spAutoFit/>
          </a:bodyPr>
          <a:lstStyle/>
          <a:p>
            <a:pPr marL="285750" indent="-285750">
              <a:buClr>
                <a:srgbClr val="1E7DBD"/>
              </a:buClr>
              <a:buFont typeface="Wingdings" panose="05000000000000000000" pitchFamily="2" charset="2"/>
              <a:buChar char="§"/>
            </a:pPr>
            <a:r>
              <a:rPr lang="en-US" sz="2000" dirty="0"/>
              <a:t>Rapidly find large numbers of possible participants with all requirements for clinical trial study</a:t>
            </a:r>
          </a:p>
          <a:p>
            <a:pPr marL="742950" lvl="1" indent="-285750">
              <a:buClr>
                <a:srgbClr val="1E7DBD"/>
              </a:buClr>
              <a:buFont typeface="Wingdings" panose="05000000000000000000" pitchFamily="2" charset="2"/>
              <a:buChar char="§"/>
            </a:pPr>
            <a:r>
              <a:rPr lang="en-US" sz="2000" dirty="0"/>
              <a:t>Health history</a:t>
            </a:r>
          </a:p>
          <a:p>
            <a:pPr marL="742950" lvl="1" indent="-285750">
              <a:buClr>
                <a:srgbClr val="1E7DBD"/>
              </a:buClr>
              <a:buFont typeface="Wingdings" panose="05000000000000000000" pitchFamily="2" charset="2"/>
              <a:buChar char="§"/>
            </a:pPr>
            <a:r>
              <a:rPr lang="en-US" sz="2000" dirty="0"/>
              <a:t>Treatment history</a:t>
            </a:r>
          </a:p>
          <a:p>
            <a:pPr marL="742950" lvl="1" indent="-285750">
              <a:buClr>
                <a:srgbClr val="1E7DBD"/>
              </a:buClr>
              <a:buFont typeface="Wingdings" panose="05000000000000000000" pitchFamily="2" charset="2"/>
              <a:buChar char="§"/>
            </a:pPr>
            <a:r>
              <a:rPr lang="en-US" sz="2000" dirty="0"/>
              <a:t>Medicine history</a:t>
            </a:r>
          </a:p>
          <a:p>
            <a:pPr marL="742950" lvl="1" indent="-285750">
              <a:buClr>
                <a:srgbClr val="1E7DBD"/>
              </a:buClr>
              <a:buFont typeface="Wingdings" panose="05000000000000000000" pitchFamily="2" charset="2"/>
              <a:buChar char="§"/>
            </a:pPr>
            <a:r>
              <a:rPr lang="en-US" sz="2000" dirty="0"/>
              <a:t>Range of demographics</a:t>
            </a:r>
          </a:p>
          <a:p>
            <a:pPr marL="742950" lvl="1" indent="-285750">
              <a:buClr>
                <a:srgbClr val="1E7DBD"/>
              </a:buClr>
              <a:buFont typeface="Wingdings" panose="05000000000000000000" pitchFamily="2" charset="2"/>
              <a:buChar char="§"/>
            </a:pPr>
            <a:r>
              <a:rPr lang="en-US" sz="2000" dirty="0"/>
              <a:t>Range of geographies and rural/urban</a:t>
            </a:r>
          </a:p>
          <a:p>
            <a:pPr marL="285750" indent="-285750">
              <a:buClr>
                <a:srgbClr val="1E7DBD"/>
              </a:buClr>
              <a:buFont typeface="Wingdings" panose="05000000000000000000" pitchFamily="2" charset="2"/>
              <a:buChar char="§"/>
            </a:pPr>
            <a:r>
              <a:rPr lang="en-US" sz="2000" dirty="0"/>
              <a:t>Rapidly identify site/investigators</a:t>
            </a:r>
          </a:p>
          <a:p>
            <a:pPr marL="285750" lvl="1" indent="-285750">
              <a:buClr>
                <a:srgbClr val="1E7DBD"/>
              </a:buClr>
              <a:buFont typeface="Wingdings" panose="05000000000000000000" pitchFamily="2" charset="2"/>
              <a:buChar char="§"/>
            </a:pPr>
            <a:r>
              <a:rPr lang="en-US" sz="2000" dirty="0"/>
              <a:t>Savings of time and money for manufacturers, clinical investigators, and other stakeholders</a:t>
            </a:r>
          </a:p>
          <a:p>
            <a:pPr marL="285750" indent="-285750">
              <a:buClr>
                <a:srgbClr val="1E7DBD"/>
              </a:buClr>
              <a:buFont typeface="Wingdings" panose="05000000000000000000" pitchFamily="2" charset="2"/>
              <a:buChar char="§"/>
            </a:pPr>
            <a:r>
              <a:rPr lang="en-US" sz="2000" dirty="0"/>
              <a:t>Potential to identify additional “off-label” uses for approved drugs</a:t>
            </a:r>
          </a:p>
        </p:txBody>
      </p:sp>
      <p:sp>
        <p:nvSpPr>
          <p:cNvPr id="67" name="Oval 66"/>
          <p:cNvSpPr/>
          <p:nvPr/>
        </p:nvSpPr>
        <p:spPr>
          <a:xfrm>
            <a:off x="816345" y="2133600"/>
            <a:ext cx="3432905" cy="3351567"/>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3136350" y="2046948"/>
            <a:ext cx="1422069" cy="1409836"/>
            <a:chOff x="3136350" y="1957626"/>
            <a:chExt cx="1422069" cy="1409836"/>
          </a:xfrm>
        </p:grpSpPr>
        <p:pic>
          <p:nvPicPr>
            <p:cNvPr id="69" name="Picture 3" descr="C:\Users\Gideon.Gordon\AppData\Local\Microsoft\Windows\Temporary Internet Files\Content.IE5\MM601DO5\9876phil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2959" y="2521390"/>
              <a:ext cx="1048850" cy="846072"/>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a:off x="3136350" y="1957626"/>
              <a:ext cx="1422069"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Electronic Health Records</a:t>
              </a:r>
            </a:p>
          </p:txBody>
        </p:sp>
      </p:grpSp>
      <p:grpSp>
        <p:nvGrpSpPr>
          <p:cNvPr id="71" name="Group 70"/>
          <p:cNvGrpSpPr/>
          <p:nvPr/>
        </p:nvGrpSpPr>
        <p:grpSpPr>
          <a:xfrm>
            <a:off x="1836838" y="1472391"/>
            <a:ext cx="1075271" cy="1151419"/>
            <a:chOff x="1612728" y="1634896"/>
            <a:chExt cx="1075271" cy="1151419"/>
          </a:xfrm>
        </p:grpSpPr>
        <p:pic>
          <p:nvPicPr>
            <p:cNvPr id="72" name="Picture 2" descr="C:\Users\Gideon.Gordon\AppData\Local\Microsoft\Windows\Temporary Internet Files\Content.IE5\KVVR5SL3\img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2024315"/>
              <a:ext cx="947928" cy="762000"/>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p:cNvSpPr txBox="1"/>
            <p:nvPr/>
          </p:nvSpPr>
          <p:spPr>
            <a:xfrm>
              <a:off x="1612728" y="1634896"/>
              <a:ext cx="107527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Claims Data</a:t>
              </a:r>
            </a:p>
          </p:txBody>
        </p:sp>
      </p:grpSp>
      <p:grpSp>
        <p:nvGrpSpPr>
          <p:cNvPr id="74" name="Group 73"/>
          <p:cNvGrpSpPr/>
          <p:nvPr/>
        </p:nvGrpSpPr>
        <p:grpSpPr>
          <a:xfrm>
            <a:off x="537325" y="2045613"/>
            <a:ext cx="1075271" cy="1412507"/>
            <a:chOff x="278709" y="2362200"/>
            <a:chExt cx="1075271" cy="1412507"/>
          </a:xfrm>
        </p:grpSpPr>
        <p:pic>
          <p:nvPicPr>
            <p:cNvPr id="75" name="Picture 4" descr="C:\Users\Gideon.Gordon\AppData\Local\Microsoft\Windows\Temporary Internet Files\Content.IE5\X43MZZAA\Vacutainer_blood_bottles[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846" y="2894473"/>
              <a:ext cx="880234" cy="880234"/>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p:cNvSpPr txBox="1"/>
            <p:nvPr/>
          </p:nvSpPr>
          <p:spPr>
            <a:xfrm>
              <a:off x="278709" y="2362200"/>
              <a:ext cx="1075271"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Laboratory</a:t>
              </a:r>
            </a:p>
            <a:p>
              <a:r>
                <a:rPr lang="en-US" sz="1400" dirty="0"/>
                <a:t>Results</a:t>
              </a:r>
            </a:p>
          </p:txBody>
        </p:sp>
      </p:grpSp>
      <p:grpSp>
        <p:nvGrpSpPr>
          <p:cNvPr id="77" name="Group 76"/>
          <p:cNvGrpSpPr/>
          <p:nvPr/>
        </p:nvGrpSpPr>
        <p:grpSpPr>
          <a:xfrm>
            <a:off x="381000" y="4320012"/>
            <a:ext cx="1249207" cy="1272637"/>
            <a:chOff x="381000" y="4320012"/>
            <a:chExt cx="1249207" cy="1272637"/>
          </a:xfrm>
        </p:grpSpPr>
        <p:pic>
          <p:nvPicPr>
            <p:cNvPr id="78" name="Picture 8" descr="C:\Users\Gideon.Gordon\AppData\Local\Microsoft\Windows\Temporary Internet Files\Content.IE5\H881UUNY\4056057285_b13834c7c0_z[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784" y="4320012"/>
              <a:ext cx="954862" cy="796355"/>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81000" y="5069429"/>
              <a:ext cx="124920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Vital Records</a:t>
              </a:r>
            </a:p>
            <a:p>
              <a:r>
                <a:rPr lang="en-US" sz="1400" dirty="0"/>
                <a:t>and Registries</a:t>
              </a:r>
            </a:p>
          </p:txBody>
        </p:sp>
      </p:grpSp>
      <p:grpSp>
        <p:nvGrpSpPr>
          <p:cNvPr id="80" name="Group 79"/>
          <p:cNvGrpSpPr/>
          <p:nvPr/>
        </p:nvGrpSpPr>
        <p:grpSpPr>
          <a:xfrm>
            <a:off x="3338048" y="4165535"/>
            <a:ext cx="1099320" cy="1382117"/>
            <a:chOff x="3338048" y="4165535"/>
            <a:chExt cx="1099320" cy="1382117"/>
          </a:xfrm>
        </p:grpSpPr>
        <p:pic>
          <p:nvPicPr>
            <p:cNvPr id="81" name="Picture 3" descr="C:\Users\Gideon.Gordon\AppData\Local\Microsoft\Windows\Temporary Internet Files\Content.IE5\X43MZZAA\mortar_pestle_round_rx_symbol_red_white_button[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8048" y="4165535"/>
              <a:ext cx="1099320" cy="109932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3414222" y="5239875"/>
              <a:ext cx="961541" cy="30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Pharmacy</a:t>
              </a:r>
            </a:p>
          </p:txBody>
        </p:sp>
      </p:grpSp>
      <p:grpSp>
        <p:nvGrpSpPr>
          <p:cNvPr id="84" name="Group 83"/>
          <p:cNvGrpSpPr/>
          <p:nvPr/>
        </p:nvGrpSpPr>
        <p:grpSpPr>
          <a:xfrm>
            <a:off x="1893398" y="5023052"/>
            <a:ext cx="1278798" cy="1466628"/>
            <a:chOff x="1893398" y="5023052"/>
            <a:chExt cx="1278798" cy="1466628"/>
          </a:xfrm>
        </p:grpSpPr>
        <p:sp>
          <p:nvSpPr>
            <p:cNvPr id="85" name="TextBox 84"/>
            <p:cNvSpPr txBox="1"/>
            <p:nvPr/>
          </p:nvSpPr>
          <p:spPr>
            <a:xfrm>
              <a:off x="1893398" y="5966460"/>
              <a:ext cx="1278798"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dirty="0"/>
                <a:t>Mobile Health Devices</a:t>
              </a:r>
            </a:p>
          </p:txBody>
        </p:sp>
        <p:pic>
          <p:nvPicPr>
            <p:cNvPr id="86" name="Picture 2" descr="C:\Users\Gideon.Gordon\AppData\Local\Microsoft\Windows\Temporary Internet Files\Content.IE5\MM601DO5\6WJaNl[1].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3921" r="15908" b="9671"/>
            <a:stretch/>
          </p:blipFill>
          <p:spPr bwMode="auto">
            <a:xfrm>
              <a:off x="2029243" y="5023052"/>
              <a:ext cx="1007109" cy="924230"/>
            </a:xfrm>
            <a:prstGeom prst="rect">
              <a:avLst/>
            </a:prstGeom>
            <a:noFill/>
            <a:extLst>
              <a:ext uri="{909E8E84-426E-40DD-AFC4-6F175D3DCCD1}">
                <a14:hiddenFill xmlns:a14="http://schemas.microsoft.com/office/drawing/2010/main">
                  <a:solidFill>
                    <a:srgbClr val="FFFFFF"/>
                  </a:solidFill>
                </a14:hiddenFill>
              </a:ext>
            </a:extLst>
          </p:spPr>
        </p:pic>
      </p:grpSp>
      <p:sp>
        <p:nvSpPr>
          <p:cNvPr id="48" name="Right Arrow 47"/>
          <p:cNvSpPr/>
          <p:nvPr/>
        </p:nvSpPr>
        <p:spPr>
          <a:xfrm>
            <a:off x="3013831" y="3430910"/>
            <a:ext cx="2015369" cy="756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992688" y="3280422"/>
            <a:ext cx="1080219" cy="1057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World Data</a:t>
            </a:r>
          </a:p>
        </p:txBody>
      </p:sp>
      <p:cxnSp>
        <p:nvCxnSpPr>
          <p:cNvPr id="25" name="Straight Connector 24">
            <a:extLst>
              <a:ext uri="{FF2B5EF4-FFF2-40B4-BE49-F238E27FC236}">
                <a16:creationId xmlns:a16="http://schemas.microsoft.com/office/drawing/2014/main" id="{F4219EF1-9550-492C-B35E-973FBBDAD237}"/>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50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14397"/>
          </a:xfrm>
        </p:spPr>
        <p:txBody>
          <a:bodyPr>
            <a:normAutofit/>
          </a:bodyPr>
          <a:lstStyle/>
          <a:p>
            <a:pPr algn="ctr"/>
            <a:r>
              <a:rPr lang="en-US" dirty="0">
                <a:latin typeface="+mn-lt"/>
              </a:rPr>
              <a:t>Current State for Real World Data (RWD)</a:t>
            </a:r>
          </a:p>
        </p:txBody>
      </p:sp>
      <p:sp>
        <p:nvSpPr>
          <p:cNvPr id="3" name="Content Placeholder 2"/>
          <p:cNvSpPr>
            <a:spLocks noGrp="1"/>
          </p:cNvSpPr>
          <p:nvPr>
            <p:ph idx="1"/>
          </p:nvPr>
        </p:nvSpPr>
        <p:spPr>
          <a:xfrm>
            <a:off x="152400" y="1600200"/>
            <a:ext cx="8918294" cy="4525963"/>
          </a:xfrm>
        </p:spPr>
        <p:txBody>
          <a:bodyPr>
            <a:normAutofit/>
          </a:bodyPr>
          <a:lstStyle/>
          <a:p>
            <a:pPr>
              <a:buClr>
                <a:srgbClr val="1E7DBD"/>
              </a:buClr>
              <a:buFont typeface="Wingdings" panose="05000000000000000000" pitchFamily="2" charset="2"/>
              <a:buChar char="§"/>
            </a:pPr>
            <a:r>
              <a:rPr lang="en-US" dirty="0">
                <a:solidFill>
                  <a:schemeClr val="tx1"/>
                </a:solidFill>
                <a:latin typeface="+mn-lt"/>
              </a:rPr>
              <a:t>Thousands of real-world data </a:t>
            </a:r>
            <a:r>
              <a:rPr lang="en-US" sz="2400" dirty="0">
                <a:solidFill>
                  <a:schemeClr val="tx1"/>
                </a:solidFill>
                <a:latin typeface="+mn-lt"/>
              </a:rPr>
              <a:t>systems (EHRs, claims data, etc.)</a:t>
            </a:r>
          </a:p>
          <a:p>
            <a:pPr>
              <a:buClr>
                <a:srgbClr val="1E7DBD"/>
              </a:buClr>
              <a:buFont typeface="Wingdings" panose="05000000000000000000" pitchFamily="2" charset="2"/>
              <a:buChar char="§"/>
            </a:pPr>
            <a:r>
              <a:rPr lang="en-US" dirty="0">
                <a:solidFill>
                  <a:schemeClr val="tx1"/>
                </a:solidFill>
                <a:latin typeface="+mn-lt"/>
              </a:rPr>
              <a:t>Limited data connection to FDA research systems</a:t>
            </a:r>
          </a:p>
          <a:p>
            <a:pPr>
              <a:buClr>
                <a:srgbClr val="1E7DBD"/>
              </a:buClr>
              <a:buFont typeface="Wingdings" panose="05000000000000000000" pitchFamily="2" charset="2"/>
              <a:buChar char="§"/>
            </a:pPr>
            <a:r>
              <a:rPr lang="en-US" dirty="0">
                <a:solidFill>
                  <a:schemeClr val="tx1"/>
                </a:solidFill>
                <a:latin typeface="+mn-lt"/>
              </a:rPr>
              <a:t>Cannot effectively conduct large scale RWD research</a:t>
            </a:r>
          </a:p>
          <a:p>
            <a:pPr>
              <a:buClr>
                <a:srgbClr val="1E7DBD"/>
              </a:buClr>
              <a:buFont typeface="Wingdings" panose="05000000000000000000" pitchFamily="2" charset="2"/>
              <a:buChar char="§"/>
            </a:pPr>
            <a:r>
              <a:rPr lang="en-US" dirty="0">
                <a:solidFill>
                  <a:schemeClr val="tx1"/>
                </a:solidFill>
                <a:latin typeface="+mn-lt"/>
              </a:rPr>
              <a:t>Cannot get aggregate different RWD CDMs</a:t>
            </a:r>
          </a:p>
          <a:p>
            <a:pPr>
              <a:buClr>
                <a:srgbClr val="1E7DBD"/>
              </a:buClr>
              <a:buFont typeface="Wingdings" panose="05000000000000000000" pitchFamily="2" charset="2"/>
              <a:buChar char="§"/>
            </a:pPr>
            <a:r>
              <a:rPr lang="en-US" dirty="0">
                <a:solidFill>
                  <a:schemeClr val="tx1"/>
                </a:solidFill>
                <a:latin typeface="+mn-lt"/>
              </a:rPr>
              <a:t>Cannot get timely access to RWD CDMs</a:t>
            </a:r>
          </a:p>
          <a:p>
            <a:pPr lvl="1">
              <a:buClr>
                <a:srgbClr val="1E7DBD"/>
              </a:buClr>
              <a:buFont typeface="Wingdings" panose="05000000000000000000" pitchFamily="2" charset="2"/>
              <a:buChar char="§"/>
            </a:pPr>
            <a:endParaRPr lang="en-US" sz="1000" dirty="0">
              <a:solidFill>
                <a:schemeClr val="tx1"/>
              </a:solidFill>
              <a:latin typeface="+mn-lt"/>
            </a:endParaRPr>
          </a:p>
          <a:p>
            <a:pPr lvl="2">
              <a:buClr>
                <a:srgbClr val="1E7DBD"/>
              </a:buClr>
              <a:buFont typeface="Wingdings" panose="05000000000000000000" pitchFamily="2" charset="2"/>
              <a:buChar char="§"/>
            </a:pPr>
            <a:endParaRPr lang="en-US" dirty="0">
              <a:solidFill>
                <a:schemeClr val="tx1"/>
              </a:solidFill>
              <a:latin typeface="+mn-lt"/>
            </a:endParaRPr>
          </a:p>
          <a:p>
            <a:pPr lvl="2">
              <a:buClr>
                <a:srgbClr val="1E7DBD"/>
              </a:buClr>
              <a:buFont typeface="Wingdings" panose="05000000000000000000" pitchFamily="2" charset="2"/>
              <a:buChar char="§"/>
            </a:pPr>
            <a:endParaRPr lang="en-US" dirty="0">
              <a:solidFill>
                <a:schemeClr val="tx1"/>
              </a:solidFill>
              <a:latin typeface="+mn-lt"/>
            </a:endParaRPr>
          </a:p>
          <a:p>
            <a:pPr>
              <a:buClr>
                <a:srgbClr val="1E7DBD"/>
              </a:buClr>
              <a:buFont typeface="Wingdings" panose="05000000000000000000" pitchFamily="2" charset="2"/>
              <a:buChar char="§"/>
            </a:pPr>
            <a:endParaRPr lang="en-US" dirty="0">
              <a:solidFill>
                <a:schemeClr val="tx1"/>
              </a:solidFill>
              <a:latin typeface="+mn-lt"/>
            </a:endParaRPr>
          </a:p>
        </p:txBody>
      </p:sp>
      <p:cxnSp>
        <p:nvCxnSpPr>
          <p:cNvPr id="4" name="Straight Connector 3">
            <a:extLst>
              <a:ext uri="{FF2B5EF4-FFF2-40B4-BE49-F238E27FC236}">
                <a16:creationId xmlns:a16="http://schemas.microsoft.com/office/drawing/2014/main" id="{00BCA8C6-CA73-488B-8487-88BF5BE5FA94}"/>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74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58"/>
          </a:xfrm>
        </p:spPr>
        <p:txBody>
          <a:bodyPr/>
          <a:lstStyle/>
          <a:p>
            <a:pPr algn="ctr"/>
            <a:r>
              <a:rPr lang="en-US" dirty="0">
                <a:latin typeface="+mn-lt"/>
              </a:rPr>
              <a:t>Ideal State for Real World Data</a:t>
            </a:r>
          </a:p>
        </p:txBody>
      </p:sp>
      <p:sp>
        <p:nvSpPr>
          <p:cNvPr id="3" name="Content Placeholder 2"/>
          <p:cNvSpPr>
            <a:spLocks noGrp="1"/>
          </p:cNvSpPr>
          <p:nvPr>
            <p:ph idx="1"/>
          </p:nvPr>
        </p:nvSpPr>
        <p:spPr>
          <a:xfrm>
            <a:off x="225705" y="1142996"/>
            <a:ext cx="8461095" cy="4525963"/>
          </a:xfrm>
        </p:spPr>
        <p:txBody>
          <a:bodyPr>
            <a:normAutofit/>
          </a:bodyPr>
          <a:lstStyle/>
          <a:p>
            <a:pPr>
              <a:buClr>
                <a:srgbClr val="1E7DBD"/>
              </a:buClr>
              <a:buFont typeface="Wingdings" panose="05000000000000000000" pitchFamily="2" charset="2"/>
              <a:buChar char="§"/>
            </a:pPr>
            <a:r>
              <a:rPr lang="en-US" dirty="0">
                <a:solidFill>
                  <a:schemeClr val="tx1"/>
                </a:solidFill>
                <a:latin typeface="+mn-lt"/>
              </a:rPr>
              <a:t>Real-time access to real world data systems accessible to FDA researchers:</a:t>
            </a:r>
          </a:p>
          <a:p>
            <a:pPr lvl="1">
              <a:buClr>
                <a:srgbClr val="1E7DBD"/>
              </a:buClr>
              <a:buFont typeface="Wingdings" panose="05000000000000000000" pitchFamily="2" charset="2"/>
              <a:buChar char="§"/>
            </a:pPr>
            <a:r>
              <a:rPr lang="en-US" dirty="0">
                <a:solidFill>
                  <a:schemeClr val="tx1"/>
                </a:solidFill>
                <a:latin typeface="+mn-lt"/>
              </a:rPr>
              <a:t>Secure</a:t>
            </a:r>
          </a:p>
          <a:p>
            <a:pPr lvl="1">
              <a:buClr>
                <a:srgbClr val="1E7DBD"/>
              </a:buClr>
              <a:buFont typeface="Wingdings" panose="05000000000000000000" pitchFamily="2" charset="2"/>
              <a:buChar char="§"/>
            </a:pPr>
            <a:r>
              <a:rPr lang="en-US" dirty="0">
                <a:solidFill>
                  <a:schemeClr val="tx1"/>
                </a:solidFill>
                <a:latin typeface="+mn-lt"/>
              </a:rPr>
              <a:t>Privacy protected / de-identified</a:t>
            </a:r>
          </a:p>
          <a:p>
            <a:pPr lvl="1">
              <a:buClr>
                <a:srgbClr val="1E7DBD"/>
              </a:buClr>
              <a:buFont typeface="Wingdings" panose="05000000000000000000" pitchFamily="2" charset="2"/>
              <a:buChar char="§"/>
            </a:pPr>
            <a:r>
              <a:rPr lang="en-US" dirty="0">
                <a:solidFill>
                  <a:schemeClr val="tx1"/>
                </a:solidFill>
                <a:latin typeface="+mn-lt"/>
              </a:rPr>
              <a:t>Sources retain ownership and control of raw data</a:t>
            </a:r>
          </a:p>
          <a:p>
            <a:pPr lvl="1">
              <a:buClr>
                <a:srgbClr val="1E7DBD"/>
              </a:buClr>
              <a:buFont typeface="Wingdings" panose="05000000000000000000" pitchFamily="2" charset="2"/>
              <a:buChar char="§"/>
            </a:pPr>
            <a:r>
              <a:rPr lang="en-US" dirty="0">
                <a:solidFill>
                  <a:schemeClr val="tx1"/>
                </a:solidFill>
                <a:latin typeface="+mn-lt"/>
              </a:rPr>
              <a:t>Crosses demographics, geography, etc.</a:t>
            </a:r>
          </a:p>
          <a:p>
            <a:pPr>
              <a:buClr>
                <a:srgbClr val="1E7DBD"/>
              </a:buClr>
              <a:buFont typeface="Wingdings" panose="05000000000000000000" pitchFamily="2" charset="2"/>
              <a:buChar char="§"/>
            </a:pPr>
            <a:r>
              <a:rPr lang="en-US" dirty="0">
                <a:solidFill>
                  <a:schemeClr val="tx1"/>
                </a:solidFill>
                <a:latin typeface="+mn-lt"/>
              </a:rPr>
              <a:t>Mechanisms to get rapid answers to research questions from pools of millions of patients</a:t>
            </a:r>
          </a:p>
          <a:p>
            <a:pPr lvl="1">
              <a:buClr>
                <a:srgbClr val="1E7DBD"/>
              </a:buClr>
              <a:buFont typeface="Wingdings" panose="05000000000000000000" pitchFamily="2" charset="2"/>
              <a:buChar char="§"/>
            </a:pPr>
            <a:r>
              <a:rPr lang="en-US" dirty="0">
                <a:solidFill>
                  <a:schemeClr val="tx1"/>
                </a:solidFill>
                <a:latin typeface="+mn-lt"/>
              </a:rPr>
              <a:t>Without risk of any privacy breach</a:t>
            </a:r>
          </a:p>
          <a:p>
            <a:pPr lvl="1">
              <a:buClr>
                <a:srgbClr val="1E7DBD"/>
              </a:buClr>
              <a:buFont typeface="Wingdings" panose="05000000000000000000" pitchFamily="2" charset="2"/>
              <a:buChar char="§"/>
            </a:pPr>
            <a:r>
              <a:rPr lang="en-US" dirty="0">
                <a:solidFill>
                  <a:schemeClr val="tx1"/>
                </a:solidFill>
                <a:latin typeface="+mn-lt"/>
              </a:rPr>
              <a:t>Results are de-identified</a:t>
            </a:r>
          </a:p>
          <a:p>
            <a:pPr>
              <a:buClr>
                <a:srgbClr val="1E7DBD"/>
              </a:buClr>
              <a:buFont typeface="Wingdings" panose="05000000000000000000" pitchFamily="2" charset="2"/>
              <a:buChar char="§"/>
            </a:pPr>
            <a:endParaRPr lang="en-US" dirty="0">
              <a:solidFill>
                <a:schemeClr val="tx1"/>
              </a:solidFill>
              <a:latin typeface="+mn-lt"/>
            </a:endParaRPr>
          </a:p>
        </p:txBody>
      </p:sp>
      <p:cxnSp>
        <p:nvCxnSpPr>
          <p:cNvPr id="4" name="Straight Connector 3">
            <a:extLst>
              <a:ext uri="{FF2B5EF4-FFF2-40B4-BE49-F238E27FC236}">
                <a16:creationId xmlns:a16="http://schemas.microsoft.com/office/drawing/2014/main" id="{F38C56A6-CF2B-4C74-9DD8-B529D908426E}"/>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67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880030"/>
          </a:xfrm>
        </p:spPr>
        <p:txBody>
          <a:bodyPr>
            <a:normAutofit/>
          </a:bodyPr>
          <a:lstStyle/>
          <a:p>
            <a:pPr algn="ctr"/>
            <a:r>
              <a:rPr lang="en-US" dirty="0">
                <a:latin typeface="+mn-lt"/>
              </a:rPr>
              <a:t>Current State: Multiple RWD Networks</a:t>
            </a:r>
          </a:p>
        </p:txBody>
      </p:sp>
      <p:sp>
        <p:nvSpPr>
          <p:cNvPr id="3" name="Content Placeholder 2"/>
          <p:cNvSpPr>
            <a:spLocks noGrp="1"/>
          </p:cNvSpPr>
          <p:nvPr>
            <p:ph idx="1"/>
          </p:nvPr>
        </p:nvSpPr>
        <p:spPr>
          <a:xfrm>
            <a:off x="381000" y="1131808"/>
            <a:ext cx="8534400" cy="4525963"/>
          </a:xfrm>
        </p:spPr>
        <p:txBody>
          <a:bodyPr>
            <a:normAutofit/>
          </a:bodyPr>
          <a:lstStyle/>
          <a:p>
            <a:pPr>
              <a:buClr>
                <a:srgbClr val="1E7DBD"/>
              </a:buClr>
              <a:buFont typeface="Wingdings" panose="05000000000000000000" pitchFamily="2" charset="2"/>
              <a:buChar char="§"/>
            </a:pPr>
            <a:r>
              <a:rPr lang="en-US" sz="2400" dirty="0">
                <a:solidFill>
                  <a:schemeClr val="tx1"/>
                </a:solidFill>
                <a:latin typeface="+mn-lt"/>
              </a:rPr>
              <a:t>Large RWD Networks (</a:t>
            </a:r>
            <a:r>
              <a:rPr lang="en-US" sz="2400" dirty="0" err="1">
                <a:solidFill>
                  <a:schemeClr val="tx1"/>
                </a:solidFill>
                <a:latin typeface="+mn-lt"/>
              </a:rPr>
              <a:t>PCORNet</a:t>
            </a:r>
            <a:r>
              <a:rPr lang="en-US" sz="2400" dirty="0">
                <a:solidFill>
                  <a:schemeClr val="tx1"/>
                </a:solidFill>
                <a:latin typeface="+mn-lt"/>
              </a:rPr>
              <a:t>, Sentinel, OMOP, i2b2/ACT)</a:t>
            </a:r>
          </a:p>
          <a:p>
            <a:pPr lvl="1">
              <a:buClr>
                <a:srgbClr val="1E7DBD"/>
              </a:buClr>
              <a:buFont typeface="Wingdings" panose="05000000000000000000" pitchFamily="2" charset="2"/>
              <a:buChar char="§"/>
            </a:pPr>
            <a:r>
              <a:rPr lang="en-US" sz="2000" dirty="0">
                <a:solidFill>
                  <a:schemeClr val="tx1"/>
                </a:solidFill>
                <a:latin typeface="+mn-lt"/>
              </a:rPr>
              <a:t>Use different data models with limited interoperability</a:t>
            </a:r>
          </a:p>
          <a:p>
            <a:pPr lvl="1">
              <a:buClr>
                <a:srgbClr val="1E7DBD"/>
              </a:buClr>
              <a:buFont typeface="Wingdings" panose="05000000000000000000" pitchFamily="2" charset="2"/>
              <a:buChar char="§"/>
            </a:pPr>
            <a:r>
              <a:rPr lang="en-US" sz="2000" dirty="0">
                <a:solidFill>
                  <a:schemeClr val="tx1"/>
                </a:solidFill>
                <a:latin typeface="+mn-lt"/>
              </a:rPr>
              <a:t>Network have some unique and some overlapping patients populations</a:t>
            </a:r>
          </a:p>
          <a:p>
            <a:pPr lvl="1">
              <a:buClr>
                <a:srgbClr val="1E7DBD"/>
              </a:buClr>
              <a:buFont typeface="Wingdings" panose="05000000000000000000" pitchFamily="2" charset="2"/>
              <a:buChar char="§"/>
            </a:pPr>
            <a:r>
              <a:rPr lang="en-US" sz="2000" dirty="0">
                <a:solidFill>
                  <a:schemeClr val="tx1"/>
                </a:solidFill>
                <a:latin typeface="+mn-lt"/>
              </a:rPr>
              <a:t>No single portal to query all networks</a:t>
            </a:r>
            <a:endParaRPr lang="en-US" dirty="0">
              <a:solidFill>
                <a:schemeClr val="tx1"/>
              </a:solidFill>
              <a:latin typeface="+mn-lt"/>
            </a:endParaRPr>
          </a:p>
          <a:p>
            <a:pPr lvl="1">
              <a:buClr>
                <a:srgbClr val="1E7DBD"/>
              </a:buClr>
              <a:buFont typeface="Wingdings" panose="05000000000000000000" pitchFamily="2" charset="2"/>
              <a:buChar char="§"/>
            </a:pPr>
            <a:r>
              <a:rPr lang="en-US" sz="2000" dirty="0">
                <a:solidFill>
                  <a:schemeClr val="tx1"/>
                </a:solidFill>
                <a:latin typeface="+mn-lt"/>
              </a:rPr>
              <a:t>Inability to aggerate results data across networks</a:t>
            </a:r>
          </a:p>
          <a:p>
            <a:pPr>
              <a:buClr>
                <a:srgbClr val="1E7DBD"/>
              </a:buClr>
              <a:buFont typeface="Wingdings" panose="05000000000000000000" pitchFamily="2" charset="2"/>
              <a:buChar char="§"/>
            </a:pPr>
            <a:endParaRPr lang="en-US" sz="2400" dirty="0">
              <a:solidFill>
                <a:schemeClr val="tx1"/>
              </a:solidFill>
              <a:latin typeface="+mn-lt"/>
            </a:endParaRPr>
          </a:p>
        </p:txBody>
      </p:sp>
      <p:grpSp>
        <p:nvGrpSpPr>
          <p:cNvPr id="49" name="Group 48"/>
          <p:cNvGrpSpPr/>
          <p:nvPr/>
        </p:nvGrpSpPr>
        <p:grpSpPr>
          <a:xfrm>
            <a:off x="2133600" y="3200400"/>
            <a:ext cx="3604067" cy="3188733"/>
            <a:chOff x="242372" y="4495801"/>
            <a:chExt cx="2156267" cy="2286000"/>
          </a:xfrm>
        </p:grpSpPr>
        <p:sp>
          <p:nvSpPr>
            <p:cNvPr id="18" name="Rounded Rectangle 17"/>
            <p:cNvSpPr/>
            <p:nvPr/>
          </p:nvSpPr>
          <p:spPr>
            <a:xfrm>
              <a:off x="242372" y="4495801"/>
              <a:ext cx="2156267" cy="2286000"/>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410680" y="4603472"/>
              <a:ext cx="1836657" cy="432374"/>
              <a:chOff x="592374" y="2514599"/>
              <a:chExt cx="1769826" cy="1290375"/>
            </a:xfrm>
          </p:grpSpPr>
          <p:sp>
            <p:nvSpPr>
              <p:cNvPr id="20" name="Rounded Rectangle 19"/>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83992" y="2708710"/>
                <a:ext cx="1268295" cy="780748"/>
              </a:xfrm>
              <a:prstGeom prst="rect">
                <a:avLst/>
              </a:prstGeom>
              <a:noFill/>
            </p:spPr>
            <p:txBody>
              <a:bodyPr wrap="square" rtlCol="0">
                <a:spAutoFit/>
              </a:bodyPr>
              <a:lstStyle/>
              <a:p>
                <a:r>
                  <a:rPr lang="en-US" sz="1100" b="1" dirty="0">
                    <a:solidFill>
                      <a:schemeClr val="bg1"/>
                    </a:solidFill>
                    <a:latin typeface="Arial" charset="0"/>
                    <a:ea typeface="Arial" charset="0"/>
                    <a:cs typeface="Arial" charset="0"/>
                  </a:rPr>
                  <a:t>Sentinel</a:t>
                </a:r>
                <a:endParaRPr lang="en-US" sz="1400" b="1" dirty="0">
                  <a:solidFill>
                    <a:schemeClr val="bg1"/>
                  </a:solidFill>
                  <a:latin typeface="Arial" charset="0"/>
                  <a:ea typeface="Arial" charset="0"/>
                  <a:cs typeface="Arial" charset="0"/>
                </a:endParaRPr>
              </a:p>
            </p:txBody>
          </p:sp>
        </p:gr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663" y="4701500"/>
              <a:ext cx="387219" cy="258146"/>
            </a:xfrm>
            <a:prstGeom prst="rect">
              <a:avLst/>
            </a:prstGeom>
          </p:spPr>
        </p:pic>
        <p:sp>
          <p:nvSpPr>
            <p:cNvPr id="23" name="Content Placeholder 5"/>
            <p:cNvSpPr txBox="1">
              <a:spLocks/>
            </p:cNvSpPr>
            <p:nvPr/>
          </p:nvSpPr>
          <p:spPr>
            <a:xfrm>
              <a:off x="242373" y="6535107"/>
              <a:ext cx="2156266" cy="2466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000" dirty="0">
                  <a:solidFill>
                    <a:srgbClr val="1E7DBD"/>
                  </a:solidFill>
                </a:rPr>
                <a:t>19 Data Partners*</a:t>
              </a:r>
              <a:endParaRPr lang="en-US" sz="1600" dirty="0">
                <a:solidFill>
                  <a:srgbClr val="1E7DBD"/>
                </a:solidFill>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69" y="5105400"/>
              <a:ext cx="1757061" cy="1390660"/>
            </a:xfrm>
            <a:prstGeom prst="rect">
              <a:avLst/>
            </a:prstGeom>
          </p:spPr>
        </p:pic>
      </p:grpSp>
      <p:pic>
        <p:nvPicPr>
          <p:cNvPr id="50" name="Picture 49"/>
          <p:cNvPicPr>
            <a:picLocks noChangeAspect="1"/>
          </p:cNvPicPr>
          <p:nvPr/>
        </p:nvPicPr>
        <p:blipFill rotWithShape="1">
          <a:blip r:embed="rId4" cstate="print">
            <a:extLst>
              <a:ext uri="{28A0092B-C50C-407E-A947-70E740481C1C}">
                <a14:useLocalDpi xmlns:a14="http://schemas.microsoft.com/office/drawing/2010/main" val="0"/>
              </a:ext>
            </a:extLst>
          </a:blip>
          <a:srcRect r="23640" b="78154"/>
          <a:stretch/>
        </p:blipFill>
        <p:spPr>
          <a:xfrm>
            <a:off x="6477000" y="3264932"/>
            <a:ext cx="1230691" cy="772644"/>
          </a:xfrm>
          <a:prstGeom prst="rect">
            <a:avLst/>
          </a:prstGeom>
        </p:spPr>
      </p:pic>
      <p:cxnSp>
        <p:nvCxnSpPr>
          <p:cNvPr id="52" name="Straight Arrow Connector 51"/>
          <p:cNvCxnSpPr/>
          <p:nvPr/>
        </p:nvCxnSpPr>
        <p:spPr>
          <a:xfrm flipH="1">
            <a:off x="5638800" y="3621176"/>
            <a:ext cx="984855"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5" name="TextBox 54"/>
          <p:cNvSpPr txBox="1"/>
          <p:nvPr/>
        </p:nvSpPr>
        <p:spPr>
          <a:xfrm>
            <a:off x="6117606" y="3200400"/>
            <a:ext cx="340158"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dirty="0"/>
              <a:t>Q</a:t>
            </a:r>
          </a:p>
        </p:txBody>
      </p:sp>
      <p:cxnSp>
        <p:nvCxnSpPr>
          <p:cNvPr id="31" name="Straight Arrow Connector 30"/>
          <p:cNvCxnSpPr/>
          <p:nvPr/>
        </p:nvCxnSpPr>
        <p:spPr>
          <a:xfrm flipH="1">
            <a:off x="5728520" y="3772501"/>
            <a:ext cx="979746" cy="5322"/>
          </a:xfrm>
          <a:prstGeom prst="straightConnector1">
            <a:avLst/>
          </a:prstGeom>
          <a:ln>
            <a:headEnd type="arrow"/>
            <a:tailEnd type="none"/>
          </a:ln>
        </p:spPr>
        <p:style>
          <a:lnRef idx="3">
            <a:schemeClr val="accent3"/>
          </a:lnRef>
          <a:fillRef idx="0">
            <a:schemeClr val="accent3"/>
          </a:fillRef>
          <a:effectRef idx="2">
            <a:schemeClr val="accent3"/>
          </a:effectRef>
          <a:fontRef idx="minor">
            <a:schemeClr val="tx1"/>
          </a:fontRef>
        </p:style>
      </p:cxnSp>
      <p:sp>
        <p:nvSpPr>
          <p:cNvPr id="32" name="TextBox 31"/>
          <p:cNvSpPr txBox="1"/>
          <p:nvPr/>
        </p:nvSpPr>
        <p:spPr>
          <a:xfrm>
            <a:off x="6159284" y="3911320"/>
            <a:ext cx="31771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A</a:t>
            </a:r>
          </a:p>
        </p:txBody>
      </p:sp>
      <p:cxnSp>
        <p:nvCxnSpPr>
          <p:cNvPr id="33" name="Straight Connector 32">
            <a:extLst>
              <a:ext uri="{FF2B5EF4-FFF2-40B4-BE49-F238E27FC236}">
                <a16:creationId xmlns:a16="http://schemas.microsoft.com/office/drawing/2014/main" id="{48BFA87E-13E6-4818-91C8-AAC4162E9BF4}"/>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07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990600"/>
          </a:xfrm>
        </p:spPr>
        <p:txBody>
          <a:bodyPr>
            <a:normAutofit/>
          </a:bodyPr>
          <a:lstStyle/>
          <a:p>
            <a:pPr algn="ctr"/>
            <a:r>
              <a:rPr lang="en-US" dirty="0">
                <a:latin typeface="+mn-lt"/>
              </a:rPr>
              <a:t>The solution CDM ‘Adapter Model’</a:t>
            </a:r>
          </a:p>
        </p:txBody>
      </p:sp>
      <p:sp>
        <p:nvSpPr>
          <p:cNvPr id="5" name="TextBox 4"/>
          <p:cNvSpPr txBox="1"/>
          <p:nvPr/>
        </p:nvSpPr>
        <p:spPr>
          <a:xfrm>
            <a:off x="500057" y="1609710"/>
            <a:ext cx="1181734" cy="400110"/>
          </a:xfrm>
          <a:prstGeom prst="rect">
            <a:avLst/>
          </a:prstGeom>
          <a:noFill/>
        </p:spPr>
        <p:txBody>
          <a:bodyPr wrap="none" rtlCol="0">
            <a:spAutoFit/>
          </a:bodyPr>
          <a:lstStyle/>
          <a:p>
            <a:r>
              <a:rPr lang="en-US" sz="2000" b="1" dirty="0">
                <a:solidFill>
                  <a:schemeClr val="tx2"/>
                </a:solidFill>
                <a:latin typeface="Arial" panose="020B0604020202020204" pitchFamily="34" charset="0"/>
                <a:cs typeface="Arial" panose="020B0604020202020204" pitchFamily="34" charset="0"/>
              </a:rPr>
              <a:t>Sentinel</a:t>
            </a:r>
          </a:p>
        </p:txBody>
      </p:sp>
      <p:sp>
        <p:nvSpPr>
          <p:cNvPr id="7" name="TextBox 6"/>
          <p:cNvSpPr txBox="1"/>
          <p:nvPr/>
        </p:nvSpPr>
        <p:spPr>
          <a:xfrm>
            <a:off x="384641" y="2800429"/>
            <a:ext cx="1297150" cy="400110"/>
          </a:xfrm>
          <a:prstGeom prst="rect">
            <a:avLst/>
          </a:prstGeom>
          <a:noFill/>
        </p:spPr>
        <p:txBody>
          <a:bodyPr wrap="none" rtlCol="0">
            <a:spAutoFit/>
          </a:bodyPr>
          <a:lstStyle/>
          <a:p>
            <a:r>
              <a:rPr lang="en-US" sz="2000" b="1" dirty="0">
                <a:solidFill>
                  <a:schemeClr val="tx2"/>
                </a:solidFill>
                <a:latin typeface="Arial" panose="020B0604020202020204" pitchFamily="34" charset="0"/>
                <a:cs typeface="Arial" panose="020B0604020202020204" pitchFamily="34" charset="0"/>
              </a:rPr>
              <a:t>i2b2/ACT</a:t>
            </a:r>
          </a:p>
        </p:txBody>
      </p:sp>
      <p:sp>
        <p:nvSpPr>
          <p:cNvPr id="9" name="TextBox 8"/>
          <p:cNvSpPr txBox="1"/>
          <p:nvPr/>
        </p:nvSpPr>
        <p:spPr>
          <a:xfrm>
            <a:off x="714860" y="5181866"/>
            <a:ext cx="966931" cy="400110"/>
          </a:xfrm>
          <a:prstGeom prst="rect">
            <a:avLst/>
          </a:prstGeom>
          <a:noFill/>
        </p:spPr>
        <p:txBody>
          <a:bodyPr wrap="none" rtlCol="0">
            <a:spAutoFit/>
          </a:bodyPr>
          <a:lstStyle/>
          <a:p>
            <a:r>
              <a:rPr lang="en-US" sz="2000" b="1" dirty="0">
                <a:solidFill>
                  <a:schemeClr val="tx2"/>
                </a:solidFill>
                <a:latin typeface="Arial" panose="020B0604020202020204" pitchFamily="34" charset="0"/>
                <a:cs typeface="Arial" panose="020B0604020202020204" pitchFamily="34" charset="0"/>
              </a:rPr>
              <a:t>OMOP</a:t>
            </a:r>
          </a:p>
        </p:txBody>
      </p:sp>
      <p:sp>
        <p:nvSpPr>
          <p:cNvPr id="11" name="TextBox 10"/>
          <p:cNvSpPr txBox="1"/>
          <p:nvPr/>
        </p:nvSpPr>
        <p:spPr>
          <a:xfrm>
            <a:off x="240371" y="3991148"/>
            <a:ext cx="1441420" cy="400110"/>
          </a:xfrm>
          <a:prstGeom prst="rect">
            <a:avLst/>
          </a:prstGeom>
          <a:noFill/>
        </p:spPr>
        <p:txBody>
          <a:bodyPr wrap="none" rtlCol="0">
            <a:spAutoFit/>
          </a:bodyPr>
          <a:lstStyle/>
          <a:p>
            <a:r>
              <a:rPr lang="en-US" sz="2000" b="1" dirty="0">
                <a:solidFill>
                  <a:schemeClr val="tx2"/>
                </a:solidFill>
                <a:latin typeface="Arial" panose="020B0604020202020204" pitchFamily="34" charset="0"/>
                <a:cs typeface="Arial" panose="020B0604020202020204" pitchFamily="34" charset="0"/>
              </a:rPr>
              <a:t>PCORNET</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1239" y="1257242"/>
            <a:ext cx="3023368" cy="4876799"/>
          </a:xfrm>
          <a:prstGeom prst="rect">
            <a:avLst/>
          </a:prstGeom>
        </p:spPr>
      </p:pic>
      <p:sp>
        <p:nvSpPr>
          <p:cNvPr id="15" name="Content Placeholder 2"/>
          <p:cNvSpPr txBox="1">
            <a:spLocks/>
          </p:cNvSpPr>
          <p:nvPr/>
        </p:nvSpPr>
        <p:spPr>
          <a:xfrm>
            <a:off x="4684607" y="1166018"/>
            <a:ext cx="4306993" cy="452596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lvl="1" indent="-228600" algn="l">
              <a:buClr>
                <a:srgbClr val="1E7DBD"/>
              </a:buClr>
              <a:buFont typeface="Wingdings" panose="05000000000000000000" pitchFamily="2" charset="2"/>
              <a:buChar char="§"/>
            </a:pPr>
            <a:r>
              <a:rPr lang="en-US" sz="2000" dirty="0">
                <a:solidFill>
                  <a:prstClr val="black"/>
                </a:solidFill>
              </a:rPr>
              <a:t>Use a converter between various adapters.</a:t>
            </a:r>
          </a:p>
          <a:p>
            <a:pPr marL="228600" lvl="1" indent="-228600" algn="l">
              <a:buClr>
                <a:srgbClr val="1E7DBD"/>
              </a:buClr>
              <a:buFont typeface="Wingdings" panose="05000000000000000000" pitchFamily="2" charset="2"/>
              <a:buChar char="§"/>
            </a:pPr>
            <a:r>
              <a:rPr lang="en-US" sz="2000" dirty="0">
                <a:solidFill>
                  <a:prstClr val="black"/>
                </a:solidFill>
              </a:rPr>
              <a:t>Allow researchers to ask a question once and receive results from many different sources using a common agreed-upon standard </a:t>
            </a:r>
            <a:r>
              <a:rPr lang="en-US" sz="2000" dirty="0">
                <a:solidFill>
                  <a:schemeClr val="tx1"/>
                </a:solidFill>
              </a:rPr>
              <a:t>structure</a:t>
            </a:r>
            <a:r>
              <a:rPr lang="en-US" sz="2000" dirty="0">
                <a:solidFill>
                  <a:prstClr val="black"/>
                </a:solidFill>
              </a:rPr>
              <a:t>, or a Common Data Model. </a:t>
            </a:r>
          </a:p>
        </p:txBody>
      </p:sp>
      <p:cxnSp>
        <p:nvCxnSpPr>
          <p:cNvPr id="10" name="Straight Connector 9">
            <a:extLst>
              <a:ext uri="{FF2B5EF4-FFF2-40B4-BE49-F238E27FC236}">
                <a16:creationId xmlns:a16="http://schemas.microsoft.com/office/drawing/2014/main" id="{EB7E004B-9920-4838-8F94-E018D15D89D5}"/>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57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5705" y="160337"/>
            <a:ext cx="8918295" cy="1143000"/>
          </a:xfrm>
        </p:spPr>
        <p:txBody>
          <a:bodyPr/>
          <a:lstStyle/>
          <a:p>
            <a:pPr algn="ctr"/>
            <a:r>
              <a:rPr lang="en-US" dirty="0">
                <a:latin typeface="+mn-lt"/>
              </a:rPr>
              <a:t>PCORTF CDM Harmonization Project</a:t>
            </a:r>
          </a:p>
        </p:txBody>
      </p:sp>
      <p:sp>
        <p:nvSpPr>
          <p:cNvPr id="3" name="Content Placeholder 2"/>
          <p:cNvSpPr>
            <a:spLocks noGrp="1"/>
          </p:cNvSpPr>
          <p:nvPr>
            <p:ph idx="1"/>
          </p:nvPr>
        </p:nvSpPr>
        <p:spPr>
          <a:xfrm>
            <a:off x="417652" y="1312862"/>
            <a:ext cx="8421548" cy="4525963"/>
          </a:xfrm>
        </p:spPr>
        <p:txBody>
          <a:bodyPr>
            <a:normAutofit fontScale="85000" lnSpcReduction="10000"/>
          </a:bodyPr>
          <a:lstStyle/>
          <a:p>
            <a:pPr marL="0" indent="0">
              <a:buNone/>
            </a:pPr>
            <a:r>
              <a:rPr lang="en-US" b="1" dirty="0">
                <a:solidFill>
                  <a:schemeClr val="accent1"/>
                </a:solidFill>
                <a:latin typeface="+mn-lt"/>
              </a:rPr>
              <a:t>Goal: </a:t>
            </a:r>
          </a:p>
          <a:p>
            <a:pPr marL="0" indent="0">
              <a:lnSpc>
                <a:spcPct val="120000"/>
              </a:lnSpc>
              <a:buNone/>
            </a:pPr>
            <a:r>
              <a:rPr lang="en-US" dirty="0">
                <a:solidFill>
                  <a:schemeClr val="tx1"/>
                </a:solidFill>
                <a:latin typeface="+mn-lt"/>
              </a:rPr>
              <a:t>Build a data infrastructure for conducting research using Real World Data derived from the delivery of health care in routine clinical settings.  </a:t>
            </a:r>
          </a:p>
          <a:p>
            <a:pPr marL="0" indent="0">
              <a:lnSpc>
                <a:spcPct val="120000"/>
              </a:lnSpc>
              <a:buNone/>
            </a:pPr>
            <a:r>
              <a:rPr lang="en-US" b="1" dirty="0">
                <a:solidFill>
                  <a:schemeClr val="accent1"/>
                </a:solidFill>
                <a:latin typeface="+mn-lt"/>
              </a:rPr>
              <a:t>Objective: </a:t>
            </a:r>
          </a:p>
          <a:p>
            <a:pPr marL="0" indent="0">
              <a:lnSpc>
                <a:spcPct val="120000"/>
              </a:lnSpc>
              <a:buNone/>
            </a:pPr>
            <a:r>
              <a:rPr lang="en-US" dirty="0">
                <a:solidFill>
                  <a:schemeClr val="tx1"/>
                </a:solidFill>
                <a:latin typeface="+mn-lt"/>
              </a:rPr>
              <a:t>Develop the method to harmonize the Common Data Models of various networks, allowing researchers to simply ask research questions on much larger amounts of Real World Data than currently possible, leveraging open standards and controlled terminologies to advance Patient-Centered Outcomes Research.</a:t>
            </a:r>
          </a:p>
          <a:p>
            <a:pPr marL="0" indent="0">
              <a:lnSpc>
                <a:spcPct val="120000"/>
              </a:lnSpc>
              <a:buNone/>
            </a:pPr>
            <a:endParaRPr lang="en-US" dirty="0">
              <a:latin typeface="+mn-lt"/>
            </a:endParaRPr>
          </a:p>
        </p:txBody>
      </p:sp>
      <p:cxnSp>
        <p:nvCxnSpPr>
          <p:cNvPr id="4" name="Straight Connector 3">
            <a:extLst>
              <a:ext uri="{FF2B5EF4-FFF2-40B4-BE49-F238E27FC236}">
                <a16:creationId xmlns:a16="http://schemas.microsoft.com/office/drawing/2014/main" id="{91D495A4-49D0-4AC6-B93D-277873DD229F}"/>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99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9" name="Group 98"/>
          <p:cNvGrpSpPr/>
          <p:nvPr/>
        </p:nvGrpSpPr>
        <p:grpSpPr>
          <a:xfrm>
            <a:off x="2778761" y="2667000"/>
            <a:ext cx="1954972" cy="2467003"/>
            <a:chOff x="2819401" y="2667000"/>
            <a:chExt cx="1954972" cy="2467003"/>
          </a:xfrm>
        </p:grpSpPr>
        <p:cxnSp>
          <p:nvCxnSpPr>
            <p:cNvPr id="88" name="Elbow Connector 87"/>
            <p:cNvCxnSpPr/>
            <p:nvPr/>
          </p:nvCxnSpPr>
          <p:spPr>
            <a:xfrm rot="10800000" flipV="1">
              <a:off x="2819401" y="3899956"/>
              <a:ext cx="1947352" cy="1234047"/>
            </a:xfrm>
            <a:prstGeom prst="bentConnector3">
              <a:avLst>
                <a:gd name="adj1" fmla="val 58217"/>
              </a:avLst>
            </a:prstGeom>
            <a:ln w="28575" cap="rnd">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rot="10800000">
              <a:off x="2827021" y="2667000"/>
              <a:ext cx="1947352" cy="1234047"/>
            </a:xfrm>
            <a:prstGeom prst="bentConnector3">
              <a:avLst>
                <a:gd name="adj1" fmla="val 58609"/>
              </a:avLst>
            </a:prstGeom>
            <a:ln w="28575" cap="rnd">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3800697" y="3898969"/>
              <a:ext cx="93124" cy="2079"/>
            </a:xfrm>
            <a:prstGeom prst="bentConnector3">
              <a:avLst/>
            </a:prstGeom>
            <a:ln w="28575" cap="rnd">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4217228" y="2667000"/>
            <a:ext cx="1954972" cy="2467003"/>
            <a:chOff x="4224848" y="2667000"/>
            <a:chExt cx="1954972" cy="2467003"/>
          </a:xfrm>
        </p:grpSpPr>
        <p:cxnSp>
          <p:nvCxnSpPr>
            <p:cNvPr id="43" name="Elbow Connector 42"/>
            <p:cNvCxnSpPr/>
            <p:nvPr/>
          </p:nvCxnSpPr>
          <p:spPr>
            <a:xfrm flipV="1">
              <a:off x="4232468" y="2667000"/>
              <a:ext cx="1947352" cy="1234047"/>
            </a:xfrm>
            <a:prstGeom prst="bentConnector3">
              <a:avLst>
                <a:gd name="adj1" fmla="val 58217"/>
              </a:avLst>
            </a:prstGeom>
            <a:ln w="28575" cap="rnd">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4224848" y="3899956"/>
              <a:ext cx="1947352" cy="1234047"/>
            </a:xfrm>
            <a:prstGeom prst="bentConnector3">
              <a:avLst>
                <a:gd name="adj1" fmla="val 58609"/>
              </a:avLst>
            </a:prstGeom>
            <a:ln w="28575" cap="rnd">
              <a:tailEnd type="triangle"/>
            </a:ln>
          </p:spPr>
          <p:style>
            <a:lnRef idx="1">
              <a:schemeClr val="accent1"/>
            </a:lnRef>
            <a:fillRef idx="0">
              <a:schemeClr val="accent1"/>
            </a:fillRef>
            <a:effectRef idx="0">
              <a:schemeClr val="accent1"/>
            </a:effectRef>
            <a:fontRef idx="minor">
              <a:schemeClr val="tx1"/>
            </a:fontRef>
          </p:style>
        </p:cxnSp>
        <p:cxnSp>
          <p:nvCxnSpPr>
            <p:cNvPr id="74" name="Elbow Connector 73"/>
            <p:cNvCxnSpPr>
              <a:endCxn id="37" idx="3"/>
            </p:cNvCxnSpPr>
            <p:nvPr/>
          </p:nvCxnSpPr>
          <p:spPr>
            <a:xfrm rot="10800000" flipV="1">
              <a:off x="5105400" y="3899955"/>
              <a:ext cx="93124" cy="2079"/>
            </a:xfrm>
            <a:prstGeom prst="bentConnector3">
              <a:avLst/>
            </a:prstGeom>
            <a:ln w="28575" cap="rnd">
              <a:tailEnd type="triangle"/>
            </a:ln>
          </p:spPr>
          <p:style>
            <a:lnRef idx="1">
              <a:schemeClr val="accent1"/>
            </a:lnRef>
            <a:fillRef idx="0">
              <a:schemeClr val="accent1"/>
            </a:fillRef>
            <a:effectRef idx="0">
              <a:schemeClr val="accent1"/>
            </a:effectRef>
            <a:fontRef idx="minor">
              <a:schemeClr val="tx1"/>
            </a:fontRef>
          </p:style>
        </p:cxnSp>
      </p:grpSp>
      <p:sp>
        <p:nvSpPr>
          <p:cNvPr id="79" name="Rectangle 78"/>
          <p:cNvSpPr/>
          <p:nvPr/>
        </p:nvSpPr>
        <p:spPr>
          <a:xfrm>
            <a:off x="3962400" y="2907268"/>
            <a:ext cx="999061"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46995" y="3124201"/>
            <a:ext cx="1258405" cy="2604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r="23640"/>
          <a:stretch/>
        </p:blipFill>
        <p:spPr>
          <a:xfrm>
            <a:off x="3874709" y="2133600"/>
            <a:ext cx="1230691" cy="3536869"/>
          </a:xfrm>
          <a:prstGeom prst="rect">
            <a:avLst/>
          </a:prstGeom>
        </p:spPr>
      </p:pic>
      <p:sp>
        <p:nvSpPr>
          <p:cNvPr id="39" name="Content Placeholder 5"/>
          <p:cNvSpPr txBox="1">
            <a:spLocks/>
          </p:cNvSpPr>
          <p:nvPr/>
        </p:nvSpPr>
        <p:spPr>
          <a:xfrm>
            <a:off x="3846995" y="5300907"/>
            <a:ext cx="1295400" cy="3688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900" dirty="0">
                <a:solidFill>
                  <a:schemeClr val="tx1"/>
                </a:solidFill>
              </a:rPr>
              <a:t>Mechanism to</a:t>
            </a:r>
            <a:br>
              <a:rPr lang="en-US" sz="900" dirty="0">
                <a:solidFill>
                  <a:schemeClr val="tx1"/>
                </a:solidFill>
              </a:rPr>
            </a:br>
            <a:r>
              <a:rPr lang="en-US" sz="900" dirty="0">
                <a:solidFill>
                  <a:schemeClr val="tx1"/>
                </a:solidFill>
              </a:rPr>
              <a:t>crosswalk the models</a:t>
            </a:r>
          </a:p>
        </p:txBody>
      </p:sp>
      <p:sp>
        <p:nvSpPr>
          <p:cNvPr id="40" name="Content Placeholder 5"/>
          <p:cNvSpPr txBox="1">
            <a:spLocks/>
          </p:cNvSpPr>
          <p:nvPr/>
        </p:nvSpPr>
        <p:spPr>
          <a:xfrm>
            <a:off x="4114800" y="3941866"/>
            <a:ext cx="720436" cy="3772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rgbClr val="1E7DBD"/>
                </a:solidFill>
              </a:rPr>
              <a:t>Portal</a:t>
            </a:r>
            <a:endParaRPr lang="en-US" sz="900" b="1" dirty="0">
              <a:solidFill>
                <a:srgbClr val="1E7DBD"/>
              </a:solidFill>
            </a:endParaRPr>
          </a:p>
        </p:txBody>
      </p:sp>
      <p:sp>
        <p:nvSpPr>
          <p:cNvPr id="41" name="Content Placeholder 5"/>
          <p:cNvSpPr txBox="1">
            <a:spLocks/>
          </p:cNvSpPr>
          <p:nvPr/>
        </p:nvSpPr>
        <p:spPr>
          <a:xfrm>
            <a:off x="4134477" y="5046520"/>
            <a:ext cx="720436" cy="3772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200" b="1" dirty="0">
                <a:solidFill>
                  <a:srgbClr val="1E7DBD"/>
                </a:solidFill>
              </a:rPr>
              <a:t>Tools</a:t>
            </a:r>
            <a:endParaRPr lang="en-US" sz="900" b="1" dirty="0">
              <a:solidFill>
                <a:srgbClr val="1E7DBD"/>
              </a:solidFill>
            </a:endParaRPr>
          </a:p>
        </p:txBody>
      </p:sp>
      <p:sp>
        <p:nvSpPr>
          <p:cNvPr id="2" name="Title 1"/>
          <p:cNvSpPr>
            <a:spLocks noGrp="1"/>
          </p:cNvSpPr>
          <p:nvPr>
            <p:ph type="title"/>
          </p:nvPr>
        </p:nvSpPr>
        <p:spPr>
          <a:xfrm>
            <a:off x="457200" y="274638"/>
            <a:ext cx="8229600" cy="854979"/>
          </a:xfrm>
        </p:spPr>
        <p:txBody>
          <a:bodyPr/>
          <a:lstStyle/>
          <a:p>
            <a:pPr algn="ctr"/>
            <a:r>
              <a:rPr lang="en-US" dirty="0">
                <a:latin typeface="+mn-lt"/>
              </a:rPr>
              <a:t>The Concept</a:t>
            </a:r>
          </a:p>
        </p:txBody>
      </p:sp>
      <p:sp>
        <p:nvSpPr>
          <p:cNvPr id="4" name="Rounded Rectangle 3"/>
          <p:cNvSpPr/>
          <p:nvPr/>
        </p:nvSpPr>
        <p:spPr>
          <a:xfrm>
            <a:off x="616890" y="1178927"/>
            <a:ext cx="2156267" cy="2478674"/>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785198" y="1479272"/>
            <a:ext cx="1836657" cy="432374"/>
            <a:chOff x="592374" y="2514599"/>
            <a:chExt cx="1769826" cy="1290375"/>
          </a:xfrm>
        </p:grpSpPr>
        <p:sp>
          <p:nvSpPr>
            <p:cNvPr id="7" name="Rounded Rectangle 6"/>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83992" y="2708710"/>
              <a:ext cx="1268295" cy="780748"/>
            </a:xfrm>
            <a:prstGeom prst="rect">
              <a:avLst/>
            </a:prstGeom>
            <a:noFill/>
          </p:spPr>
          <p:txBody>
            <a:bodyPr wrap="square" rtlCol="0">
              <a:spAutoFit/>
            </a:bodyPr>
            <a:lstStyle/>
            <a:p>
              <a:r>
                <a:rPr lang="en-US" sz="1100" b="1" dirty="0">
                  <a:solidFill>
                    <a:schemeClr val="bg1"/>
                  </a:solidFill>
                  <a:latin typeface="Arial" charset="0"/>
                  <a:ea typeface="Arial" charset="0"/>
                  <a:cs typeface="Arial" charset="0"/>
                </a:rPr>
                <a:t>Sentinel</a:t>
              </a:r>
              <a:endParaRPr lang="en-US" sz="1400" b="1" dirty="0">
                <a:solidFill>
                  <a:schemeClr val="bg1"/>
                </a:solidFill>
                <a:latin typeface="Arial" charset="0"/>
                <a:ea typeface="Arial" charset="0"/>
                <a:cs typeface="Arial" charset="0"/>
              </a:endParaRPr>
            </a:p>
          </p:txBody>
        </p:sp>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81" y="1577300"/>
            <a:ext cx="387219" cy="258146"/>
          </a:xfrm>
          <a:prstGeom prst="rect">
            <a:avLst/>
          </a:prstGeom>
        </p:spPr>
      </p:pic>
      <p:sp>
        <p:nvSpPr>
          <p:cNvPr id="10" name="Content Placeholder 5"/>
          <p:cNvSpPr txBox="1">
            <a:spLocks/>
          </p:cNvSpPr>
          <p:nvPr/>
        </p:nvSpPr>
        <p:spPr>
          <a:xfrm>
            <a:off x="591784" y="3276600"/>
            <a:ext cx="2156266" cy="2466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000" dirty="0">
                <a:solidFill>
                  <a:srgbClr val="1E7DBD"/>
                </a:solidFill>
              </a:rPr>
              <a:t>19 Data Partners*, </a:t>
            </a:r>
          </a:p>
          <a:p>
            <a:pPr marL="0" indent="0" algn="ctr">
              <a:buFont typeface="Arial" panose="020B0604020202020204" pitchFamily="34" charset="0"/>
              <a:buNone/>
            </a:pPr>
            <a:r>
              <a:rPr lang="en-US" sz="1000" dirty="0">
                <a:solidFill>
                  <a:srgbClr val="1E7DBD"/>
                </a:solidFill>
              </a:rPr>
              <a:t>Records: 375 Mil</a:t>
            </a:r>
            <a:endParaRPr lang="en-US" sz="1600" dirty="0">
              <a:solidFill>
                <a:srgbClr val="1E7DBD"/>
              </a:solidFill>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387" y="1981200"/>
            <a:ext cx="1757061" cy="1390660"/>
          </a:xfrm>
          <a:prstGeom prst="rect">
            <a:avLst/>
          </a:prstGeom>
        </p:spPr>
      </p:pic>
      <p:grpSp>
        <p:nvGrpSpPr>
          <p:cNvPr id="3" name="Group 2"/>
          <p:cNvGrpSpPr/>
          <p:nvPr/>
        </p:nvGrpSpPr>
        <p:grpSpPr>
          <a:xfrm>
            <a:off x="616890" y="3773840"/>
            <a:ext cx="2156267" cy="2474559"/>
            <a:chOff x="616890" y="3773841"/>
            <a:chExt cx="2156267" cy="2286000"/>
          </a:xfrm>
        </p:grpSpPr>
        <p:sp>
          <p:nvSpPr>
            <p:cNvPr id="12" name="Rounded Rectangle 11"/>
            <p:cNvSpPr/>
            <p:nvPr/>
          </p:nvSpPr>
          <p:spPr>
            <a:xfrm>
              <a:off x="616890" y="3773841"/>
              <a:ext cx="2156267" cy="2286000"/>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776694" y="3881512"/>
              <a:ext cx="1836657" cy="432374"/>
              <a:chOff x="592374" y="2514599"/>
              <a:chExt cx="1769826" cy="1290375"/>
            </a:xfrm>
          </p:grpSpPr>
          <p:sp>
            <p:nvSpPr>
              <p:cNvPr id="14" name="Rounded Rectangle 13"/>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83992" y="2708710"/>
                <a:ext cx="1268295" cy="780748"/>
              </a:xfrm>
              <a:prstGeom prst="rect">
                <a:avLst/>
              </a:prstGeom>
              <a:noFill/>
            </p:spPr>
            <p:txBody>
              <a:bodyPr wrap="square" rtlCol="0">
                <a:spAutoFit/>
              </a:bodyPr>
              <a:lstStyle/>
              <a:p>
                <a:r>
                  <a:rPr lang="en-US" sz="1100" b="1" spc="-20">
                    <a:solidFill>
                      <a:schemeClr val="bg1"/>
                    </a:solidFill>
                    <a:latin typeface="Arial" charset="0"/>
                    <a:ea typeface="Arial" charset="0"/>
                    <a:cs typeface="Arial" charset="0"/>
                  </a:rPr>
                  <a:t>PCORNET </a:t>
                </a:r>
                <a:r>
                  <a:rPr lang="en-US" sz="1100" b="1" spc="-20" dirty="0">
                    <a:solidFill>
                      <a:schemeClr val="bg1"/>
                    </a:solidFill>
                    <a:latin typeface="Arial" charset="0"/>
                    <a:ea typeface="Arial" charset="0"/>
                    <a:cs typeface="Arial" charset="0"/>
                  </a:rPr>
                  <a:t>CDM</a:t>
                </a:r>
              </a:p>
            </p:txBody>
          </p:sp>
        </p:grpSp>
        <p:sp>
          <p:nvSpPr>
            <p:cNvPr id="17" name="Content Placeholder 5"/>
            <p:cNvSpPr txBox="1">
              <a:spLocks/>
            </p:cNvSpPr>
            <p:nvPr/>
          </p:nvSpPr>
          <p:spPr>
            <a:xfrm>
              <a:off x="616891" y="5715000"/>
              <a:ext cx="2156266" cy="2466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cs-CZ" sz="1000" dirty="0">
                  <a:solidFill>
                    <a:srgbClr val="1E7DBD"/>
                  </a:solidFill>
                </a:rPr>
                <a:t>13 CDRN + 21 PPRN*</a:t>
              </a:r>
              <a:r>
                <a:rPr lang="en-US" sz="1000" dirty="0">
                  <a:solidFill>
                    <a:srgbClr val="1E7DBD"/>
                  </a:solidFill>
                </a:rPr>
                <a:t>, </a:t>
              </a:r>
            </a:p>
            <a:p>
              <a:pPr marL="0" indent="0" algn="ctr">
                <a:buNone/>
              </a:pPr>
              <a:r>
                <a:rPr lang="en-US" sz="1000" dirty="0">
                  <a:solidFill>
                    <a:srgbClr val="1E7DBD"/>
                  </a:solidFill>
                </a:rPr>
                <a:t>Records: 72 Mil</a:t>
              </a:r>
              <a:endParaRPr lang="cs-CZ" sz="1000" dirty="0">
                <a:solidFill>
                  <a:srgbClr val="1E7DBD"/>
                </a:solidFill>
              </a:endParaRPr>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387" y="4383440"/>
              <a:ext cx="1757061" cy="1390660"/>
            </a:xfrm>
            <a:prstGeom prst="rect">
              <a:avLst/>
            </a:prstGeom>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6480" y="3962400"/>
              <a:ext cx="356147" cy="266680"/>
            </a:xfrm>
            <a:prstGeom prst="rect">
              <a:avLst/>
            </a:prstGeom>
          </p:spPr>
        </p:pic>
      </p:grpSp>
      <p:grpSp>
        <p:nvGrpSpPr>
          <p:cNvPr id="16" name="Group 15"/>
          <p:cNvGrpSpPr/>
          <p:nvPr/>
        </p:nvGrpSpPr>
        <p:grpSpPr>
          <a:xfrm>
            <a:off x="6205864" y="3773841"/>
            <a:ext cx="2156267" cy="2474558"/>
            <a:chOff x="6205864" y="3773841"/>
            <a:chExt cx="2156267" cy="2286000"/>
          </a:xfrm>
        </p:grpSpPr>
        <p:sp>
          <p:nvSpPr>
            <p:cNvPr id="26" name="Rounded Rectangle 25"/>
            <p:cNvSpPr/>
            <p:nvPr/>
          </p:nvSpPr>
          <p:spPr>
            <a:xfrm>
              <a:off x="6205864" y="3773841"/>
              <a:ext cx="2156267" cy="2286000"/>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6365670" y="3835792"/>
              <a:ext cx="1836657" cy="432374"/>
              <a:chOff x="592374" y="2514599"/>
              <a:chExt cx="1769826" cy="1290375"/>
            </a:xfrm>
          </p:grpSpPr>
          <p:sp>
            <p:nvSpPr>
              <p:cNvPr id="28" name="Rounded Rectangle 27"/>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246987" y="2708710"/>
                <a:ext cx="1105300" cy="826675"/>
              </a:xfrm>
              <a:prstGeom prst="rect">
                <a:avLst/>
              </a:prstGeom>
              <a:noFill/>
            </p:spPr>
            <p:txBody>
              <a:bodyPr wrap="square" rtlCol="0">
                <a:spAutoFit/>
              </a:bodyPr>
              <a:lstStyle/>
              <a:p>
                <a:r>
                  <a:rPr lang="en-US" sz="1200" b="1" dirty="0">
                    <a:solidFill>
                      <a:schemeClr val="bg1"/>
                    </a:solidFill>
                    <a:latin typeface="Arial" charset="0"/>
                    <a:ea typeface="Arial" charset="0"/>
                    <a:cs typeface="Arial" charset="0"/>
                  </a:rPr>
                  <a:t>i2b2</a:t>
                </a:r>
                <a:endParaRPr lang="en-US" sz="1600" b="1" dirty="0">
                  <a:solidFill>
                    <a:schemeClr val="bg1"/>
                  </a:solidFill>
                  <a:latin typeface="Arial" charset="0"/>
                  <a:ea typeface="Arial" charset="0"/>
                  <a:cs typeface="Arial" charset="0"/>
                </a:endParaRPr>
              </a:p>
            </p:txBody>
          </p:sp>
        </p:grpSp>
        <p:sp>
          <p:nvSpPr>
            <p:cNvPr id="31" name="Content Placeholder 5"/>
            <p:cNvSpPr txBox="1">
              <a:spLocks/>
            </p:cNvSpPr>
            <p:nvPr/>
          </p:nvSpPr>
          <p:spPr>
            <a:xfrm>
              <a:off x="6205864" y="5773933"/>
              <a:ext cx="2156266" cy="2466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000" dirty="0">
                  <a:solidFill>
                    <a:srgbClr val="1E7DBD"/>
                  </a:solidFill>
                </a:rPr>
                <a:t>&gt; 60*, Records: 100 Mil</a:t>
              </a:r>
            </a:p>
          </p:txBody>
        </p:sp>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6697" y="4337720"/>
              <a:ext cx="1757061" cy="1390660"/>
            </a:xfrm>
            <a:prstGeom prst="rect">
              <a:avLst/>
            </a:prstGeom>
          </p:spPr>
        </p:pic>
        <p:pic>
          <p:nvPicPr>
            <p:cNvPr id="34" name="Picture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9806" y="3968173"/>
              <a:ext cx="551663" cy="130989"/>
            </a:xfrm>
            <a:prstGeom prst="rect">
              <a:avLst/>
            </a:prstGeom>
          </p:spPr>
        </p:pic>
      </p:grpSp>
      <p:grpSp>
        <p:nvGrpSpPr>
          <p:cNvPr id="5" name="Group 4"/>
          <p:cNvGrpSpPr/>
          <p:nvPr/>
        </p:nvGrpSpPr>
        <p:grpSpPr>
          <a:xfrm>
            <a:off x="6199473" y="1178927"/>
            <a:ext cx="2156267" cy="2478674"/>
            <a:chOff x="6199473" y="1371601"/>
            <a:chExt cx="2156267" cy="2286000"/>
          </a:xfrm>
        </p:grpSpPr>
        <p:sp>
          <p:nvSpPr>
            <p:cNvPr id="19" name="Rounded Rectangle 18"/>
            <p:cNvSpPr/>
            <p:nvPr/>
          </p:nvSpPr>
          <p:spPr>
            <a:xfrm>
              <a:off x="6199473" y="1371601"/>
              <a:ext cx="2156267" cy="2286000"/>
            </a:xfrm>
            <a:prstGeom prst="roundRect">
              <a:avLst>
                <a:gd name="adj" fmla="val 2565"/>
              </a:avLst>
            </a:prstGeom>
            <a:solidFill>
              <a:srgbClr val="EC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392943" y="1479272"/>
              <a:ext cx="1836657" cy="432374"/>
              <a:chOff x="592374" y="2514599"/>
              <a:chExt cx="1769826" cy="1290375"/>
            </a:xfrm>
          </p:grpSpPr>
          <p:sp>
            <p:nvSpPr>
              <p:cNvPr id="21" name="Rounded Rectangle 20"/>
              <p:cNvSpPr/>
              <p:nvPr/>
            </p:nvSpPr>
            <p:spPr>
              <a:xfrm>
                <a:off x="592374" y="2514599"/>
                <a:ext cx="1769826" cy="1290375"/>
              </a:xfrm>
              <a:prstGeom prst="roundRect">
                <a:avLst/>
              </a:prstGeom>
              <a:solidFill>
                <a:srgbClr val="1F2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83992" y="2708710"/>
                <a:ext cx="1268295" cy="780748"/>
              </a:xfrm>
              <a:prstGeom prst="rect">
                <a:avLst/>
              </a:prstGeom>
              <a:noFill/>
            </p:spPr>
            <p:txBody>
              <a:bodyPr wrap="square" rtlCol="0">
                <a:spAutoFit/>
              </a:bodyPr>
              <a:lstStyle/>
              <a:p>
                <a:r>
                  <a:rPr lang="en-US" sz="1100" b="1" dirty="0">
                    <a:solidFill>
                      <a:schemeClr val="bg1"/>
                    </a:solidFill>
                    <a:latin typeface="Arial" charset="0"/>
                    <a:ea typeface="Arial" charset="0"/>
                    <a:cs typeface="Arial" charset="0"/>
                  </a:rPr>
                  <a:t>OHDSI/OMOP</a:t>
                </a:r>
              </a:p>
            </p:txBody>
          </p:sp>
        </p:grpSp>
        <p:sp>
          <p:nvSpPr>
            <p:cNvPr id="24" name="Content Placeholder 5"/>
            <p:cNvSpPr txBox="1">
              <a:spLocks/>
            </p:cNvSpPr>
            <p:nvPr/>
          </p:nvSpPr>
          <p:spPr>
            <a:xfrm>
              <a:off x="6199473" y="3334706"/>
              <a:ext cx="2156266" cy="2466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000" dirty="0">
                  <a:solidFill>
                    <a:srgbClr val="1E7DBD"/>
                  </a:solidFill>
                </a:rPr>
                <a:t>14 Data Partners*, </a:t>
              </a:r>
            </a:p>
            <a:p>
              <a:pPr marL="0" indent="0" algn="ctr">
                <a:buNone/>
              </a:pPr>
              <a:r>
                <a:rPr lang="en-US" sz="1000" dirty="0">
                  <a:solidFill>
                    <a:srgbClr val="1E7DBD"/>
                  </a:solidFill>
                </a:rPr>
                <a:t>Records: 650 Mil</a:t>
              </a:r>
              <a:endParaRPr lang="en-US" sz="1600" dirty="0">
                <a:solidFill>
                  <a:srgbClr val="1E7DBD"/>
                </a:solidFill>
              </a:endParaRP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3970" y="1981200"/>
              <a:ext cx="1757061" cy="1390660"/>
            </a:xfrm>
            <a:prstGeom prst="rect">
              <a:avLst/>
            </a:prstGeom>
          </p:spPr>
        </p:pic>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86866" y="1556112"/>
              <a:ext cx="281541" cy="278695"/>
            </a:xfrm>
            <a:prstGeom prst="rect">
              <a:avLst/>
            </a:prstGeom>
          </p:spPr>
        </p:pic>
      </p:grpSp>
      <p:sp>
        <p:nvSpPr>
          <p:cNvPr id="38" name="Content Placeholder 5"/>
          <p:cNvSpPr txBox="1">
            <a:spLocks/>
          </p:cNvSpPr>
          <p:nvPr/>
        </p:nvSpPr>
        <p:spPr>
          <a:xfrm>
            <a:off x="3652959" y="1653523"/>
            <a:ext cx="1674190" cy="3048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rgbClr val="0F196F"/>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0F196F"/>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sz="2000" kern="1200">
                <a:solidFill>
                  <a:srgbClr val="0F196F"/>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0F196F"/>
                </a:solidFill>
                <a:latin typeface="Arial" charset="0"/>
                <a:ea typeface="Arial" charset="0"/>
                <a:cs typeface="Arial"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400" b="1" dirty="0">
                <a:solidFill>
                  <a:srgbClr val="1E7DBD"/>
                </a:solidFill>
                <a:latin typeface="+mn-lt"/>
              </a:rPr>
              <a:t>FDA, PCOR, and</a:t>
            </a:r>
            <a:br>
              <a:rPr lang="en-US" sz="1400" b="1" dirty="0">
                <a:solidFill>
                  <a:srgbClr val="1E7DBD"/>
                </a:solidFill>
                <a:latin typeface="+mn-lt"/>
              </a:rPr>
            </a:br>
            <a:r>
              <a:rPr lang="en-US" sz="1400" b="1" dirty="0">
                <a:solidFill>
                  <a:srgbClr val="1E7DBD"/>
                </a:solidFill>
                <a:latin typeface="+mn-lt"/>
              </a:rPr>
              <a:t>other Researchers</a:t>
            </a:r>
          </a:p>
        </p:txBody>
      </p:sp>
      <p:cxnSp>
        <p:nvCxnSpPr>
          <p:cNvPr id="50" name="Straight Connector 49">
            <a:extLst>
              <a:ext uri="{FF2B5EF4-FFF2-40B4-BE49-F238E27FC236}">
                <a16:creationId xmlns:a16="http://schemas.microsoft.com/office/drawing/2014/main" id="{304C5879-25E1-42B1-990E-BD7CAAA4E73E}"/>
              </a:ext>
            </a:extLst>
          </p:cNvPr>
          <p:cNvCxnSpPr>
            <a:cxnSpLocks/>
          </p:cNvCxnSpPr>
          <p:nvPr/>
        </p:nvCxnSpPr>
        <p:spPr>
          <a:xfrm>
            <a:off x="225705" y="914400"/>
            <a:ext cx="861349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85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4906</TotalTime>
  <Words>885</Words>
  <Application>Microsoft Office PowerPoint</Application>
  <PresentationFormat>On-screen Show (4:3)</PresentationFormat>
  <Paragraphs>153</Paragraphs>
  <Slides>20</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Wingdings</vt:lpstr>
      <vt:lpstr>Office Theme</vt:lpstr>
      <vt:lpstr>Visio</vt:lpstr>
      <vt:lpstr> </vt:lpstr>
      <vt:lpstr>Contents</vt:lpstr>
      <vt:lpstr>Real World Data Uses for Clinical Trials</vt:lpstr>
      <vt:lpstr>Current State for Real World Data (RWD)</vt:lpstr>
      <vt:lpstr>Ideal State for Real World Data</vt:lpstr>
      <vt:lpstr>Current State: Multiple RWD Networks</vt:lpstr>
      <vt:lpstr>The solution CDM ‘Adapter Model’</vt:lpstr>
      <vt:lpstr>PCORTF CDM Harmonization Project</vt:lpstr>
      <vt:lpstr>The Concept</vt:lpstr>
      <vt:lpstr>Extended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Harmonization of various Common Data Models and Open Standards for Evidence Generation</dc:title>
  <dc:creator>roccam</dc:creator>
  <cp:lastModifiedBy>Peter Suh</cp:lastModifiedBy>
  <cp:revision>277</cp:revision>
  <cp:lastPrinted>2017-02-02T22:42:16Z</cp:lastPrinted>
  <dcterms:created xsi:type="dcterms:W3CDTF">2016-06-10T15:07:40Z</dcterms:created>
  <dcterms:modified xsi:type="dcterms:W3CDTF">2018-11-16T19:51:11Z</dcterms:modified>
</cp:coreProperties>
</file>