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67" r:id="rId2"/>
    <p:sldMasterId id="2147483660" r:id="rId3"/>
  </p:sldMasterIdLst>
  <p:notesMasterIdLst>
    <p:notesMasterId r:id="rId30"/>
  </p:notesMasterIdLst>
  <p:sldIdLst>
    <p:sldId id="256" r:id="rId4"/>
    <p:sldId id="267" r:id="rId5"/>
    <p:sldId id="290" r:id="rId6"/>
    <p:sldId id="262" r:id="rId7"/>
    <p:sldId id="268" r:id="rId8"/>
    <p:sldId id="269" r:id="rId9"/>
    <p:sldId id="284" r:id="rId10"/>
    <p:sldId id="270" r:id="rId11"/>
    <p:sldId id="271" r:id="rId12"/>
    <p:sldId id="272" r:id="rId13"/>
    <p:sldId id="273" r:id="rId14"/>
    <p:sldId id="277" r:id="rId15"/>
    <p:sldId id="28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6" r:id="rId25"/>
    <p:sldId id="287" r:id="rId26"/>
    <p:sldId id="288" r:id="rId27"/>
    <p:sldId id="289" r:id="rId28"/>
    <p:sldId id="2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347" autoAdjust="0"/>
  </p:normalViewPr>
  <p:slideViewPr>
    <p:cSldViewPr snapToGrid="0">
      <p:cViewPr varScale="1">
        <p:scale>
          <a:sx n="40" d="100"/>
          <a:sy n="40" d="100"/>
        </p:scale>
        <p:origin x="922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F7D65-2D2A-4515-A518-A28BE88C0A9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6361C-8E16-4042-AE6E-89DCBE52C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90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2"/>
            <a:ext cx="8825659" cy="332958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DE5-C415-4A13-BDA0-D39641615666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11/16/2018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B6C2-1B43-4D53-B3EB-717E0391A0A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7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7"/>
            <a:ext cx="4396339" cy="41957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DE5-C415-4A13-BDA0-D39641615666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11/16/2018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B6C2-1B43-4D53-B3EB-717E0391A0A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5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39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6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6" y="2514600"/>
            <a:ext cx="4396339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DE5-C415-4A13-BDA0-D39641615666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11/16/2018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B6C2-1B43-4D53-B3EB-717E0391A0A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150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DE5-C415-4A13-BDA0-D39641615666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11/16/2018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B6C2-1B43-4D53-B3EB-717E0391A0A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37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2"/>
            <a:ext cx="8825659" cy="332958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DE5-C415-4A13-BDA0-D39641615666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11/16/2018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B6C2-1B43-4D53-B3EB-717E0391A0A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89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DE5-C415-4A13-BDA0-D39641615666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11/16/2018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B6C2-1B43-4D53-B3EB-717E0391A0A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54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5"/>
            <a:ext cx="8825657" cy="191564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DE5-C415-4A13-BDA0-D39641615666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11/16/2018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B6C2-1B43-4D53-B3EB-717E0391A0A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7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7"/>
            <a:ext cx="4396339" cy="41957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DE5-C415-4A13-BDA0-D39641615666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11/16/2018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B6C2-1B43-4D53-B3EB-717E0391A0A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22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39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6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6" y="2514600"/>
            <a:ext cx="4396339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DE5-C415-4A13-BDA0-D39641615666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11/16/2018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B6C2-1B43-4D53-B3EB-717E0391A0A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46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DE5-C415-4A13-BDA0-D39641615666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11/16/2018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B6C2-1B43-4D53-B3EB-717E0391A0A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4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DE5-C415-4A13-BDA0-D39641615666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11/16/2018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B6C2-1B43-4D53-B3EB-717E0391A0A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0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5"/>
            <a:ext cx="8825657" cy="191564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DE5-C415-4A13-BDA0-D39641615666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11/16/2018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B6C2-1B43-4D53-B3EB-717E0391A0A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7"/>
            <a:ext cx="4396339" cy="41957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DE5-C415-4A13-BDA0-D39641615666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11/16/2018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B6C2-1B43-4D53-B3EB-717E0391A0A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1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39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6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6" y="2514600"/>
            <a:ext cx="4396339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DE5-C415-4A13-BDA0-D39641615666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11/16/2018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B6C2-1B43-4D53-B3EB-717E0391A0A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4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DE5-C415-4A13-BDA0-D39641615666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11/16/2018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B6C2-1B43-4D53-B3EB-717E0391A0A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0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2"/>
            <a:ext cx="8825659" cy="332958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DE5-C415-4A13-BDA0-D39641615666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11/16/2018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B6C2-1B43-4D53-B3EB-717E0391A0A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59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DE5-C415-4A13-BDA0-D39641615666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11/16/2018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B6C2-1B43-4D53-B3EB-717E0391A0A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96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5"/>
            <a:ext cx="8825657" cy="191564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DE5-C415-4A13-BDA0-D39641615666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11/16/2018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2B6C2-1B43-4D53-B3EB-717E0391A0A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9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669687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9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2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3" y="6096000"/>
            <a:ext cx="99373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2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23BDE5-C415-4A13-BDA0-D39641615666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11/16/2018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2B6C2-1B43-4D53-B3EB-717E0391A0A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66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669687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9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2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3" y="6096000"/>
            <a:ext cx="99373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2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23BDE5-C415-4A13-BDA0-D39641615666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11/16/2018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2B6C2-1B43-4D53-B3EB-717E0391A0A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125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669687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9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2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3" y="6096000"/>
            <a:ext cx="99373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2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23BDE5-C415-4A13-BDA0-D39641615666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11/16/2018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2B6C2-1B43-4D53-B3EB-717E0391A0A9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574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.nlm.nih.gov/chemidplus/" TargetMode="External"/><Relationship Id="rId2" Type="http://schemas.openxmlformats.org/officeDocument/2006/relationships/hyperlink" Target="https://chem.nlm.nih.gov/chemidplus/chemidlite.j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.nlm.nih.gov/chemidplus/id/0000058855" TargetMode="External"/><Relationship Id="rId7" Type="http://schemas.openxmlformats.org/officeDocument/2006/relationships/hyperlink" Target="https://chem.nlm.nih.gov/chemidsearch/api" TargetMode="External"/><Relationship Id="rId2" Type="http://schemas.openxmlformats.org/officeDocument/2006/relationships/hyperlink" Target="https://chem.nlm.nih.gov/chemidplus/rn/58-85-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em.nlm.nih.gov/api/data/%3cfield%3e/%3coperator%3e/%3cpredicate%3e?data=%3cselection" TargetMode="External"/><Relationship Id="rId5" Type="http://schemas.openxmlformats.org/officeDocument/2006/relationships/hyperlink" Target="https://chem.nlm.nih.gov/chemidsearch" TargetMode="External"/><Relationship Id="rId4" Type="http://schemas.openxmlformats.org/officeDocument/2006/relationships/hyperlink" Target="https://chem.nlm.nih.gov/chemidplus/name/contains/caffein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mitch.miller@thinkscience.u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6CC4-EC09-4FC5-9582-C730C0000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GSRS Find</a:t>
            </a:r>
            <a:br>
              <a:rPr lang="en-US" dirty="0"/>
            </a:br>
            <a:r>
              <a:rPr lang="en-US" dirty="0" err="1"/>
              <a:t>ChemIDplus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B01ED-34A3-4EBB-9A38-AD3A1B9C4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MITCH Miller</a:t>
            </a:r>
          </a:p>
          <a:p>
            <a:r>
              <a:rPr lang="en-US" dirty="0"/>
              <a:t>Scientific Thinking, </a:t>
            </a:r>
            <a:r>
              <a:rPr lang="en-US" dirty="0" err="1"/>
              <a:t>llc</a:t>
            </a:r>
            <a:endParaRPr lang="en-US" dirty="0"/>
          </a:p>
          <a:p>
            <a:r>
              <a:rPr lang="en-US" dirty="0" err="1"/>
              <a:t>november</a:t>
            </a:r>
            <a:r>
              <a:rPr lang="en-US" dirty="0"/>
              <a:t> 16, 2018</a:t>
            </a:r>
          </a:p>
        </p:txBody>
      </p:sp>
    </p:spTree>
    <p:extLst>
      <p:ext uri="{BB962C8B-B14F-4D97-AF65-F5344CB8AC3E}">
        <p14:creationId xmlns:p14="http://schemas.microsoft.com/office/powerpoint/2010/main" val="3319696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20"/>
            <a:ext cx="8946541" cy="4195481"/>
          </a:xfrm>
        </p:spPr>
        <p:txBody>
          <a:bodyPr/>
          <a:lstStyle/>
          <a:p>
            <a:r>
              <a:rPr lang="en-US" dirty="0"/>
              <a:t>Half-time developer assigned to the project </a:t>
            </a:r>
          </a:p>
          <a:p>
            <a:pPr lvl="1"/>
            <a:r>
              <a:rPr lang="en-US" dirty="0"/>
              <a:t>me!</a:t>
            </a:r>
          </a:p>
          <a:p>
            <a:r>
              <a:rPr lang="en-US" dirty="0"/>
              <a:t>Major restructuring of the application</a:t>
            </a:r>
          </a:p>
          <a:p>
            <a:r>
              <a:rPr lang="en-US" dirty="0"/>
              <a:t>Script improvements</a:t>
            </a:r>
          </a:p>
          <a:p>
            <a:r>
              <a:rPr lang="en-US" dirty="0"/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251826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Tool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Excel Tools are now a Visual Studio solution</a:t>
            </a:r>
          </a:p>
          <a:p>
            <a:pPr lvl="1"/>
            <a:r>
              <a:rPr lang="en-US" dirty="0"/>
              <a:t>Written in C# </a:t>
            </a:r>
          </a:p>
          <a:p>
            <a:pPr lvl="2"/>
            <a:r>
              <a:rPr lang="en-US" dirty="0"/>
              <a:t>More ‘modern’ language</a:t>
            </a:r>
          </a:p>
          <a:p>
            <a:pPr lvl="1"/>
            <a:r>
              <a:rPr lang="en-US" dirty="0"/>
              <a:t>Debugging is easier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Maintenance is easier</a:t>
            </a:r>
          </a:p>
          <a:p>
            <a:pPr lvl="1"/>
            <a:r>
              <a:rPr lang="en-US" dirty="0"/>
              <a:t>JavaScript editable in the same editor as C# code</a:t>
            </a:r>
          </a:p>
          <a:p>
            <a:pPr lvl="1"/>
            <a:r>
              <a:rPr lang="en-US" dirty="0"/>
              <a:t>Easier to add and modify dialog, buttons, ribbon commands, icons</a:t>
            </a:r>
          </a:p>
          <a:p>
            <a:r>
              <a:rPr lang="en-US" dirty="0"/>
              <a:t>Tool installed via .MSI (Microsoft Installer) file</a:t>
            </a:r>
          </a:p>
          <a:p>
            <a:pPr lvl="1"/>
            <a:r>
              <a:rPr lang="en-US" dirty="0"/>
              <a:t>Installed centrally rather than in specific workbooks</a:t>
            </a:r>
          </a:p>
          <a:p>
            <a:pPr lvl="1"/>
            <a:r>
              <a:rPr lang="en-US" dirty="0"/>
              <a:t>Configuration stored centrally/automatically</a:t>
            </a:r>
          </a:p>
          <a:p>
            <a:pPr lvl="1"/>
            <a:r>
              <a:rPr lang="en-US" dirty="0"/>
              <a:t>Standard for software on Windows</a:t>
            </a:r>
          </a:p>
          <a:p>
            <a:pPr lvl="1"/>
            <a:r>
              <a:rPr lang="en-US" dirty="0"/>
              <a:t>Possible downside: requires administrative privilege on the client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4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fields within the g-</a:t>
            </a:r>
            <a:r>
              <a:rPr lang="en-US" dirty="0" err="1"/>
              <a:t>srs</a:t>
            </a:r>
            <a:r>
              <a:rPr lang="en-US" dirty="0"/>
              <a:t> software are limited to a list of values</a:t>
            </a:r>
          </a:p>
          <a:p>
            <a:pPr lvl="1"/>
            <a:r>
              <a:rPr lang="en-US" dirty="0"/>
              <a:t>For example, Substance Class can be on of</a:t>
            </a:r>
          </a:p>
          <a:p>
            <a:pPr lvl="2"/>
            <a:r>
              <a:rPr lang="en-US" dirty="0"/>
              <a:t>Chemical, Concept, Mixture, Nucleic Acid, Protein, Specified Substance</a:t>
            </a:r>
          </a:p>
          <a:p>
            <a:r>
              <a:rPr lang="en-US" dirty="0"/>
              <a:t>These fields have internal representations that are sometimes very different from what users see in the g-</a:t>
            </a:r>
            <a:r>
              <a:rPr lang="en-US" dirty="0" err="1"/>
              <a:t>srs</a:t>
            </a:r>
            <a:r>
              <a:rPr lang="en-US" dirty="0"/>
              <a:t> (web) application.</a:t>
            </a:r>
          </a:p>
          <a:p>
            <a:pPr lvl="1"/>
            <a:r>
              <a:rPr lang="en-US" dirty="0"/>
              <a:t>For example ‘</a:t>
            </a:r>
            <a:r>
              <a:rPr lang="en-US" dirty="0" err="1"/>
              <a:t>cn</a:t>
            </a:r>
            <a:r>
              <a:rPr lang="en-US" dirty="0"/>
              <a:t>’ for ‘Common Name’</a:t>
            </a:r>
          </a:p>
          <a:p>
            <a:r>
              <a:rPr lang="en-US" dirty="0"/>
              <a:t>We now create drop-downs for these fields</a:t>
            </a:r>
          </a:p>
          <a:p>
            <a:pPr lvl="1"/>
            <a:r>
              <a:rPr lang="en-US" dirty="0"/>
              <a:t>Sorted alphabetically</a:t>
            </a:r>
          </a:p>
          <a:p>
            <a:r>
              <a:rPr lang="en-US" dirty="0"/>
              <a:t>Optional: when you build your own worksheets for loading data, you can use the internal 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05658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Creation easy to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was a feature within the add-in that created worksheets with the correct format for data loading</a:t>
            </a:r>
          </a:p>
          <a:p>
            <a:r>
              <a:rPr lang="en-US" dirty="0"/>
              <a:t>There is now a ribbon ‘Create Loading Sheet’ button </a:t>
            </a:r>
          </a:p>
        </p:txBody>
      </p:sp>
    </p:spTree>
    <p:extLst>
      <p:ext uri="{BB962C8B-B14F-4D97-AF65-F5344CB8AC3E}">
        <p14:creationId xmlns:p14="http://schemas.microsoft.com/office/powerpoint/2010/main" val="4029944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Greater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20"/>
            <a:ext cx="8946541" cy="4195481"/>
          </a:xfrm>
        </p:spPr>
        <p:txBody>
          <a:bodyPr/>
          <a:lstStyle/>
          <a:p>
            <a:r>
              <a:rPr lang="en-US" dirty="0"/>
              <a:t>Used to fail after 1-2 thousand records</a:t>
            </a:r>
          </a:p>
          <a:p>
            <a:r>
              <a:rPr lang="en-US" dirty="0"/>
              <a:t>Currently handles 10-20 thousand records</a:t>
            </a:r>
          </a:p>
          <a:p>
            <a:r>
              <a:rPr lang="en-US" dirty="0"/>
              <a:t>Confirmed by a test user</a:t>
            </a:r>
          </a:p>
        </p:txBody>
      </p:sp>
    </p:spTree>
    <p:extLst>
      <p:ext uri="{BB962C8B-B14F-4D97-AF65-F5344CB8AC3E}">
        <p14:creationId xmlns:p14="http://schemas.microsoft.com/office/powerpoint/2010/main" val="3701734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Aids troubleshooting</a:t>
            </a:r>
          </a:p>
          <a:p>
            <a:r>
              <a:rPr lang="en-US" dirty="0"/>
              <a:t>Uses standard log4net library</a:t>
            </a:r>
          </a:p>
          <a:p>
            <a:r>
              <a:rPr lang="en-US" dirty="0"/>
              <a:t>Default: c:\temp but changeable</a:t>
            </a:r>
          </a:p>
          <a:p>
            <a:r>
              <a:rPr lang="en-US" dirty="0"/>
              <a:t>Can be reduced/suppressed by editing file C:\Program Files (x86)\NCATS\g-</a:t>
            </a:r>
            <a:r>
              <a:rPr lang="en-US" dirty="0" err="1"/>
              <a:t>srs</a:t>
            </a:r>
            <a:r>
              <a:rPr lang="en-US" dirty="0"/>
              <a:t> Excel Tools\log4net.config</a:t>
            </a:r>
          </a:p>
          <a:p>
            <a:r>
              <a:rPr lang="en-US" dirty="0"/>
              <a:t>In case of trouble, send us the log file from your computer!</a:t>
            </a:r>
          </a:p>
          <a:p>
            <a:r>
              <a:rPr lang="en-US" dirty="0"/>
              <a:t>Turn on ‘debug mode’ within configuration dialog for JavaScript logging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0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scripts that create data (names, codes, relationships) allow you to specify substances by </a:t>
            </a:r>
            <a:r>
              <a:rPr lang="en-US" b="1" dirty="0"/>
              <a:t>either</a:t>
            </a:r>
            <a:r>
              <a:rPr lang="en-US" dirty="0"/>
              <a:t> UUID or Preferred Term (main name)</a:t>
            </a:r>
          </a:p>
          <a:p>
            <a:pPr lvl="1"/>
            <a:r>
              <a:rPr lang="en-US" dirty="0"/>
              <a:t>In some cases, you can also use BDNUM</a:t>
            </a:r>
          </a:p>
          <a:p>
            <a:r>
              <a:rPr lang="en-US" dirty="0"/>
              <a:t>Added top-level validators</a:t>
            </a:r>
          </a:p>
          <a:p>
            <a:pPr lvl="1"/>
            <a:r>
              <a:rPr lang="en-US" dirty="0"/>
              <a:t>A validator checks that parameters are correct for data loading</a:t>
            </a:r>
          </a:p>
          <a:p>
            <a:pPr lvl="1"/>
            <a:r>
              <a:rPr lang="en-US" dirty="0"/>
              <a:t>We have had validators on individual parameters</a:t>
            </a:r>
          </a:p>
          <a:p>
            <a:pPr lvl="1"/>
            <a:r>
              <a:rPr lang="en-US" dirty="0"/>
              <a:t>Now one validator can check the full set</a:t>
            </a:r>
          </a:p>
          <a:p>
            <a:pPr lvl="2"/>
            <a:r>
              <a:rPr lang="en-US" dirty="0"/>
              <a:t>For example, if parameter A has a value, parameter B should not have a value</a:t>
            </a:r>
          </a:p>
        </p:txBody>
      </p:sp>
    </p:spTree>
    <p:extLst>
      <p:ext uri="{BB962C8B-B14F-4D97-AF65-F5344CB8AC3E}">
        <p14:creationId xmlns:p14="http://schemas.microsoft.com/office/powerpoint/2010/main" val="951235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Fetcher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fetchers will run without crashing even when no compatible data found.</a:t>
            </a:r>
          </a:p>
          <a:p>
            <a:pPr lvl="1"/>
            <a:r>
              <a:rPr lang="en-US" dirty="0"/>
              <a:t>For example, it is safe to run the protein sequence fetcher on a set of records that include chemicals</a:t>
            </a:r>
          </a:p>
        </p:txBody>
      </p:sp>
    </p:spTree>
    <p:extLst>
      <p:ext uri="{BB962C8B-B14F-4D97-AF65-F5344CB8AC3E}">
        <p14:creationId xmlns:p14="http://schemas.microsoft.com/office/powerpoint/2010/main" val="2493194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4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Background: g-</a:t>
            </a:r>
            <a:r>
              <a:rPr lang="en-US" dirty="0" err="1"/>
              <a:t>srs</a:t>
            </a:r>
            <a:r>
              <a:rPr lang="en-US" dirty="0"/>
              <a:t> allows you to store a variety of properties for each substance</a:t>
            </a:r>
          </a:p>
          <a:p>
            <a:pPr lvl="1"/>
            <a:r>
              <a:rPr lang="en-US" dirty="0"/>
              <a:t>Numeric, text</a:t>
            </a:r>
          </a:p>
          <a:p>
            <a:pPr lvl="1"/>
            <a:r>
              <a:rPr lang="en-US" dirty="0"/>
              <a:t>Data format is flexible.</a:t>
            </a:r>
          </a:p>
          <a:p>
            <a:pPr lvl="2"/>
            <a:r>
              <a:rPr lang="en-US" dirty="0"/>
              <a:t>You can have a maximum value, a minimum value and/or an average</a:t>
            </a:r>
          </a:p>
          <a:p>
            <a:pPr lvl="2"/>
            <a:r>
              <a:rPr lang="en-US" dirty="0"/>
              <a:t>Assign text values</a:t>
            </a:r>
          </a:p>
          <a:p>
            <a:pPr lvl="2"/>
            <a:r>
              <a:rPr lang="en-US" dirty="0"/>
              <a:t>Assign units</a:t>
            </a:r>
          </a:p>
          <a:p>
            <a:pPr lvl="1"/>
            <a:r>
              <a:rPr lang="en-US" dirty="0"/>
              <a:t>Can add many of these to each substance</a:t>
            </a:r>
          </a:p>
          <a:p>
            <a:r>
              <a:rPr lang="en-US" dirty="0"/>
              <a:t>Experimented with creation of Properties in Scripts</a:t>
            </a:r>
          </a:p>
          <a:p>
            <a:pPr lvl="1"/>
            <a:r>
              <a:rPr lang="en-US" dirty="0"/>
              <a:t>Volume of Distribution</a:t>
            </a:r>
          </a:p>
          <a:p>
            <a:r>
              <a:rPr lang="en-US" dirty="0"/>
              <a:t>Experimented with retrieval in a Fetcher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2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GSRS Find</a:t>
            </a:r>
          </a:p>
          <a:p>
            <a:r>
              <a:rPr lang="en-US" dirty="0"/>
              <a:t>Update on progress</a:t>
            </a:r>
          </a:p>
          <a:p>
            <a:r>
              <a:rPr lang="en-US" dirty="0"/>
              <a:t>Areas of investigation</a:t>
            </a:r>
          </a:p>
          <a:p>
            <a:r>
              <a:rPr lang="en-US" dirty="0" err="1"/>
              <a:t>ChemIDplus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15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Strategy: create Substances (class = ‘Chemical’) for records in an SD File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Read data, including </a:t>
            </a:r>
            <a:r>
              <a:rPr lang="en-US" dirty="0" err="1"/>
              <a:t>molfile</a:t>
            </a:r>
            <a:r>
              <a:rPr lang="en-US" dirty="0"/>
              <a:t>, into sheet</a:t>
            </a:r>
          </a:p>
          <a:p>
            <a:pPr lvl="2"/>
            <a:r>
              <a:rPr lang="en-US" dirty="0"/>
              <a:t>Generate depictions of </a:t>
            </a:r>
            <a:r>
              <a:rPr lang="en-US" dirty="0" err="1"/>
              <a:t>molfiles</a:t>
            </a:r>
            <a:r>
              <a:rPr lang="en-US" dirty="0"/>
              <a:t> and perform duplicate checking</a:t>
            </a:r>
          </a:p>
          <a:p>
            <a:pPr lvl="1"/>
            <a:r>
              <a:rPr lang="en-US" dirty="0"/>
              <a:t>Arrange the column headers so a script can perceive fields</a:t>
            </a:r>
          </a:p>
          <a:p>
            <a:pPr lvl="1"/>
            <a:r>
              <a:rPr lang="en-US" dirty="0"/>
              <a:t>Use regular Load Data to create substances using a script</a:t>
            </a:r>
          </a:p>
          <a:p>
            <a:pPr lvl="1"/>
            <a:r>
              <a:rPr lang="en-US" dirty="0"/>
              <a:t>[Include some flexible handling of the fields within an SD file]</a:t>
            </a:r>
          </a:p>
          <a:p>
            <a:r>
              <a:rPr lang="en-US" dirty="0"/>
              <a:t>This week, we turned a prototype over to selected users</a:t>
            </a:r>
          </a:p>
        </p:txBody>
      </p:sp>
    </p:spTree>
    <p:extLst>
      <p:ext uri="{BB962C8B-B14F-4D97-AF65-F5344CB8AC3E}">
        <p14:creationId xmlns:p14="http://schemas.microsoft.com/office/powerpoint/2010/main" val="2869302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feedback and participation in GSRS Find</a:t>
            </a:r>
            <a:br>
              <a:rPr lang="en-US" dirty="0"/>
            </a:br>
            <a:r>
              <a:rPr lang="en-US" dirty="0"/>
              <a:t>are welcome!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priorities for the project</a:t>
            </a:r>
          </a:p>
          <a:p>
            <a:r>
              <a:rPr lang="en-US" dirty="0"/>
              <a:t>Scripts that you would like to use to populate your database</a:t>
            </a:r>
          </a:p>
          <a:p>
            <a:r>
              <a:rPr lang="en-US" dirty="0"/>
              <a:t>Fetchers you would like to see for retrieving data</a:t>
            </a:r>
          </a:p>
        </p:txBody>
      </p:sp>
    </p:spTree>
    <p:extLst>
      <p:ext uri="{BB962C8B-B14F-4D97-AF65-F5344CB8AC3E}">
        <p14:creationId xmlns:p14="http://schemas.microsoft.com/office/powerpoint/2010/main" val="3896438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ChemIDplus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ChemIDplus</a:t>
            </a:r>
            <a:r>
              <a:rPr lang="en-US" dirty="0"/>
              <a:t> is a database of “over 400,000 chemical records. More than 300,000 of those record include chemical structures. </a:t>
            </a:r>
            <a:r>
              <a:rPr lang="en-US" dirty="0" err="1"/>
              <a:t>ChemIDplus</a:t>
            </a:r>
            <a:r>
              <a:rPr lang="en-US" dirty="0"/>
              <a:t> is searchable by Name, Synonym, CAS Registry Number, Molecular Formula, Classification Code, Locator Code, Structure, and/or Physical properties. Enhanced structure display is available in </a:t>
            </a:r>
            <a:r>
              <a:rPr lang="en-US" dirty="0" err="1"/>
              <a:t>ChemIDplus</a:t>
            </a:r>
            <a:r>
              <a:rPr lang="en-US" dirty="0"/>
              <a:t> Advanced.”</a:t>
            </a:r>
          </a:p>
          <a:p>
            <a:r>
              <a:rPr lang="en-US" dirty="0"/>
              <a:t>Chemicals of significance to human health</a:t>
            </a:r>
          </a:p>
          <a:p>
            <a:pPr lvl="1"/>
            <a:r>
              <a:rPr lang="en-US" dirty="0"/>
              <a:t>Pharmaceuticals</a:t>
            </a:r>
          </a:p>
          <a:p>
            <a:pPr lvl="1"/>
            <a:r>
              <a:rPr lang="en-US" dirty="0"/>
              <a:t>Environmental chemicals</a:t>
            </a:r>
          </a:p>
          <a:p>
            <a:r>
              <a:rPr lang="en-US" dirty="0"/>
              <a:t>Provides a </a:t>
            </a:r>
            <a:r>
              <a:rPr lang="en-US" b="1" dirty="0"/>
              <a:t>curated</a:t>
            </a:r>
            <a:r>
              <a:rPr lang="en-US" dirty="0"/>
              <a:t> gateway to information about on the worldwide web.</a:t>
            </a:r>
          </a:p>
          <a:p>
            <a:r>
              <a:rPr lang="en-US" dirty="0"/>
              <a:t>Part of the </a:t>
            </a:r>
            <a:r>
              <a:rPr lang="en-US" dirty="0" err="1"/>
              <a:t>Toxnet</a:t>
            </a:r>
            <a:r>
              <a:rPr lang="en-US" dirty="0"/>
              <a:t> system at National Library of Medicine</a:t>
            </a:r>
          </a:p>
          <a:p>
            <a:pPr lvl="1"/>
            <a:r>
              <a:rPr lang="en-US" dirty="0"/>
              <a:t>https://toxnet.nlm.nih.gov/</a:t>
            </a:r>
          </a:p>
        </p:txBody>
      </p:sp>
    </p:spTree>
    <p:extLst>
      <p:ext uri="{BB962C8B-B14F-4D97-AF65-F5344CB8AC3E}">
        <p14:creationId xmlns:p14="http://schemas.microsoft.com/office/powerpoint/2010/main" val="2129893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ChemIDplus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Available since the web in 1998</a:t>
            </a:r>
          </a:p>
          <a:p>
            <a:pPr lvl="1"/>
            <a:r>
              <a:rPr lang="en-US" dirty="0"/>
              <a:t>One of the first databases searchable by chemical structure on the web</a:t>
            </a:r>
          </a:p>
          <a:p>
            <a:pPr lvl="1"/>
            <a:r>
              <a:rPr lang="en-US" dirty="0"/>
              <a:t>Replaced older, mainframe-based systems</a:t>
            </a:r>
          </a:p>
          <a:p>
            <a:r>
              <a:rPr lang="en-US" dirty="0"/>
              <a:t>Several flavors:</a:t>
            </a:r>
          </a:p>
          <a:p>
            <a:pPr lvl="1"/>
            <a:r>
              <a:rPr lang="en-US" dirty="0"/>
              <a:t>‘Lite’ (without structures) </a:t>
            </a:r>
            <a:r>
              <a:rPr lang="en-US" dirty="0">
                <a:hlinkClick r:id="rId2"/>
              </a:rPr>
              <a:t>https://chem.nlm.nih.gov/chemidplus/chemidlite.jsp</a:t>
            </a:r>
            <a:endParaRPr lang="en-US" dirty="0"/>
          </a:p>
          <a:p>
            <a:pPr lvl="1"/>
            <a:r>
              <a:rPr lang="en-US" dirty="0"/>
              <a:t>‘Advanced’ </a:t>
            </a:r>
            <a:r>
              <a:rPr lang="en-US" dirty="0">
                <a:hlinkClick r:id="rId3"/>
              </a:rPr>
              <a:t>https://chem.nlm.nih.gov/chemidplus/</a:t>
            </a:r>
            <a:endParaRPr lang="en-US" dirty="0"/>
          </a:p>
          <a:p>
            <a:pPr lvl="1"/>
            <a:r>
              <a:rPr lang="en-US" dirty="0"/>
              <a:t>https://druginfo.nlm.nih.gov/drugportal/drugportal.jsp</a:t>
            </a:r>
          </a:p>
          <a:p>
            <a:r>
              <a:rPr lang="en-US" dirty="0"/>
              <a:t>Technical underpinnings</a:t>
            </a:r>
          </a:p>
          <a:p>
            <a:pPr lvl="1"/>
            <a:r>
              <a:rPr lang="en-US" dirty="0"/>
              <a:t>Lots of custom Java</a:t>
            </a:r>
          </a:p>
          <a:p>
            <a:pPr lvl="1"/>
            <a:r>
              <a:rPr lang="en-US" dirty="0"/>
              <a:t>Oracle database with PL/SQL</a:t>
            </a:r>
          </a:p>
          <a:p>
            <a:pPr lvl="1"/>
            <a:r>
              <a:rPr lang="en-US" dirty="0"/>
              <a:t>BIOVIA Direct for chemical registration and searching</a:t>
            </a:r>
          </a:p>
          <a:p>
            <a:pPr lvl="1"/>
            <a:r>
              <a:rPr lang="en-US" dirty="0" err="1"/>
              <a:t>ChemAxon</a:t>
            </a:r>
            <a:r>
              <a:rPr lang="en-US" dirty="0"/>
              <a:t> Marvin components </a:t>
            </a:r>
          </a:p>
          <a:p>
            <a:pPr lvl="2"/>
            <a:r>
              <a:rPr lang="en-US" dirty="0"/>
              <a:t>JavaScript components for chemical drawing</a:t>
            </a:r>
          </a:p>
          <a:p>
            <a:pPr lvl="2"/>
            <a:r>
              <a:rPr lang="en-US" dirty="0"/>
              <a:t>Server library for rendering</a:t>
            </a:r>
          </a:p>
          <a:p>
            <a:pPr lvl="1"/>
            <a:r>
              <a:rPr lang="en-US" dirty="0"/>
              <a:t>Corina for 3D structures</a:t>
            </a:r>
          </a:p>
          <a:p>
            <a:pPr lvl="2"/>
            <a:r>
              <a:rPr lang="en-US" dirty="0"/>
              <a:t>Graciously provided by Molecular Networks/Altamira</a:t>
            </a:r>
          </a:p>
        </p:txBody>
      </p:sp>
    </p:spTree>
    <p:extLst>
      <p:ext uri="{BB962C8B-B14F-4D97-AF65-F5344CB8AC3E}">
        <p14:creationId xmlns:p14="http://schemas.microsoft.com/office/powerpoint/2010/main" val="4072215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ChemIDplus</a:t>
            </a:r>
            <a:r>
              <a:rPr lang="en-US" dirty="0"/>
              <a:t>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team leader: Ying Sun</a:t>
            </a:r>
          </a:p>
          <a:p>
            <a:pPr lvl="1"/>
            <a:r>
              <a:rPr lang="en-US" dirty="0"/>
              <a:t>Ying has been a computer scientist at NLM for fifteen years, majorly doing design, development and research on web, mobile applications of Toxicology, bioinformatics, and chemistry. She holds  degrees on computer science and chemistry.</a:t>
            </a:r>
          </a:p>
        </p:txBody>
      </p:sp>
    </p:spTree>
    <p:extLst>
      <p:ext uri="{BB962C8B-B14F-4D97-AF65-F5344CB8AC3E}">
        <p14:creationId xmlns:p14="http://schemas.microsoft.com/office/powerpoint/2010/main" val="604593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ChemIDplus</a:t>
            </a:r>
            <a:r>
              <a:rPr lang="en-US" dirty="0"/>
              <a:t> RESTful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the ability to search and retrieve the data available on the </a:t>
            </a:r>
            <a:r>
              <a:rPr lang="en-US" dirty="0" err="1"/>
              <a:t>ChemIDplus</a:t>
            </a:r>
            <a:r>
              <a:rPr lang="en-US" dirty="0"/>
              <a:t> web site</a:t>
            </a:r>
          </a:p>
          <a:p>
            <a:r>
              <a:rPr lang="en-US" dirty="0"/>
              <a:t>RESTful URLs for </a:t>
            </a:r>
            <a:r>
              <a:rPr lang="en-US" dirty="0" err="1"/>
              <a:t>ChemIDplus</a:t>
            </a:r>
            <a:r>
              <a:rPr lang="en-US" dirty="0"/>
              <a:t> records have been available for 3 years</a:t>
            </a:r>
          </a:p>
          <a:p>
            <a:pPr lvl="1"/>
            <a:r>
              <a:rPr lang="en-US" dirty="0">
                <a:hlinkClick r:id="rId2"/>
              </a:rPr>
              <a:t>https://chem.nlm.nih.gov/chemidplus/rn/58-85-5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https://chem.nlm.nih.gov/chemidplus/id/0000058855</a:t>
            </a:r>
            <a:r>
              <a:rPr lang="en-US" dirty="0"/>
              <a:t> (equivalent)</a:t>
            </a:r>
          </a:p>
          <a:p>
            <a:r>
              <a:rPr lang="en-US" dirty="0"/>
              <a:t>Some searches have been available via RESTful URLs for a while</a:t>
            </a:r>
          </a:p>
          <a:p>
            <a:pPr lvl="1"/>
            <a:r>
              <a:rPr lang="en-US" dirty="0">
                <a:hlinkClick r:id="rId4"/>
              </a:rPr>
              <a:t>https://chem.nlm.nih.gov/chemidplus/name/contains/caffeine</a:t>
            </a:r>
            <a:endParaRPr lang="en-US" dirty="0"/>
          </a:p>
          <a:p>
            <a:r>
              <a:rPr lang="en-US" dirty="0"/>
              <a:t>Power user search: </a:t>
            </a:r>
          </a:p>
          <a:p>
            <a:pPr lvl="1"/>
            <a:r>
              <a:rPr lang="en-US" dirty="0">
                <a:hlinkClick r:id="rId5"/>
              </a:rPr>
              <a:t>https://chem.nlm.nih.gov/chemidsearch</a:t>
            </a:r>
            <a:endParaRPr lang="en-US" dirty="0"/>
          </a:p>
          <a:p>
            <a:pPr lvl="1"/>
            <a:r>
              <a:rPr lang="en-US" dirty="0"/>
              <a:t>Allows you to build queries as complex as you like</a:t>
            </a:r>
          </a:p>
          <a:p>
            <a:pPr lvl="1"/>
            <a:r>
              <a:rPr lang="en-US" dirty="0"/>
              <a:t>Create individual clauses for field + operator + value</a:t>
            </a:r>
          </a:p>
          <a:p>
            <a:r>
              <a:rPr lang="en-US" dirty="0"/>
              <a:t>Programmer access:</a:t>
            </a:r>
          </a:p>
          <a:p>
            <a:pPr lvl="1"/>
            <a:r>
              <a:rPr lang="en-US" dirty="0">
                <a:hlinkClick r:id="rId6"/>
              </a:rPr>
              <a:t>https://chem.nlm.nih.gov/api/data/&lt;field&gt;/&lt;operator&gt;/&lt;predicate&gt;?data=&lt;selection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7"/>
              </a:rPr>
              <a:t>https://chem.nlm.nih.gov/chemidsearch/api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18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for your attention!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mitch.miller@thinkscience.us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5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clarification: GSRS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utility formerly known as ‘g-</a:t>
            </a:r>
            <a:r>
              <a:rPr lang="en-US" dirty="0" err="1"/>
              <a:t>srs</a:t>
            </a:r>
            <a:r>
              <a:rPr lang="en-US" dirty="0"/>
              <a:t> Excel Tools’</a:t>
            </a:r>
          </a:p>
        </p:txBody>
      </p:sp>
    </p:spTree>
    <p:extLst>
      <p:ext uri="{BB962C8B-B14F-4D97-AF65-F5344CB8AC3E}">
        <p14:creationId xmlns:p14="http://schemas.microsoft.com/office/powerpoint/2010/main" val="87016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Whys and wherefores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g-</a:t>
            </a:r>
            <a:r>
              <a:rPr lang="en-US" dirty="0" err="1"/>
              <a:t>srs</a:t>
            </a:r>
            <a:r>
              <a:rPr lang="en-US" dirty="0"/>
              <a:t> provides interactive data entry in the web application</a:t>
            </a:r>
          </a:p>
          <a:p>
            <a:pPr lvl="1"/>
            <a:r>
              <a:rPr lang="en-US" dirty="0"/>
              <a:t>Fine for a handful of records or data that requires a lot user attention</a:t>
            </a:r>
          </a:p>
          <a:p>
            <a:r>
              <a:rPr lang="en-US" dirty="0"/>
              <a:t>Suppose you have </a:t>
            </a:r>
          </a:p>
          <a:p>
            <a:pPr lvl="1"/>
            <a:r>
              <a:rPr lang="en-US" dirty="0"/>
              <a:t>1000 records to which you want to add a new synonym?</a:t>
            </a:r>
          </a:p>
          <a:p>
            <a:pPr lvl="1"/>
            <a:r>
              <a:rPr lang="en-US" dirty="0"/>
              <a:t>2000 records whose code URLs have changed formats?</a:t>
            </a:r>
          </a:p>
          <a:p>
            <a:pPr lvl="1"/>
            <a:r>
              <a:rPr lang="en-US" dirty="0"/>
              <a:t>100 records from a legacy system to load?</a:t>
            </a:r>
          </a:p>
          <a:p>
            <a:r>
              <a:rPr lang="en-US" dirty="0"/>
              <a:t>However, when you have 1000s of records to load, contact the GSRS team for an alternative </a:t>
            </a:r>
            <a:r>
              <a:rPr lang="en-US" dirty="0" err="1"/>
              <a:t>solutin</a:t>
            </a:r>
            <a:endParaRPr lang="en-US" dirty="0"/>
          </a:p>
          <a:p>
            <a:r>
              <a:rPr lang="en-US" dirty="0"/>
              <a:t>Bulk data loading in Excel provides a solution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23" y="1360169"/>
            <a:ext cx="2456497" cy="1668781"/>
          </a:xfrm>
          <a:prstGeom prst="rect">
            <a:avLst/>
          </a:prstGeom>
        </p:spPr>
      </p:pic>
      <p:sp>
        <p:nvSpPr>
          <p:cNvPr id="6" name="AutoShape 2" descr="Image result for pile of paper"/>
          <p:cNvSpPr>
            <a:spLocks noChangeAspect="1" noChangeArrowheads="1"/>
          </p:cNvSpPr>
          <p:nvPr/>
        </p:nvSpPr>
        <p:spPr bwMode="auto">
          <a:xfrm>
            <a:off x="7790815" y="3936401"/>
            <a:ext cx="103822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pile of paper"/>
          <p:cNvSpPr>
            <a:spLocks noChangeAspect="1" noChangeArrowheads="1"/>
          </p:cNvSpPr>
          <p:nvPr/>
        </p:nvSpPr>
        <p:spPr bwMode="auto">
          <a:xfrm>
            <a:off x="307975" y="-427038"/>
            <a:ext cx="103822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Image result for pile of paper"/>
          <p:cNvSpPr>
            <a:spLocks noChangeAspect="1" noChangeArrowheads="1"/>
          </p:cNvSpPr>
          <p:nvPr/>
        </p:nvSpPr>
        <p:spPr bwMode="auto">
          <a:xfrm>
            <a:off x="460375" y="-274638"/>
            <a:ext cx="103822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040" y="4889501"/>
            <a:ext cx="15240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6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categories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Retrieval</a:t>
            </a:r>
          </a:p>
          <a:p>
            <a:pPr lvl="1"/>
            <a:r>
              <a:rPr lang="en-US" dirty="0"/>
              <a:t>Adding columns to an existing sheet</a:t>
            </a:r>
          </a:p>
          <a:p>
            <a:pPr lvl="1"/>
            <a:r>
              <a:rPr lang="en-US" dirty="0"/>
              <a:t>Add a new sheet with data that matches one key column of an existing sheet.</a:t>
            </a:r>
          </a:p>
          <a:p>
            <a:r>
              <a:rPr lang="en-US" dirty="0"/>
              <a:t>Sheet creation</a:t>
            </a:r>
          </a:p>
          <a:p>
            <a:pPr lvl="1"/>
            <a:r>
              <a:rPr lang="en-US" dirty="0"/>
              <a:t>Creates a worksheet with columns ready for data loading</a:t>
            </a:r>
          </a:p>
          <a:p>
            <a:pPr lvl="2"/>
            <a:r>
              <a:rPr lang="en-US" dirty="0"/>
              <a:t>Builds drop-downs for fields with controlled vocabularies</a:t>
            </a:r>
          </a:p>
          <a:p>
            <a:pPr lvl="1"/>
            <a:r>
              <a:rPr lang="en-US" dirty="0"/>
              <a:t>Optional but easier than creating a sheet by hand</a:t>
            </a:r>
          </a:p>
          <a:p>
            <a:r>
              <a:rPr lang="en-US" dirty="0"/>
              <a:t>Data entry</a:t>
            </a:r>
          </a:p>
          <a:p>
            <a:pPr lvl="1"/>
            <a:r>
              <a:rPr lang="en-US" dirty="0"/>
              <a:t>Add/modify/delete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13" y="1853248"/>
            <a:ext cx="10382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2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B10C-FDF7-49C9-8A34-EB94CF59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components of the client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DD2B9-63E7-4155-B892-EC7FF5DAC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584" y="2388369"/>
            <a:ext cx="6709906" cy="31466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Configuration data</a:t>
            </a:r>
          </a:p>
          <a:p>
            <a:pPr lvl="1"/>
            <a:r>
              <a:rPr lang="en-US" dirty="0"/>
              <a:t>Stored in an external file</a:t>
            </a:r>
          </a:p>
          <a:p>
            <a:pPr lvl="1"/>
            <a:r>
              <a:rPr lang="en-US" dirty="0"/>
              <a:t>Which server to use, etc.</a:t>
            </a:r>
          </a:p>
          <a:p>
            <a:r>
              <a:rPr lang="en-US" dirty="0"/>
              <a:t>C# code</a:t>
            </a:r>
          </a:p>
          <a:p>
            <a:pPr lvl="1"/>
            <a:r>
              <a:rPr lang="en-US" dirty="0"/>
              <a:t>Manages top-level operations</a:t>
            </a:r>
          </a:p>
          <a:p>
            <a:pPr lvl="1"/>
            <a:r>
              <a:rPr lang="en-US" dirty="0"/>
              <a:t>User interface (most of it)</a:t>
            </a:r>
          </a:p>
          <a:p>
            <a:pPr lvl="1"/>
            <a:r>
              <a:rPr lang="en-US" dirty="0"/>
              <a:t>Communicates with the worksheet(s) and with the g-</a:t>
            </a:r>
            <a:r>
              <a:rPr lang="en-US" dirty="0" err="1"/>
              <a:t>srs</a:t>
            </a:r>
            <a:r>
              <a:rPr lang="en-US" dirty="0"/>
              <a:t> API via JavaScript</a:t>
            </a:r>
          </a:p>
          <a:p>
            <a:pPr lvl="1"/>
            <a:r>
              <a:rPr lang="en-US" dirty="0"/>
              <a:t>Add processing results back to the sheet</a:t>
            </a:r>
          </a:p>
          <a:p>
            <a:r>
              <a:rPr lang="en-US" dirty="0"/>
              <a:t>JavaScript</a:t>
            </a:r>
          </a:p>
          <a:p>
            <a:pPr lvl="1"/>
            <a:r>
              <a:rPr lang="en-US" dirty="0"/>
              <a:t>Process data and send to server</a:t>
            </a:r>
          </a:p>
          <a:p>
            <a:r>
              <a:rPr lang="en-US" dirty="0"/>
              <a:t>Sheet with data to load</a:t>
            </a:r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988" y="1295837"/>
            <a:ext cx="891840" cy="85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7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these tools work for data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worksheet with one key field already populated</a:t>
            </a:r>
          </a:p>
          <a:p>
            <a:pPr lvl="1"/>
            <a:r>
              <a:rPr lang="en-US" dirty="0"/>
              <a:t>Name, CAS number, etc.</a:t>
            </a:r>
          </a:p>
          <a:p>
            <a:r>
              <a:rPr lang="en-US" dirty="0"/>
              <a:t>Select the fields you want to retrieve</a:t>
            </a:r>
          </a:p>
          <a:p>
            <a:r>
              <a:rPr lang="en-US" dirty="0"/>
              <a:t>Tool fills the new data fields into the current sheet or a new sheet</a:t>
            </a:r>
          </a:p>
        </p:txBody>
      </p:sp>
    </p:spTree>
    <p:extLst>
      <p:ext uri="{BB962C8B-B14F-4D97-AF65-F5344CB8AC3E}">
        <p14:creationId xmlns:p14="http://schemas.microsoft.com/office/powerpoint/2010/main" val="293808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these tools work for data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Worksheets within an Excel workbook are configured for a specific operation (such as adding a name to an existing record)</a:t>
            </a:r>
          </a:p>
          <a:p>
            <a:pPr lvl="1"/>
            <a:r>
              <a:rPr lang="en-US" dirty="0"/>
              <a:t>One type of operation per worksheet.</a:t>
            </a:r>
          </a:p>
          <a:p>
            <a:r>
              <a:rPr lang="en-US" dirty="0"/>
              <a:t>Each record represents one transaction of that operation.</a:t>
            </a:r>
          </a:p>
          <a:p>
            <a:pPr lvl="1"/>
            <a:r>
              <a:rPr lang="en-US" dirty="0"/>
              <a:t>For example, one new name for one existing record</a:t>
            </a:r>
          </a:p>
          <a:p>
            <a:pPr lvl="1"/>
            <a:r>
              <a:rPr lang="en-US" dirty="0"/>
              <a:t>Each record is processed atomically.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0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9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1428</Words>
  <Application>Microsoft Office PowerPoint</Application>
  <PresentationFormat>Widescreen</PresentationFormat>
  <Paragraphs>177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Century Gothic</vt:lpstr>
      <vt:lpstr>Wingdings 3</vt:lpstr>
      <vt:lpstr>2_Ion</vt:lpstr>
      <vt:lpstr>1_Ion</vt:lpstr>
      <vt:lpstr>Ion</vt:lpstr>
      <vt:lpstr>GSRS Find ChemIDplus</vt:lpstr>
      <vt:lpstr>Overview</vt:lpstr>
      <vt:lpstr>Name clarification: GSRS Find</vt:lpstr>
      <vt:lpstr>Whys and wherefores</vt:lpstr>
      <vt:lpstr>Top-level categories of operations</vt:lpstr>
      <vt:lpstr>Top-level components of the client system</vt:lpstr>
      <vt:lpstr>How these tools work for data retrieval</vt:lpstr>
      <vt:lpstr>How these tools work for data loading</vt:lpstr>
      <vt:lpstr>Recent Progress</vt:lpstr>
      <vt:lpstr>Progress</vt:lpstr>
      <vt:lpstr>Excel Tool Structure</vt:lpstr>
      <vt:lpstr>Controlled Vocabularies</vt:lpstr>
      <vt:lpstr>Sheet Creation easy to access</vt:lpstr>
      <vt:lpstr>Greater stability</vt:lpstr>
      <vt:lpstr>Logging</vt:lpstr>
      <vt:lpstr>Script improvements</vt:lpstr>
      <vt:lpstr>Fetcher improvements</vt:lpstr>
      <vt:lpstr>Areas of Experimentation</vt:lpstr>
      <vt:lpstr>Properties</vt:lpstr>
      <vt:lpstr>SD Files</vt:lpstr>
      <vt:lpstr>Your feedback and participation in GSRS Find are welcome! </vt:lpstr>
      <vt:lpstr>ChemIDplus</vt:lpstr>
      <vt:lpstr>ChemIDplus</vt:lpstr>
      <vt:lpstr>ChemIDplus News</vt:lpstr>
      <vt:lpstr>ChemIDplus RESTful API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Mitchell *</dc:creator>
  <cp:lastModifiedBy>Callahan, Lawrence</cp:lastModifiedBy>
  <cp:revision>56</cp:revision>
  <dcterms:created xsi:type="dcterms:W3CDTF">2017-09-28T23:10:07Z</dcterms:created>
  <dcterms:modified xsi:type="dcterms:W3CDTF">2018-11-16T12:03:29Z</dcterms:modified>
</cp:coreProperties>
</file>