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7010400" cy="92964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434" lvl="1" marL="4569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70" lvl="2" marL="9138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905" lvl="3" marL="137080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41" lvl="4" marL="182774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77" lvl="5" marL="22846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113" lvl="6" marL="27416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48" lvl="7" marL="319854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83" lvl="8" marL="365548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434" lvl="1" marL="4569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70" lvl="2" marL="9138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905" lvl="3" marL="137080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41" lvl="4" marL="182774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77" lvl="5" marL="22846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113" lvl="6" marL="27416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48" lvl="7" marL="319854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83" lvl="8" marL="365548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434" lvl="1" marL="4569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70" lvl="2" marL="9138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905" lvl="3" marL="137080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41" lvl="4" marL="182774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77" lvl="5" marL="22846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113" lvl="6" marL="27416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48" lvl="7" marL="319854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83" lvl="8" marL="365548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1182688" y="696913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e74dc488_0_44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43e74dc488_0_4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e74dc488_0_52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43e74dc488_0_52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ed91a0cf_0_0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5ed91a0cf_0_0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ed91a0cf_0_6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ed91a0cf_0_6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5ed91a0cf_0_6:notes"/>
          <p:cNvSpPr txBox="1"/>
          <p:nvPr>
            <p:ph idx="12" type="sldNum"/>
          </p:nvPr>
        </p:nvSpPr>
        <p:spPr>
          <a:xfrm>
            <a:off x="3970938" y="8829966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ed91a0cf_0_16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ed91a0cf_0_16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45ed91a0cf_0_16:notes"/>
          <p:cNvSpPr txBox="1"/>
          <p:nvPr>
            <p:ph idx="12" type="sldNum"/>
          </p:nvPr>
        </p:nvSpPr>
        <p:spPr>
          <a:xfrm>
            <a:off x="3970938" y="8829966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ed91a0cf_0_3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ed91a0cf_0_34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45ed91a0cf_0_34:notes"/>
          <p:cNvSpPr txBox="1"/>
          <p:nvPr>
            <p:ph idx="12" type="sldNum"/>
          </p:nvPr>
        </p:nvSpPr>
        <p:spPr>
          <a:xfrm>
            <a:off x="3970938" y="8829966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2f085007_0_32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2f085007_0_32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ed91a0cf_2_0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ed91a0cf_2_0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5ed91a0cf_2_0:notes"/>
          <p:cNvSpPr txBox="1"/>
          <p:nvPr>
            <p:ph idx="12" type="sldNum"/>
          </p:nvPr>
        </p:nvSpPr>
        <p:spPr>
          <a:xfrm>
            <a:off x="3970938" y="8829966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ed91a0cf_2_7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5ed91a0cf_2_7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5ed91a0cf_0_66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45ed91a0cf_0_66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2f085007_0_11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a2f085007_0_11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5ed91a0cf_0_73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5ed91a0cf_0_73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5ed91a0cf_0_73:notes"/>
          <p:cNvSpPr txBox="1"/>
          <p:nvPr>
            <p:ph idx="12" type="sldNum"/>
          </p:nvPr>
        </p:nvSpPr>
        <p:spPr>
          <a:xfrm>
            <a:off x="3970938" y="8829966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ed91a0cf_1_0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ed91a0cf_1_0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45ed91a0cf_1_0:notes"/>
          <p:cNvSpPr txBox="1"/>
          <p:nvPr>
            <p:ph idx="12" type="sldNum"/>
          </p:nvPr>
        </p:nvSpPr>
        <p:spPr>
          <a:xfrm>
            <a:off x="3970938" y="8829966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5ed91a0cf_4_62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5ed91a0cf_4_62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45ed91a0cf_4_62:notes"/>
          <p:cNvSpPr txBox="1"/>
          <p:nvPr>
            <p:ph idx="12" type="sldNum"/>
          </p:nvPr>
        </p:nvSpPr>
        <p:spPr>
          <a:xfrm>
            <a:off x="3970938" y="8829966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ed91a0cf_0_131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ed91a0cf_0_131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5ed91a0cf_0_131:notes"/>
          <p:cNvSpPr txBox="1"/>
          <p:nvPr>
            <p:ph idx="12" type="sldNum"/>
          </p:nvPr>
        </p:nvSpPr>
        <p:spPr>
          <a:xfrm>
            <a:off x="3970938" y="8829966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ed91a0cf_0_137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ed91a0cf_0_137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45ed91a0cf_0_137:notes"/>
          <p:cNvSpPr txBox="1"/>
          <p:nvPr>
            <p:ph idx="12" type="sldNum"/>
          </p:nvPr>
        </p:nvSpPr>
        <p:spPr>
          <a:xfrm>
            <a:off x="3970938" y="8829966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3e1f7c7f_0_7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63e1f7c7f_0_7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e74dc488_0_15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43e74dc488_0_15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e74dc488_0_22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43e74dc488_0_22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e74dc488_0_29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3e74dc488_0_29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e74dc488_0_36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3e74dc488_0_36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74dc488_0_61:notes"/>
          <p:cNvSpPr txBox="1"/>
          <p:nvPr>
            <p:ph idx="1" type="body"/>
          </p:nvPr>
        </p:nvSpPr>
        <p:spPr>
          <a:xfrm>
            <a:off x="701041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43e74dc488_0_61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828800" y="838201"/>
            <a:ext cx="7162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1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828800" y="3352800"/>
            <a:ext cx="716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434" lvl="1" marL="456935" marR="0" rtl="0" algn="ctr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170" lvl="2" marL="913870" marR="0" rtl="0" algn="ctr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905" lvl="3" marL="1370806" marR="0" rtl="0" algn="ctr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641" lvl="4" marL="1827741" marR="0" rtl="0" algn="ctr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377" lvl="5" marL="228467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113" lvl="6" marL="274161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0848" lvl="7" marL="3198549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0583" lvl="8" marL="365548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blank">
  <p:cSld name="True 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153400" y="6356351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_Horizontal">
  <p:cSld name="Title and Content_Horizontal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SzPts val="1400"/>
              <a:buFont typeface="Century Gothic"/>
              <a:buNone/>
              <a:defRPr b="1" i="0" sz="3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200400" y="63246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3375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Char char="➢"/>
              <a:defRPr b="0" i="0" sz="22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_Vertical">
  <p:cSld name="Title and Content_Vertical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219200" y="152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SzPts val="1400"/>
              <a:buFont typeface="Century Gothic"/>
              <a:buNone/>
              <a:defRPr b="1" i="0" sz="3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153400" y="6324601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219200" y="15240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3375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Char char="➢"/>
              <a:defRPr b="0" i="0" sz="22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828800" y="1066801"/>
            <a:ext cx="7086600" cy="189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3581400" y="62484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SzPts val="1400"/>
              <a:buFont typeface="Century Gothic"/>
              <a:buNone/>
              <a:defRPr b="1" i="0" sz="3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240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3375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Char char="➢"/>
              <a:defRPr b="0" i="0" sz="22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48200" y="15240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3375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Char char="➢"/>
              <a:defRPr b="0" i="0" sz="22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3429000" y="63246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SzPts val="1400"/>
              <a:buFont typeface="Century Gothic"/>
              <a:buNone/>
              <a:defRPr b="1" i="0" sz="3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solidFill>
            <a:srgbClr val="642F6C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None/>
              <a:defRPr b="1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None/>
              <a:defRPr b="1" i="0" sz="1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  <a:defRPr b="1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57200" y="2174876"/>
            <a:ext cx="4040188" cy="3921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3375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Char char="➢"/>
              <a:defRPr b="0" i="0" sz="22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solidFill>
            <a:srgbClr val="642F6C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None/>
              <a:defRPr b="1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None/>
              <a:defRPr b="1" i="0" sz="1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  <a:defRPr b="1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4" type="body"/>
          </p:nvPr>
        </p:nvSpPr>
        <p:spPr>
          <a:xfrm>
            <a:off x="4645026" y="2174876"/>
            <a:ext cx="4041775" cy="3921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3375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Char char="➢"/>
              <a:defRPr b="0" i="0" sz="22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3429000" y="63246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SzPts val="1400"/>
              <a:buFont typeface="Century Gothic"/>
              <a:buNone/>
              <a:defRPr b="1" i="0" sz="3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153400" y="6356351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792288" y="4919662"/>
            <a:ext cx="643731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2F6C"/>
              </a:buClr>
              <a:buSzPts val="1400"/>
              <a:buFont typeface="Century Gothic"/>
              <a:buNone/>
              <a:defRPr b="1" i="0" sz="1800" u="none" cap="none" strike="noStrike">
                <a:solidFill>
                  <a:srgbClr val="642F6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0"/>
          <p:cNvSpPr/>
          <p:nvPr>
            <p:ph idx="2" type="pic"/>
          </p:nvPr>
        </p:nvSpPr>
        <p:spPr>
          <a:xfrm>
            <a:off x="1752600" y="304801"/>
            <a:ext cx="6477000" cy="456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434" lvl="1" marL="456935" marR="0" rtl="0" algn="l">
              <a:spcBef>
                <a:spcPts val="56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170" lvl="2" marL="913870" marR="0" rtl="0" algn="l">
              <a:spcBef>
                <a:spcPts val="4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905" lvl="3" marL="1370806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Courier New"/>
              <a:buNone/>
              <a:defRPr b="0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641" lvl="4" marL="1827741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377" lvl="5" marL="228467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113" lvl="6" marL="2741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0848" lvl="7" marL="3198549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0583" lvl="8" marL="365548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792288" y="5519738"/>
            <a:ext cx="6437312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None/>
              <a:defRPr b="0" i="0" sz="1400" u="none" cap="none" strike="noStrike">
                <a:solidFill>
                  <a:srgbClr val="642F6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None/>
              <a:defRPr b="0" i="0" sz="12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None/>
              <a:defRPr b="0" i="0" sz="1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  <a:defRPr b="0" i="0" sz="9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0" i="0" sz="9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7772400" y="6356351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SzPts val="1400"/>
              <a:buFont typeface="Century Gothic"/>
              <a:buNone/>
              <a:defRPr b="1" i="0" sz="3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5240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3375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4D4D4D"/>
              </a:buClr>
              <a:buSzPts val="1650"/>
              <a:buFont typeface="Noto Sans Symbols"/>
              <a:buChar char="➢"/>
              <a:defRPr b="0" i="0" sz="22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ctrTitle"/>
          </p:nvPr>
        </p:nvSpPr>
        <p:spPr>
          <a:xfrm>
            <a:off x="1855693" y="1484198"/>
            <a:ext cx="6021482" cy="1395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E462"/>
              </a:buClr>
              <a:buFont typeface="Century Gothic"/>
              <a:buNone/>
            </a:pPr>
            <a:r>
              <a:rPr lang="en-US">
                <a:solidFill>
                  <a:srgbClr val="FFE462"/>
                </a:solidFill>
              </a:rPr>
              <a:t>GSRS Development Update</a:t>
            </a:r>
            <a:endParaRPr b="1" i="0" sz="3600" u="none" cap="none" strike="noStrike">
              <a:solidFill>
                <a:srgbClr val="FFE46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6505532" y="3088208"/>
            <a:ext cx="2638469" cy="203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/>
              <a:t>16 Nov</a:t>
            </a: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201</a:t>
            </a:r>
            <a:r>
              <a:rPr lang="en-US"/>
              <a:t>8</a:t>
            </a:r>
            <a:endParaRPr b="1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TYLER PERYEA</a:t>
            </a:r>
            <a:endParaRPr b="1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/>
              <a:t>DANNY KATZEL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NIH/NCATS</a:t>
            </a:r>
            <a:endParaRPr b="1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New Search Guide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75" y="4722100"/>
            <a:ext cx="197800" cy="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3000"/>
            <a:ext cx="58483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50" y="3446125"/>
            <a:ext cx="7613173" cy="27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New Search Guide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75" y="4722100"/>
            <a:ext cx="197800" cy="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3000"/>
            <a:ext cx="14296815" cy="582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2.3.2 Status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76200" y="990600"/>
            <a:ext cx="9008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215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317" lvl="0" marL="514217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b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2.3.2 Improvements</a:t>
            </a:r>
            <a:endParaRPr b="1"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Improvements to rendering of molecules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Further improvements to guided search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Further improvements to duplicate check / sequence searching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Ability to easily revert records for authorized users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Additional stability and data integrity checks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Improvements to hierarchy view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2.3.2: Rendering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153400" y="6356351"/>
            <a:ext cx="533400" cy="3651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38" y="1101550"/>
            <a:ext cx="4988100" cy="542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62" y="1239475"/>
            <a:ext cx="3878000" cy="36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184450" y="792125"/>
            <a:ext cx="172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GSRS 2.3.1 (old)</a:t>
            </a:r>
            <a:endParaRPr b="1"/>
          </a:p>
        </p:txBody>
      </p:sp>
      <p:sp>
        <p:nvSpPr>
          <p:cNvPr id="144" name="Google Shape;144;p24"/>
          <p:cNvSpPr txBox="1"/>
          <p:nvPr/>
        </p:nvSpPr>
        <p:spPr>
          <a:xfrm>
            <a:off x="5602107" y="792125"/>
            <a:ext cx="1880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GSRS 2.3.2 (new)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2.3.2: Guided Searches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153400" y="6356351"/>
            <a:ext cx="533400" cy="3651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1184450" y="792125"/>
            <a:ext cx="172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</a:rPr>
              <a:t>GSRS 2.3.1 (old)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602107" y="792125"/>
            <a:ext cx="1880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</a:rPr>
              <a:t>GSRS 2.3.2 (new)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675" y="2147796"/>
            <a:ext cx="4217326" cy="9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537" y="3624971"/>
            <a:ext cx="4853537" cy="195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38" y="2269025"/>
            <a:ext cx="3126025" cy="13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483650" y="1131225"/>
            <a:ext cx="31260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(a little opaque and </a:t>
            </a:r>
            <a:r>
              <a:rPr b="1" lang="en-US"/>
              <a:t>inaccurate</a:t>
            </a:r>
            <a:r>
              <a:rPr b="1" lang="en-US"/>
              <a:t>)</a:t>
            </a:r>
            <a:endParaRPr b="1"/>
          </a:p>
        </p:txBody>
      </p:sp>
      <p:sp>
        <p:nvSpPr>
          <p:cNvPr id="158" name="Google Shape;158;p25"/>
          <p:cNvSpPr txBox="1"/>
          <p:nvPr/>
        </p:nvSpPr>
        <p:spPr>
          <a:xfrm>
            <a:off x="4931338" y="1131225"/>
            <a:ext cx="31260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(more informative and accurate)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75" y="1938913"/>
            <a:ext cx="402426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2.3.2: Restoring Old Versions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153400" y="6356351"/>
            <a:ext cx="533400" cy="3651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1184450" y="792125"/>
            <a:ext cx="172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</a:rPr>
              <a:t>GSRS 2.3.1 (old)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602107" y="792125"/>
            <a:ext cx="1880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</a:rPr>
              <a:t>GSRS 2.3.2 (new)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650" y="1871300"/>
            <a:ext cx="4527299" cy="104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>
            <a:off x="8140675" y="2693600"/>
            <a:ext cx="0" cy="82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1" name="Google Shape;171;p26"/>
          <p:cNvSpPr txBox="1"/>
          <p:nvPr/>
        </p:nvSpPr>
        <p:spPr>
          <a:xfrm>
            <a:off x="6832350" y="3651200"/>
            <a:ext cx="2128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 users can quickly </a:t>
            </a:r>
            <a:r>
              <a:rPr b="1" lang="en-US"/>
              <a:t>revert</a:t>
            </a:r>
            <a:r>
              <a:rPr lang="en-US"/>
              <a:t> records, after review</a:t>
            </a:r>
            <a:endParaRPr/>
          </a:p>
        </p:txBody>
      </p:sp>
      <p:cxnSp>
        <p:nvCxnSpPr>
          <p:cNvPr id="172" name="Google Shape;172;p26"/>
          <p:cNvCxnSpPr/>
          <p:nvPr/>
        </p:nvCxnSpPr>
        <p:spPr>
          <a:xfrm>
            <a:off x="3316300" y="2632225"/>
            <a:ext cx="0" cy="82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3" name="Google Shape;173;p26"/>
          <p:cNvSpPr txBox="1"/>
          <p:nvPr/>
        </p:nvSpPr>
        <p:spPr>
          <a:xfrm>
            <a:off x="2384250" y="3572725"/>
            <a:ext cx="1880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 users can </a:t>
            </a:r>
            <a:r>
              <a:rPr b="1" lang="en-US"/>
              <a:t>view</a:t>
            </a:r>
            <a:r>
              <a:rPr lang="en-US"/>
              <a:t> old versions, but involved process to revert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Status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76200" y="990600"/>
            <a:ext cx="9008100" cy="5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12567" lvl="0" marL="228467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1" lang="en-US" sz="2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the horizon</a:t>
            </a:r>
            <a:endParaRPr b="1" sz="26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317" lvl="0" marL="514217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2.4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Submissions / System-to-system communication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Establishment of requirements document </a:t>
            </a:r>
            <a:r>
              <a:rPr i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(complete)</a:t>
            </a:r>
            <a:endParaRPr i="1"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support for accepting / staging / processing new and modified records from external sources </a:t>
            </a:r>
            <a:r>
              <a:rPr i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(1st quarter 2019)</a:t>
            </a:r>
            <a:endParaRPr i="1"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Simplified installation / launch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High-level feasibility report</a:t>
            </a: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(complete)</a:t>
            </a:r>
            <a:endParaRPr i="1"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support </a:t>
            </a:r>
            <a:r>
              <a:rPr i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(1st quarter 2019)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Submission and Exchange Mechanism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153400" y="6356351"/>
            <a:ext cx="533400" cy="3651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00" y="1336275"/>
            <a:ext cx="6749126" cy="4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Status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76200" y="990600"/>
            <a:ext cx="9008100" cy="5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12567" lvl="0" marL="228467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1" lang="en-US" sz="2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the horizon</a:t>
            </a:r>
            <a:endParaRPr i="1"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317" lvl="0" marL="514217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2.5+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Improvements to REST API / Systematic access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Upgrade of UI to modern web framework for client-side UI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Angular 6+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■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Websocket support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Tools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76200" y="990600"/>
            <a:ext cx="9008100" cy="5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298317" lvl="0" marL="514217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b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Find excel tool</a:t>
            </a: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(currently in alpha release)</a:t>
            </a:r>
            <a:endParaRPr i="1"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Search, create, update, retrieve records and substance information in batches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 for loading SD files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317" lvl="0" marL="514217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b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Stand-alone Java API library </a:t>
            </a:r>
            <a:r>
              <a:rPr i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(1st quarter 2019)</a:t>
            </a:r>
            <a:endParaRPr i="1"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Easier programmatic access to data for integration with other applications / stand-alone tools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317" lvl="0" marL="514217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b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Stand-alone Javascript API library </a:t>
            </a: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(2nd quarter 2019)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Provides simple communication and data operations with running instance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1013775" y="6178200"/>
            <a:ext cx="68700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https://tripod.nih.gov/ginas/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Status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200" y="990600"/>
            <a:ext cx="9008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12567" lvl="0" marL="228467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1" lang="en-US" sz="2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Level GSRS Core Status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317" lvl="0" marL="514217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in production at FDA (October 2018)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2.3.1 public released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317" lvl="0" marL="514217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2.3.2 development (November 2018)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Pre-production at FDA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Pending public release soon (December 2018)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317" lvl="0" marL="514217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2.4 development (1st quarter 2019)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development 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Improved data exchange / communication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153400" y="6356351"/>
            <a:ext cx="533400" cy="3651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6225"/>
            <a:ext cx="8839198" cy="44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Tools: GSRS Find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9" name="Google Shape;209;p31"/>
          <p:cNvCxnSpPr/>
          <p:nvPr/>
        </p:nvCxnSpPr>
        <p:spPr>
          <a:xfrm flipH="1">
            <a:off x="1051550" y="2548225"/>
            <a:ext cx="1090500" cy="29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1"/>
          <p:cNvSpPr txBox="1"/>
          <p:nvPr/>
        </p:nvSpPr>
        <p:spPr>
          <a:xfrm>
            <a:off x="2142050" y="2264725"/>
            <a:ext cx="1402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1. </a:t>
            </a:r>
            <a:r>
              <a:rPr b="1" lang="en-US">
                <a:solidFill>
                  <a:srgbClr val="FF0000"/>
                </a:solidFill>
              </a:rPr>
              <a:t>Input names/codes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939600" y="4616100"/>
            <a:ext cx="19497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3. Results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12" name="Google Shape;212;p31"/>
          <p:cNvCxnSpPr>
            <a:stCxn id="211" idx="0"/>
          </p:cNvCxnSpPr>
          <p:nvPr/>
        </p:nvCxnSpPr>
        <p:spPr>
          <a:xfrm rot="10800000">
            <a:off x="1581850" y="3771000"/>
            <a:ext cx="1332600" cy="84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1"/>
          <p:cNvCxnSpPr>
            <a:stCxn id="211" idx="0"/>
          </p:cNvCxnSpPr>
          <p:nvPr/>
        </p:nvCxnSpPr>
        <p:spPr>
          <a:xfrm rot="10800000">
            <a:off x="1864150" y="3779700"/>
            <a:ext cx="1050300" cy="83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1"/>
          <p:cNvCxnSpPr>
            <a:stCxn id="211" idx="0"/>
          </p:cNvCxnSpPr>
          <p:nvPr/>
        </p:nvCxnSpPr>
        <p:spPr>
          <a:xfrm rot="10800000">
            <a:off x="2257450" y="3779700"/>
            <a:ext cx="657000" cy="83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1"/>
          <p:cNvCxnSpPr/>
          <p:nvPr/>
        </p:nvCxnSpPr>
        <p:spPr>
          <a:xfrm rot="10800000">
            <a:off x="6899325" y="4171375"/>
            <a:ext cx="463200" cy="60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1"/>
          <p:cNvSpPr txBox="1"/>
          <p:nvPr/>
        </p:nvSpPr>
        <p:spPr>
          <a:xfrm>
            <a:off x="6806700" y="4831375"/>
            <a:ext cx="1667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2. </a:t>
            </a:r>
            <a:r>
              <a:rPr b="1" lang="en-US">
                <a:solidFill>
                  <a:srgbClr val="FF0000"/>
                </a:solidFill>
              </a:rPr>
              <a:t>Choose what you want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1013775" y="6178200"/>
            <a:ext cx="68700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https://tripod.nih.gov/ginas/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153400" y="6356351"/>
            <a:ext cx="533400" cy="3651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GSRS Tools: Stand-alone Java API Library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1793775" y="2239750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138725" y="2130750"/>
            <a:ext cx="7918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7F0055"/>
                </a:solidFill>
              </a:rPr>
              <a:t>try</a:t>
            </a:r>
            <a:r>
              <a:rPr lang="en-US" sz="1100">
                <a:solidFill>
                  <a:schemeClr val="dk1"/>
                </a:solidFill>
              </a:rPr>
              <a:t>(GsrsRestClient </a:t>
            </a:r>
            <a:r>
              <a:rPr lang="en-US" sz="1100">
                <a:solidFill>
                  <a:srgbClr val="6A3E3E"/>
                </a:solidFill>
              </a:rPr>
              <a:t>client</a:t>
            </a:r>
            <a:r>
              <a:rPr lang="en-US" sz="1100">
                <a:solidFill>
                  <a:schemeClr val="dk1"/>
                </a:solidFill>
              </a:rPr>
              <a:t> = DefaultGsrsRestClient.</a:t>
            </a:r>
            <a:r>
              <a:rPr i="1" lang="en-US" sz="1100">
                <a:solidFill>
                  <a:schemeClr val="dk1"/>
                </a:solidFill>
              </a:rPr>
              <a:t>create</a:t>
            </a:r>
            <a:r>
              <a:rPr lang="en-US" sz="1100">
                <a:solidFill>
                  <a:schemeClr val="dk1"/>
                </a:solidFill>
              </a:rPr>
              <a:t>(</a:t>
            </a:r>
            <a:r>
              <a:rPr lang="en-US" sz="1100">
                <a:solidFill>
                  <a:srgbClr val="2A00FF"/>
                </a:solidFill>
              </a:rPr>
              <a:t>"https://ginas.ncats.nih.gov/ginas/app"</a:t>
            </a:r>
            <a:r>
              <a:rPr lang="en-US" sz="1100">
                <a:solidFill>
                  <a:schemeClr val="dk1"/>
                </a:solidFill>
              </a:rPr>
              <a:t>)){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        	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</a:rPr>
              <a:t>GsrsSearchResult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rgbClr val="6A3E3E"/>
                </a:solidFill>
              </a:rPr>
              <a:t>result</a:t>
            </a:r>
            <a:r>
              <a:rPr lang="en-US" sz="1100">
                <a:solidFill>
                  <a:schemeClr val="dk1"/>
                </a:solidFill>
              </a:rPr>
              <a:t> = </a:t>
            </a:r>
            <a:r>
              <a:rPr lang="en-US" sz="1100">
                <a:solidFill>
                  <a:srgbClr val="6A3E3E"/>
                </a:solidFill>
              </a:rPr>
              <a:t>client</a:t>
            </a:r>
            <a:r>
              <a:rPr lang="en-US" sz="1100">
                <a:solidFill>
                  <a:schemeClr val="dk1"/>
                </a:solidFill>
              </a:rPr>
              <a:t>.searcher().substructure(</a:t>
            </a:r>
            <a:r>
              <a:rPr lang="en-US" sz="1100">
                <a:solidFill>
                  <a:srgbClr val="2A00FF"/>
                </a:solidFill>
              </a:rPr>
              <a:t>"C1=CC2=CC=CC=C2C=C1"</a:t>
            </a:r>
            <a:r>
              <a:rPr lang="en-US" sz="1100">
                <a:solidFill>
                  <a:schemeClr val="dk1"/>
                </a:solidFill>
              </a:rPr>
              <a:t>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	        	System.</a:t>
            </a:r>
            <a:r>
              <a:rPr b="1" i="1" lang="en-US" sz="1100">
                <a:solidFill>
                  <a:srgbClr val="0000C0"/>
                </a:solidFill>
              </a:rPr>
              <a:t>out</a:t>
            </a:r>
            <a:r>
              <a:rPr lang="en-US" sz="1100">
                <a:solidFill>
                  <a:schemeClr val="dk1"/>
                </a:solidFill>
              </a:rPr>
              <a:t>.println(</a:t>
            </a:r>
            <a:r>
              <a:rPr lang="en-US" sz="1100">
                <a:solidFill>
                  <a:srgbClr val="2A00FF"/>
                </a:solidFill>
              </a:rPr>
              <a:t>"search results :"</a:t>
            </a:r>
            <a:r>
              <a:rPr lang="en-US" sz="1100">
                <a:solidFill>
                  <a:schemeClr val="dk1"/>
                </a:solidFill>
              </a:rPr>
              <a:t>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	        	System.</a:t>
            </a:r>
            <a:r>
              <a:rPr b="1" i="1" lang="en-US" sz="1100">
                <a:solidFill>
                  <a:srgbClr val="0000C0"/>
                </a:solidFill>
              </a:rPr>
              <a:t>out</a:t>
            </a:r>
            <a:r>
              <a:rPr lang="en-US" sz="1100">
                <a:solidFill>
                  <a:schemeClr val="dk1"/>
                </a:solidFill>
              </a:rPr>
              <a:t>.println(</a:t>
            </a:r>
            <a:r>
              <a:rPr lang="en-US" sz="1100">
                <a:solidFill>
                  <a:srgbClr val="2A00FF"/>
                </a:solidFill>
              </a:rPr>
              <a:t>"total : "</a:t>
            </a:r>
            <a:r>
              <a:rPr lang="en-US" sz="1100">
                <a:solidFill>
                  <a:schemeClr val="dk1"/>
                </a:solidFill>
              </a:rPr>
              <a:t> + </a:t>
            </a:r>
            <a:r>
              <a:rPr lang="en-US" sz="1100">
                <a:solidFill>
                  <a:srgbClr val="6A3E3E"/>
                </a:solidFill>
              </a:rPr>
              <a:t>result</a:t>
            </a:r>
            <a:r>
              <a:rPr lang="en-US" sz="1100">
                <a:solidFill>
                  <a:schemeClr val="dk1"/>
                </a:solidFill>
              </a:rPr>
              <a:t>.getTotal());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	        	System.</a:t>
            </a:r>
            <a:r>
              <a:rPr b="1" i="1" lang="en-US" sz="1100">
                <a:solidFill>
                  <a:srgbClr val="0000C0"/>
                </a:solidFill>
              </a:rPr>
              <a:t>out</a:t>
            </a:r>
            <a:r>
              <a:rPr lang="en-US" sz="1100">
                <a:solidFill>
                  <a:schemeClr val="dk1"/>
                </a:solidFill>
              </a:rPr>
              <a:t>.println(</a:t>
            </a:r>
            <a:r>
              <a:rPr lang="en-US" sz="1100">
                <a:solidFill>
                  <a:srgbClr val="2A00FF"/>
                </a:solidFill>
              </a:rPr>
              <a:t>"top 10 substance names:"</a:t>
            </a:r>
            <a:r>
              <a:rPr lang="en-US" sz="1100">
                <a:solidFill>
                  <a:schemeClr val="dk1"/>
                </a:solidFill>
              </a:rPr>
              <a:t>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	       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	        	</a:t>
            </a:r>
            <a:r>
              <a:rPr lang="en-US" sz="1100">
                <a:solidFill>
                  <a:srgbClr val="6A3E3E"/>
                </a:solidFill>
              </a:rPr>
              <a:t>result</a:t>
            </a:r>
            <a:r>
              <a:rPr lang="en-US" sz="1100">
                <a:solidFill>
                  <a:schemeClr val="dk1"/>
                </a:solidFill>
              </a:rPr>
              <a:t>.getUuids()</a:t>
            </a:r>
            <a:endParaRPr sz="11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.stream()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	  	   	.limit(10)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   	   		.forEach(</a:t>
            </a:r>
            <a:r>
              <a:rPr lang="en-US" sz="1100">
                <a:solidFill>
                  <a:srgbClr val="6A3E3E"/>
                </a:solidFill>
              </a:rPr>
              <a:t>uuid</a:t>
            </a:r>
            <a:r>
              <a:rPr lang="en-US" sz="1100">
                <a:solidFill>
                  <a:schemeClr val="dk1"/>
                </a:solidFill>
              </a:rPr>
              <a:t>-&gt;{</a:t>
            </a:r>
            <a:endParaRPr sz="11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7F0055"/>
                </a:solidFill>
              </a:rPr>
              <a:t>try</a:t>
            </a:r>
            <a:r>
              <a:rPr lang="en-US" sz="1100">
                <a:solidFill>
                  <a:schemeClr val="dk1"/>
                </a:solidFill>
              </a:rPr>
              <a:t> {</a:t>
            </a:r>
            <a:endParaRPr sz="11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Substance </a:t>
            </a:r>
            <a:r>
              <a:rPr lang="en-US" sz="1100">
                <a:solidFill>
                  <a:srgbClr val="6A3E3E"/>
                </a:solidFill>
              </a:rPr>
              <a:t>sub</a:t>
            </a:r>
            <a:r>
              <a:rPr lang="en-US" sz="1100">
                <a:solidFill>
                  <a:schemeClr val="dk1"/>
                </a:solidFill>
              </a:rPr>
              <a:t> = </a:t>
            </a:r>
            <a:r>
              <a:rPr lang="en-US" sz="1100">
                <a:solidFill>
                  <a:srgbClr val="6A3E3E"/>
                </a:solidFill>
              </a:rPr>
              <a:t>client</a:t>
            </a:r>
            <a:r>
              <a:rPr lang="en-US" sz="1100">
                <a:solidFill>
                  <a:schemeClr val="dk1"/>
                </a:solidFill>
              </a:rPr>
              <a:t>.fetchSubstance(</a:t>
            </a:r>
            <a:r>
              <a:rPr lang="en-US" sz="1100">
                <a:solidFill>
                  <a:srgbClr val="6A3E3E"/>
                </a:solidFill>
              </a:rPr>
              <a:t>uuid</a:t>
            </a:r>
            <a:r>
              <a:rPr lang="en-US" sz="1100">
                <a:solidFill>
                  <a:schemeClr val="dk1"/>
                </a:solidFill>
              </a:rPr>
              <a:t>);</a:t>
            </a:r>
            <a:endParaRPr sz="11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	            	  </a:t>
            </a:r>
            <a:endParaRPr sz="11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System.</a:t>
            </a:r>
            <a:r>
              <a:rPr b="1" i="1" lang="en-US" sz="1100">
                <a:solidFill>
                  <a:srgbClr val="0000C0"/>
                </a:solidFill>
              </a:rPr>
              <a:t>out</a:t>
            </a:r>
            <a:r>
              <a:rPr lang="en-US" sz="1100">
                <a:solidFill>
                  <a:schemeClr val="dk1"/>
                </a:solidFill>
              </a:rPr>
              <a:t>.println(</a:t>
            </a:r>
            <a:r>
              <a:rPr lang="en-US" sz="1100">
                <a:solidFill>
                  <a:srgbClr val="6A3E3E"/>
                </a:solidFill>
              </a:rPr>
              <a:t>sub</a:t>
            </a:r>
            <a:r>
              <a:rPr lang="en-US" sz="1100">
                <a:solidFill>
                  <a:schemeClr val="dk1"/>
                </a:solidFill>
              </a:rPr>
              <a:t>.getName());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                           }</a:t>
            </a:r>
            <a:r>
              <a:rPr b="1" lang="en-US" sz="1100">
                <a:solidFill>
                  <a:srgbClr val="7F0055"/>
                </a:solidFill>
              </a:rPr>
              <a:t>catch</a:t>
            </a:r>
            <a:r>
              <a:rPr lang="en-US" sz="1100">
                <a:solidFill>
                  <a:schemeClr val="dk1"/>
                </a:solidFill>
              </a:rPr>
              <a:t>(IOException </a:t>
            </a:r>
            <a:r>
              <a:rPr lang="en-US" sz="1100">
                <a:solidFill>
                  <a:srgbClr val="6A3E3E"/>
                </a:solidFill>
              </a:rPr>
              <a:t>e</a:t>
            </a:r>
            <a:r>
              <a:rPr lang="en-US" sz="1100">
                <a:solidFill>
                  <a:schemeClr val="dk1"/>
                </a:solidFill>
              </a:rPr>
              <a:t>) {}});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5034250" y="3055325"/>
            <a:ext cx="3855300" cy="312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search results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total : 1973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top 10 substance names: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NAPHTHALENE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POLYCYCLIC AROMATIC HYDROCARBONS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PHENANTHRENE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ANTHRACENE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BENZ(A)ANTHRACENE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TRIPHENYLENE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CHRYSENE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BENZO(C)PHENANTHRENE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TETRACENE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DIBENZ(A,H)ANTHRACENE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1013775" y="6178200"/>
            <a:ext cx="68700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https://tripod.nih.gov/ginas/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272675" y="6203489"/>
            <a:ext cx="533400" cy="3651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3"/>
          <p:cNvSpPr txBox="1"/>
          <p:nvPr>
            <p:ph type="title"/>
          </p:nvPr>
        </p:nvSpPr>
        <p:spPr>
          <a:xfrm>
            <a:off x="306624" y="289400"/>
            <a:ext cx="7886700" cy="11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236" name="Google Shape;236;p33"/>
          <p:cNvSpPr txBox="1"/>
          <p:nvPr>
            <p:ph idx="4294967295" type="body"/>
          </p:nvPr>
        </p:nvSpPr>
        <p:spPr>
          <a:xfrm>
            <a:off x="1284650" y="1657054"/>
            <a:ext cx="15195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NCATS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Tyler Peryea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Noel Southall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Dac-Trung Nguyen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Ivan Grishagin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Dammika Amugoda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Jorge Neyra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Niko Anderson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Mark Williams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Tim Sheils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Chris LeClair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Paul Shinn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Qian Zhu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Christine Colvis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Mark Williams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7" name="Google Shape;237;p33"/>
          <p:cNvSpPr txBox="1"/>
          <p:nvPr/>
        </p:nvSpPr>
        <p:spPr>
          <a:xfrm>
            <a:off x="3206300" y="1599754"/>
            <a:ext cx="17142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Larry Callahan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Frank Switzer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Yulia Borodina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Ramez Ghazzaoui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Elaine Johansen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Ta-Jen Chen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Archana Newatia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Mary-Ann Slack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Alex Welsch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Sarah Stemann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Yoshiyuki Tokiwa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3258325" y="3823554"/>
            <a:ext cx="863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5374775" y="1648054"/>
            <a:ext cx="4783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4920500" y="2588263"/>
            <a:ext cx="4281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 Pharmacopeial Convention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Fouad Atouf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Andrej Wilk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Tina Morris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4920500" y="1599754"/>
            <a:ext cx="4281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Medicines Evaluation Board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Herman Diederik		Ciska Matai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Marcel Hoefnagel		Burt Kroes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Joris Kampmeijer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153400" y="6356351"/>
            <a:ext cx="533400" cy="3651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153400" y="6356351"/>
            <a:ext cx="533400" cy="3651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50" y="1110300"/>
            <a:ext cx="3732850" cy="50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Status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175" y="1604750"/>
            <a:ext cx="4911199" cy="435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Status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6200" y="990600"/>
            <a:ext cx="9008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215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317" lvl="0" marL="514217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•"/>
            </a:pPr>
            <a:r>
              <a:rPr b="1"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Improvements</a:t>
            </a:r>
            <a:endParaRPr b="1"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Substance “Hierarchy” views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Additional Validation Rules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Improved Relationship Handling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Improved Structure Resolver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Configurable / modular Validation Engine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Porting of some FDA-specific enhancements to main code base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Bug fixes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Improved UI 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106379"/>
              </a:buClr>
              <a:buSzPts val="2000"/>
              <a:buFont typeface="Century Gothic"/>
              <a:buChar char="○"/>
            </a:pPr>
            <a:r>
              <a:rPr lang="en-US" sz="20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Guided Search</a:t>
            </a:r>
            <a:endParaRPr sz="2000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New Search Guide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75" y="4722100"/>
            <a:ext cx="197800" cy="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" y="1412749"/>
            <a:ext cx="14201545" cy="550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New Search Guide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75" y="4722100"/>
            <a:ext cx="197800" cy="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3000"/>
            <a:ext cx="8839199" cy="322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New Search Guide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75" y="4722100"/>
            <a:ext cx="197800" cy="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3000"/>
            <a:ext cx="8829797" cy="34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New Search Guide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75" y="4722100"/>
            <a:ext cx="197800" cy="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3000"/>
            <a:ext cx="8839198" cy="18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06379"/>
              </a:buClr>
              <a:buFont typeface="Century Gothic"/>
              <a:buNone/>
            </a:pPr>
            <a:r>
              <a:rPr b="1" lang="en-US" sz="3600">
                <a:solidFill>
                  <a:srgbClr val="1063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GSRS 2.3.1 New Search Guide</a:t>
            </a:r>
            <a:endParaRPr b="1" i="0" sz="3600" u="none" cap="none" strike="noStrike">
              <a:solidFill>
                <a:srgbClr val="1063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75" y="4722100"/>
            <a:ext cx="197800" cy="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3000"/>
            <a:ext cx="8839201" cy="272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