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9311" r:id="rId1"/>
    <p:sldMasterId id="2147489319" r:id="rId2"/>
    <p:sldMasterId id="2147489327" r:id="rId3"/>
  </p:sldMasterIdLst>
  <p:notesMasterIdLst>
    <p:notesMasterId r:id="rId33"/>
  </p:notesMasterIdLst>
  <p:sldIdLst>
    <p:sldId id="272" r:id="rId4"/>
    <p:sldId id="257" r:id="rId5"/>
    <p:sldId id="494" r:id="rId6"/>
    <p:sldId id="510" r:id="rId7"/>
    <p:sldId id="264" r:id="rId8"/>
    <p:sldId id="284" r:id="rId9"/>
    <p:sldId id="490" r:id="rId10"/>
    <p:sldId id="529" r:id="rId11"/>
    <p:sldId id="530" r:id="rId12"/>
    <p:sldId id="698" r:id="rId13"/>
    <p:sldId id="699" r:id="rId14"/>
    <p:sldId id="548" r:id="rId15"/>
    <p:sldId id="278" r:id="rId16"/>
    <p:sldId id="288" r:id="rId17"/>
    <p:sldId id="279" r:id="rId18"/>
    <p:sldId id="282" r:id="rId19"/>
    <p:sldId id="549" r:id="rId20"/>
    <p:sldId id="286" r:id="rId21"/>
    <p:sldId id="532" r:id="rId22"/>
    <p:sldId id="546" r:id="rId23"/>
    <p:sldId id="547" r:id="rId24"/>
    <p:sldId id="531" r:id="rId25"/>
    <p:sldId id="537" r:id="rId26"/>
    <p:sldId id="700" r:id="rId27"/>
    <p:sldId id="491" r:id="rId28"/>
    <p:sldId id="521" r:id="rId29"/>
    <p:sldId id="280" r:id="rId30"/>
    <p:sldId id="526" r:id="rId31"/>
    <p:sldId id="525" r:id="rId32"/>
  </p:sldIdLst>
  <p:sldSz cx="9144000" cy="5143500" type="screen16x9"/>
  <p:notesSz cx="7010400" cy="92964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5613" indent="1588" algn="l" rtl="0" fontAlgn="base">
      <a:spcBef>
        <a:spcPct val="0"/>
      </a:spcBef>
      <a:spcAft>
        <a:spcPct val="0"/>
      </a:spcAft>
      <a:defRPr kern="1200">
        <a:solidFill>
          <a:schemeClr val="tx1"/>
        </a:solidFill>
        <a:latin typeface="Arial" charset="0"/>
        <a:ea typeface="ＭＳ Ｐゴシック" charset="-128"/>
        <a:cs typeface="+mn-cs"/>
      </a:defRPr>
    </a:lvl2pPr>
    <a:lvl3pPr marL="911225" indent="3175" algn="l" rtl="0" fontAlgn="base">
      <a:spcBef>
        <a:spcPct val="0"/>
      </a:spcBef>
      <a:spcAft>
        <a:spcPct val="0"/>
      </a:spcAft>
      <a:defRPr kern="1200">
        <a:solidFill>
          <a:schemeClr val="tx1"/>
        </a:solidFill>
        <a:latin typeface="Arial" charset="0"/>
        <a:ea typeface="ＭＳ Ｐゴシック" charset="-128"/>
        <a:cs typeface="+mn-cs"/>
      </a:defRPr>
    </a:lvl3pPr>
    <a:lvl4pPr marL="1366838" indent="4763" algn="l" rtl="0" fontAlgn="base">
      <a:spcBef>
        <a:spcPct val="0"/>
      </a:spcBef>
      <a:spcAft>
        <a:spcPct val="0"/>
      </a:spcAft>
      <a:defRPr kern="1200">
        <a:solidFill>
          <a:schemeClr val="tx1"/>
        </a:solidFill>
        <a:latin typeface="Arial" charset="0"/>
        <a:ea typeface="ＭＳ Ｐゴシック" charset="-128"/>
        <a:cs typeface="+mn-cs"/>
      </a:defRPr>
    </a:lvl4pPr>
    <a:lvl5pPr marL="1822450" indent="635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620">
          <p15:clr>
            <a:srgbClr val="A4A3A4"/>
          </p15:clr>
        </p15:guide>
        <p15:guide id="2" pos="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66"/>
    <a:srgbClr val="4C91D0"/>
    <a:srgbClr val="FF0000"/>
    <a:srgbClr val="66FFFF"/>
    <a:srgbClr val="CCFFFF"/>
    <a:srgbClr val="0000FF"/>
    <a:srgbClr val="CC0000"/>
    <a:srgbClr val="FFFF00"/>
    <a:srgbClr val="CCFFCC"/>
    <a:srgbClr val="E5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88710" autoAdjust="0"/>
  </p:normalViewPr>
  <p:slideViewPr>
    <p:cSldViewPr>
      <p:cViewPr varScale="1">
        <p:scale>
          <a:sx n="144" d="100"/>
          <a:sy n="144" d="100"/>
        </p:scale>
        <p:origin x="392" y="76"/>
      </p:cViewPr>
      <p:guideLst>
        <p:guide orient="horz" pos="1620"/>
        <p:guide pos="52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3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mita.Hastak\Documents\CMC%20Project\Artifacts\Public%20Meeting\FRN%20comments%20grap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70435718675065"/>
          <c:y val="9.0405742264101724E-2"/>
          <c:w val="0.50859128562649869"/>
          <c:h val="0.81918851547179661"/>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839-4C74-8EE2-83ACE4959C2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839-4C74-8EE2-83ACE4959C2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839-4C74-8EE2-83ACE4959C2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839-4C74-8EE2-83ACE4959C2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839-4C74-8EE2-83ACE4959C2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839-4C74-8EE2-83ACE4959C2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5839-4C74-8EE2-83ACE4959C2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5839-4C74-8EE2-83ACE4959C2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5839-4C74-8EE2-83ACE4959C29}"/>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5839-4C74-8EE2-83ACE4959C29}"/>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5839-4C74-8EE2-83ACE4959C29}"/>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5839-4C74-8EE2-83ACE4959C29}"/>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5839-4C74-8EE2-83ACE4959C29}"/>
              </c:ext>
            </c:extLst>
          </c:dPt>
          <c:dLbls>
            <c:dLbl>
              <c:idx val="0"/>
              <c:delete val="1"/>
              <c:extLst>
                <c:ext xmlns:c15="http://schemas.microsoft.com/office/drawing/2012/chart" uri="{CE6537A1-D6FC-4f65-9D91-7224C49458BB}"/>
                <c:ext xmlns:c16="http://schemas.microsoft.com/office/drawing/2014/chart" uri="{C3380CC4-5D6E-409C-BE32-E72D297353CC}">
                  <c16:uniqueId val="{00000001-5839-4C74-8EE2-83ACE4959C29}"/>
                </c:ext>
              </c:extLst>
            </c:dLbl>
            <c:dLbl>
              <c:idx val="1"/>
              <c:layout>
                <c:manualLayout>
                  <c:x val="-1.0233207936525869E-3"/>
                  <c:y val="5.2181475699158292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839-4C74-8EE2-83ACE4959C29}"/>
                </c:ext>
              </c:extLst>
            </c:dLbl>
            <c:dLbl>
              <c:idx val="2"/>
              <c:layout>
                <c:manualLayout>
                  <c:x val="-2.6125447937549492E-2"/>
                  <c:y val="-5.7717281026042476E-2"/>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1165521256996941"/>
                      <c:h val="0.13699262241393464"/>
                    </c:manualLayout>
                  </c15:layout>
                </c:ext>
                <c:ext xmlns:c16="http://schemas.microsoft.com/office/drawing/2014/chart" uri="{C3380CC4-5D6E-409C-BE32-E72D297353CC}">
                  <c16:uniqueId val="{00000005-5839-4C74-8EE2-83ACE4959C29}"/>
                </c:ext>
              </c:extLst>
            </c:dLbl>
            <c:dLbl>
              <c:idx val="3"/>
              <c:layout>
                <c:manualLayout>
                  <c:x val="1.3418004562622526E-2"/>
                  <c:y val="-2.2812128141836306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5839-4C74-8EE2-83ACE4959C29}"/>
                </c:ext>
              </c:extLst>
            </c:dLbl>
            <c:dLbl>
              <c:idx val="4"/>
              <c:layout>
                <c:manualLayout>
                  <c:x val="-8.2078839489070597E-3"/>
                  <c:y val="-7.048468181575759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5839-4C74-8EE2-83ACE4959C29}"/>
                </c:ext>
              </c:extLst>
            </c:dLbl>
            <c:dLbl>
              <c:idx val="5"/>
              <c:layout>
                <c:manualLayout>
                  <c:x val="1.8904685338404829E-2"/>
                  <c:y val="-1.2770397128788046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5839-4C74-8EE2-83ACE4959C29}"/>
                </c:ext>
              </c:extLst>
            </c:dLbl>
            <c:dLbl>
              <c:idx val="6"/>
              <c:delete val="1"/>
              <c:extLst>
                <c:ext xmlns:c15="http://schemas.microsoft.com/office/drawing/2012/chart" uri="{CE6537A1-D6FC-4f65-9D91-7224C49458BB}"/>
                <c:ext xmlns:c16="http://schemas.microsoft.com/office/drawing/2014/chart" uri="{C3380CC4-5D6E-409C-BE32-E72D297353CC}">
                  <c16:uniqueId val="{0000000D-5839-4C74-8EE2-83ACE4959C29}"/>
                </c:ext>
              </c:extLst>
            </c:dLbl>
            <c:dLbl>
              <c:idx val="7"/>
              <c:layout>
                <c:manualLayout>
                  <c:x val="1.717550222643335E-2"/>
                  <c:y val="1.039330146427095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F-5839-4C74-8EE2-83ACE4959C29}"/>
                </c:ext>
              </c:extLst>
            </c:dLbl>
            <c:dLbl>
              <c:idx val="8"/>
              <c:layout>
                <c:manualLayout>
                  <c:x val="1.4408908461686807E-2"/>
                  <c:y val="6.202661588071691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1-5839-4C74-8EE2-83ACE4959C29}"/>
                </c:ext>
              </c:extLst>
            </c:dLbl>
            <c:dLbl>
              <c:idx val="9"/>
              <c:delete val="1"/>
              <c:extLst>
                <c:ext xmlns:c15="http://schemas.microsoft.com/office/drawing/2012/chart" uri="{CE6537A1-D6FC-4f65-9D91-7224C49458BB}"/>
                <c:ext xmlns:c16="http://schemas.microsoft.com/office/drawing/2014/chart" uri="{C3380CC4-5D6E-409C-BE32-E72D297353CC}">
                  <c16:uniqueId val="{00000013-5839-4C74-8EE2-83ACE4959C29}"/>
                </c:ext>
              </c:extLst>
            </c:dLbl>
            <c:dLbl>
              <c:idx val="10"/>
              <c:delete val="1"/>
              <c:extLst>
                <c:ext xmlns:c15="http://schemas.microsoft.com/office/drawing/2012/chart" uri="{CE6537A1-D6FC-4f65-9D91-7224C49458BB}"/>
                <c:ext xmlns:c16="http://schemas.microsoft.com/office/drawing/2014/chart" uri="{C3380CC4-5D6E-409C-BE32-E72D297353CC}">
                  <c16:uniqueId val="{00000015-5839-4C74-8EE2-83ACE4959C29}"/>
                </c:ext>
              </c:extLst>
            </c:dLbl>
            <c:dLbl>
              <c:idx val="11"/>
              <c:delete val="1"/>
              <c:extLst>
                <c:ext xmlns:c15="http://schemas.microsoft.com/office/drawing/2012/chart" uri="{CE6537A1-D6FC-4f65-9D91-7224C49458BB}"/>
                <c:ext xmlns:c16="http://schemas.microsoft.com/office/drawing/2014/chart" uri="{C3380CC4-5D6E-409C-BE32-E72D297353CC}">
                  <c16:uniqueId val="{00000017-5839-4C74-8EE2-83ACE4959C29}"/>
                </c:ext>
              </c:extLst>
            </c:dLbl>
            <c:dLbl>
              <c:idx val="12"/>
              <c:delete val="1"/>
              <c:extLst>
                <c:ext xmlns:c15="http://schemas.microsoft.com/office/drawing/2012/chart" uri="{CE6537A1-D6FC-4f65-9D91-7224C49458BB}"/>
                <c:ext xmlns:c16="http://schemas.microsoft.com/office/drawing/2014/chart" uri="{C3380CC4-5D6E-409C-BE32-E72D297353CC}">
                  <c16:uniqueId val="{00000019-5839-4C74-8EE2-83ACE4959C29}"/>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Sheet3!$C$5:$O$5</c:f>
              <c:strCache>
                <c:ptCount val="13"/>
                <c:pt idx="0">
                  <c:v>Data Type</c:v>
                </c:pt>
                <c:pt idx="1">
                  <c:v>Definition</c:v>
                </c:pt>
                <c:pt idx="2">
                  <c:v>IDMP</c:v>
                </c:pt>
                <c:pt idx="3">
                  <c:v>Implementation</c:v>
                </c:pt>
                <c:pt idx="4">
                  <c:v>Vocabulary</c:v>
                </c:pt>
                <c:pt idx="5">
                  <c:v>Element Name</c:v>
                </c:pt>
                <c:pt idx="6">
                  <c:v>Opt/Mand</c:v>
                </c:pt>
                <c:pt idx="7">
                  <c:v>Policy</c:v>
                </c:pt>
                <c:pt idx="8">
                  <c:v>Suggestions</c:v>
                </c:pt>
                <c:pt idx="9">
                  <c:v>eCTD Mapping</c:v>
                </c:pt>
                <c:pt idx="10">
                  <c:v>General</c:v>
                </c:pt>
                <c:pt idx="11">
                  <c:v>New Element</c:v>
                </c:pt>
                <c:pt idx="12">
                  <c:v>Misc</c:v>
                </c:pt>
              </c:strCache>
            </c:strRef>
          </c:cat>
          <c:val>
            <c:numRef>
              <c:f>Sheet3!$C$6:$O$6</c:f>
              <c:numCache>
                <c:formatCode>General</c:formatCode>
                <c:ptCount val="13"/>
                <c:pt idx="0">
                  <c:v>6</c:v>
                </c:pt>
                <c:pt idx="1">
                  <c:v>75</c:v>
                </c:pt>
                <c:pt idx="2">
                  <c:v>119</c:v>
                </c:pt>
                <c:pt idx="3">
                  <c:v>51</c:v>
                </c:pt>
                <c:pt idx="4">
                  <c:v>75</c:v>
                </c:pt>
                <c:pt idx="5">
                  <c:v>26</c:v>
                </c:pt>
                <c:pt idx="6">
                  <c:v>2</c:v>
                </c:pt>
                <c:pt idx="7">
                  <c:v>23</c:v>
                </c:pt>
                <c:pt idx="8">
                  <c:v>39</c:v>
                </c:pt>
                <c:pt idx="9">
                  <c:v>14</c:v>
                </c:pt>
                <c:pt idx="10">
                  <c:v>10</c:v>
                </c:pt>
                <c:pt idx="11">
                  <c:v>3</c:v>
                </c:pt>
                <c:pt idx="12">
                  <c:v>3</c:v>
                </c:pt>
              </c:numCache>
            </c:numRef>
          </c:val>
          <c:extLst>
            <c:ext xmlns:c16="http://schemas.microsoft.com/office/drawing/2014/chart" uri="{C3380CC4-5D6E-409C-BE32-E72D297353CC}">
              <c16:uniqueId val="{0000001A-5839-4C74-8EE2-83ACE4959C2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358EBE-7008-4FEF-BEA5-027BB1F4CBFE}" type="doc">
      <dgm:prSet loTypeId="urn:microsoft.com/office/officeart/2005/8/layout/radial2" loCatId="relationship" qsTypeId="urn:microsoft.com/office/officeart/2005/8/quickstyle/3d3" qsCatId="3D" csTypeId="urn:microsoft.com/office/officeart/2005/8/colors/colorful1" csCatId="colorful" phldr="1"/>
      <dgm:spPr/>
      <dgm:t>
        <a:bodyPr/>
        <a:lstStyle/>
        <a:p>
          <a:endParaRPr lang="en-US"/>
        </a:p>
      </dgm:t>
    </dgm:pt>
    <dgm:pt modelId="{91FDC0CB-AC1E-45EB-BA92-05387ECC5799}">
      <dgm:prSet phldrT="[Text]" custT="1"/>
      <dgm:spPr/>
      <dgm:t>
        <a:bodyPr/>
        <a:lstStyle/>
        <a:p>
          <a:r>
            <a:rPr lang="en-US" sz="1000" dirty="0"/>
            <a:t>Efficacy</a:t>
          </a:r>
        </a:p>
      </dgm:t>
    </dgm:pt>
    <dgm:pt modelId="{CCF19FC3-25E1-4414-880F-D2B506F3FF04}" type="parTrans" cxnId="{2BA0DCC3-F1CC-4730-B60A-3FC002C74771}">
      <dgm:prSet/>
      <dgm:spPr>
        <a:ln>
          <a:solidFill>
            <a:schemeClr val="accent3"/>
          </a:solidFill>
        </a:ln>
      </dgm:spPr>
      <dgm:t>
        <a:bodyPr/>
        <a:lstStyle/>
        <a:p>
          <a:endParaRPr lang="en-US"/>
        </a:p>
      </dgm:t>
    </dgm:pt>
    <dgm:pt modelId="{44AFEC86-54BA-452C-B2DE-81BCE13AA826}" type="sibTrans" cxnId="{2BA0DCC3-F1CC-4730-B60A-3FC002C74771}">
      <dgm:prSet/>
      <dgm:spPr/>
      <dgm:t>
        <a:bodyPr/>
        <a:lstStyle/>
        <a:p>
          <a:endParaRPr lang="en-US"/>
        </a:p>
      </dgm:t>
    </dgm:pt>
    <dgm:pt modelId="{FCA147E8-2F45-4939-BA07-49B8010C7385}">
      <dgm:prSet phldrT="[Text]" custT="1"/>
      <dgm:spPr>
        <a:solidFill>
          <a:schemeClr val="accent2"/>
        </a:solidFill>
      </dgm:spPr>
      <dgm:t>
        <a:bodyPr/>
        <a:lstStyle/>
        <a:p>
          <a:r>
            <a:rPr lang="en-US" sz="1000" dirty="0"/>
            <a:t>Quality</a:t>
          </a:r>
        </a:p>
      </dgm:t>
    </dgm:pt>
    <dgm:pt modelId="{E47885B8-CAD2-4F77-9680-7B070C5807F6}" type="parTrans" cxnId="{14BD3C75-C336-468C-A672-E4504E39C4D3}">
      <dgm:prSet/>
      <dgm:spPr>
        <a:ln>
          <a:solidFill>
            <a:schemeClr val="accent2"/>
          </a:solidFill>
        </a:ln>
      </dgm:spPr>
      <dgm:t>
        <a:bodyPr/>
        <a:lstStyle/>
        <a:p>
          <a:endParaRPr lang="en-US"/>
        </a:p>
      </dgm:t>
    </dgm:pt>
    <dgm:pt modelId="{1C3CB69B-D267-40A9-81A0-90699BEEEAE5}" type="sibTrans" cxnId="{14BD3C75-C336-468C-A672-E4504E39C4D3}">
      <dgm:prSet/>
      <dgm:spPr/>
      <dgm:t>
        <a:bodyPr/>
        <a:lstStyle/>
        <a:p>
          <a:endParaRPr lang="en-US"/>
        </a:p>
      </dgm:t>
    </dgm:pt>
    <dgm:pt modelId="{415BFDD5-B3D0-4483-961C-F4D8CD148EA5}">
      <dgm:prSet phldrT="[Text]" custT="1"/>
      <dgm:spPr/>
      <dgm:t>
        <a:bodyPr/>
        <a:lstStyle/>
        <a:p>
          <a:r>
            <a:rPr lang="en-US" sz="1000" dirty="0"/>
            <a:t>Safety</a:t>
          </a:r>
        </a:p>
      </dgm:t>
    </dgm:pt>
    <dgm:pt modelId="{3CFD5308-2EC0-406E-8261-137255A0A3A8}" type="parTrans" cxnId="{0B847783-4A37-4B1A-A0AD-92C73397566F}">
      <dgm:prSet/>
      <dgm:spPr>
        <a:ln>
          <a:solidFill>
            <a:schemeClr val="accent5"/>
          </a:solidFill>
        </a:ln>
      </dgm:spPr>
      <dgm:t>
        <a:bodyPr/>
        <a:lstStyle/>
        <a:p>
          <a:endParaRPr lang="en-US"/>
        </a:p>
      </dgm:t>
    </dgm:pt>
    <dgm:pt modelId="{F54A2593-265F-4326-BEFB-AD2F125B04AE}" type="sibTrans" cxnId="{0B847783-4A37-4B1A-A0AD-92C73397566F}">
      <dgm:prSet/>
      <dgm:spPr/>
      <dgm:t>
        <a:bodyPr/>
        <a:lstStyle/>
        <a:p>
          <a:endParaRPr lang="en-US"/>
        </a:p>
      </dgm:t>
    </dgm:pt>
    <dgm:pt modelId="{A5792772-2FFE-4B07-AB74-DC481180C331}" type="pres">
      <dgm:prSet presAssocID="{C3358EBE-7008-4FEF-BEA5-027BB1F4CBFE}" presName="composite" presStyleCnt="0">
        <dgm:presLayoutVars>
          <dgm:chMax val="5"/>
          <dgm:dir/>
          <dgm:animLvl val="ctr"/>
          <dgm:resizeHandles val="exact"/>
        </dgm:presLayoutVars>
      </dgm:prSet>
      <dgm:spPr/>
    </dgm:pt>
    <dgm:pt modelId="{C6EF0BDA-676C-4B23-B353-459A9591C319}" type="pres">
      <dgm:prSet presAssocID="{C3358EBE-7008-4FEF-BEA5-027BB1F4CBFE}" presName="cycle" presStyleCnt="0"/>
      <dgm:spPr/>
    </dgm:pt>
    <dgm:pt modelId="{FB0B9638-884F-4FCA-BBAA-A747EF517E44}" type="pres">
      <dgm:prSet presAssocID="{C3358EBE-7008-4FEF-BEA5-027BB1F4CBFE}" presName="centerShape" presStyleCnt="0"/>
      <dgm:spPr/>
    </dgm:pt>
    <dgm:pt modelId="{21A0D5CB-ACB4-405A-BF4B-E17DB7A690E7}" type="pres">
      <dgm:prSet presAssocID="{C3358EBE-7008-4FEF-BEA5-027BB1F4CBFE}" presName="connSite" presStyleLbl="node1" presStyleIdx="0" presStyleCnt="4"/>
      <dgm:spPr/>
    </dgm:pt>
    <dgm:pt modelId="{B063D085-B470-48DB-B3E3-B3EDC6F22CFC}" type="pres">
      <dgm:prSet presAssocID="{C3358EBE-7008-4FEF-BEA5-027BB1F4CBFE}" presName="visible" presStyleLbl="node1" presStyleIdx="0" presStyleCnt="4" custScaleX="60954" custScaleY="60954"/>
      <dgm:spPr>
        <a:solidFill>
          <a:schemeClr val="accent6"/>
        </a:solidFill>
      </dgm:spPr>
    </dgm:pt>
    <dgm:pt modelId="{290A130D-5E49-4850-B9F4-DACBF75CDD40}" type="pres">
      <dgm:prSet presAssocID="{CCF19FC3-25E1-4414-880F-D2B506F3FF04}" presName="Name25" presStyleLbl="parChTrans1D1" presStyleIdx="0" presStyleCnt="3"/>
      <dgm:spPr/>
    </dgm:pt>
    <dgm:pt modelId="{D85842EA-A40B-4839-B373-F96A6698FD18}" type="pres">
      <dgm:prSet presAssocID="{91FDC0CB-AC1E-45EB-BA92-05387ECC5799}" presName="node" presStyleCnt="0"/>
      <dgm:spPr/>
    </dgm:pt>
    <dgm:pt modelId="{3737829C-E796-461E-AAD6-25001B22158B}" type="pres">
      <dgm:prSet presAssocID="{91FDC0CB-AC1E-45EB-BA92-05387ECC5799}" presName="parentNode" presStyleLbl="node1" presStyleIdx="1" presStyleCnt="4" custScaleX="208703" custScaleY="183479">
        <dgm:presLayoutVars>
          <dgm:chMax val="1"/>
          <dgm:bulletEnabled val="1"/>
        </dgm:presLayoutVars>
      </dgm:prSet>
      <dgm:spPr/>
    </dgm:pt>
    <dgm:pt modelId="{7621E7C3-E2D8-4E9C-B296-EA832430BBB4}" type="pres">
      <dgm:prSet presAssocID="{91FDC0CB-AC1E-45EB-BA92-05387ECC5799}" presName="childNode" presStyleLbl="revTx" presStyleIdx="0" presStyleCnt="0">
        <dgm:presLayoutVars>
          <dgm:bulletEnabled val="1"/>
        </dgm:presLayoutVars>
      </dgm:prSet>
      <dgm:spPr/>
    </dgm:pt>
    <dgm:pt modelId="{2FCE2E4C-ED14-4945-B7ED-EB67E4A25D74}" type="pres">
      <dgm:prSet presAssocID="{E47885B8-CAD2-4F77-9680-7B070C5807F6}" presName="Name25" presStyleLbl="parChTrans1D1" presStyleIdx="1" presStyleCnt="3"/>
      <dgm:spPr/>
    </dgm:pt>
    <dgm:pt modelId="{807C0614-D6F0-4307-836A-8CBD7B0F898C}" type="pres">
      <dgm:prSet presAssocID="{FCA147E8-2F45-4939-BA07-49B8010C7385}" presName="node" presStyleCnt="0"/>
      <dgm:spPr/>
    </dgm:pt>
    <dgm:pt modelId="{0D4C9118-374D-43D4-A95B-D6192EE896C1}" type="pres">
      <dgm:prSet presAssocID="{FCA147E8-2F45-4939-BA07-49B8010C7385}" presName="parentNode" presStyleLbl="node1" presStyleIdx="2" presStyleCnt="4" custScaleX="183479" custScaleY="183479">
        <dgm:presLayoutVars>
          <dgm:chMax val="1"/>
          <dgm:bulletEnabled val="1"/>
        </dgm:presLayoutVars>
      </dgm:prSet>
      <dgm:spPr/>
    </dgm:pt>
    <dgm:pt modelId="{64D815B6-F9A5-4D14-B581-F817AD3E4134}" type="pres">
      <dgm:prSet presAssocID="{FCA147E8-2F45-4939-BA07-49B8010C7385}" presName="childNode" presStyleLbl="revTx" presStyleIdx="0" presStyleCnt="0">
        <dgm:presLayoutVars>
          <dgm:bulletEnabled val="1"/>
        </dgm:presLayoutVars>
      </dgm:prSet>
      <dgm:spPr/>
    </dgm:pt>
    <dgm:pt modelId="{4091A7C2-4180-4861-84EF-62681816F37D}" type="pres">
      <dgm:prSet presAssocID="{3CFD5308-2EC0-406E-8261-137255A0A3A8}" presName="Name25" presStyleLbl="parChTrans1D1" presStyleIdx="2" presStyleCnt="3"/>
      <dgm:spPr/>
    </dgm:pt>
    <dgm:pt modelId="{B5F31E70-9928-422A-BBD4-D9C4DC78528D}" type="pres">
      <dgm:prSet presAssocID="{415BFDD5-B3D0-4483-961C-F4D8CD148EA5}" presName="node" presStyleCnt="0"/>
      <dgm:spPr/>
    </dgm:pt>
    <dgm:pt modelId="{A0C1B718-00F8-448F-8465-85DBC3B7DAE9}" type="pres">
      <dgm:prSet presAssocID="{415BFDD5-B3D0-4483-961C-F4D8CD148EA5}" presName="parentNode" presStyleLbl="node1" presStyleIdx="3" presStyleCnt="4" custScaleX="183479" custScaleY="183479">
        <dgm:presLayoutVars>
          <dgm:chMax val="1"/>
          <dgm:bulletEnabled val="1"/>
        </dgm:presLayoutVars>
      </dgm:prSet>
      <dgm:spPr/>
    </dgm:pt>
    <dgm:pt modelId="{F38EAE3A-D640-4FF2-AFBF-CFC48E3CEBC8}" type="pres">
      <dgm:prSet presAssocID="{415BFDD5-B3D0-4483-961C-F4D8CD148EA5}" presName="childNode" presStyleLbl="revTx" presStyleIdx="0" presStyleCnt="0">
        <dgm:presLayoutVars>
          <dgm:bulletEnabled val="1"/>
        </dgm:presLayoutVars>
      </dgm:prSet>
      <dgm:spPr/>
    </dgm:pt>
  </dgm:ptLst>
  <dgm:cxnLst>
    <dgm:cxn modelId="{889A8222-0414-4E88-8970-02DAEF0639A4}" type="presOf" srcId="{FCA147E8-2F45-4939-BA07-49B8010C7385}" destId="{0D4C9118-374D-43D4-A95B-D6192EE896C1}" srcOrd="0" destOrd="0" presId="urn:microsoft.com/office/officeart/2005/8/layout/radial2"/>
    <dgm:cxn modelId="{49964944-4703-4765-A1DF-60A7A2FDF13C}" type="presOf" srcId="{415BFDD5-B3D0-4483-961C-F4D8CD148EA5}" destId="{A0C1B718-00F8-448F-8465-85DBC3B7DAE9}" srcOrd="0" destOrd="0" presId="urn:microsoft.com/office/officeart/2005/8/layout/radial2"/>
    <dgm:cxn modelId="{F98DAA73-43E4-4443-9C22-32F834A16A15}" type="presOf" srcId="{C3358EBE-7008-4FEF-BEA5-027BB1F4CBFE}" destId="{A5792772-2FFE-4B07-AB74-DC481180C331}" srcOrd="0" destOrd="0" presId="urn:microsoft.com/office/officeart/2005/8/layout/radial2"/>
    <dgm:cxn modelId="{14BD3C75-C336-468C-A672-E4504E39C4D3}" srcId="{C3358EBE-7008-4FEF-BEA5-027BB1F4CBFE}" destId="{FCA147E8-2F45-4939-BA07-49B8010C7385}" srcOrd="1" destOrd="0" parTransId="{E47885B8-CAD2-4F77-9680-7B070C5807F6}" sibTransId="{1C3CB69B-D267-40A9-81A0-90699BEEEAE5}"/>
    <dgm:cxn modelId="{82C57A76-D0CC-4E26-A4A3-5ED071D2549F}" type="presOf" srcId="{CCF19FC3-25E1-4414-880F-D2B506F3FF04}" destId="{290A130D-5E49-4850-B9F4-DACBF75CDD40}" srcOrd="0" destOrd="0" presId="urn:microsoft.com/office/officeart/2005/8/layout/radial2"/>
    <dgm:cxn modelId="{14E58157-F577-462B-A0F1-9CDCDBED82BC}" type="presOf" srcId="{E47885B8-CAD2-4F77-9680-7B070C5807F6}" destId="{2FCE2E4C-ED14-4945-B7ED-EB67E4A25D74}" srcOrd="0" destOrd="0" presId="urn:microsoft.com/office/officeart/2005/8/layout/radial2"/>
    <dgm:cxn modelId="{0B847783-4A37-4B1A-A0AD-92C73397566F}" srcId="{C3358EBE-7008-4FEF-BEA5-027BB1F4CBFE}" destId="{415BFDD5-B3D0-4483-961C-F4D8CD148EA5}" srcOrd="2" destOrd="0" parTransId="{3CFD5308-2EC0-406E-8261-137255A0A3A8}" sibTransId="{F54A2593-265F-4326-BEFB-AD2F125B04AE}"/>
    <dgm:cxn modelId="{258FC6B0-9597-4733-AEF2-FB647ADCBD8C}" type="presOf" srcId="{3CFD5308-2EC0-406E-8261-137255A0A3A8}" destId="{4091A7C2-4180-4861-84EF-62681816F37D}" srcOrd="0" destOrd="0" presId="urn:microsoft.com/office/officeart/2005/8/layout/radial2"/>
    <dgm:cxn modelId="{2BA0DCC3-F1CC-4730-B60A-3FC002C74771}" srcId="{C3358EBE-7008-4FEF-BEA5-027BB1F4CBFE}" destId="{91FDC0CB-AC1E-45EB-BA92-05387ECC5799}" srcOrd="0" destOrd="0" parTransId="{CCF19FC3-25E1-4414-880F-D2B506F3FF04}" sibTransId="{44AFEC86-54BA-452C-B2DE-81BCE13AA826}"/>
    <dgm:cxn modelId="{5D5DB6D7-3A57-4137-8C79-EE53BA4D9178}" type="presOf" srcId="{91FDC0CB-AC1E-45EB-BA92-05387ECC5799}" destId="{3737829C-E796-461E-AAD6-25001B22158B}" srcOrd="0" destOrd="0" presId="urn:microsoft.com/office/officeart/2005/8/layout/radial2"/>
    <dgm:cxn modelId="{F0CD4B7E-EEB9-45D8-ACE0-BDCA62D1D514}" type="presParOf" srcId="{A5792772-2FFE-4B07-AB74-DC481180C331}" destId="{C6EF0BDA-676C-4B23-B353-459A9591C319}" srcOrd="0" destOrd="0" presId="urn:microsoft.com/office/officeart/2005/8/layout/radial2"/>
    <dgm:cxn modelId="{5193FC86-F222-4FEE-9255-B6264D7ECFF0}" type="presParOf" srcId="{C6EF0BDA-676C-4B23-B353-459A9591C319}" destId="{FB0B9638-884F-4FCA-BBAA-A747EF517E44}" srcOrd="0" destOrd="0" presId="urn:microsoft.com/office/officeart/2005/8/layout/radial2"/>
    <dgm:cxn modelId="{79BC88AB-D845-4372-8ADB-3D1E91848AF9}" type="presParOf" srcId="{FB0B9638-884F-4FCA-BBAA-A747EF517E44}" destId="{21A0D5CB-ACB4-405A-BF4B-E17DB7A690E7}" srcOrd="0" destOrd="0" presId="urn:microsoft.com/office/officeart/2005/8/layout/radial2"/>
    <dgm:cxn modelId="{298A2039-2909-4CEE-A7FC-3B5279BA6E2D}" type="presParOf" srcId="{FB0B9638-884F-4FCA-BBAA-A747EF517E44}" destId="{B063D085-B470-48DB-B3E3-B3EDC6F22CFC}" srcOrd="1" destOrd="0" presId="urn:microsoft.com/office/officeart/2005/8/layout/radial2"/>
    <dgm:cxn modelId="{9C2EEB5D-0442-45ED-9F27-CC6D560427B8}" type="presParOf" srcId="{C6EF0BDA-676C-4B23-B353-459A9591C319}" destId="{290A130D-5E49-4850-B9F4-DACBF75CDD40}" srcOrd="1" destOrd="0" presId="urn:microsoft.com/office/officeart/2005/8/layout/radial2"/>
    <dgm:cxn modelId="{A3E1AFA5-DBBE-4306-89EB-4A67477AF5B3}" type="presParOf" srcId="{C6EF0BDA-676C-4B23-B353-459A9591C319}" destId="{D85842EA-A40B-4839-B373-F96A6698FD18}" srcOrd="2" destOrd="0" presId="urn:microsoft.com/office/officeart/2005/8/layout/radial2"/>
    <dgm:cxn modelId="{E9408B94-AB30-4418-B4C3-C621B8B538A3}" type="presParOf" srcId="{D85842EA-A40B-4839-B373-F96A6698FD18}" destId="{3737829C-E796-461E-AAD6-25001B22158B}" srcOrd="0" destOrd="0" presId="urn:microsoft.com/office/officeart/2005/8/layout/radial2"/>
    <dgm:cxn modelId="{EA6AD9DF-A801-4902-8209-996F544EE66C}" type="presParOf" srcId="{D85842EA-A40B-4839-B373-F96A6698FD18}" destId="{7621E7C3-E2D8-4E9C-B296-EA832430BBB4}" srcOrd="1" destOrd="0" presId="urn:microsoft.com/office/officeart/2005/8/layout/radial2"/>
    <dgm:cxn modelId="{5072944A-A6E2-4CB5-9FA1-9BEF8B3548F0}" type="presParOf" srcId="{C6EF0BDA-676C-4B23-B353-459A9591C319}" destId="{2FCE2E4C-ED14-4945-B7ED-EB67E4A25D74}" srcOrd="3" destOrd="0" presId="urn:microsoft.com/office/officeart/2005/8/layout/radial2"/>
    <dgm:cxn modelId="{C2B247C4-4B0D-4B1D-B1D7-5D64AB7727B1}" type="presParOf" srcId="{C6EF0BDA-676C-4B23-B353-459A9591C319}" destId="{807C0614-D6F0-4307-836A-8CBD7B0F898C}" srcOrd="4" destOrd="0" presId="urn:microsoft.com/office/officeart/2005/8/layout/radial2"/>
    <dgm:cxn modelId="{1973A003-A5D3-4131-9316-C9F1BE733A8E}" type="presParOf" srcId="{807C0614-D6F0-4307-836A-8CBD7B0F898C}" destId="{0D4C9118-374D-43D4-A95B-D6192EE896C1}" srcOrd="0" destOrd="0" presId="urn:microsoft.com/office/officeart/2005/8/layout/radial2"/>
    <dgm:cxn modelId="{89890AD6-FD5D-4276-B561-A2FA0F5C0487}" type="presParOf" srcId="{807C0614-D6F0-4307-836A-8CBD7B0F898C}" destId="{64D815B6-F9A5-4D14-B581-F817AD3E4134}" srcOrd="1" destOrd="0" presId="urn:microsoft.com/office/officeart/2005/8/layout/radial2"/>
    <dgm:cxn modelId="{7FF7A34D-C8E5-42FA-B39D-E99240D8CAC8}" type="presParOf" srcId="{C6EF0BDA-676C-4B23-B353-459A9591C319}" destId="{4091A7C2-4180-4861-84EF-62681816F37D}" srcOrd="5" destOrd="0" presId="urn:microsoft.com/office/officeart/2005/8/layout/radial2"/>
    <dgm:cxn modelId="{4F59CE8B-EEB2-4160-B8DC-4D0250E25285}" type="presParOf" srcId="{C6EF0BDA-676C-4B23-B353-459A9591C319}" destId="{B5F31E70-9928-422A-BBD4-D9C4DC78528D}" srcOrd="6" destOrd="0" presId="urn:microsoft.com/office/officeart/2005/8/layout/radial2"/>
    <dgm:cxn modelId="{978AF44F-D84F-4936-B4FB-D7C4E2EA4B28}" type="presParOf" srcId="{B5F31E70-9928-422A-BBD4-D9C4DC78528D}" destId="{A0C1B718-00F8-448F-8465-85DBC3B7DAE9}" srcOrd="0" destOrd="0" presId="urn:microsoft.com/office/officeart/2005/8/layout/radial2"/>
    <dgm:cxn modelId="{FDFC7573-B0EA-4A30-B341-0D3E2A69112D}" type="presParOf" srcId="{B5F31E70-9928-422A-BBD4-D9C4DC78528D}" destId="{F38EAE3A-D640-4FF2-AFBF-CFC48E3CEBC8}" srcOrd="1" destOrd="0" presId="urn:microsoft.com/office/officeart/2005/8/layout/radial2"/>
  </dgm:cxnLst>
  <dgm:bg/>
  <dgm:whole/>
  <dgm:extLst>
    <a:ext uri="http://schemas.microsoft.com/office/drawing/2008/diagram">
      <dsp:dataModelExt xmlns:dsp="http://schemas.microsoft.com/office/drawing/2008/diagram" relId="rId15"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1A7C2-4180-4861-84EF-62681816F37D}">
      <dsp:nvSpPr>
        <dsp:cNvPr id="0" name=""/>
        <dsp:cNvSpPr/>
      </dsp:nvSpPr>
      <dsp:spPr>
        <a:xfrm rot="2571157">
          <a:off x="499907" y="760174"/>
          <a:ext cx="99006" cy="48779"/>
        </a:xfrm>
        <a:custGeom>
          <a:avLst/>
          <a:gdLst/>
          <a:ahLst/>
          <a:cxnLst/>
          <a:rect l="0" t="0" r="0" b="0"/>
          <a:pathLst>
            <a:path>
              <a:moveTo>
                <a:pt x="0" y="24389"/>
              </a:moveTo>
              <a:lnTo>
                <a:pt x="99006" y="24389"/>
              </a:lnTo>
            </a:path>
          </a:pathLst>
        </a:custGeom>
        <a:noFill/>
        <a:ln w="25400" cap="flat" cmpd="sng" algn="ctr">
          <a:solidFill>
            <a:schemeClr val="accent5"/>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FCE2E4C-ED14-4945-B7ED-EB67E4A25D74}">
      <dsp:nvSpPr>
        <dsp:cNvPr id="0" name=""/>
        <dsp:cNvSpPr/>
      </dsp:nvSpPr>
      <dsp:spPr>
        <a:xfrm>
          <a:off x="513119" y="558892"/>
          <a:ext cx="111482" cy="48779"/>
        </a:xfrm>
        <a:custGeom>
          <a:avLst/>
          <a:gdLst/>
          <a:ahLst/>
          <a:cxnLst/>
          <a:rect l="0" t="0" r="0" b="0"/>
          <a:pathLst>
            <a:path>
              <a:moveTo>
                <a:pt x="0" y="24389"/>
              </a:moveTo>
              <a:lnTo>
                <a:pt x="111482" y="24389"/>
              </a:lnTo>
            </a:path>
          </a:pathLst>
        </a:custGeom>
        <a:noFill/>
        <a:ln w="25400" cap="flat" cmpd="sng" algn="ctr">
          <a:solidFill>
            <a:schemeClr val="accent2"/>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90A130D-5E49-4850-B9F4-DACBF75CDD40}">
      <dsp:nvSpPr>
        <dsp:cNvPr id="0" name=""/>
        <dsp:cNvSpPr/>
      </dsp:nvSpPr>
      <dsp:spPr>
        <a:xfrm rot="18992162">
          <a:off x="503425" y="363335"/>
          <a:ext cx="70711" cy="48779"/>
        </a:xfrm>
        <a:custGeom>
          <a:avLst/>
          <a:gdLst/>
          <a:ahLst/>
          <a:cxnLst/>
          <a:rect l="0" t="0" r="0" b="0"/>
          <a:pathLst>
            <a:path>
              <a:moveTo>
                <a:pt x="0" y="24389"/>
              </a:moveTo>
              <a:lnTo>
                <a:pt x="70711" y="24389"/>
              </a:lnTo>
            </a:path>
          </a:pathLst>
        </a:custGeom>
        <a:noFill/>
        <a:ln w="25400" cap="flat" cmpd="sng" algn="ctr">
          <a:solidFill>
            <a:schemeClr val="accent3"/>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063D085-B470-48DB-B3E3-B3EDC6F22CFC}">
      <dsp:nvSpPr>
        <dsp:cNvPr id="0" name=""/>
        <dsp:cNvSpPr/>
      </dsp:nvSpPr>
      <dsp:spPr>
        <a:xfrm>
          <a:off x="175122" y="425957"/>
          <a:ext cx="314649" cy="314649"/>
        </a:xfrm>
        <a:prstGeom prst="ellipse">
          <a:avLst/>
        </a:prstGeom>
        <a:solidFill>
          <a:schemeClr val="accent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737829C-E796-461E-AAD6-25001B22158B}">
      <dsp:nvSpPr>
        <dsp:cNvPr id="0" name=""/>
        <dsp:cNvSpPr/>
      </dsp:nvSpPr>
      <dsp:spPr>
        <a:xfrm>
          <a:off x="461038" y="-129054"/>
          <a:ext cx="646405" cy="568280"/>
        </a:xfrm>
        <a:prstGeom prst="ellipse">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Efficacy</a:t>
          </a:r>
        </a:p>
      </dsp:txBody>
      <dsp:txXfrm>
        <a:off x="555702" y="-45831"/>
        <a:ext cx="457077" cy="401834"/>
      </dsp:txXfrm>
    </dsp:sp>
    <dsp:sp modelId="{0D4C9118-374D-43D4-A95B-D6192EE896C1}">
      <dsp:nvSpPr>
        <dsp:cNvPr id="0" name=""/>
        <dsp:cNvSpPr/>
      </dsp:nvSpPr>
      <dsp:spPr>
        <a:xfrm>
          <a:off x="624601" y="299142"/>
          <a:ext cx="568280" cy="568280"/>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Quality</a:t>
          </a:r>
        </a:p>
      </dsp:txBody>
      <dsp:txXfrm>
        <a:off x="707824" y="382365"/>
        <a:ext cx="401834" cy="401834"/>
      </dsp:txXfrm>
    </dsp:sp>
    <dsp:sp modelId="{A0C1B718-00F8-448F-8465-85DBC3B7DAE9}">
      <dsp:nvSpPr>
        <dsp:cNvPr id="0" name=""/>
        <dsp:cNvSpPr/>
      </dsp:nvSpPr>
      <dsp:spPr>
        <a:xfrm>
          <a:off x="509866" y="727339"/>
          <a:ext cx="568280" cy="568280"/>
        </a:xfrm>
        <a:prstGeom prst="ellipse">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Safety</a:t>
          </a:r>
        </a:p>
      </dsp:txBody>
      <dsp:txXfrm>
        <a:off x="593089" y="810562"/>
        <a:ext cx="401834" cy="401834"/>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6888" cy="465138"/>
          </a:xfrm>
          <a:prstGeom prst="rect">
            <a:avLst/>
          </a:prstGeom>
        </p:spPr>
        <p:txBody>
          <a:bodyPr vert="horz" lIns="92099" tIns="46049" rIns="92099" bIns="46049" rtlCol="0"/>
          <a:lstStyle>
            <a:lvl1pPr algn="l">
              <a:defRPr sz="1200">
                <a:latin typeface="Arial" charset="0"/>
                <a:ea typeface="+mn-ea"/>
                <a:cs typeface="Arial" charset="0"/>
              </a:defRPr>
            </a:lvl1pPr>
          </a:lstStyle>
          <a:p>
            <a:pPr>
              <a:defRPr/>
            </a:pPr>
            <a:endParaRPr lang="en-US"/>
          </a:p>
        </p:txBody>
      </p:sp>
      <p:sp>
        <p:nvSpPr>
          <p:cNvPr id="3" name="Date Placeholder 2"/>
          <p:cNvSpPr>
            <a:spLocks noGrp="1"/>
          </p:cNvSpPr>
          <p:nvPr>
            <p:ph type="dt" idx="1"/>
          </p:nvPr>
        </p:nvSpPr>
        <p:spPr>
          <a:xfrm>
            <a:off x="3971925" y="0"/>
            <a:ext cx="3036888" cy="465138"/>
          </a:xfrm>
          <a:prstGeom prst="rect">
            <a:avLst/>
          </a:prstGeom>
        </p:spPr>
        <p:txBody>
          <a:bodyPr vert="horz" wrap="square" lIns="92099" tIns="46049" rIns="92099" bIns="46049" numCol="1" anchor="t" anchorCtr="0" compatLnSpc="1">
            <a:prstTxWarp prst="textNoShape">
              <a:avLst/>
            </a:prstTxWarp>
          </a:bodyPr>
          <a:lstStyle>
            <a:lvl1pPr algn="r">
              <a:defRPr sz="1200">
                <a:latin typeface="Arial" pitchFamily="34" charset="0"/>
                <a:ea typeface="ＭＳ Ｐゴシック" pitchFamily="34" charset="-128"/>
                <a:cs typeface="+mn-cs"/>
              </a:defRPr>
            </a:lvl1pPr>
          </a:lstStyle>
          <a:p>
            <a:pPr>
              <a:defRPr/>
            </a:pPr>
            <a:fld id="{934ACF68-271C-4564-A744-D5DBE95EBD25}" type="datetimeFigureOut">
              <a:rPr lang="en-US"/>
              <a:pPr>
                <a:defRPr/>
              </a:pPr>
              <a:t>11/15/2018</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2099" tIns="46049" rIns="92099" bIns="46049"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2099" tIns="46049" rIns="92099" bIns="4604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6888" cy="465138"/>
          </a:xfrm>
          <a:prstGeom prst="rect">
            <a:avLst/>
          </a:prstGeom>
        </p:spPr>
        <p:txBody>
          <a:bodyPr vert="horz" lIns="92099" tIns="46049" rIns="92099" bIns="46049" rtlCol="0" anchor="b"/>
          <a:lstStyle>
            <a:lvl1pPr algn="l">
              <a:defRPr sz="1200">
                <a:latin typeface="Arial"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3971925" y="8829675"/>
            <a:ext cx="3036888" cy="465138"/>
          </a:xfrm>
          <a:prstGeom prst="rect">
            <a:avLst/>
          </a:prstGeom>
        </p:spPr>
        <p:txBody>
          <a:bodyPr vert="horz" wrap="square" lIns="92099" tIns="46049" rIns="92099" bIns="46049" numCol="1" anchor="b" anchorCtr="0" compatLnSpc="1">
            <a:prstTxWarp prst="textNoShape">
              <a:avLst/>
            </a:prstTxWarp>
          </a:bodyPr>
          <a:lstStyle>
            <a:lvl1pPr algn="r">
              <a:defRPr sz="1200">
                <a:latin typeface="Arial" pitchFamily="34" charset="0"/>
                <a:ea typeface="ＭＳ Ｐゴシック" pitchFamily="34" charset="-128"/>
                <a:cs typeface="+mn-cs"/>
              </a:defRPr>
            </a:lvl1pPr>
          </a:lstStyle>
          <a:p>
            <a:pPr>
              <a:defRPr/>
            </a:pPr>
            <a:fld id="{5C95F579-8D91-4C38-A0F6-655015F0B131}" type="slidenum">
              <a:rPr lang="en-US"/>
              <a:pPr>
                <a:defRPr/>
              </a:pPr>
              <a:t>‹#›</a:t>
            </a:fld>
            <a:endParaRPr lang="en-US"/>
          </a:p>
        </p:txBody>
      </p:sp>
    </p:spTree>
    <p:extLst>
      <p:ext uri="{BB962C8B-B14F-4D97-AF65-F5344CB8AC3E}">
        <p14:creationId xmlns:p14="http://schemas.microsoft.com/office/powerpoint/2010/main" val="20158274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5613"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1225"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66838"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245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78126" algn="l" defTabSz="911252" rtl="0" eaLnBrk="1" latinLnBrk="0" hangingPunct="1">
      <a:defRPr sz="1200" kern="1200">
        <a:solidFill>
          <a:schemeClr val="tx1"/>
        </a:solidFill>
        <a:latin typeface="+mn-lt"/>
        <a:ea typeface="+mn-ea"/>
        <a:cs typeface="+mn-cs"/>
      </a:defRPr>
    </a:lvl6pPr>
    <a:lvl7pPr marL="2733752" algn="l" defTabSz="911252" rtl="0" eaLnBrk="1" latinLnBrk="0" hangingPunct="1">
      <a:defRPr sz="1200" kern="1200">
        <a:solidFill>
          <a:schemeClr val="tx1"/>
        </a:solidFill>
        <a:latin typeface="+mn-lt"/>
        <a:ea typeface="+mn-ea"/>
        <a:cs typeface="+mn-cs"/>
      </a:defRPr>
    </a:lvl7pPr>
    <a:lvl8pPr marL="3189380" algn="l" defTabSz="911252" rtl="0" eaLnBrk="1" latinLnBrk="0" hangingPunct="1">
      <a:defRPr sz="1200" kern="1200">
        <a:solidFill>
          <a:schemeClr val="tx1"/>
        </a:solidFill>
        <a:latin typeface="+mn-lt"/>
        <a:ea typeface="+mn-ea"/>
        <a:cs typeface="+mn-cs"/>
      </a:defRPr>
    </a:lvl8pPr>
    <a:lvl9pPr marL="3645004" algn="l" defTabSz="91125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into re-wording the Goal – ask NS</a:t>
            </a:r>
          </a:p>
        </p:txBody>
      </p:sp>
      <p:sp>
        <p:nvSpPr>
          <p:cNvPr id="4" name="Slide Number Placeholder 3"/>
          <p:cNvSpPr>
            <a:spLocks noGrp="1"/>
          </p:cNvSpPr>
          <p:nvPr>
            <p:ph type="sldNum" sz="quarter" idx="10"/>
          </p:nvPr>
        </p:nvSpPr>
        <p:spPr/>
        <p:txBody>
          <a:bodyPr/>
          <a:lstStyle/>
          <a:p>
            <a:pPr>
              <a:defRPr/>
            </a:pPr>
            <a:fld id="{5C95F579-8D91-4C38-A0F6-655015F0B131}" type="slidenum">
              <a:rPr lang="en-US" smtClean="0"/>
              <a:pPr>
                <a:defRPr/>
              </a:pPr>
              <a:t>3</a:t>
            </a:fld>
            <a:endParaRPr lang="en-US"/>
          </a:p>
        </p:txBody>
      </p:sp>
    </p:spTree>
    <p:extLst>
      <p:ext uri="{BB962C8B-B14F-4D97-AF65-F5344CB8AC3E}">
        <p14:creationId xmlns:p14="http://schemas.microsoft.com/office/powerpoint/2010/main" val="328219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44d829abf4_9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4" name="Google Shape;1494;g44d829abf4_9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1491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4AC81E-8D10-4B6C-8C88-AC66EA3756A7}" type="slidenum">
              <a:rPr lang="en-US" smtClean="0"/>
              <a:t>22</a:t>
            </a:fld>
            <a:endParaRPr lang="en-US" dirty="0"/>
          </a:p>
        </p:txBody>
      </p:sp>
    </p:spTree>
    <p:extLst>
      <p:ext uri="{BB962C8B-B14F-4D97-AF65-F5344CB8AC3E}">
        <p14:creationId xmlns:p14="http://schemas.microsoft.com/office/powerpoint/2010/main" val="1041652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ask MAS about what to say in each</a:t>
            </a:r>
            <a:r>
              <a:rPr lang="en-US" baseline="0" dirty="0"/>
              <a:t> of these – She could just mention that we are harmonizing with ISO IDMP and that Norman S will provide details</a:t>
            </a:r>
          </a:p>
          <a:p>
            <a:r>
              <a:rPr lang="en-US" baseline="0" dirty="0"/>
              <a:t>FDA is also working on some internal collaborations and NS will talk to that</a:t>
            </a:r>
            <a:endParaRPr lang="en-US" dirty="0"/>
          </a:p>
        </p:txBody>
      </p:sp>
      <p:sp>
        <p:nvSpPr>
          <p:cNvPr id="4" name="Slide Number Placeholder 3"/>
          <p:cNvSpPr>
            <a:spLocks noGrp="1"/>
          </p:cNvSpPr>
          <p:nvPr>
            <p:ph type="sldNum" sz="quarter" idx="10"/>
          </p:nvPr>
        </p:nvSpPr>
        <p:spPr/>
        <p:txBody>
          <a:bodyPr/>
          <a:lstStyle/>
          <a:p>
            <a:pPr>
              <a:defRPr/>
            </a:pPr>
            <a:fld id="{5C95F579-8D91-4C38-A0F6-655015F0B131}" type="slidenum">
              <a:rPr lang="en-US" smtClean="0"/>
              <a:pPr>
                <a:defRPr/>
              </a:pPr>
              <a:t>26</a:t>
            </a:fld>
            <a:endParaRPr lang="en-US"/>
          </a:p>
        </p:txBody>
      </p:sp>
    </p:spTree>
    <p:extLst>
      <p:ext uri="{BB962C8B-B14F-4D97-AF65-F5344CB8AC3E}">
        <p14:creationId xmlns:p14="http://schemas.microsoft.com/office/powerpoint/2010/main" val="2711257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the first phase, FDA has focused on standardizing about 1/3</a:t>
            </a:r>
            <a:r>
              <a:rPr lang="en-US" baseline="30000" dirty="0"/>
              <a:t>rd</a:t>
            </a:r>
            <a:r>
              <a:rPr lang="en-US" baseline="0" dirty="0"/>
              <a:t> of the CMC data currently submitted through eCTD</a:t>
            </a:r>
            <a:endParaRPr lang="en-US" dirty="0"/>
          </a:p>
        </p:txBody>
      </p:sp>
      <p:sp>
        <p:nvSpPr>
          <p:cNvPr id="4" name="Slide Number Placeholder 3"/>
          <p:cNvSpPr>
            <a:spLocks noGrp="1"/>
          </p:cNvSpPr>
          <p:nvPr>
            <p:ph type="sldNum" sz="quarter" idx="10"/>
          </p:nvPr>
        </p:nvSpPr>
        <p:spPr/>
        <p:txBody>
          <a:bodyPr/>
          <a:lstStyle/>
          <a:p>
            <a:pPr>
              <a:defRPr/>
            </a:pPr>
            <a:fld id="{5C95F579-8D91-4C38-A0F6-655015F0B131}" type="slidenum">
              <a:rPr lang="en-US" smtClean="0"/>
              <a:pPr>
                <a:defRPr/>
              </a:pPr>
              <a:t>4</a:t>
            </a:fld>
            <a:endParaRPr lang="en-US"/>
          </a:p>
        </p:txBody>
      </p:sp>
    </p:spTree>
    <p:extLst>
      <p:ext uri="{BB962C8B-B14F-4D97-AF65-F5344CB8AC3E}">
        <p14:creationId xmlns:p14="http://schemas.microsoft.com/office/powerpoint/2010/main" val="2527564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51081" indent="-288877">
              <a:defRPr>
                <a:solidFill>
                  <a:schemeClr val="tx1"/>
                </a:solidFill>
                <a:latin typeface="Calibri" pitchFamily="34" charset="0"/>
              </a:defRPr>
            </a:lvl2pPr>
            <a:lvl3pPr marL="1155509" indent="-231101">
              <a:defRPr>
                <a:solidFill>
                  <a:schemeClr val="tx1"/>
                </a:solidFill>
                <a:latin typeface="Calibri" pitchFamily="34" charset="0"/>
              </a:defRPr>
            </a:lvl3pPr>
            <a:lvl4pPr marL="1617713" indent="-231101">
              <a:defRPr>
                <a:solidFill>
                  <a:schemeClr val="tx1"/>
                </a:solidFill>
                <a:latin typeface="Calibri" pitchFamily="34" charset="0"/>
              </a:defRPr>
            </a:lvl4pPr>
            <a:lvl5pPr marL="2079917" indent="-231101">
              <a:defRPr>
                <a:solidFill>
                  <a:schemeClr val="tx1"/>
                </a:solidFill>
                <a:latin typeface="Calibri" pitchFamily="34" charset="0"/>
              </a:defRPr>
            </a:lvl5pPr>
            <a:lvl6pPr marL="2542120" indent="-231101" fontAlgn="base">
              <a:spcBef>
                <a:spcPct val="0"/>
              </a:spcBef>
              <a:spcAft>
                <a:spcPct val="0"/>
              </a:spcAft>
              <a:defRPr>
                <a:solidFill>
                  <a:schemeClr val="tx1"/>
                </a:solidFill>
                <a:latin typeface="Calibri" pitchFamily="34" charset="0"/>
              </a:defRPr>
            </a:lvl6pPr>
            <a:lvl7pPr marL="3004323" indent="-231101" fontAlgn="base">
              <a:spcBef>
                <a:spcPct val="0"/>
              </a:spcBef>
              <a:spcAft>
                <a:spcPct val="0"/>
              </a:spcAft>
              <a:defRPr>
                <a:solidFill>
                  <a:schemeClr val="tx1"/>
                </a:solidFill>
                <a:latin typeface="Calibri" pitchFamily="34" charset="0"/>
              </a:defRPr>
            </a:lvl7pPr>
            <a:lvl8pPr marL="3466527" indent="-231101" fontAlgn="base">
              <a:spcBef>
                <a:spcPct val="0"/>
              </a:spcBef>
              <a:spcAft>
                <a:spcPct val="0"/>
              </a:spcAft>
              <a:defRPr>
                <a:solidFill>
                  <a:schemeClr val="tx1"/>
                </a:solidFill>
                <a:latin typeface="Calibri" pitchFamily="34" charset="0"/>
              </a:defRPr>
            </a:lvl8pPr>
            <a:lvl9pPr marL="3928731" indent="-231101" fontAlgn="base">
              <a:spcBef>
                <a:spcPct val="0"/>
              </a:spcBef>
              <a:spcAft>
                <a:spcPct val="0"/>
              </a:spcAft>
              <a:defRPr>
                <a:solidFill>
                  <a:schemeClr val="tx1"/>
                </a:solidFill>
                <a:latin typeface="Calibri" pitchFamily="34" charset="0"/>
              </a:defRPr>
            </a:lvl9pPr>
          </a:lstStyle>
          <a:p>
            <a:fld id="{E654A591-9686-4A53-9AAA-5EB60048A038}" type="slidenum">
              <a:rPr lang="en-US" altLang="en-US">
                <a:solidFill>
                  <a:prstClr val="black"/>
                </a:solidFill>
              </a:rPr>
              <a:pPr/>
              <a:t>5</a:t>
            </a:fld>
            <a:endParaRPr lang="en-US" altLang="en-US" dirty="0">
              <a:solidFill>
                <a:prstClr val="black"/>
              </a:solidFill>
            </a:endParaRPr>
          </a:p>
        </p:txBody>
      </p:sp>
    </p:spTree>
    <p:extLst>
      <p:ext uri="{BB962C8B-B14F-4D97-AF65-F5344CB8AC3E}">
        <p14:creationId xmlns:p14="http://schemas.microsoft.com/office/powerpoint/2010/main" val="4275458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C95F579-8D91-4C38-A0F6-655015F0B131}" type="slidenum">
              <a:rPr lang="en-US" smtClean="0"/>
              <a:pPr>
                <a:defRPr/>
              </a:pPr>
              <a:t>7</a:t>
            </a:fld>
            <a:endParaRPr lang="en-US"/>
          </a:p>
        </p:txBody>
      </p:sp>
    </p:spTree>
    <p:extLst>
      <p:ext uri="{BB962C8B-B14F-4D97-AF65-F5344CB8AC3E}">
        <p14:creationId xmlns:p14="http://schemas.microsoft.com/office/powerpoint/2010/main" val="3727174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C95F579-8D91-4C38-A0F6-655015F0B131}" type="slidenum">
              <a:rPr lang="en-US" smtClean="0"/>
              <a:pPr>
                <a:defRPr/>
              </a:pPr>
              <a:t>8</a:t>
            </a:fld>
            <a:endParaRPr lang="en-US"/>
          </a:p>
        </p:txBody>
      </p:sp>
    </p:spTree>
    <p:extLst>
      <p:ext uri="{BB962C8B-B14F-4D97-AF65-F5344CB8AC3E}">
        <p14:creationId xmlns:p14="http://schemas.microsoft.com/office/powerpoint/2010/main" val="2345155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692150"/>
            <a:ext cx="6156325" cy="3463925"/>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C95F579-8D91-4C38-A0F6-655015F0B131}" type="slidenum">
              <a:rPr kumimoji="0" lang="en-US" sz="1200" b="0" i="0" u="none" strike="noStrike" kern="1200" cap="none" spc="0" normalizeH="0" baseline="0" noProof="0" smtClean="0">
                <a:ln>
                  <a:noFill/>
                </a:ln>
                <a:solidFill>
                  <a:prstClr val="black"/>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34" charset="-128"/>
              <a:cs typeface="+mn-cs"/>
            </a:endParaRPr>
          </a:p>
        </p:txBody>
      </p:sp>
    </p:spTree>
    <p:extLst>
      <p:ext uri="{BB962C8B-B14F-4D97-AF65-F5344CB8AC3E}">
        <p14:creationId xmlns:p14="http://schemas.microsoft.com/office/powerpoint/2010/main" val="1882723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692150"/>
            <a:ext cx="6156325" cy="3463925"/>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C95F579-8D91-4C38-A0F6-655015F0B131}" type="slidenum">
              <a:rPr kumimoji="0" lang="en-US" sz="1200" b="0" i="0" u="none" strike="noStrike" kern="1200" cap="none" spc="0" normalizeH="0" baseline="0" noProof="0" smtClean="0">
                <a:ln>
                  <a:noFill/>
                </a:ln>
                <a:solidFill>
                  <a:prstClr val="black"/>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34" charset="-128"/>
              <a:cs typeface="+mn-cs"/>
            </a:endParaRPr>
          </a:p>
        </p:txBody>
      </p:sp>
    </p:spTree>
    <p:extLst>
      <p:ext uri="{BB962C8B-B14F-4D97-AF65-F5344CB8AC3E}">
        <p14:creationId xmlns:p14="http://schemas.microsoft.com/office/powerpoint/2010/main" val="1386553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g44d829abf4_9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4" name="Google Shape;1404;g44d829abf4_9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4159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g44d829abf4_9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dirty="0">
                <a:solidFill>
                  <a:schemeClr val="dk1"/>
                </a:solidFill>
              </a:rPr>
              <a:t>Same information is communicated.  Leverage structured tabular formats, controlled vocabularies, lists of values</a:t>
            </a:r>
            <a:endParaRPr dirty="0"/>
          </a:p>
        </p:txBody>
      </p:sp>
      <p:sp>
        <p:nvSpPr>
          <p:cNvPr id="1436" name="Google Shape;1436;g44d829abf4_9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6596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3773606" y="4766445"/>
            <a:ext cx="2133600" cy="273844"/>
          </a:xfrm>
        </p:spPr>
        <p:txBody>
          <a:bodyPr/>
          <a:lstStyle/>
          <a:p>
            <a:pPr>
              <a:defRPr/>
            </a:pPr>
            <a:fld id="{2AD67D0B-B4DE-4910-87CC-2B537922B603}" type="datetime1">
              <a:rPr lang="en-US" smtClean="0"/>
              <a:t>11/15/2018</a:t>
            </a:fld>
            <a:endParaRPr lang="en-US"/>
          </a:p>
        </p:txBody>
      </p:sp>
      <p:sp>
        <p:nvSpPr>
          <p:cNvPr id="9" name="Footer Placeholder 4"/>
          <p:cNvSpPr>
            <a:spLocks noGrp="1"/>
          </p:cNvSpPr>
          <p:nvPr>
            <p:ph type="ftr" sz="quarter" idx="11"/>
          </p:nvPr>
        </p:nvSpPr>
        <p:spPr>
          <a:xfrm>
            <a:off x="304800" y="4788694"/>
            <a:ext cx="2895600" cy="273844"/>
          </a:xfrm>
        </p:spPr>
        <p:txBody>
          <a:bodyPr/>
          <a:lstStyle/>
          <a:p>
            <a:pPr algn="l"/>
            <a:r>
              <a:rPr lang="en-US" b="1" dirty="0">
                <a:solidFill>
                  <a:schemeClr val="tx2">
                    <a:lumMod val="60000"/>
                    <a:lumOff val="40000"/>
                  </a:schemeClr>
                </a:solidFill>
                <a:latin typeface="Helvetica"/>
                <a:cs typeface="Helvetica"/>
              </a:rPr>
              <a:t>www.fda.gov</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91200" y="285750"/>
            <a:ext cx="3078487" cy="641465"/>
          </a:xfrm>
          <a:prstGeom prst="rect">
            <a:avLst/>
          </a:prstGeom>
        </p:spPr>
      </p:pic>
    </p:spTree>
    <p:extLst>
      <p:ext uri="{BB962C8B-B14F-4D97-AF65-F5344CB8AC3E}">
        <p14:creationId xmlns:p14="http://schemas.microsoft.com/office/powerpoint/2010/main" val="1073698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08"/>
        <p:cNvGrpSpPr/>
        <p:nvPr/>
      </p:nvGrpSpPr>
      <p:grpSpPr>
        <a:xfrm>
          <a:off x="0" y="0"/>
          <a:ext cx="0" cy="0"/>
          <a:chOff x="0" y="0"/>
          <a:chExt cx="0" cy="0"/>
        </a:xfrm>
      </p:grpSpPr>
      <p:sp>
        <p:nvSpPr>
          <p:cNvPr id="309" name="Google Shape;309;p58"/>
          <p:cNvSpPr txBox="1">
            <a:spLocks noGrp="1"/>
          </p:cNvSpPr>
          <p:nvPr>
            <p:ph type="title"/>
          </p:nvPr>
        </p:nvSpPr>
        <p:spPr>
          <a:xfrm>
            <a:off x="623888" y="1282304"/>
            <a:ext cx="7886700" cy="2139600"/>
          </a:xfrm>
          <a:prstGeom prst="rect">
            <a:avLst/>
          </a:prstGeom>
          <a:noFill/>
          <a:ln>
            <a:noFill/>
          </a:ln>
        </p:spPr>
        <p:txBody>
          <a:bodyPr spcFirstLastPara="1" wrap="square" lIns="0" tIns="34275" rIns="68575" bIns="34275" anchor="b" anchorCtr="0"/>
          <a:lstStyle>
            <a:lvl1pPr marR="0" lvl="0" algn="l" rtl="0">
              <a:lnSpc>
                <a:spcPct val="9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310" name="Google Shape;310;p58"/>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lstStyle>
            <a:lvl1pPr marL="457200" marR="0" lvl="0" indent="-228600" algn="l" rtl="0">
              <a:lnSpc>
                <a:spcPct val="90000"/>
              </a:lnSpc>
              <a:spcBef>
                <a:spcPts val="800"/>
              </a:spcBef>
              <a:spcAft>
                <a:spcPts val="0"/>
              </a:spcAft>
              <a:buClr>
                <a:srgbClr val="888888"/>
              </a:buClr>
              <a:buSzPts val="1800"/>
              <a:buFont typeface="Arial"/>
              <a:buNone/>
              <a:defRPr sz="1800" b="1" i="1" u="none" strike="noStrike" cap="none">
                <a:solidFill>
                  <a:srgbClr val="888888"/>
                </a:solidFill>
                <a:latin typeface="Arial"/>
                <a:ea typeface="Arial"/>
                <a:cs typeface="Arial"/>
                <a:sym typeface="Arial"/>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endParaRPr/>
          </a:p>
        </p:txBody>
      </p:sp>
    </p:spTree>
    <p:extLst>
      <p:ext uri="{BB962C8B-B14F-4D97-AF65-F5344CB8AC3E}">
        <p14:creationId xmlns:p14="http://schemas.microsoft.com/office/powerpoint/2010/main" val="665357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11"/>
        <p:cNvGrpSpPr/>
        <p:nvPr/>
      </p:nvGrpSpPr>
      <p:grpSpPr>
        <a:xfrm>
          <a:off x="0" y="0"/>
          <a:ext cx="0" cy="0"/>
          <a:chOff x="0" y="0"/>
          <a:chExt cx="0" cy="0"/>
        </a:xfrm>
      </p:grpSpPr>
      <p:sp>
        <p:nvSpPr>
          <p:cNvPr id="312" name="Google Shape;312;p59"/>
          <p:cNvSpPr txBox="1">
            <a:spLocks noGrp="1"/>
          </p:cNvSpPr>
          <p:nvPr>
            <p:ph type="title"/>
          </p:nvPr>
        </p:nvSpPr>
        <p:spPr>
          <a:xfrm>
            <a:off x="243555" y="273844"/>
            <a:ext cx="7860900" cy="431100"/>
          </a:xfrm>
          <a:prstGeom prst="rect">
            <a:avLst/>
          </a:prstGeom>
          <a:noFill/>
          <a:ln>
            <a:noFill/>
          </a:ln>
        </p:spPr>
        <p:txBody>
          <a:bodyPr spcFirstLastPara="1" wrap="square" lIns="0" tIns="34275" rIns="68575" bIns="34275" anchor="ctr" anchorCtr="0"/>
          <a:lstStyle>
            <a:lvl1pPr marR="0" lvl="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Tree>
    <p:extLst>
      <p:ext uri="{BB962C8B-B14F-4D97-AF65-F5344CB8AC3E}">
        <p14:creationId xmlns:p14="http://schemas.microsoft.com/office/powerpoint/2010/main" val="3399177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3"/>
        <p:cNvGrpSpPr/>
        <p:nvPr/>
      </p:nvGrpSpPr>
      <p:grpSpPr>
        <a:xfrm>
          <a:off x="0" y="0"/>
          <a:ext cx="0" cy="0"/>
          <a:chOff x="0" y="0"/>
          <a:chExt cx="0" cy="0"/>
        </a:xfrm>
      </p:grpSpPr>
    </p:spTree>
    <p:extLst>
      <p:ext uri="{BB962C8B-B14F-4D97-AF65-F5344CB8AC3E}">
        <p14:creationId xmlns:p14="http://schemas.microsoft.com/office/powerpoint/2010/main" val="4149018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3773606" y="4766445"/>
            <a:ext cx="2133600" cy="273844"/>
          </a:xfrm>
        </p:spPr>
        <p:txBody>
          <a:bodyPr/>
          <a:lstStyle/>
          <a:p>
            <a:pPr>
              <a:defRPr/>
            </a:pPr>
            <a:endParaRPr lang="en-US" dirty="0"/>
          </a:p>
        </p:txBody>
      </p:sp>
      <p:sp>
        <p:nvSpPr>
          <p:cNvPr id="9" name="Footer Placeholder 4"/>
          <p:cNvSpPr>
            <a:spLocks noGrp="1"/>
          </p:cNvSpPr>
          <p:nvPr>
            <p:ph type="ftr" sz="quarter" idx="11"/>
          </p:nvPr>
        </p:nvSpPr>
        <p:spPr>
          <a:xfrm>
            <a:off x="304800" y="4788694"/>
            <a:ext cx="2895600" cy="273844"/>
          </a:xfrm>
        </p:spPr>
        <p:txBody>
          <a:bodyPr/>
          <a:lstStyle/>
          <a:p>
            <a:pPr algn="l"/>
            <a:r>
              <a:rPr lang="en-US" b="1" dirty="0">
                <a:solidFill>
                  <a:schemeClr val="tx2">
                    <a:lumMod val="60000"/>
                    <a:lumOff val="40000"/>
                  </a:schemeClr>
                </a:solidFill>
                <a:latin typeface="Helvetica"/>
                <a:cs typeface="Helvetica"/>
              </a:rPr>
              <a:t>www.fda.gov</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91200" y="285750"/>
            <a:ext cx="3078487" cy="641465"/>
          </a:xfrm>
          <a:prstGeom prst="rect">
            <a:avLst/>
          </a:prstGeom>
        </p:spPr>
      </p:pic>
    </p:spTree>
    <p:extLst>
      <p:ext uri="{BB962C8B-B14F-4D97-AF65-F5344CB8AC3E}">
        <p14:creationId xmlns:p14="http://schemas.microsoft.com/office/powerpoint/2010/main" val="2799486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767759"/>
            <a:ext cx="8509103" cy="694515"/>
          </a:xfrm>
        </p:spPr>
        <p:txBody>
          <a:bodyPr/>
          <a:lstStyle/>
          <a:p>
            <a:r>
              <a:rPr lang="en-US"/>
              <a:t>Click to edit Master title style</a:t>
            </a:r>
          </a:p>
        </p:txBody>
      </p:sp>
      <p:sp>
        <p:nvSpPr>
          <p:cNvPr id="3" name="Content Placeholder 2"/>
          <p:cNvSpPr>
            <a:spLocks noGrp="1"/>
          </p:cNvSpPr>
          <p:nvPr>
            <p:ph idx="1"/>
          </p:nvPr>
        </p:nvSpPr>
        <p:spPr>
          <a:xfrm>
            <a:off x="323851" y="1507332"/>
            <a:ext cx="8509103" cy="32145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676650" y="4781550"/>
            <a:ext cx="2133600" cy="273844"/>
          </a:xfrm>
        </p:spPr>
        <p:txBody>
          <a:bodyPr/>
          <a:lstStyle>
            <a:lvl1pPr algn="ctr">
              <a:defRPr/>
            </a:lvl1pPr>
          </a:lstStyle>
          <a:p>
            <a:fld id="{A349544A-F1CD-3844-BFB3-6D230A0137DD}" type="datetimeFigureOut">
              <a:rPr lang="en-US" smtClean="0"/>
              <a:pPr/>
              <a:t>11/15/2018</a:t>
            </a:fld>
            <a:endParaRPr lang="en-US" dirty="0"/>
          </a:p>
        </p:txBody>
      </p:sp>
      <p:sp>
        <p:nvSpPr>
          <p:cNvPr id="5" name="Footer Placeholder 4"/>
          <p:cNvSpPr>
            <a:spLocks noGrp="1"/>
          </p:cNvSpPr>
          <p:nvPr>
            <p:ph type="ftr" sz="quarter" idx="11"/>
          </p:nvPr>
        </p:nvSpPr>
        <p:spPr>
          <a:xfrm>
            <a:off x="247650" y="4788694"/>
            <a:ext cx="2895600" cy="273844"/>
          </a:xfrm>
        </p:spPr>
        <p:txBody>
          <a:bodyPr/>
          <a:lstStyle/>
          <a:p>
            <a:pPr algn="l"/>
            <a:r>
              <a:rPr lang="en-US" b="1" dirty="0">
                <a:solidFill>
                  <a:schemeClr val="tx2">
                    <a:lumMod val="60000"/>
                    <a:lumOff val="40000"/>
                  </a:schemeClr>
                </a:solidFill>
                <a:latin typeface="Helvetica"/>
                <a:cs typeface="Helvetica"/>
              </a:rPr>
              <a:t>www.fda.gov</a:t>
            </a:r>
          </a:p>
        </p:txBody>
      </p:sp>
      <p:sp>
        <p:nvSpPr>
          <p:cNvPr id="9" name="TextBox 8"/>
          <p:cNvSpPr txBox="1"/>
          <p:nvPr userDrawn="1"/>
        </p:nvSpPr>
        <p:spPr>
          <a:xfrm>
            <a:off x="8547980" y="4807330"/>
            <a:ext cx="372217"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0048" y="133351"/>
            <a:ext cx="636341" cy="761999"/>
          </a:xfrm>
          <a:prstGeom prst="rect">
            <a:avLst/>
          </a:prstGeom>
        </p:spPr>
      </p:pic>
    </p:spTree>
    <p:extLst>
      <p:ext uri="{BB962C8B-B14F-4D97-AF65-F5344CB8AC3E}">
        <p14:creationId xmlns:p14="http://schemas.microsoft.com/office/powerpoint/2010/main" val="1120730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3596185" y="4793812"/>
            <a:ext cx="2133600" cy="273844"/>
          </a:xfrm>
        </p:spPr>
        <p:txBody>
          <a:bodyPr/>
          <a:lstStyle/>
          <a:p>
            <a:fld id="{A349544A-F1CD-3844-BFB3-6D230A0137DD}" type="datetimeFigureOut">
              <a:rPr lang="en-US" smtClean="0"/>
              <a:t>11/15/2018</a:t>
            </a:fld>
            <a:endParaRPr lang="en-US" dirty="0"/>
          </a:p>
        </p:txBody>
      </p:sp>
      <p:sp>
        <p:nvSpPr>
          <p:cNvPr id="7" name="Footer Placeholder 4"/>
          <p:cNvSpPr>
            <a:spLocks noGrp="1"/>
          </p:cNvSpPr>
          <p:nvPr>
            <p:ph type="ftr" sz="quarter" idx="11"/>
          </p:nvPr>
        </p:nvSpPr>
        <p:spPr>
          <a:xfrm>
            <a:off x="304800" y="4788694"/>
            <a:ext cx="2895600" cy="273844"/>
          </a:xfrm>
        </p:spPr>
        <p:txBody>
          <a:bodyPr/>
          <a:lstStyle/>
          <a:p>
            <a:pPr algn="l"/>
            <a:r>
              <a:rPr lang="en-US" b="1" dirty="0">
                <a:solidFill>
                  <a:schemeClr val="tx2">
                    <a:lumMod val="60000"/>
                    <a:lumOff val="40000"/>
                  </a:schemeClr>
                </a:solidFill>
                <a:latin typeface="Helvetica"/>
                <a:cs typeface="Helvetica"/>
              </a:rPr>
              <a:t>www.fda.gov</a:t>
            </a:r>
          </a:p>
        </p:txBody>
      </p:sp>
      <p:sp>
        <p:nvSpPr>
          <p:cNvPr id="9" name="TextBox 8"/>
          <p:cNvSpPr txBox="1"/>
          <p:nvPr userDrawn="1"/>
        </p:nvSpPr>
        <p:spPr>
          <a:xfrm>
            <a:off x="8547980" y="4807330"/>
            <a:ext cx="372217"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0048" y="133351"/>
            <a:ext cx="636341" cy="761999"/>
          </a:xfrm>
          <a:prstGeom prst="rect">
            <a:avLst/>
          </a:prstGeom>
        </p:spPr>
      </p:pic>
    </p:spTree>
    <p:extLst>
      <p:ext uri="{BB962C8B-B14F-4D97-AF65-F5344CB8AC3E}">
        <p14:creationId xmlns:p14="http://schemas.microsoft.com/office/powerpoint/2010/main" val="3506384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514307" y="4785252"/>
            <a:ext cx="2133600" cy="273844"/>
          </a:xfrm>
        </p:spPr>
        <p:txBody>
          <a:bodyPr/>
          <a:lstStyle/>
          <a:p>
            <a:fld id="{A349544A-F1CD-3844-BFB3-6D230A0137DD}" type="datetimeFigureOut">
              <a:rPr lang="en-US" smtClean="0"/>
              <a:t>11/15/2018</a:t>
            </a:fld>
            <a:endParaRPr lang="en-US" dirty="0"/>
          </a:p>
        </p:txBody>
      </p:sp>
      <p:sp>
        <p:nvSpPr>
          <p:cNvPr id="9" name="Footer Placeholder 4"/>
          <p:cNvSpPr>
            <a:spLocks noGrp="1"/>
          </p:cNvSpPr>
          <p:nvPr>
            <p:ph type="ftr" sz="quarter" idx="11"/>
          </p:nvPr>
        </p:nvSpPr>
        <p:spPr>
          <a:xfrm>
            <a:off x="304800" y="4788694"/>
            <a:ext cx="2895600" cy="273844"/>
          </a:xfrm>
        </p:spPr>
        <p:txBody>
          <a:bodyPr/>
          <a:lstStyle/>
          <a:p>
            <a:pPr algn="l"/>
            <a:r>
              <a:rPr lang="en-US" b="1" dirty="0">
                <a:solidFill>
                  <a:schemeClr val="tx2">
                    <a:lumMod val="60000"/>
                    <a:lumOff val="40000"/>
                  </a:schemeClr>
                </a:solidFill>
                <a:latin typeface="Helvetica"/>
                <a:cs typeface="Helvetica"/>
              </a:rPr>
              <a:t>www.fda.gov</a:t>
            </a:r>
          </a:p>
        </p:txBody>
      </p:sp>
      <p:sp>
        <p:nvSpPr>
          <p:cNvPr id="11" name="TextBox 10"/>
          <p:cNvSpPr txBox="1"/>
          <p:nvPr userDrawn="1"/>
        </p:nvSpPr>
        <p:spPr>
          <a:xfrm>
            <a:off x="8547980" y="4807330"/>
            <a:ext cx="372217"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0048" y="133351"/>
            <a:ext cx="636341" cy="761999"/>
          </a:xfrm>
          <a:prstGeom prst="rect">
            <a:avLst/>
          </a:prstGeom>
        </p:spPr>
      </p:pic>
    </p:spTree>
    <p:extLst>
      <p:ext uri="{BB962C8B-B14F-4D97-AF65-F5344CB8AC3E}">
        <p14:creationId xmlns:p14="http://schemas.microsoft.com/office/powerpoint/2010/main" val="3415800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7650" y="159569"/>
            <a:ext cx="8509103" cy="735781"/>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323851" y="1507332"/>
            <a:ext cx="8509103" cy="32145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676650" y="4781550"/>
            <a:ext cx="2133600" cy="273844"/>
          </a:xfrm>
        </p:spPr>
        <p:txBody>
          <a:bodyPr/>
          <a:lstStyle>
            <a:lvl1pPr algn="ctr">
              <a:defRPr/>
            </a:lvl1pPr>
          </a:lstStyle>
          <a:p>
            <a:fld id="{9DAC8677-84BA-462C-A84F-02A670E63EE8}" type="datetime1">
              <a:rPr lang="en-US" smtClean="0"/>
              <a:t>11/15/2018</a:t>
            </a:fld>
            <a:endParaRPr lang="en-US" dirty="0"/>
          </a:p>
        </p:txBody>
      </p:sp>
      <p:sp>
        <p:nvSpPr>
          <p:cNvPr id="5" name="Footer Placeholder 4"/>
          <p:cNvSpPr>
            <a:spLocks noGrp="1"/>
          </p:cNvSpPr>
          <p:nvPr>
            <p:ph type="ftr" sz="quarter" idx="11"/>
          </p:nvPr>
        </p:nvSpPr>
        <p:spPr>
          <a:xfrm>
            <a:off x="247650" y="4788694"/>
            <a:ext cx="2895600" cy="273844"/>
          </a:xfrm>
        </p:spPr>
        <p:txBody>
          <a:bodyPr/>
          <a:lstStyle/>
          <a:p>
            <a:pPr algn="l"/>
            <a:r>
              <a:rPr lang="en-US" b="1" dirty="0">
                <a:solidFill>
                  <a:schemeClr val="tx2">
                    <a:lumMod val="60000"/>
                    <a:lumOff val="40000"/>
                  </a:schemeClr>
                </a:solidFill>
                <a:latin typeface="Helvetica"/>
                <a:cs typeface="Helvetica"/>
              </a:rPr>
              <a:t>www.fda.gov</a:t>
            </a:r>
          </a:p>
        </p:txBody>
      </p:sp>
      <p:sp>
        <p:nvSpPr>
          <p:cNvPr id="9" name="TextBox 8"/>
          <p:cNvSpPr txBox="1"/>
          <p:nvPr userDrawn="1"/>
        </p:nvSpPr>
        <p:spPr>
          <a:xfrm>
            <a:off x="8547980" y="4807330"/>
            <a:ext cx="372217"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0048" y="133351"/>
            <a:ext cx="636341" cy="761999"/>
          </a:xfrm>
          <a:prstGeom prst="rect">
            <a:avLst/>
          </a:prstGeom>
        </p:spPr>
      </p:pic>
    </p:spTree>
    <p:extLst>
      <p:ext uri="{BB962C8B-B14F-4D97-AF65-F5344CB8AC3E}">
        <p14:creationId xmlns:p14="http://schemas.microsoft.com/office/powerpoint/2010/main" val="3229544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6A70-33C7-4C59-9C2E-0EC50B0526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9AD794-8C37-425F-9533-D1EDA0754D5E}"/>
              </a:ext>
            </a:extLst>
          </p:cNvPr>
          <p:cNvSpPr>
            <a:spLocks noGrp="1"/>
          </p:cNvSpPr>
          <p:nvPr>
            <p:ph type="dt" sz="half" idx="10"/>
          </p:nvPr>
        </p:nvSpPr>
        <p:spPr/>
        <p:txBody>
          <a:bodyPr/>
          <a:lstStyle/>
          <a:p>
            <a:fld id="{67480A29-DABC-4886-B00A-D1BCD6685D4E}" type="datetime1">
              <a:rPr lang="en-US" smtClean="0"/>
              <a:t>11/15/2018</a:t>
            </a:fld>
            <a:endParaRPr lang="en-US" dirty="0"/>
          </a:p>
        </p:txBody>
      </p:sp>
      <p:sp>
        <p:nvSpPr>
          <p:cNvPr id="4" name="Footer Placeholder 3">
            <a:extLst>
              <a:ext uri="{FF2B5EF4-FFF2-40B4-BE49-F238E27FC236}">
                <a16:creationId xmlns:a16="http://schemas.microsoft.com/office/drawing/2014/main" id="{6EF387F0-470A-48FB-9249-BE14A5199F1E}"/>
              </a:ext>
            </a:extLst>
          </p:cNvPr>
          <p:cNvSpPr>
            <a:spLocks noGrp="1"/>
          </p:cNvSpPr>
          <p:nvPr>
            <p:ph type="ftr" sz="quarter" idx="11"/>
          </p:nvPr>
        </p:nvSpPr>
        <p:spPr/>
        <p:txBody>
          <a:bodyPr/>
          <a:lstStyle/>
          <a:p>
            <a:r>
              <a:rPr lang="en-US"/>
              <a:t>www.fda.gov</a:t>
            </a:r>
            <a:endParaRPr lang="en-US" dirty="0"/>
          </a:p>
        </p:txBody>
      </p:sp>
      <p:sp>
        <p:nvSpPr>
          <p:cNvPr id="5" name="Slide Number Placeholder 4">
            <a:extLst>
              <a:ext uri="{FF2B5EF4-FFF2-40B4-BE49-F238E27FC236}">
                <a16:creationId xmlns:a16="http://schemas.microsoft.com/office/drawing/2014/main" id="{75B957D6-07B5-43D7-A624-71F7CCC23FE4}"/>
              </a:ext>
            </a:extLst>
          </p:cNvPr>
          <p:cNvSpPr>
            <a:spLocks noGrp="1"/>
          </p:cNvSpPr>
          <p:nvPr>
            <p:ph type="sldNum" sz="quarter" idx="12"/>
          </p:nvPr>
        </p:nvSpPr>
        <p:spPr/>
        <p:txBody>
          <a:bodyPr/>
          <a:lstStyle/>
          <a:p>
            <a:pPr>
              <a:defRPr/>
            </a:pPr>
            <a:fld id="{CC04B0CA-E2E9-496C-9A93-6023A3DAB049}" type="slidenum">
              <a:rPr lang="en-US" smtClean="0"/>
              <a:pPr>
                <a:defRPr/>
              </a:pPr>
              <a:t>‹#›</a:t>
            </a:fld>
            <a:endParaRPr lang="en-US" dirty="0"/>
          </a:p>
        </p:txBody>
      </p:sp>
      <p:pic>
        <p:nvPicPr>
          <p:cNvPr id="6" name="Picture 5">
            <a:extLst>
              <a:ext uri="{FF2B5EF4-FFF2-40B4-BE49-F238E27FC236}">
                <a16:creationId xmlns:a16="http://schemas.microsoft.com/office/drawing/2014/main" id="{86DB07BD-CC5C-4294-BAA7-CFFB96C3B5ED}"/>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701716" y="4611912"/>
            <a:ext cx="442284" cy="531592"/>
          </a:xfrm>
          <a:prstGeom prst="rect">
            <a:avLst/>
          </a:prstGeom>
        </p:spPr>
      </p:pic>
    </p:spTree>
    <p:extLst>
      <p:ext uri="{BB962C8B-B14F-4D97-AF65-F5344CB8AC3E}">
        <p14:creationId xmlns:p14="http://schemas.microsoft.com/office/powerpoint/2010/main" val="4125743544"/>
      </p:ext>
    </p:extLst>
  </p:cSld>
  <p:clrMapOvr>
    <a:masterClrMapping/>
  </p:clrMapOvr>
  <p:transition>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E5611F-CF70-4A4C-AE59-D720FBEB8510}"/>
              </a:ext>
            </a:extLst>
          </p:cNvPr>
          <p:cNvSpPr>
            <a:spLocks noGrp="1"/>
          </p:cNvSpPr>
          <p:nvPr>
            <p:ph type="dt" sz="half" idx="10"/>
          </p:nvPr>
        </p:nvSpPr>
        <p:spPr/>
        <p:txBody>
          <a:bodyPr/>
          <a:lstStyle/>
          <a:p>
            <a:fld id="{928F21E4-29A0-4AD3-8E53-BB27EE4B31D7}" type="datetime1">
              <a:rPr lang="en-US" smtClean="0"/>
              <a:t>11/15/2018</a:t>
            </a:fld>
            <a:endParaRPr lang="en-US" dirty="0"/>
          </a:p>
        </p:txBody>
      </p:sp>
      <p:sp>
        <p:nvSpPr>
          <p:cNvPr id="3" name="Footer Placeholder 2">
            <a:extLst>
              <a:ext uri="{FF2B5EF4-FFF2-40B4-BE49-F238E27FC236}">
                <a16:creationId xmlns:a16="http://schemas.microsoft.com/office/drawing/2014/main" id="{2D43BDDC-2A4B-481B-8ED1-72E4287D4139}"/>
              </a:ext>
            </a:extLst>
          </p:cNvPr>
          <p:cNvSpPr>
            <a:spLocks noGrp="1"/>
          </p:cNvSpPr>
          <p:nvPr>
            <p:ph type="ftr" sz="quarter" idx="11"/>
          </p:nvPr>
        </p:nvSpPr>
        <p:spPr/>
        <p:txBody>
          <a:bodyPr/>
          <a:lstStyle/>
          <a:p>
            <a:pPr>
              <a:defRPr/>
            </a:pPr>
            <a:r>
              <a:rPr lang="en-US"/>
              <a:t>www.fda.gov</a:t>
            </a:r>
            <a:endParaRPr lang="en-US" dirty="0"/>
          </a:p>
        </p:txBody>
      </p:sp>
      <p:sp>
        <p:nvSpPr>
          <p:cNvPr id="4" name="Slide Number Placeholder 3">
            <a:extLst>
              <a:ext uri="{FF2B5EF4-FFF2-40B4-BE49-F238E27FC236}">
                <a16:creationId xmlns:a16="http://schemas.microsoft.com/office/drawing/2014/main" id="{E1BFFE91-CC3D-4F9C-8748-63D85231FD6E}"/>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614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7E66-BA15-4481-A318-BE098E96492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3FA9242-1E7F-456B-8C81-BCF1B45EB12D}"/>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094248-095A-448D-8873-0A1940497D05}"/>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140C9E-274E-4108-B9EB-379212DC70D8}"/>
              </a:ext>
            </a:extLst>
          </p:cNvPr>
          <p:cNvSpPr>
            <a:spLocks noGrp="1"/>
          </p:cNvSpPr>
          <p:nvPr>
            <p:ph type="dt" sz="half" idx="10"/>
          </p:nvPr>
        </p:nvSpPr>
        <p:spPr/>
        <p:txBody>
          <a:bodyPr/>
          <a:lstStyle/>
          <a:p>
            <a:fld id="{D3290170-6662-4A6B-817A-E6470F46C8B7}" type="datetime1">
              <a:rPr lang="en-US" smtClean="0"/>
              <a:t>11/15/2018</a:t>
            </a:fld>
            <a:endParaRPr lang="en-US" dirty="0"/>
          </a:p>
        </p:txBody>
      </p:sp>
      <p:sp>
        <p:nvSpPr>
          <p:cNvPr id="6" name="Footer Placeholder 5">
            <a:extLst>
              <a:ext uri="{FF2B5EF4-FFF2-40B4-BE49-F238E27FC236}">
                <a16:creationId xmlns:a16="http://schemas.microsoft.com/office/drawing/2014/main" id="{E4766D38-AAB0-487A-90CC-1FE21CA02C2B}"/>
              </a:ext>
            </a:extLst>
          </p:cNvPr>
          <p:cNvSpPr>
            <a:spLocks noGrp="1"/>
          </p:cNvSpPr>
          <p:nvPr>
            <p:ph type="ftr" sz="quarter" idx="11"/>
          </p:nvPr>
        </p:nvSpPr>
        <p:spPr/>
        <p:txBody>
          <a:bodyPr/>
          <a:lstStyle/>
          <a:p>
            <a:pPr>
              <a:defRPr/>
            </a:pPr>
            <a:r>
              <a:rPr lang="en-US"/>
              <a:t>www.fda.gov</a:t>
            </a:r>
            <a:endParaRPr lang="en-US" dirty="0"/>
          </a:p>
        </p:txBody>
      </p:sp>
      <p:sp>
        <p:nvSpPr>
          <p:cNvPr id="7" name="Slide Number Placeholder 6">
            <a:extLst>
              <a:ext uri="{FF2B5EF4-FFF2-40B4-BE49-F238E27FC236}">
                <a16:creationId xmlns:a16="http://schemas.microsoft.com/office/drawing/2014/main" id="{8EB5C3A1-5A6D-4BF5-AFF7-3EC21A17E951}"/>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3355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88"/>
        <p:cNvGrpSpPr/>
        <p:nvPr/>
      </p:nvGrpSpPr>
      <p:grpSpPr>
        <a:xfrm>
          <a:off x="0" y="0"/>
          <a:ext cx="0" cy="0"/>
          <a:chOff x="0" y="0"/>
          <a:chExt cx="0" cy="0"/>
        </a:xfrm>
      </p:grpSpPr>
      <p:sp>
        <p:nvSpPr>
          <p:cNvPr id="289" name="Google Shape;289;p54"/>
          <p:cNvSpPr txBox="1">
            <a:spLocks noGrp="1"/>
          </p:cNvSpPr>
          <p:nvPr>
            <p:ph type="ctrTitle"/>
          </p:nvPr>
        </p:nvSpPr>
        <p:spPr>
          <a:xfrm>
            <a:off x="346675" y="1925198"/>
            <a:ext cx="7772400" cy="692700"/>
          </a:xfrm>
          <a:prstGeom prst="rect">
            <a:avLst/>
          </a:prstGeom>
          <a:noFill/>
          <a:ln>
            <a:noFill/>
          </a:ln>
        </p:spPr>
        <p:txBody>
          <a:bodyPr spcFirstLastPara="1" wrap="square" lIns="0" tIns="34275" rIns="68575" bIns="34275" anchor="b" anchorCtr="0"/>
          <a:lstStyle>
            <a:lvl1pPr marR="0" lvl="0" algn="l" rtl="0">
              <a:lnSpc>
                <a:spcPct val="90000"/>
              </a:lnSpc>
              <a:spcBef>
                <a:spcPts val="0"/>
              </a:spcBef>
              <a:spcAft>
                <a:spcPts val="0"/>
              </a:spcAft>
              <a:buClr>
                <a:schemeClr val="dk1"/>
              </a:buClr>
              <a:buSzPts val="3300"/>
              <a:buFont typeface="Arial"/>
              <a:buNone/>
              <a:defRPr sz="3300" b="1" i="0" u="none" strike="noStrike" cap="non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290" name="Google Shape;290;p54"/>
          <p:cNvSpPr txBox="1">
            <a:spLocks noGrp="1"/>
          </p:cNvSpPr>
          <p:nvPr>
            <p:ph type="subTitle" idx="1"/>
          </p:nvPr>
        </p:nvSpPr>
        <p:spPr>
          <a:xfrm>
            <a:off x="346673" y="2571750"/>
            <a:ext cx="6518100" cy="5067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chemeClr val="dk1"/>
              </a:buClr>
              <a:buSzPts val="2100"/>
              <a:buFont typeface="Arial"/>
              <a:buNone/>
              <a:defRPr sz="2100" b="0" i="1" u="none" strike="noStrike" cap="none">
                <a:solidFill>
                  <a:schemeClr val="dk1"/>
                </a:solidFill>
                <a:latin typeface="Arial"/>
                <a:ea typeface="Arial"/>
                <a:cs typeface="Arial"/>
                <a:sym typeface="Arial"/>
              </a:defRPr>
            </a:lvl1pPr>
            <a:lvl2pPr marR="0" lvl="1" algn="ctr"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R="0" lvl="2" algn="ctr"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R="0" lvl="3"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R="0" lvl="4"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R="0" lvl="5"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R="0" lvl="6"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R="0" lvl="7"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R="0" lvl="8"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cxnSp>
        <p:nvCxnSpPr>
          <p:cNvPr id="291" name="Google Shape;291;p54"/>
          <p:cNvCxnSpPr/>
          <p:nvPr/>
        </p:nvCxnSpPr>
        <p:spPr>
          <a:xfrm>
            <a:off x="0" y="1303735"/>
            <a:ext cx="8160900" cy="0"/>
          </a:xfrm>
          <a:prstGeom prst="straightConnector1">
            <a:avLst/>
          </a:prstGeom>
          <a:noFill/>
          <a:ln w="12700" cap="flat" cmpd="sng">
            <a:solidFill>
              <a:srgbClr val="000000"/>
            </a:solidFill>
            <a:prstDash val="solid"/>
            <a:round/>
            <a:headEnd type="none" w="sm" len="sm"/>
            <a:tailEnd type="none" w="sm" len="sm"/>
          </a:ln>
        </p:spPr>
      </p:cxnSp>
      <p:pic>
        <p:nvPicPr>
          <p:cNvPr id="292" name="Google Shape;292;p54"/>
          <p:cNvPicPr preferRelativeResize="0"/>
          <p:nvPr/>
        </p:nvPicPr>
        <p:blipFill rotWithShape="1">
          <a:blip r:embed="rId2">
            <a:alphaModFix/>
          </a:blip>
          <a:srcRect t="66991" b="11589"/>
          <a:stretch/>
        </p:blipFill>
        <p:spPr>
          <a:xfrm>
            <a:off x="0" y="3800475"/>
            <a:ext cx="9144002" cy="1343029"/>
          </a:xfrm>
          <a:prstGeom prst="rect">
            <a:avLst/>
          </a:prstGeom>
          <a:noFill/>
          <a:ln>
            <a:noFill/>
          </a:ln>
        </p:spPr>
      </p:pic>
    </p:spTree>
    <p:extLst>
      <p:ext uri="{BB962C8B-B14F-4D97-AF65-F5344CB8AC3E}">
        <p14:creationId xmlns:p14="http://schemas.microsoft.com/office/powerpoint/2010/main" val="1167428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93"/>
        <p:cNvGrpSpPr/>
        <p:nvPr/>
      </p:nvGrpSpPr>
      <p:grpSpPr>
        <a:xfrm>
          <a:off x="0" y="0"/>
          <a:ext cx="0" cy="0"/>
          <a:chOff x="0" y="0"/>
          <a:chExt cx="0" cy="0"/>
        </a:xfrm>
      </p:grpSpPr>
      <p:sp>
        <p:nvSpPr>
          <p:cNvPr id="294" name="Google Shape;294;p55"/>
          <p:cNvSpPr txBox="1">
            <a:spLocks noGrp="1"/>
          </p:cNvSpPr>
          <p:nvPr>
            <p:ph type="title"/>
          </p:nvPr>
        </p:nvSpPr>
        <p:spPr>
          <a:xfrm>
            <a:off x="230981" y="273844"/>
            <a:ext cx="7884300" cy="431100"/>
          </a:xfrm>
          <a:prstGeom prst="rect">
            <a:avLst/>
          </a:prstGeom>
          <a:noFill/>
          <a:ln>
            <a:noFill/>
          </a:ln>
        </p:spPr>
        <p:txBody>
          <a:bodyPr spcFirstLastPara="1" wrap="square" lIns="0" tIns="34275" rIns="68575" bIns="34275" anchor="ctr" anchorCtr="0"/>
          <a:lstStyle>
            <a:lvl1pPr marR="0" lvl="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295" name="Google Shape;295;p55"/>
          <p:cNvSpPr txBox="1">
            <a:spLocks noGrp="1"/>
          </p:cNvSpPr>
          <p:nvPr>
            <p:ph type="body" idx="1"/>
          </p:nvPr>
        </p:nvSpPr>
        <p:spPr>
          <a:xfrm>
            <a:off x="230981" y="1358503"/>
            <a:ext cx="8671200" cy="3274200"/>
          </a:xfrm>
          <a:prstGeom prst="rect">
            <a:avLst/>
          </a:prstGeom>
          <a:noFill/>
          <a:ln>
            <a:noFill/>
          </a:ln>
        </p:spPr>
        <p:txBody>
          <a:bodyPr spcFirstLastPara="1" wrap="square" lIns="68575" tIns="34275" rIns="68575" bIns="34275" anchor="t" anchorCtr="0"/>
          <a:lstStyle>
            <a:lvl1pPr marL="457200" marR="0" lvl="0" indent="-298450" algn="l" rtl="0">
              <a:lnSpc>
                <a:spcPct val="90000"/>
              </a:lnSpc>
              <a:spcBef>
                <a:spcPts val="8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96" name="Google Shape;296;p55"/>
          <p:cNvSpPr txBox="1">
            <a:spLocks noGrp="1"/>
          </p:cNvSpPr>
          <p:nvPr>
            <p:ph type="body" idx="2"/>
          </p:nvPr>
        </p:nvSpPr>
        <p:spPr>
          <a:xfrm>
            <a:off x="230981" y="711482"/>
            <a:ext cx="8671200" cy="382200"/>
          </a:xfrm>
          <a:prstGeom prst="rect">
            <a:avLst/>
          </a:prstGeom>
          <a:noFill/>
          <a:ln>
            <a:noFill/>
          </a:ln>
        </p:spPr>
        <p:txBody>
          <a:bodyPr spcFirstLastPara="1" wrap="square" lIns="68575" tIns="34275" rIns="68575" bIns="34275" anchor="t" anchorCtr="0"/>
          <a:lstStyle>
            <a:lvl1pPr marL="457200" marR="0" lvl="0" indent="-228600" algn="l" rtl="0">
              <a:lnSpc>
                <a:spcPct val="90000"/>
              </a:lnSpc>
              <a:spcBef>
                <a:spcPts val="800"/>
              </a:spcBef>
              <a:spcAft>
                <a:spcPts val="0"/>
              </a:spcAft>
              <a:buClr>
                <a:schemeClr val="accent1"/>
              </a:buClr>
              <a:buSzPts val="1800"/>
              <a:buFont typeface="Arial"/>
              <a:buNone/>
              <a:defRPr sz="1800" b="1" i="1" u="none" strike="noStrike" cap="none">
                <a:solidFill>
                  <a:schemeClr val="accent1"/>
                </a:solidFill>
                <a:latin typeface="Arial"/>
                <a:ea typeface="Arial"/>
                <a:cs typeface="Arial"/>
                <a:sym typeface="Arial"/>
              </a:defRPr>
            </a:lvl1pPr>
            <a:lvl2pPr marL="914400" marR="0" lvl="1"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588361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97"/>
        <p:cNvGrpSpPr/>
        <p:nvPr/>
      </p:nvGrpSpPr>
      <p:grpSpPr>
        <a:xfrm>
          <a:off x="0" y="0"/>
          <a:ext cx="0" cy="0"/>
          <a:chOff x="0" y="0"/>
          <a:chExt cx="0" cy="0"/>
        </a:xfrm>
      </p:grpSpPr>
      <p:sp>
        <p:nvSpPr>
          <p:cNvPr id="298" name="Google Shape;298;p56"/>
          <p:cNvSpPr txBox="1">
            <a:spLocks noGrp="1"/>
          </p:cNvSpPr>
          <p:nvPr>
            <p:ph type="title"/>
          </p:nvPr>
        </p:nvSpPr>
        <p:spPr>
          <a:xfrm>
            <a:off x="230981" y="273844"/>
            <a:ext cx="7977000" cy="431100"/>
          </a:xfrm>
          <a:prstGeom prst="rect">
            <a:avLst/>
          </a:prstGeom>
          <a:noFill/>
          <a:ln>
            <a:noFill/>
          </a:ln>
        </p:spPr>
        <p:txBody>
          <a:bodyPr spcFirstLastPara="1" wrap="square" lIns="0" tIns="34275" rIns="68575" bIns="34275" anchor="ctr" anchorCtr="0"/>
          <a:lstStyle>
            <a:lvl1pPr marR="0" lvl="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299" name="Google Shape;299;p56"/>
          <p:cNvSpPr txBox="1">
            <a:spLocks noGrp="1"/>
          </p:cNvSpPr>
          <p:nvPr>
            <p:ph type="body" idx="1"/>
          </p:nvPr>
        </p:nvSpPr>
        <p:spPr>
          <a:xfrm>
            <a:off x="230981" y="1358503"/>
            <a:ext cx="4268400" cy="3274200"/>
          </a:xfrm>
          <a:prstGeom prst="rect">
            <a:avLst/>
          </a:prstGeom>
          <a:noFill/>
          <a:ln>
            <a:noFill/>
          </a:ln>
        </p:spPr>
        <p:txBody>
          <a:bodyPr spcFirstLastPara="1" wrap="square" lIns="68575" tIns="34275" rIns="68575" bIns="34275" anchor="t" anchorCtr="0"/>
          <a:lstStyle>
            <a:lvl1pPr marL="457200" marR="0" lvl="0" indent="-298450" algn="l" rtl="0">
              <a:lnSpc>
                <a:spcPct val="90000"/>
              </a:lnSpc>
              <a:spcBef>
                <a:spcPts val="8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00" name="Google Shape;300;p56"/>
          <p:cNvSpPr txBox="1">
            <a:spLocks noGrp="1"/>
          </p:cNvSpPr>
          <p:nvPr>
            <p:ph type="body" idx="2"/>
          </p:nvPr>
        </p:nvSpPr>
        <p:spPr>
          <a:xfrm>
            <a:off x="230981" y="711482"/>
            <a:ext cx="4268400" cy="382200"/>
          </a:xfrm>
          <a:prstGeom prst="rect">
            <a:avLst/>
          </a:prstGeom>
          <a:noFill/>
          <a:ln>
            <a:noFill/>
          </a:ln>
        </p:spPr>
        <p:txBody>
          <a:bodyPr spcFirstLastPara="1" wrap="square" lIns="0" tIns="34275" rIns="68575" bIns="34275" anchor="t" anchorCtr="0"/>
          <a:lstStyle>
            <a:lvl1pPr marL="457200" marR="0" lvl="0" indent="-228600" algn="l" rtl="0">
              <a:lnSpc>
                <a:spcPct val="90000"/>
              </a:lnSpc>
              <a:spcBef>
                <a:spcPts val="800"/>
              </a:spcBef>
              <a:spcAft>
                <a:spcPts val="0"/>
              </a:spcAft>
              <a:buClr>
                <a:schemeClr val="accent1"/>
              </a:buClr>
              <a:buSzPts val="1800"/>
              <a:buFont typeface="Arial"/>
              <a:buNone/>
              <a:defRPr sz="1800" b="1" i="1" u="none" strike="noStrike" cap="none">
                <a:solidFill>
                  <a:schemeClr val="accent1"/>
                </a:solidFill>
                <a:latin typeface="Arial"/>
                <a:ea typeface="Arial"/>
                <a:cs typeface="Arial"/>
                <a:sym typeface="Arial"/>
              </a:defRPr>
            </a:lvl1pPr>
            <a:lvl2pPr marL="914400" marR="0" lvl="1"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01" name="Google Shape;301;p56"/>
          <p:cNvSpPr txBox="1">
            <a:spLocks noGrp="1"/>
          </p:cNvSpPr>
          <p:nvPr>
            <p:ph type="body" idx="3"/>
          </p:nvPr>
        </p:nvSpPr>
        <p:spPr>
          <a:xfrm>
            <a:off x="4644639" y="1358503"/>
            <a:ext cx="4257600" cy="3274200"/>
          </a:xfrm>
          <a:prstGeom prst="rect">
            <a:avLst/>
          </a:prstGeom>
          <a:noFill/>
          <a:ln>
            <a:noFill/>
          </a:ln>
        </p:spPr>
        <p:txBody>
          <a:bodyPr spcFirstLastPara="1" wrap="square" lIns="68575" tIns="34275" rIns="68575" bIns="34275" anchor="t" anchorCtr="0"/>
          <a:lstStyle>
            <a:lvl1pPr marL="457200" marR="0" lvl="0" indent="-298450" algn="l" rtl="0">
              <a:lnSpc>
                <a:spcPct val="90000"/>
              </a:lnSpc>
              <a:spcBef>
                <a:spcPts val="8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02" name="Google Shape;302;p56"/>
          <p:cNvSpPr txBox="1">
            <a:spLocks noGrp="1"/>
          </p:cNvSpPr>
          <p:nvPr>
            <p:ph type="body" idx="4"/>
          </p:nvPr>
        </p:nvSpPr>
        <p:spPr>
          <a:xfrm>
            <a:off x="4644638" y="711482"/>
            <a:ext cx="4257600" cy="382200"/>
          </a:xfrm>
          <a:prstGeom prst="rect">
            <a:avLst/>
          </a:prstGeom>
          <a:noFill/>
          <a:ln>
            <a:noFill/>
          </a:ln>
        </p:spPr>
        <p:txBody>
          <a:bodyPr spcFirstLastPara="1" wrap="square" lIns="0" tIns="34275" rIns="68575" bIns="34275" anchor="t" anchorCtr="0"/>
          <a:lstStyle>
            <a:lvl1pPr marL="457200" marR="0" lvl="0" indent="-228600" algn="l" rtl="0">
              <a:lnSpc>
                <a:spcPct val="90000"/>
              </a:lnSpc>
              <a:spcBef>
                <a:spcPts val="800"/>
              </a:spcBef>
              <a:spcAft>
                <a:spcPts val="0"/>
              </a:spcAft>
              <a:buClr>
                <a:schemeClr val="accent1"/>
              </a:buClr>
              <a:buSzPts val="1800"/>
              <a:buFont typeface="Arial"/>
              <a:buNone/>
              <a:defRPr sz="1800" b="1" i="1" u="none" strike="noStrike" cap="none">
                <a:solidFill>
                  <a:schemeClr val="accent1"/>
                </a:solidFill>
                <a:latin typeface="Arial"/>
                <a:ea typeface="Arial"/>
                <a:cs typeface="Arial"/>
                <a:sym typeface="Arial"/>
              </a:defRPr>
            </a:lvl1pPr>
            <a:lvl2pPr marL="914400" marR="0" lvl="1"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95600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03"/>
        <p:cNvGrpSpPr/>
        <p:nvPr/>
      </p:nvGrpSpPr>
      <p:grpSpPr>
        <a:xfrm>
          <a:off x="0" y="0"/>
          <a:ext cx="0" cy="0"/>
          <a:chOff x="0" y="0"/>
          <a:chExt cx="0" cy="0"/>
        </a:xfrm>
      </p:grpSpPr>
      <p:sp>
        <p:nvSpPr>
          <p:cNvPr id="304" name="Google Shape;304;p57"/>
          <p:cNvSpPr txBox="1">
            <a:spLocks noGrp="1"/>
          </p:cNvSpPr>
          <p:nvPr>
            <p:ph type="title"/>
          </p:nvPr>
        </p:nvSpPr>
        <p:spPr>
          <a:xfrm>
            <a:off x="230981" y="273844"/>
            <a:ext cx="7941300" cy="431100"/>
          </a:xfrm>
          <a:prstGeom prst="rect">
            <a:avLst/>
          </a:prstGeom>
          <a:noFill/>
          <a:ln>
            <a:noFill/>
          </a:ln>
        </p:spPr>
        <p:txBody>
          <a:bodyPr spcFirstLastPara="1" wrap="square" lIns="0" tIns="34275" rIns="68575" bIns="34275" anchor="ctr" anchorCtr="0"/>
          <a:lstStyle>
            <a:lvl1pPr marR="0" lvl="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305" name="Google Shape;305;p57"/>
          <p:cNvSpPr txBox="1">
            <a:spLocks noGrp="1"/>
          </p:cNvSpPr>
          <p:nvPr>
            <p:ph type="body" idx="1"/>
          </p:nvPr>
        </p:nvSpPr>
        <p:spPr>
          <a:xfrm>
            <a:off x="230981" y="1358503"/>
            <a:ext cx="4268400" cy="3274200"/>
          </a:xfrm>
          <a:prstGeom prst="rect">
            <a:avLst/>
          </a:prstGeom>
          <a:noFill/>
          <a:ln>
            <a:noFill/>
          </a:ln>
        </p:spPr>
        <p:txBody>
          <a:bodyPr spcFirstLastPara="1" wrap="square" lIns="68575" tIns="34275" rIns="68575" bIns="34275" anchor="t" anchorCtr="0"/>
          <a:lstStyle>
            <a:lvl1pPr marL="457200" marR="0" lvl="0" indent="-298450" algn="l" rtl="0">
              <a:lnSpc>
                <a:spcPct val="90000"/>
              </a:lnSpc>
              <a:spcBef>
                <a:spcPts val="8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06" name="Google Shape;306;p57"/>
          <p:cNvSpPr txBox="1">
            <a:spLocks noGrp="1"/>
          </p:cNvSpPr>
          <p:nvPr>
            <p:ph type="body" idx="2"/>
          </p:nvPr>
        </p:nvSpPr>
        <p:spPr>
          <a:xfrm>
            <a:off x="230981" y="711482"/>
            <a:ext cx="8671200" cy="382200"/>
          </a:xfrm>
          <a:prstGeom prst="rect">
            <a:avLst/>
          </a:prstGeom>
          <a:noFill/>
          <a:ln>
            <a:noFill/>
          </a:ln>
        </p:spPr>
        <p:txBody>
          <a:bodyPr spcFirstLastPara="1" wrap="square" lIns="0" tIns="34275" rIns="68575" bIns="34275" anchor="t" anchorCtr="0"/>
          <a:lstStyle>
            <a:lvl1pPr marL="457200" marR="0" lvl="0" indent="-228600" algn="l" rtl="0">
              <a:lnSpc>
                <a:spcPct val="90000"/>
              </a:lnSpc>
              <a:spcBef>
                <a:spcPts val="800"/>
              </a:spcBef>
              <a:spcAft>
                <a:spcPts val="0"/>
              </a:spcAft>
              <a:buClr>
                <a:schemeClr val="accent1"/>
              </a:buClr>
              <a:buSzPts val="1800"/>
              <a:buFont typeface="Arial"/>
              <a:buNone/>
              <a:defRPr sz="1800" b="1" i="1" u="none" strike="noStrike" cap="none">
                <a:solidFill>
                  <a:schemeClr val="accent1"/>
                </a:solidFill>
                <a:latin typeface="Arial"/>
                <a:ea typeface="Arial"/>
                <a:cs typeface="Arial"/>
                <a:sym typeface="Arial"/>
              </a:defRPr>
            </a:lvl1pPr>
            <a:lvl2pPr marL="914400" marR="0" lvl="1"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07" name="Google Shape;307;p57"/>
          <p:cNvSpPr txBox="1">
            <a:spLocks noGrp="1"/>
          </p:cNvSpPr>
          <p:nvPr>
            <p:ph type="body" idx="3"/>
          </p:nvPr>
        </p:nvSpPr>
        <p:spPr>
          <a:xfrm>
            <a:off x="4644639" y="1358503"/>
            <a:ext cx="4257600" cy="3274200"/>
          </a:xfrm>
          <a:prstGeom prst="rect">
            <a:avLst/>
          </a:prstGeom>
          <a:noFill/>
          <a:ln>
            <a:noFill/>
          </a:ln>
        </p:spPr>
        <p:txBody>
          <a:bodyPr spcFirstLastPara="1" wrap="square" lIns="68575" tIns="34275" rIns="68575" bIns="34275" anchor="t" anchorCtr="0"/>
          <a:lstStyle>
            <a:lvl1pPr marL="457200" marR="0" lvl="0" indent="-298450" algn="l" rtl="0">
              <a:lnSpc>
                <a:spcPct val="90000"/>
              </a:lnSpc>
              <a:spcBef>
                <a:spcPts val="8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352972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3.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1603108-7186-41DD-A066-1F7FBBCF427A}" type="datetime1">
              <a:rPr lang="en-US" smtClean="0"/>
              <a:t>11/15/2018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www.fda.gov</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C2247A0-0566-4976-A476-FFE498ECC3D7}" type="slidenum">
              <a:rPr lang="en-US" smtClean="0"/>
              <a:pPr>
                <a:defRPr/>
              </a:pPr>
              <a:t>‹#›</a:t>
            </a:fld>
            <a:endParaRPr lang="en-US"/>
          </a:p>
        </p:txBody>
      </p:sp>
    </p:spTree>
    <p:extLst>
      <p:ext uri="{BB962C8B-B14F-4D97-AF65-F5344CB8AC3E}">
        <p14:creationId xmlns:p14="http://schemas.microsoft.com/office/powerpoint/2010/main" val="1105815762"/>
      </p:ext>
    </p:extLst>
  </p:cSld>
  <p:clrMap bg1="lt1" tx1="dk1" bg2="lt2" tx2="dk2" accent1="accent1" accent2="accent2" accent3="accent3" accent4="accent4" accent5="accent5" accent6="accent6" hlink="hlink" folHlink="folHlink"/>
  <p:sldLayoutIdLst>
    <p:sldLayoutId id="2147489312" r:id="rId1"/>
    <p:sldLayoutId id="2147489314" r:id="rId2"/>
    <p:sldLayoutId id="2147489316" r:id="rId3"/>
    <p:sldLayoutId id="2147489317" r:id="rId4"/>
    <p:sldLayoutId id="2147489318" r:id="rId5"/>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2"/>
        <p:cNvGrpSpPr/>
        <p:nvPr/>
      </p:nvGrpSpPr>
      <p:grpSpPr>
        <a:xfrm>
          <a:off x="0" y="0"/>
          <a:ext cx="0" cy="0"/>
          <a:chOff x="0" y="0"/>
          <a:chExt cx="0" cy="0"/>
        </a:xfrm>
      </p:grpSpPr>
      <p:sp>
        <p:nvSpPr>
          <p:cNvPr id="283" name="Google Shape;283;p53"/>
          <p:cNvSpPr txBox="1">
            <a:spLocks noGrp="1"/>
          </p:cNvSpPr>
          <p:nvPr>
            <p:ph type="title"/>
          </p:nvPr>
        </p:nvSpPr>
        <p:spPr>
          <a:xfrm>
            <a:off x="243555" y="273844"/>
            <a:ext cx="7860900" cy="431100"/>
          </a:xfrm>
          <a:prstGeom prst="rect">
            <a:avLst/>
          </a:prstGeom>
          <a:noFill/>
          <a:ln>
            <a:noFill/>
          </a:ln>
        </p:spPr>
        <p:txBody>
          <a:bodyPr spcFirstLastPara="1" wrap="square" lIns="0" tIns="34275" rIns="68575" bIns="34275" anchor="ctr" anchorCtr="0"/>
          <a:lstStyle>
            <a:lvl1pPr marR="0" lvl="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284" name="Google Shape;284;p53"/>
          <p:cNvSpPr txBox="1">
            <a:spLocks noGrp="1"/>
          </p:cNvSpPr>
          <p:nvPr>
            <p:ph type="body" idx="1"/>
          </p:nvPr>
        </p:nvSpPr>
        <p:spPr>
          <a:xfrm>
            <a:off x="243555" y="1369219"/>
            <a:ext cx="8656800" cy="3263400"/>
          </a:xfrm>
          <a:prstGeom prst="rect">
            <a:avLst/>
          </a:prstGeom>
          <a:noFill/>
          <a:ln>
            <a:noFill/>
          </a:ln>
        </p:spPr>
        <p:txBody>
          <a:bodyPr spcFirstLastPara="1" wrap="square" lIns="68575" tIns="34275" rIns="68575" bIns="34275" anchor="t" anchorCtr="0"/>
          <a:lstStyle>
            <a:lvl1pPr marL="457200" marR="0" lvl="0" indent="-298450" algn="l" rtl="0">
              <a:lnSpc>
                <a:spcPct val="90000"/>
              </a:lnSpc>
              <a:spcBef>
                <a:spcPts val="8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85" name="Google Shape;285;p53"/>
          <p:cNvSpPr/>
          <p:nvPr/>
        </p:nvSpPr>
        <p:spPr>
          <a:xfrm>
            <a:off x="243555" y="4869655"/>
            <a:ext cx="501600" cy="161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600" b="0" i="0" u="none" strike="noStrike" cap="none">
                <a:solidFill>
                  <a:schemeClr val="accent1"/>
                </a:solidFill>
                <a:latin typeface="Arial"/>
                <a:ea typeface="Arial"/>
                <a:cs typeface="Arial"/>
                <a:sym typeface="Arial"/>
              </a:rPr>
              <a:t>10/11/18</a:t>
            </a:r>
            <a:endParaRPr sz="600">
              <a:solidFill>
                <a:schemeClr val="accent1"/>
              </a:solidFill>
              <a:latin typeface="Arial"/>
              <a:ea typeface="Arial"/>
              <a:cs typeface="Arial"/>
              <a:sym typeface="Arial"/>
            </a:endParaRPr>
          </a:p>
        </p:txBody>
      </p:sp>
      <p:sp>
        <p:nvSpPr>
          <p:cNvPr id="286" name="Google Shape;286;p53"/>
          <p:cNvSpPr/>
          <p:nvPr/>
        </p:nvSpPr>
        <p:spPr>
          <a:xfrm>
            <a:off x="8516632" y="4866500"/>
            <a:ext cx="383700" cy="1617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fld id="{00000000-1234-1234-1234-123412341234}" type="slidenum">
              <a:rPr lang="en" sz="600">
                <a:solidFill>
                  <a:schemeClr val="accent1"/>
                </a:solidFill>
                <a:latin typeface="Arial"/>
                <a:ea typeface="Arial"/>
                <a:cs typeface="Arial"/>
                <a:sym typeface="Arial"/>
              </a:rPr>
              <a:t>‹#›</a:t>
            </a:fld>
            <a:endParaRPr sz="600">
              <a:solidFill>
                <a:schemeClr val="accent1"/>
              </a:solidFill>
              <a:latin typeface="Arial"/>
              <a:ea typeface="Arial"/>
              <a:cs typeface="Arial"/>
              <a:sym typeface="Arial"/>
            </a:endParaRPr>
          </a:p>
        </p:txBody>
      </p:sp>
      <p:pic>
        <p:nvPicPr>
          <p:cNvPr id="287" name="Google Shape;287;p53" descr="roche-bright"/>
          <p:cNvPicPr preferRelativeResize="0"/>
          <p:nvPr/>
        </p:nvPicPr>
        <p:blipFill rotWithShape="1">
          <a:blip r:embed="rId9">
            <a:alphaModFix/>
          </a:blip>
          <a:srcRect/>
          <a:stretch/>
        </p:blipFill>
        <p:spPr>
          <a:xfrm>
            <a:off x="8245616" y="228600"/>
            <a:ext cx="795833" cy="491727"/>
          </a:xfrm>
          <a:prstGeom prst="rect">
            <a:avLst/>
          </a:prstGeom>
          <a:noFill/>
          <a:ln>
            <a:noFill/>
          </a:ln>
        </p:spPr>
      </p:pic>
    </p:spTree>
    <p:extLst>
      <p:ext uri="{BB962C8B-B14F-4D97-AF65-F5344CB8AC3E}">
        <p14:creationId xmlns:p14="http://schemas.microsoft.com/office/powerpoint/2010/main" val="4195446437"/>
      </p:ext>
    </p:extLst>
  </p:cSld>
  <p:clrMap bg1="lt1" tx1="dk1" bg2="dk2" tx2="lt2" accent1="accent1" accent2="accent2" accent3="accent3" accent4="accent4" accent5="accent5" accent6="accent6" hlink="hlink" folHlink="folHlink"/>
  <p:sldLayoutIdLst>
    <p:sldLayoutId id="2147489320" r:id="rId1"/>
    <p:sldLayoutId id="2147489321" r:id="rId2"/>
    <p:sldLayoutId id="2147489322" r:id="rId3"/>
    <p:sldLayoutId id="2147489323" r:id="rId4"/>
    <p:sldLayoutId id="2147489324" r:id="rId5"/>
    <p:sldLayoutId id="2147489325" r:id="rId6"/>
    <p:sldLayoutId id="214748932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856">
          <p15:clr>
            <a:srgbClr val="F26B43"/>
          </p15:clr>
        </p15:guide>
        <p15:guide id="2" pos="145">
          <p15:clr>
            <a:srgbClr val="F26B43"/>
          </p15:clr>
        </p15:guide>
        <p15:guide id="3" orient="horz" pos="2919">
          <p15:clr>
            <a:srgbClr val="F26B43"/>
          </p15:clr>
        </p15:guide>
        <p15:guide id="4" pos="560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C2247A0-0566-4976-A476-FFE498ECC3D7}" type="slidenum">
              <a:rPr lang="en-US" smtClean="0"/>
              <a:pPr>
                <a:defRPr/>
              </a:pPr>
              <a:t>‹#›</a:t>
            </a:fld>
            <a:endParaRPr lang="en-US" dirty="0"/>
          </a:p>
        </p:txBody>
      </p:sp>
    </p:spTree>
    <p:extLst>
      <p:ext uri="{BB962C8B-B14F-4D97-AF65-F5344CB8AC3E}">
        <p14:creationId xmlns:p14="http://schemas.microsoft.com/office/powerpoint/2010/main" val="3386447446"/>
      </p:ext>
    </p:extLst>
  </p:cSld>
  <p:clrMap bg1="lt1" tx1="dk1" bg2="lt2" tx2="dk2" accent1="accent1" accent2="accent2" accent3="accent3" accent4="accent4" accent5="accent5" accent6="accent6" hlink="hlink" folHlink="folHlink"/>
  <p:sldLayoutIdLst>
    <p:sldLayoutId id="2147489328" r:id="rId1"/>
    <p:sldLayoutId id="2147489329" r:id="rId2"/>
    <p:sldLayoutId id="2147489330" r:id="rId3"/>
    <p:sldLayoutId id="214748933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hyperlink" Target="http://blog.dnevnik.hr/tim19uz/2014/05/1631762507/malo-o-organizacijskoj-kulturi.html" TargetMode="External"/><Relationship Id="rId5" Type="http://schemas.openxmlformats.org/officeDocument/2006/relationships/image" Target="../media/image16.jpeg"/><Relationship Id="rId4" Type="http://schemas.openxmlformats.org/officeDocument/2006/relationships/hyperlink" Target="http://www.communityassociationlawblog.com/2013_05_01_archive.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hyperlink" Target="https://www.webit101.com/3-big-small-business-seo-trends-2017/" TargetMode="External"/><Relationship Id="rId5" Type="http://schemas.openxmlformats.org/officeDocument/2006/relationships/image" Target="../media/image18.jpg"/><Relationship Id="rId4" Type="http://schemas.openxmlformats.org/officeDocument/2006/relationships/hyperlink" Target="http://inmersioneducativa.blogspot.com/2009/05/media-literacy-making-sense-of-new.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informatica.com/services-and-training/glossary-of-terms/master-data-management-definition.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regulations.gov/document?D=FDA_FRDOC_0001-7545"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diagramQuickStyle" Target="../diagrams/quickStyle1.xml"/><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diagramLayout" Target="../diagrams/layout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diagramData" Target="../diagrams/data1.xml"/><Relationship Id="rId5" Type="http://schemas.openxmlformats.org/officeDocument/2006/relationships/image" Target="../media/image9.png"/><Relationship Id="rId15" Type="http://schemas.microsoft.com/office/2007/relationships/diagramDrawing" Target="../diagrams/drawing1.xml"/><Relationship Id="rId10" Type="http://schemas.openxmlformats.org/officeDocument/2006/relationships/image" Target="../media/image13.jpeg"/><Relationship Id="rId4" Type="http://schemas.openxmlformats.org/officeDocument/2006/relationships/image" Target="../media/image8.wmf"/><Relationship Id="rId9" Type="http://schemas.openxmlformats.org/officeDocument/2006/relationships/image" Target="../media/image12.jpeg"/><Relationship Id="rId14" Type="http://schemas.openxmlformats.org/officeDocument/2006/relationships/diagramColors" Target="../diagrams/colors1.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1085851"/>
            <a:ext cx="7315200" cy="1965463"/>
          </a:xfrm>
        </p:spPr>
        <p:txBody>
          <a:bodyPr>
            <a:normAutofit fontScale="90000"/>
          </a:bodyPr>
          <a:lstStyle/>
          <a:p>
            <a:r>
              <a:rPr lang="en-US" sz="4000" dirty="0"/>
              <a:t>Structured Drug Submissions to FDA: The Pharmaceutical Quality/ Chemistry Manufacturing and Controls Project</a:t>
            </a:r>
            <a:endParaRPr lang="en-US" sz="2700" dirty="0"/>
          </a:p>
        </p:txBody>
      </p:sp>
      <p:sp>
        <p:nvSpPr>
          <p:cNvPr id="5" name="Subtitle 4"/>
          <p:cNvSpPr>
            <a:spLocks noGrp="1"/>
          </p:cNvSpPr>
          <p:nvPr>
            <p:ph type="subTitle" idx="1"/>
          </p:nvPr>
        </p:nvSpPr>
        <p:spPr>
          <a:xfrm>
            <a:off x="866218" y="3583035"/>
            <a:ext cx="6619244" cy="938165"/>
          </a:xfrm>
        </p:spPr>
        <p:txBody>
          <a:bodyPr>
            <a:normAutofit/>
          </a:bodyPr>
          <a:lstStyle/>
          <a:p>
            <a:r>
              <a:rPr lang="en-US" sz="1200" dirty="0"/>
              <a:t>Norman R. Schmuff, Ph.D.</a:t>
            </a:r>
          </a:p>
          <a:p>
            <a:r>
              <a:rPr lang="en-US" sz="1200" dirty="0"/>
              <a:t>CDER, Office of Pharmaceutical Quality</a:t>
            </a:r>
          </a:p>
          <a:p>
            <a:r>
              <a:rPr lang="en-US" sz="1200" dirty="0"/>
              <a:t>Office of Process and Facilities</a:t>
            </a:r>
          </a:p>
          <a:p>
            <a:r>
              <a:rPr lang="en-US" sz="1200" dirty="0"/>
              <a:t>October 19, 2018</a:t>
            </a:r>
          </a:p>
        </p:txBody>
      </p:sp>
    </p:spTree>
    <p:extLst>
      <p:ext uri="{BB962C8B-B14F-4D97-AF65-F5344CB8AC3E}">
        <p14:creationId xmlns:p14="http://schemas.microsoft.com/office/powerpoint/2010/main" val="3901093455"/>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6837E-C62A-4FE0-A197-C4585002EC5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943600" y="3032023"/>
            <a:ext cx="1884104" cy="1413078"/>
          </a:xfrm>
          <a:prstGeom prst="rect">
            <a:avLst/>
          </a:prstGeom>
          <a:ln>
            <a:noFill/>
          </a:ln>
          <a:effectLst>
            <a:softEdge rad="112500"/>
          </a:effectLst>
        </p:spPr>
      </p:pic>
      <p:sp>
        <p:nvSpPr>
          <p:cNvPr id="2" name="Title 1"/>
          <p:cNvSpPr>
            <a:spLocks noGrp="1"/>
          </p:cNvSpPr>
          <p:nvPr>
            <p:ph type="title"/>
          </p:nvPr>
        </p:nvSpPr>
        <p:spPr>
          <a:xfrm>
            <a:off x="-22123" y="364396"/>
            <a:ext cx="8509103" cy="694515"/>
          </a:xfrm>
        </p:spPr>
        <p:txBody>
          <a:bodyPr>
            <a:normAutofit fontScale="90000"/>
          </a:bodyPr>
          <a:lstStyle/>
          <a:p>
            <a:r>
              <a:rPr lang="en-US" b="1" dirty="0">
                <a:solidFill>
                  <a:schemeClr val="accent1"/>
                </a:solidFill>
              </a:rPr>
              <a:t>The KASA System</a:t>
            </a:r>
          </a:p>
        </p:txBody>
      </p:sp>
      <p:sp>
        <p:nvSpPr>
          <p:cNvPr id="4" name="Footer Placeholder 3"/>
          <p:cNvSpPr>
            <a:spLocks noGrp="1"/>
          </p:cNvSpPr>
          <p:nvPr>
            <p:ph type="ftr" sz="quarter" idx="11"/>
          </p:nvPr>
        </p:nvSpPr>
        <p:spPr>
          <a:xfrm>
            <a:off x="304800" y="4653001"/>
            <a:ext cx="2895600" cy="273844"/>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4F81BD"/>
                </a:solidFill>
                <a:effectLst/>
                <a:uLnTx/>
                <a:uFillTx/>
                <a:latin typeface="Arial" charset="0"/>
                <a:ea typeface="ＭＳ Ｐゴシック" charset="-128"/>
                <a:cs typeface="+mn-cs"/>
              </a:rPr>
              <a:t>www.fda.gov</a:t>
            </a:r>
          </a:p>
        </p:txBody>
      </p:sp>
      <p:sp>
        <p:nvSpPr>
          <p:cNvPr id="5" name="Content Placeholder 4">
            <a:extLst>
              <a:ext uri="{FF2B5EF4-FFF2-40B4-BE49-F238E27FC236}">
                <a16:creationId xmlns:a16="http://schemas.microsoft.com/office/drawing/2014/main" id="{F232A1DC-7BE7-47EB-8E45-6E303FE968EF}"/>
              </a:ext>
            </a:extLst>
          </p:cNvPr>
          <p:cNvSpPr>
            <a:spLocks noGrp="1"/>
          </p:cNvSpPr>
          <p:nvPr>
            <p:ph idx="1"/>
          </p:nvPr>
        </p:nvSpPr>
        <p:spPr>
          <a:xfrm>
            <a:off x="434562" y="1185520"/>
            <a:ext cx="5257802" cy="3467481"/>
          </a:xfrm>
        </p:spPr>
        <p:txBody>
          <a:bodyPr>
            <a:normAutofit/>
          </a:bodyPr>
          <a:lstStyle/>
          <a:p>
            <a:r>
              <a:rPr lang="en-US" sz="2800" dirty="0"/>
              <a:t>The KASA system is designed to:</a:t>
            </a:r>
          </a:p>
          <a:p>
            <a:endParaRPr lang="en-US" sz="900" dirty="0"/>
          </a:p>
          <a:p>
            <a:pPr marL="800100" lvl="1" indent="-342900">
              <a:buFont typeface="+mj-lt"/>
              <a:buAutoNum type="arabicPeriod"/>
            </a:pPr>
            <a:r>
              <a:rPr lang="en-US" sz="2000" dirty="0"/>
              <a:t>Capture and manage knowledge such as established conditions during the lifecycle of a drug product</a:t>
            </a:r>
          </a:p>
          <a:p>
            <a:pPr marL="800100" lvl="1" indent="-342900">
              <a:buFont typeface="+mj-lt"/>
              <a:buAutoNum type="arabicPeriod"/>
            </a:pPr>
            <a:endParaRPr lang="en-US" sz="1000" dirty="0"/>
          </a:p>
          <a:p>
            <a:pPr marL="800100" lvl="1" indent="-342900">
              <a:buFont typeface="+mj-lt"/>
              <a:buAutoNum type="arabicPeriod"/>
            </a:pPr>
            <a:r>
              <a:rPr lang="en-US" sz="2000" dirty="0"/>
              <a:t>Establish rules and algorithms to facilitate risk identification, mitigation, and communication for the drug product, manufacturing process, and facilities;</a:t>
            </a:r>
          </a:p>
        </p:txBody>
      </p:sp>
      <p:pic>
        <p:nvPicPr>
          <p:cNvPr id="6" name="Picture 5">
            <a:extLst>
              <a:ext uri="{FF2B5EF4-FFF2-40B4-BE49-F238E27FC236}">
                <a16:creationId xmlns:a16="http://schemas.microsoft.com/office/drawing/2014/main" id="{57A98305-449F-477D-BDDC-3B98BAF60460}"/>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986462" y="1409149"/>
            <a:ext cx="1620971" cy="1619801"/>
          </a:xfrm>
          <a:prstGeom prst="rect">
            <a:avLst/>
          </a:prstGeom>
          <a:ln>
            <a:noFill/>
          </a:ln>
          <a:effectLst>
            <a:softEdge rad="112500"/>
          </a:effectLst>
        </p:spPr>
      </p:pic>
    </p:spTree>
    <p:extLst>
      <p:ext uri="{BB962C8B-B14F-4D97-AF65-F5344CB8AC3E}">
        <p14:creationId xmlns:p14="http://schemas.microsoft.com/office/powerpoint/2010/main" val="3182797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23" y="364396"/>
            <a:ext cx="8509103" cy="694515"/>
          </a:xfrm>
        </p:spPr>
        <p:txBody>
          <a:bodyPr>
            <a:normAutofit fontScale="90000"/>
          </a:bodyPr>
          <a:lstStyle/>
          <a:p>
            <a:r>
              <a:rPr lang="en-US" b="1" dirty="0">
                <a:solidFill>
                  <a:schemeClr val="accent1"/>
                </a:solidFill>
              </a:rPr>
              <a:t>The KASA System</a:t>
            </a:r>
          </a:p>
        </p:txBody>
      </p:sp>
      <p:sp>
        <p:nvSpPr>
          <p:cNvPr id="4" name="Footer Placeholder 3"/>
          <p:cNvSpPr>
            <a:spLocks noGrp="1"/>
          </p:cNvSpPr>
          <p:nvPr>
            <p:ph type="ftr" sz="quarter" idx="11"/>
          </p:nvPr>
        </p:nvSpPr>
        <p:spPr>
          <a:xfrm>
            <a:off x="304800" y="4653001"/>
            <a:ext cx="2895600" cy="273844"/>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4F81BD"/>
                </a:solidFill>
                <a:effectLst/>
                <a:uLnTx/>
                <a:uFillTx/>
                <a:latin typeface="Arial" charset="0"/>
                <a:ea typeface="ＭＳ Ｐゴシック" charset="-128"/>
                <a:cs typeface="+mn-cs"/>
              </a:rPr>
              <a:t>www.fda.gov</a:t>
            </a:r>
          </a:p>
        </p:txBody>
      </p:sp>
      <p:sp>
        <p:nvSpPr>
          <p:cNvPr id="5" name="Content Placeholder 4">
            <a:extLst>
              <a:ext uri="{FF2B5EF4-FFF2-40B4-BE49-F238E27FC236}">
                <a16:creationId xmlns:a16="http://schemas.microsoft.com/office/drawing/2014/main" id="{F232A1DC-7BE7-47EB-8E45-6E303FE968EF}"/>
              </a:ext>
            </a:extLst>
          </p:cNvPr>
          <p:cNvSpPr>
            <a:spLocks noGrp="1"/>
          </p:cNvSpPr>
          <p:nvPr>
            <p:ph idx="1"/>
          </p:nvPr>
        </p:nvSpPr>
        <p:spPr>
          <a:xfrm>
            <a:off x="434562" y="1185520"/>
            <a:ext cx="5257802" cy="3467481"/>
          </a:xfrm>
        </p:spPr>
        <p:txBody>
          <a:bodyPr>
            <a:normAutofit fontScale="92500" lnSpcReduction="10000"/>
          </a:bodyPr>
          <a:lstStyle/>
          <a:p>
            <a:r>
              <a:rPr lang="en-US" sz="2800" dirty="0"/>
              <a:t>The KASA system is designed to:</a:t>
            </a:r>
          </a:p>
          <a:p>
            <a:endParaRPr lang="en-US" sz="900" dirty="0"/>
          </a:p>
          <a:p>
            <a:pPr marL="914400" lvl="1" indent="-457200">
              <a:buFont typeface="+mj-lt"/>
              <a:buAutoNum type="arabicPeriod" startAt="3"/>
            </a:pPr>
            <a:r>
              <a:rPr lang="en-US" sz="2000" dirty="0"/>
              <a:t>Perform computer-aided analyses of applications for a comparison of regulatory standards and quality risk across the repository of approved drug products and facilities	</a:t>
            </a:r>
          </a:p>
          <a:p>
            <a:pPr marL="457200" lvl="1" indent="0">
              <a:buNone/>
            </a:pPr>
            <a:endParaRPr lang="en-US" sz="1800" dirty="0"/>
          </a:p>
          <a:p>
            <a:pPr marL="914400" lvl="1" indent="-457200">
              <a:buFont typeface="+mj-lt"/>
              <a:buAutoNum type="arabicPeriod" startAt="4"/>
            </a:pPr>
            <a:r>
              <a:rPr lang="en-US" sz="2000" dirty="0"/>
              <a:t>Provide a structured assessment that radically eliminates text-based narratives and summarization of information from the applications</a:t>
            </a:r>
          </a:p>
        </p:txBody>
      </p:sp>
      <p:pic>
        <p:nvPicPr>
          <p:cNvPr id="15" name="Picture 14">
            <a:extLst>
              <a:ext uri="{FF2B5EF4-FFF2-40B4-BE49-F238E27FC236}">
                <a16:creationId xmlns:a16="http://schemas.microsoft.com/office/drawing/2014/main" id="{8860FB02-DDD9-4DA9-8836-A921262B7C5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258195" y="1593556"/>
            <a:ext cx="1262493" cy="1403350"/>
          </a:xfrm>
          <a:prstGeom prst="rect">
            <a:avLst/>
          </a:prstGeom>
        </p:spPr>
      </p:pic>
      <p:pic>
        <p:nvPicPr>
          <p:cNvPr id="18" name="Picture 17">
            <a:extLst>
              <a:ext uri="{FF2B5EF4-FFF2-40B4-BE49-F238E27FC236}">
                <a16:creationId xmlns:a16="http://schemas.microsoft.com/office/drawing/2014/main" id="{63943511-3049-44C6-89E0-003115EE3FC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92364" y="3406848"/>
            <a:ext cx="2447720" cy="1232019"/>
          </a:xfrm>
          <a:prstGeom prst="rect">
            <a:avLst/>
          </a:prstGeom>
        </p:spPr>
      </p:pic>
    </p:spTree>
    <p:extLst>
      <p:ext uri="{BB962C8B-B14F-4D97-AF65-F5344CB8AC3E}">
        <p14:creationId xmlns:p14="http://schemas.microsoft.com/office/powerpoint/2010/main" val="892488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824DC25-2260-4091-A76D-E5C95B36804B}"/>
              </a:ext>
            </a:extLst>
          </p:cNvPr>
          <p:cNvSpPr/>
          <p:nvPr/>
        </p:nvSpPr>
        <p:spPr>
          <a:xfrm rot="262013">
            <a:off x="504518" y="1490441"/>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PDF-1</a:t>
            </a:r>
          </a:p>
        </p:txBody>
      </p:sp>
      <p:sp>
        <p:nvSpPr>
          <p:cNvPr id="2" name="Title 1">
            <a:extLst>
              <a:ext uri="{FF2B5EF4-FFF2-40B4-BE49-F238E27FC236}">
                <a16:creationId xmlns:a16="http://schemas.microsoft.com/office/drawing/2014/main" id="{C7620B6A-A86E-4945-B9A4-488097EA2780}"/>
              </a:ext>
            </a:extLst>
          </p:cNvPr>
          <p:cNvSpPr>
            <a:spLocks noGrp="1"/>
          </p:cNvSpPr>
          <p:nvPr>
            <p:ph type="title"/>
          </p:nvPr>
        </p:nvSpPr>
        <p:spPr>
          <a:xfrm>
            <a:off x="419609" y="137689"/>
            <a:ext cx="8343392" cy="744876"/>
          </a:xfrm>
        </p:spPr>
        <p:txBody>
          <a:bodyPr>
            <a:normAutofit/>
          </a:bodyPr>
          <a:lstStyle/>
          <a:p>
            <a:pPr algn="l"/>
            <a:r>
              <a:rPr lang="en-US" dirty="0"/>
              <a:t>Current Module 3 Submission Model</a:t>
            </a:r>
          </a:p>
        </p:txBody>
      </p:sp>
      <p:sp>
        <p:nvSpPr>
          <p:cNvPr id="5" name="Rectangle 4">
            <a:extLst>
              <a:ext uri="{FF2B5EF4-FFF2-40B4-BE49-F238E27FC236}">
                <a16:creationId xmlns:a16="http://schemas.microsoft.com/office/drawing/2014/main" id="{7B648505-2EA5-4158-BE4B-B910F0A2DF14}"/>
              </a:ext>
            </a:extLst>
          </p:cNvPr>
          <p:cNvSpPr/>
          <p:nvPr/>
        </p:nvSpPr>
        <p:spPr>
          <a:xfrm>
            <a:off x="4678362" y="1447321"/>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600" dirty="0"/>
              <a:t>Lorem ipsum dolor sit </a:t>
            </a:r>
            <a:r>
              <a:rPr lang="en-US" sz="600" dirty="0" err="1"/>
              <a:t>amet</a:t>
            </a:r>
            <a:r>
              <a:rPr lang="en-US" sz="600" dirty="0"/>
              <a:t>, </a:t>
            </a:r>
            <a:r>
              <a:rPr lang="en-US" sz="600" dirty="0" err="1"/>
              <a:t>consectetur</a:t>
            </a:r>
            <a:r>
              <a:rPr lang="en-US" sz="600" dirty="0"/>
              <a:t> </a:t>
            </a:r>
            <a:r>
              <a:rPr lang="en-US" sz="600" dirty="0" err="1"/>
              <a:t>adipiscing</a:t>
            </a:r>
            <a:r>
              <a:rPr lang="en-US" sz="600" dirty="0"/>
              <a:t> </a:t>
            </a:r>
            <a:r>
              <a:rPr lang="en-US" sz="600" dirty="0" err="1"/>
              <a:t>elit</a:t>
            </a:r>
            <a:r>
              <a:rPr lang="en-US" sz="600" dirty="0"/>
              <a:t>. </a:t>
            </a:r>
            <a:r>
              <a:rPr lang="en-US" sz="600" dirty="0" err="1"/>
              <a:t>Quisque</a:t>
            </a:r>
            <a:r>
              <a:rPr lang="en-US" sz="600" dirty="0"/>
              <a:t> id </a:t>
            </a:r>
            <a:r>
              <a:rPr lang="en-US" sz="600" dirty="0" err="1"/>
              <a:t>sodales</a:t>
            </a:r>
            <a:r>
              <a:rPr lang="en-US" sz="600" dirty="0"/>
              <a:t> </a:t>
            </a:r>
            <a:r>
              <a:rPr lang="en-US" sz="600" dirty="0" err="1"/>
              <a:t>tellus</a:t>
            </a:r>
            <a:r>
              <a:rPr lang="en-US" sz="600" dirty="0"/>
              <a:t>.</a:t>
            </a:r>
          </a:p>
        </p:txBody>
      </p:sp>
      <p:sp>
        <p:nvSpPr>
          <p:cNvPr id="15" name="Rectangle 14">
            <a:extLst>
              <a:ext uri="{FF2B5EF4-FFF2-40B4-BE49-F238E27FC236}">
                <a16:creationId xmlns:a16="http://schemas.microsoft.com/office/drawing/2014/main" id="{9032E631-48FD-4B97-B325-005F4E5494BB}"/>
              </a:ext>
            </a:extLst>
          </p:cNvPr>
          <p:cNvSpPr/>
          <p:nvPr/>
        </p:nvSpPr>
        <p:spPr>
          <a:xfrm>
            <a:off x="4892526" y="1772468"/>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600" dirty="0"/>
              <a:t>Lorem ipsum dolor sit </a:t>
            </a:r>
            <a:r>
              <a:rPr lang="en-US" sz="600" dirty="0" err="1"/>
              <a:t>amet</a:t>
            </a:r>
            <a:r>
              <a:rPr lang="en-US" sz="600" dirty="0"/>
              <a:t>, </a:t>
            </a:r>
            <a:r>
              <a:rPr lang="en-US" sz="600" dirty="0" err="1"/>
              <a:t>consectetur</a:t>
            </a:r>
            <a:r>
              <a:rPr lang="en-US" sz="600" dirty="0"/>
              <a:t> </a:t>
            </a:r>
            <a:r>
              <a:rPr lang="en-US" sz="600" dirty="0" err="1"/>
              <a:t>adipiscing</a:t>
            </a:r>
            <a:r>
              <a:rPr lang="en-US" sz="600" dirty="0"/>
              <a:t> </a:t>
            </a:r>
            <a:r>
              <a:rPr lang="en-US" sz="600" dirty="0" err="1"/>
              <a:t>elit</a:t>
            </a:r>
            <a:r>
              <a:rPr lang="en-US" sz="600" dirty="0"/>
              <a:t>. </a:t>
            </a:r>
            <a:r>
              <a:rPr lang="en-US" sz="600" dirty="0" err="1"/>
              <a:t>Quisque</a:t>
            </a:r>
            <a:r>
              <a:rPr lang="en-US" sz="600" dirty="0"/>
              <a:t> id </a:t>
            </a:r>
            <a:r>
              <a:rPr lang="en-US" sz="600" dirty="0" err="1"/>
              <a:t>sodales</a:t>
            </a:r>
            <a:r>
              <a:rPr lang="en-US" sz="600" dirty="0"/>
              <a:t> </a:t>
            </a:r>
            <a:r>
              <a:rPr lang="en-US" sz="600" dirty="0" err="1"/>
              <a:t>tellus</a:t>
            </a:r>
            <a:r>
              <a:rPr lang="en-US" sz="600" dirty="0"/>
              <a:t>.</a:t>
            </a:r>
          </a:p>
        </p:txBody>
      </p:sp>
      <p:sp>
        <p:nvSpPr>
          <p:cNvPr id="16" name="Rectangle 15">
            <a:extLst>
              <a:ext uri="{FF2B5EF4-FFF2-40B4-BE49-F238E27FC236}">
                <a16:creationId xmlns:a16="http://schemas.microsoft.com/office/drawing/2014/main" id="{66A9A92E-CD8B-4398-952B-E9D7ACD795A3}"/>
              </a:ext>
            </a:extLst>
          </p:cNvPr>
          <p:cNvSpPr/>
          <p:nvPr/>
        </p:nvSpPr>
        <p:spPr>
          <a:xfrm>
            <a:off x="5106690" y="2097615"/>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600" dirty="0"/>
              <a:t>Lorem ipsum dolor sit </a:t>
            </a:r>
            <a:r>
              <a:rPr lang="en-US" sz="600" dirty="0" err="1"/>
              <a:t>amet</a:t>
            </a:r>
            <a:r>
              <a:rPr lang="en-US" sz="600" dirty="0"/>
              <a:t>, </a:t>
            </a:r>
            <a:r>
              <a:rPr lang="en-US" sz="600" dirty="0" err="1"/>
              <a:t>consectetur</a:t>
            </a:r>
            <a:r>
              <a:rPr lang="en-US" sz="600" dirty="0"/>
              <a:t> </a:t>
            </a:r>
            <a:r>
              <a:rPr lang="en-US" sz="600" dirty="0" err="1"/>
              <a:t>adipiscing</a:t>
            </a:r>
            <a:r>
              <a:rPr lang="en-US" sz="600" dirty="0"/>
              <a:t> </a:t>
            </a:r>
            <a:r>
              <a:rPr lang="en-US" sz="600" dirty="0" err="1"/>
              <a:t>elit</a:t>
            </a:r>
            <a:r>
              <a:rPr lang="en-US" sz="600" dirty="0"/>
              <a:t>. </a:t>
            </a:r>
            <a:r>
              <a:rPr lang="en-US" sz="600" dirty="0" err="1"/>
              <a:t>Quisque</a:t>
            </a:r>
            <a:r>
              <a:rPr lang="en-US" sz="600" dirty="0"/>
              <a:t> id </a:t>
            </a:r>
            <a:r>
              <a:rPr lang="en-US" sz="600" dirty="0" err="1"/>
              <a:t>sodales</a:t>
            </a:r>
            <a:r>
              <a:rPr lang="en-US" sz="600" dirty="0"/>
              <a:t> </a:t>
            </a:r>
            <a:r>
              <a:rPr lang="en-US" sz="600" dirty="0" err="1"/>
              <a:t>tellus</a:t>
            </a:r>
            <a:r>
              <a:rPr lang="en-US" dirty="0"/>
              <a:t>.</a:t>
            </a:r>
          </a:p>
        </p:txBody>
      </p:sp>
      <p:sp>
        <p:nvSpPr>
          <p:cNvPr id="17" name="Rectangle 16">
            <a:extLst>
              <a:ext uri="{FF2B5EF4-FFF2-40B4-BE49-F238E27FC236}">
                <a16:creationId xmlns:a16="http://schemas.microsoft.com/office/drawing/2014/main" id="{73054231-6406-412F-823A-223B5A7BD576}"/>
              </a:ext>
            </a:extLst>
          </p:cNvPr>
          <p:cNvSpPr/>
          <p:nvPr/>
        </p:nvSpPr>
        <p:spPr>
          <a:xfrm>
            <a:off x="5320854" y="2422762"/>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600" dirty="0"/>
              <a:t>Lorem ipsum dolor sit </a:t>
            </a:r>
            <a:r>
              <a:rPr lang="en-US" sz="600" dirty="0" err="1"/>
              <a:t>amet</a:t>
            </a:r>
            <a:r>
              <a:rPr lang="en-US" sz="600" dirty="0"/>
              <a:t>, </a:t>
            </a:r>
            <a:r>
              <a:rPr lang="en-US" sz="600" dirty="0" err="1"/>
              <a:t>consectetur</a:t>
            </a:r>
            <a:r>
              <a:rPr lang="en-US" sz="600" dirty="0"/>
              <a:t> </a:t>
            </a:r>
            <a:r>
              <a:rPr lang="en-US" sz="600" dirty="0" err="1"/>
              <a:t>adipiscing</a:t>
            </a:r>
            <a:r>
              <a:rPr lang="en-US" sz="600" dirty="0"/>
              <a:t> </a:t>
            </a:r>
            <a:r>
              <a:rPr lang="en-US" sz="600" dirty="0" err="1"/>
              <a:t>elit</a:t>
            </a:r>
            <a:r>
              <a:rPr lang="en-US" sz="600" dirty="0"/>
              <a:t>. </a:t>
            </a:r>
            <a:r>
              <a:rPr lang="en-US" sz="600" dirty="0" err="1"/>
              <a:t>Quisque</a:t>
            </a:r>
            <a:r>
              <a:rPr lang="en-US" sz="600" dirty="0"/>
              <a:t> id </a:t>
            </a:r>
            <a:r>
              <a:rPr lang="en-US" sz="600" dirty="0" err="1"/>
              <a:t>sodales</a:t>
            </a:r>
            <a:r>
              <a:rPr lang="en-US" sz="600" dirty="0"/>
              <a:t> </a:t>
            </a:r>
            <a:r>
              <a:rPr lang="en-US" sz="600" dirty="0" err="1"/>
              <a:t>tellus</a:t>
            </a:r>
            <a:r>
              <a:rPr lang="en-US" sz="600" dirty="0"/>
              <a:t>.</a:t>
            </a:r>
          </a:p>
        </p:txBody>
      </p:sp>
      <p:sp>
        <p:nvSpPr>
          <p:cNvPr id="18" name="Rectangle 17">
            <a:extLst>
              <a:ext uri="{FF2B5EF4-FFF2-40B4-BE49-F238E27FC236}">
                <a16:creationId xmlns:a16="http://schemas.microsoft.com/office/drawing/2014/main" id="{2104D6A8-19B4-49CA-9093-B77350348D92}"/>
              </a:ext>
            </a:extLst>
          </p:cNvPr>
          <p:cNvSpPr/>
          <p:nvPr/>
        </p:nvSpPr>
        <p:spPr>
          <a:xfrm>
            <a:off x="5535018" y="2747908"/>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600" dirty="0"/>
              <a:t>Lorem ipsum dolor sit </a:t>
            </a:r>
            <a:r>
              <a:rPr lang="en-US" sz="600" dirty="0" err="1"/>
              <a:t>amet</a:t>
            </a:r>
            <a:r>
              <a:rPr lang="en-US" sz="600" dirty="0"/>
              <a:t>, </a:t>
            </a:r>
            <a:r>
              <a:rPr lang="en-US" sz="600" dirty="0" err="1"/>
              <a:t>consectetur</a:t>
            </a:r>
            <a:r>
              <a:rPr lang="en-US" sz="600" dirty="0"/>
              <a:t> </a:t>
            </a:r>
            <a:r>
              <a:rPr lang="en-US" sz="600" dirty="0" err="1"/>
              <a:t>adipiscing</a:t>
            </a:r>
            <a:r>
              <a:rPr lang="en-US" sz="600" dirty="0"/>
              <a:t> </a:t>
            </a:r>
            <a:r>
              <a:rPr lang="en-US" sz="600" dirty="0" err="1"/>
              <a:t>elit</a:t>
            </a:r>
            <a:r>
              <a:rPr lang="en-US" sz="600" dirty="0"/>
              <a:t>. </a:t>
            </a:r>
            <a:r>
              <a:rPr lang="en-US" sz="600" dirty="0" err="1"/>
              <a:t>Quisque</a:t>
            </a:r>
            <a:r>
              <a:rPr lang="en-US" sz="600" dirty="0"/>
              <a:t> id </a:t>
            </a:r>
            <a:r>
              <a:rPr lang="en-US" sz="600" dirty="0" err="1"/>
              <a:t>sodales</a:t>
            </a:r>
            <a:r>
              <a:rPr lang="en-US" sz="600" dirty="0"/>
              <a:t> </a:t>
            </a:r>
            <a:r>
              <a:rPr lang="en-US" sz="600" dirty="0" err="1"/>
              <a:t>tellus</a:t>
            </a:r>
            <a:r>
              <a:rPr lang="en-US" sz="600" dirty="0"/>
              <a:t>.</a:t>
            </a:r>
          </a:p>
        </p:txBody>
      </p:sp>
      <p:sp>
        <p:nvSpPr>
          <p:cNvPr id="19" name="Rectangle 18">
            <a:extLst>
              <a:ext uri="{FF2B5EF4-FFF2-40B4-BE49-F238E27FC236}">
                <a16:creationId xmlns:a16="http://schemas.microsoft.com/office/drawing/2014/main" id="{C396B04F-0684-4B78-A7D9-03565ADBF59F}"/>
              </a:ext>
            </a:extLst>
          </p:cNvPr>
          <p:cNvSpPr/>
          <p:nvPr/>
        </p:nvSpPr>
        <p:spPr>
          <a:xfrm>
            <a:off x="5749182" y="3073055"/>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600" dirty="0"/>
              <a:t>Lorem ipsum dolor sit </a:t>
            </a:r>
            <a:r>
              <a:rPr lang="en-US" sz="600" dirty="0" err="1"/>
              <a:t>amet</a:t>
            </a:r>
            <a:r>
              <a:rPr lang="en-US" sz="600" dirty="0"/>
              <a:t>, </a:t>
            </a:r>
            <a:r>
              <a:rPr lang="en-US" sz="600" dirty="0" err="1"/>
              <a:t>consectetur</a:t>
            </a:r>
            <a:r>
              <a:rPr lang="en-US" sz="600" dirty="0"/>
              <a:t> </a:t>
            </a:r>
            <a:r>
              <a:rPr lang="en-US" sz="600" dirty="0" err="1"/>
              <a:t>adipiscing</a:t>
            </a:r>
            <a:r>
              <a:rPr lang="en-US" sz="600" dirty="0"/>
              <a:t> </a:t>
            </a:r>
            <a:r>
              <a:rPr lang="en-US" sz="600" dirty="0" err="1"/>
              <a:t>elit</a:t>
            </a:r>
            <a:r>
              <a:rPr lang="en-US" sz="600" dirty="0"/>
              <a:t>. </a:t>
            </a:r>
            <a:r>
              <a:rPr lang="en-US" sz="600" dirty="0" err="1"/>
              <a:t>Quisque</a:t>
            </a:r>
            <a:r>
              <a:rPr lang="en-US" sz="600" dirty="0"/>
              <a:t> id </a:t>
            </a:r>
            <a:r>
              <a:rPr lang="en-US" sz="600" dirty="0" err="1"/>
              <a:t>sodales</a:t>
            </a:r>
            <a:r>
              <a:rPr lang="en-US" sz="600" dirty="0"/>
              <a:t> </a:t>
            </a:r>
            <a:r>
              <a:rPr lang="en-US" sz="600" dirty="0" err="1"/>
              <a:t>tellus</a:t>
            </a:r>
            <a:r>
              <a:rPr lang="en-US" sz="600" dirty="0"/>
              <a:t>.</a:t>
            </a:r>
          </a:p>
        </p:txBody>
      </p:sp>
      <p:sp>
        <p:nvSpPr>
          <p:cNvPr id="20" name="Rectangle 19">
            <a:extLst>
              <a:ext uri="{FF2B5EF4-FFF2-40B4-BE49-F238E27FC236}">
                <a16:creationId xmlns:a16="http://schemas.microsoft.com/office/drawing/2014/main" id="{08D44A94-F4B5-42E6-8421-E6A6F3904890}"/>
              </a:ext>
            </a:extLst>
          </p:cNvPr>
          <p:cNvSpPr/>
          <p:nvPr/>
        </p:nvSpPr>
        <p:spPr>
          <a:xfrm>
            <a:off x="5963346" y="3398202"/>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600" dirty="0"/>
              <a:t>Lorem ipsum dolor sit </a:t>
            </a:r>
            <a:r>
              <a:rPr lang="en-US" sz="600" dirty="0" err="1"/>
              <a:t>amet</a:t>
            </a:r>
            <a:r>
              <a:rPr lang="en-US" sz="600" dirty="0"/>
              <a:t>, </a:t>
            </a:r>
            <a:r>
              <a:rPr lang="en-US" sz="600" dirty="0" err="1"/>
              <a:t>consectetur</a:t>
            </a:r>
            <a:r>
              <a:rPr lang="en-US" sz="600" dirty="0"/>
              <a:t> </a:t>
            </a:r>
            <a:r>
              <a:rPr lang="en-US" sz="600" dirty="0" err="1"/>
              <a:t>adipiscing</a:t>
            </a:r>
            <a:r>
              <a:rPr lang="en-US" sz="600" dirty="0"/>
              <a:t> </a:t>
            </a:r>
            <a:r>
              <a:rPr lang="en-US" sz="600" dirty="0" err="1"/>
              <a:t>elit</a:t>
            </a:r>
            <a:r>
              <a:rPr lang="en-US" sz="600" dirty="0"/>
              <a:t>. </a:t>
            </a:r>
            <a:r>
              <a:rPr lang="en-US" sz="600" dirty="0" err="1"/>
              <a:t>Quisque</a:t>
            </a:r>
            <a:r>
              <a:rPr lang="en-US" sz="600" dirty="0"/>
              <a:t> id </a:t>
            </a:r>
            <a:r>
              <a:rPr lang="en-US" sz="600" dirty="0" err="1"/>
              <a:t>sodales</a:t>
            </a:r>
            <a:r>
              <a:rPr lang="en-US" sz="600" dirty="0"/>
              <a:t> </a:t>
            </a:r>
            <a:r>
              <a:rPr lang="en-US" sz="600" dirty="0" err="1"/>
              <a:t>tellus</a:t>
            </a:r>
            <a:r>
              <a:rPr lang="en-US" sz="600" dirty="0"/>
              <a:t>.</a:t>
            </a:r>
          </a:p>
        </p:txBody>
      </p:sp>
      <p:sp>
        <p:nvSpPr>
          <p:cNvPr id="21" name="TextBox 20">
            <a:extLst>
              <a:ext uri="{FF2B5EF4-FFF2-40B4-BE49-F238E27FC236}">
                <a16:creationId xmlns:a16="http://schemas.microsoft.com/office/drawing/2014/main" id="{957CE02A-AEE7-4B5F-B87E-F8AE36BF8235}"/>
              </a:ext>
            </a:extLst>
          </p:cNvPr>
          <p:cNvSpPr txBox="1"/>
          <p:nvPr/>
        </p:nvSpPr>
        <p:spPr>
          <a:xfrm>
            <a:off x="909282" y="1138916"/>
            <a:ext cx="2961253" cy="369332"/>
          </a:xfrm>
          <a:prstGeom prst="rect">
            <a:avLst/>
          </a:prstGeom>
          <a:noFill/>
        </p:spPr>
        <p:txBody>
          <a:bodyPr wrap="square" rtlCol="0">
            <a:spAutoFit/>
          </a:bodyPr>
          <a:lstStyle/>
          <a:p>
            <a:pPr algn="ctr"/>
            <a:r>
              <a:rPr lang="en-US" dirty="0">
                <a:latin typeface="Arial Rounded MT Bold" panose="020F0704030504030204" pitchFamily="34" charset="0"/>
              </a:rPr>
              <a:t>eCTD PDF Submission</a:t>
            </a:r>
          </a:p>
        </p:txBody>
      </p:sp>
      <p:sp>
        <p:nvSpPr>
          <p:cNvPr id="22" name="TextBox 21">
            <a:extLst>
              <a:ext uri="{FF2B5EF4-FFF2-40B4-BE49-F238E27FC236}">
                <a16:creationId xmlns:a16="http://schemas.microsoft.com/office/drawing/2014/main" id="{7A44533D-566D-4543-9AE5-6B50F887088B}"/>
              </a:ext>
            </a:extLst>
          </p:cNvPr>
          <p:cNvSpPr txBox="1"/>
          <p:nvPr/>
        </p:nvSpPr>
        <p:spPr>
          <a:xfrm>
            <a:off x="4384542" y="1111011"/>
            <a:ext cx="2366881" cy="369332"/>
          </a:xfrm>
          <a:prstGeom prst="rect">
            <a:avLst/>
          </a:prstGeom>
          <a:noFill/>
        </p:spPr>
        <p:txBody>
          <a:bodyPr wrap="square" rtlCol="0">
            <a:spAutoFit/>
          </a:bodyPr>
          <a:lstStyle/>
          <a:p>
            <a:pPr algn="ctr"/>
            <a:r>
              <a:rPr lang="en-US" dirty="0">
                <a:latin typeface="Arial Rounded MT Bold" panose="020F0704030504030204" pitchFamily="34" charset="0"/>
              </a:rPr>
              <a:t>Narrative Review</a:t>
            </a:r>
          </a:p>
        </p:txBody>
      </p:sp>
      <p:sp>
        <p:nvSpPr>
          <p:cNvPr id="23" name="Rectangle 22">
            <a:extLst>
              <a:ext uri="{FF2B5EF4-FFF2-40B4-BE49-F238E27FC236}">
                <a16:creationId xmlns:a16="http://schemas.microsoft.com/office/drawing/2014/main" id="{16BDF6A7-933C-4DEF-9B00-5E17E8AA3399}"/>
              </a:ext>
            </a:extLst>
          </p:cNvPr>
          <p:cNvSpPr/>
          <p:nvPr/>
        </p:nvSpPr>
        <p:spPr>
          <a:xfrm>
            <a:off x="428468" y="1426008"/>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24" name="Rectangle 23">
            <a:extLst>
              <a:ext uri="{FF2B5EF4-FFF2-40B4-BE49-F238E27FC236}">
                <a16:creationId xmlns:a16="http://schemas.microsoft.com/office/drawing/2014/main" id="{4B57F05E-51BB-466D-A097-AADB5E97846E}"/>
              </a:ext>
            </a:extLst>
          </p:cNvPr>
          <p:cNvSpPr/>
          <p:nvPr/>
        </p:nvSpPr>
        <p:spPr>
          <a:xfrm rot="20857690">
            <a:off x="343451" y="1426008"/>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PDF</a:t>
            </a:r>
          </a:p>
          <a:p>
            <a:pPr algn="ctr"/>
            <a:r>
              <a:rPr lang="en-US" dirty="0"/>
              <a:t>S.1</a:t>
            </a:r>
          </a:p>
        </p:txBody>
      </p:sp>
      <p:sp>
        <p:nvSpPr>
          <p:cNvPr id="26" name="Rectangle 25">
            <a:extLst>
              <a:ext uri="{FF2B5EF4-FFF2-40B4-BE49-F238E27FC236}">
                <a16:creationId xmlns:a16="http://schemas.microsoft.com/office/drawing/2014/main" id="{AADB33C4-4C53-460B-A24B-D52D9E15D7B2}"/>
              </a:ext>
            </a:extLst>
          </p:cNvPr>
          <p:cNvSpPr/>
          <p:nvPr/>
        </p:nvSpPr>
        <p:spPr>
          <a:xfrm rot="262013">
            <a:off x="908432" y="1923259"/>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PDF-1</a:t>
            </a:r>
          </a:p>
        </p:txBody>
      </p:sp>
      <p:sp>
        <p:nvSpPr>
          <p:cNvPr id="27" name="Rectangle 26">
            <a:extLst>
              <a:ext uri="{FF2B5EF4-FFF2-40B4-BE49-F238E27FC236}">
                <a16:creationId xmlns:a16="http://schemas.microsoft.com/office/drawing/2014/main" id="{7D3F2709-6CB0-4534-9102-CCA3209695A9}"/>
              </a:ext>
            </a:extLst>
          </p:cNvPr>
          <p:cNvSpPr/>
          <p:nvPr/>
        </p:nvSpPr>
        <p:spPr>
          <a:xfrm>
            <a:off x="832382" y="1858825"/>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28" name="Rectangle 27">
            <a:extLst>
              <a:ext uri="{FF2B5EF4-FFF2-40B4-BE49-F238E27FC236}">
                <a16:creationId xmlns:a16="http://schemas.microsoft.com/office/drawing/2014/main" id="{0B8505A5-30E8-48ED-9E4A-AB06A7262DAD}"/>
              </a:ext>
            </a:extLst>
          </p:cNvPr>
          <p:cNvSpPr/>
          <p:nvPr/>
        </p:nvSpPr>
        <p:spPr>
          <a:xfrm rot="20857690">
            <a:off x="747365" y="1858825"/>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PDF S.2</a:t>
            </a:r>
          </a:p>
        </p:txBody>
      </p:sp>
      <p:sp>
        <p:nvSpPr>
          <p:cNvPr id="29" name="Rectangle 28">
            <a:extLst>
              <a:ext uri="{FF2B5EF4-FFF2-40B4-BE49-F238E27FC236}">
                <a16:creationId xmlns:a16="http://schemas.microsoft.com/office/drawing/2014/main" id="{D03FAFEA-4048-4BF1-9F61-9334E98F789D}"/>
              </a:ext>
            </a:extLst>
          </p:cNvPr>
          <p:cNvSpPr/>
          <p:nvPr/>
        </p:nvSpPr>
        <p:spPr>
          <a:xfrm rot="262013">
            <a:off x="1312346" y="2356076"/>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PDF-1</a:t>
            </a:r>
          </a:p>
        </p:txBody>
      </p:sp>
      <p:sp>
        <p:nvSpPr>
          <p:cNvPr id="30" name="Rectangle 29">
            <a:extLst>
              <a:ext uri="{FF2B5EF4-FFF2-40B4-BE49-F238E27FC236}">
                <a16:creationId xmlns:a16="http://schemas.microsoft.com/office/drawing/2014/main" id="{40F276A5-4871-4089-BF1E-3713DBA045A2}"/>
              </a:ext>
            </a:extLst>
          </p:cNvPr>
          <p:cNvSpPr/>
          <p:nvPr/>
        </p:nvSpPr>
        <p:spPr>
          <a:xfrm>
            <a:off x="1236296" y="2291643"/>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31" name="Rectangle 30">
            <a:extLst>
              <a:ext uri="{FF2B5EF4-FFF2-40B4-BE49-F238E27FC236}">
                <a16:creationId xmlns:a16="http://schemas.microsoft.com/office/drawing/2014/main" id="{59336643-1E8F-458E-AEC8-B8D76884FE73}"/>
              </a:ext>
            </a:extLst>
          </p:cNvPr>
          <p:cNvSpPr/>
          <p:nvPr/>
        </p:nvSpPr>
        <p:spPr>
          <a:xfrm rot="20857690">
            <a:off x="1151279" y="2291643"/>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PDF S.3</a:t>
            </a:r>
          </a:p>
        </p:txBody>
      </p:sp>
      <p:sp>
        <p:nvSpPr>
          <p:cNvPr id="32" name="Rectangle 31">
            <a:extLst>
              <a:ext uri="{FF2B5EF4-FFF2-40B4-BE49-F238E27FC236}">
                <a16:creationId xmlns:a16="http://schemas.microsoft.com/office/drawing/2014/main" id="{F8915C0D-AF3E-450D-8AC5-231A88AC7E3A}"/>
              </a:ext>
            </a:extLst>
          </p:cNvPr>
          <p:cNvSpPr/>
          <p:nvPr/>
        </p:nvSpPr>
        <p:spPr>
          <a:xfrm rot="262013">
            <a:off x="1716260" y="2788894"/>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PDF-1</a:t>
            </a:r>
          </a:p>
        </p:txBody>
      </p:sp>
      <p:sp>
        <p:nvSpPr>
          <p:cNvPr id="33" name="Rectangle 32">
            <a:extLst>
              <a:ext uri="{FF2B5EF4-FFF2-40B4-BE49-F238E27FC236}">
                <a16:creationId xmlns:a16="http://schemas.microsoft.com/office/drawing/2014/main" id="{F02DCA8C-2BCA-477E-8B0B-0F431EB76424}"/>
              </a:ext>
            </a:extLst>
          </p:cNvPr>
          <p:cNvSpPr/>
          <p:nvPr/>
        </p:nvSpPr>
        <p:spPr>
          <a:xfrm>
            <a:off x="1640210" y="2724460"/>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34" name="Rectangle 33">
            <a:extLst>
              <a:ext uri="{FF2B5EF4-FFF2-40B4-BE49-F238E27FC236}">
                <a16:creationId xmlns:a16="http://schemas.microsoft.com/office/drawing/2014/main" id="{3861D062-421E-48FA-A13C-D1E636CB13A2}"/>
              </a:ext>
            </a:extLst>
          </p:cNvPr>
          <p:cNvSpPr/>
          <p:nvPr/>
        </p:nvSpPr>
        <p:spPr>
          <a:xfrm rot="20857690">
            <a:off x="1555193" y="2724460"/>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PDF </a:t>
            </a:r>
            <a:r>
              <a:rPr lang="en-US" dirty="0" err="1"/>
              <a:t>S.x</a:t>
            </a:r>
            <a:endParaRPr lang="en-US" dirty="0"/>
          </a:p>
        </p:txBody>
      </p:sp>
      <p:sp>
        <p:nvSpPr>
          <p:cNvPr id="35" name="Rectangle 34">
            <a:extLst>
              <a:ext uri="{FF2B5EF4-FFF2-40B4-BE49-F238E27FC236}">
                <a16:creationId xmlns:a16="http://schemas.microsoft.com/office/drawing/2014/main" id="{986FA562-E381-4C51-94A0-6FCB37BCC068}"/>
              </a:ext>
            </a:extLst>
          </p:cNvPr>
          <p:cNvSpPr/>
          <p:nvPr/>
        </p:nvSpPr>
        <p:spPr>
          <a:xfrm rot="262013">
            <a:off x="2120174" y="3221711"/>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PDF-1</a:t>
            </a:r>
          </a:p>
        </p:txBody>
      </p:sp>
      <p:sp>
        <p:nvSpPr>
          <p:cNvPr id="36" name="Rectangle 35">
            <a:extLst>
              <a:ext uri="{FF2B5EF4-FFF2-40B4-BE49-F238E27FC236}">
                <a16:creationId xmlns:a16="http://schemas.microsoft.com/office/drawing/2014/main" id="{C331AB6B-A4E2-45DA-8BFA-74624C7D71F3}"/>
              </a:ext>
            </a:extLst>
          </p:cNvPr>
          <p:cNvSpPr/>
          <p:nvPr/>
        </p:nvSpPr>
        <p:spPr>
          <a:xfrm>
            <a:off x="2044124" y="3157278"/>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37" name="Rectangle 36">
            <a:extLst>
              <a:ext uri="{FF2B5EF4-FFF2-40B4-BE49-F238E27FC236}">
                <a16:creationId xmlns:a16="http://schemas.microsoft.com/office/drawing/2014/main" id="{6E4DE6C1-36BC-4211-9DDD-581D3EEC3683}"/>
              </a:ext>
            </a:extLst>
          </p:cNvPr>
          <p:cNvSpPr/>
          <p:nvPr/>
        </p:nvSpPr>
        <p:spPr>
          <a:xfrm rot="20857690">
            <a:off x="1959107" y="3157278"/>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PDF P.1</a:t>
            </a:r>
          </a:p>
        </p:txBody>
      </p:sp>
      <p:sp>
        <p:nvSpPr>
          <p:cNvPr id="38" name="Rectangle 37">
            <a:extLst>
              <a:ext uri="{FF2B5EF4-FFF2-40B4-BE49-F238E27FC236}">
                <a16:creationId xmlns:a16="http://schemas.microsoft.com/office/drawing/2014/main" id="{F115109F-1174-48BE-9BAD-5C1C4EBDB731}"/>
              </a:ext>
            </a:extLst>
          </p:cNvPr>
          <p:cNvSpPr/>
          <p:nvPr/>
        </p:nvSpPr>
        <p:spPr>
          <a:xfrm rot="262013">
            <a:off x="2524088" y="3654529"/>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PDF-1</a:t>
            </a:r>
          </a:p>
        </p:txBody>
      </p:sp>
      <p:sp>
        <p:nvSpPr>
          <p:cNvPr id="39" name="Rectangle 38">
            <a:extLst>
              <a:ext uri="{FF2B5EF4-FFF2-40B4-BE49-F238E27FC236}">
                <a16:creationId xmlns:a16="http://schemas.microsoft.com/office/drawing/2014/main" id="{9100370F-FB81-4364-8C14-D85312EC9EA7}"/>
              </a:ext>
            </a:extLst>
          </p:cNvPr>
          <p:cNvSpPr/>
          <p:nvPr/>
        </p:nvSpPr>
        <p:spPr>
          <a:xfrm>
            <a:off x="2448038" y="3590095"/>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40" name="Rectangle 39">
            <a:extLst>
              <a:ext uri="{FF2B5EF4-FFF2-40B4-BE49-F238E27FC236}">
                <a16:creationId xmlns:a16="http://schemas.microsoft.com/office/drawing/2014/main" id="{B945E272-8975-4D80-8FB5-E7410A2974AD}"/>
              </a:ext>
            </a:extLst>
          </p:cNvPr>
          <p:cNvSpPr/>
          <p:nvPr/>
        </p:nvSpPr>
        <p:spPr>
          <a:xfrm rot="20857690">
            <a:off x="2363021" y="3590095"/>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PDF P.2</a:t>
            </a:r>
          </a:p>
        </p:txBody>
      </p:sp>
      <p:sp>
        <p:nvSpPr>
          <p:cNvPr id="41" name="Rectangle 40">
            <a:extLst>
              <a:ext uri="{FF2B5EF4-FFF2-40B4-BE49-F238E27FC236}">
                <a16:creationId xmlns:a16="http://schemas.microsoft.com/office/drawing/2014/main" id="{EE202C4F-E556-4A4F-8330-D0CCB8A0AB9E}"/>
              </a:ext>
            </a:extLst>
          </p:cNvPr>
          <p:cNvSpPr/>
          <p:nvPr/>
        </p:nvSpPr>
        <p:spPr>
          <a:xfrm rot="262013">
            <a:off x="2928002" y="4087346"/>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PDF-1</a:t>
            </a:r>
          </a:p>
        </p:txBody>
      </p:sp>
      <p:sp>
        <p:nvSpPr>
          <p:cNvPr id="42" name="Rectangle 41">
            <a:extLst>
              <a:ext uri="{FF2B5EF4-FFF2-40B4-BE49-F238E27FC236}">
                <a16:creationId xmlns:a16="http://schemas.microsoft.com/office/drawing/2014/main" id="{B50E3A27-A843-4C04-AA06-0F224EDB9DE7}"/>
              </a:ext>
            </a:extLst>
          </p:cNvPr>
          <p:cNvSpPr/>
          <p:nvPr/>
        </p:nvSpPr>
        <p:spPr>
          <a:xfrm>
            <a:off x="2851952" y="4022913"/>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43" name="Rectangle 42">
            <a:extLst>
              <a:ext uri="{FF2B5EF4-FFF2-40B4-BE49-F238E27FC236}">
                <a16:creationId xmlns:a16="http://schemas.microsoft.com/office/drawing/2014/main" id="{50F3D517-1785-4170-A87D-E01043E102F2}"/>
              </a:ext>
            </a:extLst>
          </p:cNvPr>
          <p:cNvSpPr/>
          <p:nvPr/>
        </p:nvSpPr>
        <p:spPr>
          <a:xfrm rot="20857690">
            <a:off x="2766935" y="4022913"/>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PDF </a:t>
            </a:r>
            <a:r>
              <a:rPr lang="en-US" dirty="0" err="1"/>
              <a:t>P.x</a:t>
            </a:r>
            <a:endParaRPr lang="en-US" dirty="0"/>
          </a:p>
        </p:txBody>
      </p:sp>
      <p:sp>
        <p:nvSpPr>
          <p:cNvPr id="44" name="Arrow: Right 43">
            <a:extLst>
              <a:ext uri="{FF2B5EF4-FFF2-40B4-BE49-F238E27FC236}">
                <a16:creationId xmlns:a16="http://schemas.microsoft.com/office/drawing/2014/main" id="{F7DE8561-CCE2-4724-B610-9941394F85DE}"/>
              </a:ext>
            </a:extLst>
          </p:cNvPr>
          <p:cNvSpPr/>
          <p:nvPr/>
        </p:nvSpPr>
        <p:spPr>
          <a:xfrm>
            <a:off x="3085832" y="2721558"/>
            <a:ext cx="1486169" cy="56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892E573E-681E-4E02-9816-B95975819584}"/>
              </a:ext>
            </a:extLst>
          </p:cNvPr>
          <p:cNvSpPr txBox="1"/>
          <p:nvPr/>
        </p:nvSpPr>
        <p:spPr>
          <a:xfrm>
            <a:off x="2551143" y="2439246"/>
            <a:ext cx="2233413" cy="307777"/>
          </a:xfrm>
          <a:prstGeom prst="rect">
            <a:avLst/>
          </a:prstGeom>
          <a:noFill/>
        </p:spPr>
        <p:txBody>
          <a:bodyPr wrap="square" rtlCol="0">
            <a:spAutoFit/>
          </a:bodyPr>
          <a:lstStyle/>
          <a:p>
            <a:pPr algn="ctr"/>
            <a:r>
              <a:rPr lang="en-US" sz="1400" dirty="0"/>
              <a:t>Copy/Paste or Retype</a:t>
            </a:r>
          </a:p>
        </p:txBody>
      </p:sp>
      <p:sp>
        <p:nvSpPr>
          <p:cNvPr id="47" name="Arrow: Right 46">
            <a:extLst>
              <a:ext uri="{FF2B5EF4-FFF2-40B4-BE49-F238E27FC236}">
                <a16:creationId xmlns:a16="http://schemas.microsoft.com/office/drawing/2014/main" id="{2D24BCAE-9313-4683-85DD-0F42AE1FA078}"/>
              </a:ext>
            </a:extLst>
          </p:cNvPr>
          <p:cNvSpPr/>
          <p:nvPr/>
        </p:nvSpPr>
        <p:spPr>
          <a:xfrm>
            <a:off x="6618862" y="2721558"/>
            <a:ext cx="1226207" cy="56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2CE92F02-CC61-4701-BF57-9C46A84D550B}"/>
              </a:ext>
            </a:extLst>
          </p:cNvPr>
          <p:cNvSpPr txBox="1"/>
          <p:nvPr/>
        </p:nvSpPr>
        <p:spPr>
          <a:xfrm>
            <a:off x="6400800" y="2548881"/>
            <a:ext cx="1226207" cy="307777"/>
          </a:xfrm>
          <a:prstGeom prst="rect">
            <a:avLst/>
          </a:prstGeom>
          <a:noFill/>
        </p:spPr>
        <p:txBody>
          <a:bodyPr wrap="square" rtlCol="0">
            <a:spAutoFit/>
          </a:bodyPr>
          <a:lstStyle/>
          <a:p>
            <a:pPr algn="ctr"/>
            <a:r>
              <a:rPr lang="en-US" sz="1400" dirty="0"/>
              <a:t>Manual entry</a:t>
            </a:r>
          </a:p>
        </p:txBody>
      </p:sp>
      <p:sp>
        <p:nvSpPr>
          <p:cNvPr id="49" name="TextBox 48">
            <a:extLst>
              <a:ext uri="{FF2B5EF4-FFF2-40B4-BE49-F238E27FC236}">
                <a16:creationId xmlns:a16="http://schemas.microsoft.com/office/drawing/2014/main" id="{D1AE9FE7-EC43-483E-B8BC-3AABF6997F0A}"/>
              </a:ext>
            </a:extLst>
          </p:cNvPr>
          <p:cNvSpPr txBox="1"/>
          <p:nvPr/>
        </p:nvSpPr>
        <p:spPr>
          <a:xfrm>
            <a:off x="7746133" y="2721559"/>
            <a:ext cx="1386054" cy="646331"/>
          </a:xfrm>
          <a:prstGeom prst="rect">
            <a:avLst/>
          </a:prstGeom>
          <a:noFill/>
        </p:spPr>
        <p:txBody>
          <a:bodyPr wrap="square" rtlCol="0">
            <a:spAutoFit/>
          </a:bodyPr>
          <a:lstStyle/>
          <a:p>
            <a:pPr algn="ctr"/>
            <a:r>
              <a:rPr lang="en-US" dirty="0">
                <a:latin typeface="Arial Rounded MT Bold" panose="020F0704030504030204" pitchFamily="34" charset="0"/>
              </a:rPr>
              <a:t>FDA</a:t>
            </a:r>
          </a:p>
          <a:p>
            <a:pPr algn="ctr"/>
            <a:r>
              <a:rPr lang="en-US" dirty="0">
                <a:latin typeface="Arial Rounded MT Bold" panose="020F0704030504030204" pitchFamily="34" charset="0"/>
              </a:rPr>
              <a:t>Databases</a:t>
            </a:r>
          </a:p>
        </p:txBody>
      </p:sp>
      <p:sp>
        <p:nvSpPr>
          <p:cNvPr id="50" name="TextBox 49">
            <a:extLst>
              <a:ext uri="{FF2B5EF4-FFF2-40B4-BE49-F238E27FC236}">
                <a16:creationId xmlns:a16="http://schemas.microsoft.com/office/drawing/2014/main" id="{4EE42783-878C-4D08-A337-D0BCAAEA68F3}"/>
              </a:ext>
            </a:extLst>
          </p:cNvPr>
          <p:cNvSpPr txBox="1"/>
          <p:nvPr/>
        </p:nvSpPr>
        <p:spPr>
          <a:xfrm>
            <a:off x="2530352" y="3231968"/>
            <a:ext cx="2233413" cy="307777"/>
          </a:xfrm>
          <a:prstGeom prst="rect">
            <a:avLst/>
          </a:prstGeom>
          <a:noFill/>
        </p:spPr>
        <p:txBody>
          <a:bodyPr wrap="square" rtlCol="0">
            <a:spAutoFit/>
          </a:bodyPr>
          <a:lstStyle/>
          <a:p>
            <a:pPr algn="ctr"/>
            <a:r>
              <a:rPr lang="en-US" sz="1400" dirty="0"/>
              <a:t>Comment</a:t>
            </a:r>
          </a:p>
        </p:txBody>
      </p:sp>
    </p:spTree>
    <p:extLst>
      <p:ext uri="{BB962C8B-B14F-4D97-AF65-F5344CB8AC3E}">
        <p14:creationId xmlns:p14="http://schemas.microsoft.com/office/powerpoint/2010/main" val="137436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824DC25-2260-4091-A76D-E5C95B36804B}"/>
              </a:ext>
            </a:extLst>
          </p:cNvPr>
          <p:cNvSpPr/>
          <p:nvPr/>
        </p:nvSpPr>
        <p:spPr>
          <a:xfrm rot="262013">
            <a:off x="504518" y="1490441"/>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PDF-1</a:t>
            </a:r>
          </a:p>
        </p:txBody>
      </p:sp>
      <p:sp>
        <p:nvSpPr>
          <p:cNvPr id="2" name="Title 1">
            <a:extLst>
              <a:ext uri="{FF2B5EF4-FFF2-40B4-BE49-F238E27FC236}">
                <a16:creationId xmlns:a16="http://schemas.microsoft.com/office/drawing/2014/main" id="{C7620B6A-A86E-4945-B9A4-488097EA2780}"/>
              </a:ext>
            </a:extLst>
          </p:cNvPr>
          <p:cNvSpPr>
            <a:spLocks noGrp="1"/>
          </p:cNvSpPr>
          <p:nvPr>
            <p:ph type="title"/>
          </p:nvPr>
        </p:nvSpPr>
        <p:spPr>
          <a:xfrm>
            <a:off x="152400" y="133350"/>
            <a:ext cx="8509103" cy="729741"/>
          </a:xfrm>
        </p:spPr>
        <p:txBody>
          <a:bodyPr>
            <a:normAutofit/>
          </a:bodyPr>
          <a:lstStyle/>
          <a:p>
            <a:r>
              <a:rPr lang="en-US" dirty="0"/>
              <a:t>Future Module 3 Submission Model</a:t>
            </a:r>
          </a:p>
        </p:txBody>
      </p:sp>
      <p:sp>
        <p:nvSpPr>
          <p:cNvPr id="21" name="TextBox 20">
            <a:extLst>
              <a:ext uri="{FF2B5EF4-FFF2-40B4-BE49-F238E27FC236}">
                <a16:creationId xmlns:a16="http://schemas.microsoft.com/office/drawing/2014/main" id="{957CE02A-AEE7-4B5F-B87E-F8AE36BF8235}"/>
              </a:ext>
            </a:extLst>
          </p:cNvPr>
          <p:cNvSpPr txBox="1"/>
          <p:nvPr/>
        </p:nvSpPr>
        <p:spPr>
          <a:xfrm>
            <a:off x="1005449" y="1157840"/>
            <a:ext cx="3365167" cy="646331"/>
          </a:xfrm>
          <a:prstGeom prst="rect">
            <a:avLst/>
          </a:prstGeom>
          <a:noFill/>
        </p:spPr>
        <p:txBody>
          <a:bodyPr wrap="square" rtlCol="0">
            <a:spAutoFit/>
          </a:bodyPr>
          <a:lstStyle/>
          <a:p>
            <a:pPr algn="ctr"/>
            <a:r>
              <a:rPr lang="en-US" dirty="0">
                <a:latin typeface="Arial Rounded MT Bold" panose="020F0704030504030204" pitchFamily="34" charset="0"/>
              </a:rPr>
              <a:t>eCTD “Database” Submission</a:t>
            </a:r>
          </a:p>
        </p:txBody>
      </p:sp>
      <p:sp>
        <p:nvSpPr>
          <p:cNvPr id="23" name="Rectangle 22">
            <a:extLst>
              <a:ext uri="{FF2B5EF4-FFF2-40B4-BE49-F238E27FC236}">
                <a16:creationId xmlns:a16="http://schemas.microsoft.com/office/drawing/2014/main" id="{16BDF6A7-933C-4DEF-9B00-5E17E8AA3399}"/>
              </a:ext>
            </a:extLst>
          </p:cNvPr>
          <p:cNvSpPr/>
          <p:nvPr/>
        </p:nvSpPr>
        <p:spPr>
          <a:xfrm>
            <a:off x="428468" y="1426008"/>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24" name="Rectangle 23">
            <a:extLst>
              <a:ext uri="{FF2B5EF4-FFF2-40B4-BE49-F238E27FC236}">
                <a16:creationId xmlns:a16="http://schemas.microsoft.com/office/drawing/2014/main" id="{4B57F05E-51BB-466D-A097-AADB5E97846E}"/>
              </a:ext>
            </a:extLst>
          </p:cNvPr>
          <p:cNvSpPr/>
          <p:nvPr/>
        </p:nvSpPr>
        <p:spPr>
          <a:xfrm rot="20857690">
            <a:off x="343451" y="1426008"/>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FFFF00"/>
                </a:solidFill>
              </a:rPr>
              <a:t>XML</a:t>
            </a:r>
          </a:p>
          <a:p>
            <a:pPr algn="ctr"/>
            <a:r>
              <a:rPr lang="en-US" dirty="0"/>
              <a:t>S.1</a:t>
            </a:r>
          </a:p>
        </p:txBody>
      </p:sp>
      <p:sp>
        <p:nvSpPr>
          <p:cNvPr id="26" name="Rectangle 25">
            <a:extLst>
              <a:ext uri="{FF2B5EF4-FFF2-40B4-BE49-F238E27FC236}">
                <a16:creationId xmlns:a16="http://schemas.microsoft.com/office/drawing/2014/main" id="{AADB33C4-4C53-460B-A24B-D52D9E15D7B2}"/>
              </a:ext>
            </a:extLst>
          </p:cNvPr>
          <p:cNvSpPr/>
          <p:nvPr/>
        </p:nvSpPr>
        <p:spPr>
          <a:xfrm rot="262013">
            <a:off x="908432" y="1923259"/>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PDF-1</a:t>
            </a:r>
          </a:p>
        </p:txBody>
      </p:sp>
      <p:sp>
        <p:nvSpPr>
          <p:cNvPr id="27" name="Rectangle 26">
            <a:extLst>
              <a:ext uri="{FF2B5EF4-FFF2-40B4-BE49-F238E27FC236}">
                <a16:creationId xmlns:a16="http://schemas.microsoft.com/office/drawing/2014/main" id="{7D3F2709-6CB0-4534-9102-CCA3209695A9}"/>
              </a:ext>
            </a:extLst>
          </p:cNvPr>
          <p:cNvSpPr/>
          <p:nvPr/>
        </p:nvSpPr>
        <p:spPr>
          <a:xfrm>
            <a:off x="832382" y="1858825"/>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28" name="Rectangle 27">
            <a:extLst>
              <a:ext uri="{FF2B5EF4-FFF2-40B4-BE49-F238E27FC236}">
                <a16:creationId xmlns:a16="http://schemas.microsoft.com/office/drawing/2014/main" id="{0B8505A5-30E8-48ED-9E4A-AB06A7262DAD}"/>
              </a:ext>
            </a:extLst>
          </p:cNvPr>
          <p:cNvSpPr/>
          <p:nvPr/>
        </p:nvSpPr>
        <p:spPr>
          <a:xfrm rot="20857690">
            <a:off x="747365" y="1858825"/>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FFFF00"/>
                </a:solidFill>
              </a:rPr>
              <a:t>XML</a:t>
            </a:r>
            <a:r>
              <a:rPr lang="en-US" dirty="0"/>
              <a:t> S.2</a:t>
            </a:r>
          </a:p>
        </p:txBody>
      </p:sp>
      <p:sp>
        <p:nvSpPr>
          <p:cNvPr id="29" name="Rectangle 28">
            <a:extLst>
              <a:ext uri="{FF2B5EF4-FFF2-40B4-BE49-F238E27FC236}">
                <a16:creationId xmlns:a16="http://schemas.microsoft.com/office/drawing/2014/main" id="{D03FAFEA-4048-4BF1-9F61-9334E98F789D}"/>
              </a:ext>
            </a:extLst>
          </p:cNvPr>
          <p:cNvSpPr/>
          <p:nvPr/>
        </p:nvSpPr>
        <p:spPr>
          <a:xfrm rot="262013">
            <a:off x="1312346" y="2356076"/>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PDF-1</a:t>
            </a:r>
          </a:p>
        </p:txBody>
      </p:sp>
      <p:sp>
        <p:nvSpPr>
          <p:cNvPr id="30" name="Rectangle 29">
            <a:extLst>
              <a:ext uri="{FF2B5EF4-FFF2-40B4-BE49-F238E27FC236}">
                <a16:creationId xmlns:a16="http://schemas.microsoft.com/office/drawing/2014/main" id="{40F276A5-4871-4089-BF1E-3713DBA045A2}"/>
              </a:ext>
            </a:extLst>
          </p:cNvPr>
          <p:cNvSpPr/>
          <p:nvPr/>
        </p:nvSpPr>
        <p:spPr>
          <a:xfrm>
            <a:off x="1236296" y="2291643"/>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31" name="Rectangle 30">
            <a:extLst>
              <a:ext uri="{FF2B5EF4-FFF2-40B4-BE49-F238E27FC236}">
                <a16:creationId xmlns:a16="http://schemas.microsoft.com/office/drawing/2014/main" id="{59336643-1E8F-458E-AEC8-B8D76884FE73}"/>
              </a:ext>
            </a:extLst>
          </p:cNvPr>
          <p:cNvSpPr/>
          <p:nvPr/>
        </p:nvSpPr>
        <p:spPr>
          <a:xfrm rot="20857690">
            <a:off x="1151279" y="2291643"/>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FFFF00"/>
                </a:solidFill>
              </a:rPr>
              <a:t>XML </a:t>
            </a:r>
            <a:r>
              <a:rPr lang="en-US" dirty="0"/>
              <a:t>S.3</a:t>
            </a:r>
          </a:p>
        </p:txBody>
      </p:sp>
      <p:sp>
        <p:nvSpPr>
          <p:cNvPr id="32" name="Rectangle 31">
            <a:extLst>
              <a:ext uri="{FF2B5EF4-FFF2-40B4-BE49-F238E27FC236}">
                <a16:creationId xmlns:a16="http://schemas.microsoft.com/office/drawing/2014/main" id="{F8915C0D-AF3E-450D-8AC5-231A88AC7E3A}"/>
              </a:ext>
            </a:extLst>
          </p:cNvPr>
          <p:cNvSpPr/>
          <p:nvPr/>
        </p:nvSpPr>
        <p:spPr>
          <a:xfrm rot="262013">
            <a:off x="1716260" y="2788894"/>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PDF-1</a:t>
            </a:r>
          </a:p>
        </p:txBody>
      </p:sp>
      <p:sp>
        <p:nvSpPr>
          <p:cNvPr id="33" name="Rectangle 32">
            <a:extLst>
              <a:ext uri="{FF2B5EF4-FFF2-40B4-BE49-F238E27FC236}">
                <a16:creationId xmlns:a16="http://schemas.microsoft.com/office/drawing/2014/main" id="{F02DCA8C-2BCA-477E-8B0B-0F431EB76424}"/>
              </a:ext>
            </a:extLst>
          </p:cNvPr>
          <p:cNvSpPr/>
          <p:nvPr/>
        </p:nvSpPr>
        <p:spPr>
          <a:xfrm>
            <a:off x="1640210" y="2724460"/>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34" name="Rectangle 33">
            <a:extLst>
              <a:ext uri="{FF2B5EF4-FFF2-40B4-BE49-F238E27FC236}">
                <a16:creationId xmlns:a16="http://schemas.microsoft.com/office/drawing/2014/main" id="{3861D062-421E-48FA-A13C-D1E636CB13A2}"/>
              </a:ext>
            </a:extLst>
          </p:cNvPr>
          <p:cNvSpPr/>
          <p:nvPr/>
        </p:nvSpPr>
        <p:spPr>
          <a:xfrm rot="20857690">
            <a:off x="1555193" y="2724460"/>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FFFF00"/>
                </a:solidFill>
              </a:rPr>
              <a:t>XML</a:t>
            </a:r>
            <a:r>
              <a:rPr lang="en-US" dirty="0"/>
              <a:t> </a:t>
            </a:r>
            <a:r>
              <a:rPr lang="en-US" dirty="0" err="1"/>
              <a:t>S.x</a:t>
            </a:r>
            <a:endParaRPr lang="en-US" dirty="0"/>
          </a:p>
        </p:txBody>
      </p:sp>
      <p:sp>
        <p:nvSpPr>
          <p:cNvPr id="35" name="Rectangle 34">
            <a:extLst>
              <a:ext uri="{FF2B5EF4-FFF2-40B4-BE49-F238E27FC236}">
                <a16:creationId xmlns:a16="http://schemas.microsoft.com/office/drawing/2014/main" id="{986FA562-E381-4C51-94A0-6FCB37BCC068}"/>
              </a:ext>
            </a:extLst>
          </p:cNvPr>
          <p:cNvSpPr/>
          <p:nvPr/>
        </p:nvSpPr>
        <p:spPr>
          <a:xfrm rot="262013">
            <a:off x="2120174" y="3221711"/>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PDF-1</a:t>
            </a:r>
          </a:p>
        </p:txBody>
      </p:sp>
      <p:sp>
        <p:nvSpPr>
          <p:cNvPr id="36" name="Rectangle 35">
            <a:extLst>
              <a:ext uri="{FF2B5EF4-FFF2-40B4-BE49-F238E27FC236}">
                <a16:creationId xmlns:a16="http://schemas.microsoft.com/office/drawing/2014/main" id="{C331AB6B-A4E2-45DA-8BFA-74624C7D71F3}"/>
              </a:ext>
            </a:extLst>
          </p:cNvPr>
          <p:cNvSpPr/>
          <p:nvPr/>
        </p:nvSpPr>
        <p:spPr>
          <a:xfrm>
            <a:off x="2044124" y="3157278"/>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37" name="Rectangle 36">
            <a:extLst>
              <a:ext uri="{FF2B5EF4-FFF2-40B4-BE49-F238E27FC236}">
                <a16:creationId xmlns:a16="http://schemas.microsoft.com/office/drawing/2014/main" id="{6E4DE6C1-36BC-4211-9DDD-581D3EEC3683}"/>
              </a:ext>
            </a:extLst>
          </p:cNvPr>
          <p:cNvSpPr/>
          <p:nvPr/>
        </p:nvSpPr>
        <p:spPr>
          <a:xfrm rot="20857690">
            <a:off x="1959107" y="3157278"/>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FFFF00"/>
                </a:solidFill>
              </a:rPr>
              <a:t>XML</a:t>
            </a:r>
            <a:r>
              <a:rPr lang="en-US" dirty="0"/>
              <a:t> P.1</a:t>
            </a:r>
          </a:p>
        </p:txBody>
      </p:sp>
      <p:sp>
        <p:nvSpPr>
          <p:cNvPr id="38" name="Rectangle 37">
            <a:extLst>
              <a:ext uri="{FF2B5EF4-FFF2-40B4-BE49-F238E27FC236}">
                <a16:creationId xmlns:a16="http://schemas.microsoft.com/office/drawing/2014/main" id="{F115109F-1174-48BE-9BAD-5C1C4EBDB731}"/>
              </a:ext>
            </a:extLst>
          </p:cNvPr>
          <p:cNvSpPr/>
          <p:nvPr/>
        </p:nvSpPr>
        <p:spPr>
          <a:xfrm rot="262013">
            <a:off x="2524088" y="3654529"/>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PDF-1</a:t>
            </a:r>
          </a:p>
        </p:txBody>
      </p:sp>
      <p:sp>
        <p:nvSpPr>
          <p:cNvPr id="39" name="Rectangle 38">
            <a:extLst>
              <a:ext uri="{FF2B5EF4-FFF2-40B4-BE49-F238E27FC236}">
                <a16:creationId xmlns:a16="http://schemas.microsoft.com/office/drawing/2014/main" id="{9100370F-FB81-4364-8C14-D85312EC9EA7}"/>
              </a:ext>
            </a:extLst>
          </p:cNvPr>
          <p:cNvSpPr/>
          <p:nvPr/>
        </p:nvSpPr>
        <p:spPr>
          <a:xfrm>
            <a:off x="2448038" y="3590095"/>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40" name="Rectangle 39">
            <a:extLst>
              <a:ext uri="{FF2B5EF4-FFF2-40B4-BE49-F238E27FC236}">
                <a16:creationId xmlns:a16="http://schemas.microsoft.com/office/drawing/2014/main" id="{B945E272-8975-4D80-8FB5-E7410A2974AD}"/>
              </a:ext>
            </a:extLst>
          </p:cNvPr>
          <p:cNvSpPr/>
          <p:nvPr/>
        </p:nvSpPr>
        <p:spPr>
          <a:xfrm rot="20857690">
            <a:off x="2363021" y="3590095"/>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PDF P.2</a:t>
            </a:r>
          </a:p>
        </p:txBody>
      </p:sp>
      <p:sp>
        <p:nvSpPr>
          <p:cNvPr id="41" name="Rectangle 40">
            <a:extLst>
              <a:ext uri="{FF2B5EF4-FFF2-40B4-BE49-F238E27FC236}">
                <a16:creationId xmlns:a16="http://schemas.microsoft.com/office/drawing/2014/main" id="{EE202C4F-E556-4A4F-8330-D0CCB8A0AB9E}"/>
              </a:ext>
            </a:extLst>
          </p:cNvPr>
          <p:cNvSpPr/>
          <p:nvPr/>
        </p:nvSpPr>
        <p:spPr>
          <a:xfrm rot="262013">
            <a:off x="2928002" y="4087346"/>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PDF-1</a:t>
            </a:r>
          </a:p>
        </p:txBody>
      </p:sp>
      <p:sp>
        <p:nvSpPr>
          <p:cNvPr id="42" name="Rectangle 41">
            <a:extLst>
              <a:ext uri="{FF2B5EF4-FFF2-40B4-BE49-F238E27FC236}">
                <a16:creationId xmlns:a16="http://schemas.microsoft.com/office/drawing/2014/main" id="{B50E3A27-A843-4C04-AA06-0F224EDB9DE7}"/>
              </a:ext>
            </a:extLst>
          </p:cNvPr>
          <p:cNvSpPr/>
          <p:nvPr/>
        </p:nvSpPr>
        <p:spPr>
          <a:xfrm>
            <a:off x="2851952" y="4022913"/>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43" name="Rectangle 42">
            <a:extLst>
              <a:ext uri="{FF2B5EF4-FFF2-40B4-BE49-F238E27FC236}">
                <a16:creationId xmlns:a16="http://schemas.microsoft.com/office/drawing/2014/main" id="{50F3D517-1785-4170-A87D-E01043E102F2}"/>
              </a:ext>
            </a:extLst>
          </p:cNvPr>
          <p:cNvSpPr/>
          <p:nvPr/>
        </p:nvSpPr>
        <p:spPr>
          <a:xfrm rot="20857690">
            <a:off x="2766935" y="4022913"/>
            <a:ext cx="637794" cy="86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FFFF00"/>
                </a:solidFill>
              </a:rPr>
              <a:t>XML</a:t>
            </a:r>
            <a:r>
              <a:rPr lang="en-US" dirty="0"/>
              <a:t> </a:t>
            </a:r>
            <a:r>
              <a:rPr lang="en-US" dirty="0" err="1"/>
              <a:t>P.x</a:t>
            </a:r>
            <a:endParaRPr lang="en-US" dirty="0"/>
          </a:p>
        </p:txBody>
      </p:sp>
      <p:sp>
        <p:nvSpPr>
          <p:cNvPr id="47" name="Arrow: Right 46">
            <a:extLst>
              <a:ext uri="{FF2B5EF4-FFF2-40B4-BE49-F238E27FC236}">
                <a16:creationId xmlns:a16="http://schemas.microsoft.com/office/drawing/2014/main" id="{2D24BCAE-9313-4683-85DD-0F42AE1FA078}"/>
              </a:ext>
            </a:extLst>
          </p:cNvPr>
          <p:cNvSpPr/>
          <p:nvPr/>
        </p:nvSpPr>
        <p:spPr>
          <a:xfrm>
            <a:off x="3412293" y="2271881"/>
            <a:ext cx="1226207" cy="56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2CE92F02-CC61-4701-BF57-9C46A84D550B}"/>
              </a:ext>
            </a:extLst>
          </p:cNvPr>
          <p:cNvSpPr txBox="1"/>
          <p:nvPr/>
        </p:nvSpPr>
        <p:spPr>
          <a:xfrm>
            <a:off x="2920891" y="2098920"/>
            <a:ext cx="1506556" cy="307777"/>
          </a:xfrm>
          <a:prstGeom prst="rect">
            <a:avLst/>
          </a:prstGeom>
          <a:noFill/>
        </p:spPr>
        <p:txBody>
          <a:bodyPr wrap="square" rtlCol="0">
            <a:spAutoFit/>
          </a:bodyPr>
          <a:lstStyle/>
          <a:p>
            <a:pPr algn="ctr"/>
            <a:r>
              <a:rPr lang="en-US" sz="1400" dirty="0"/>
              <a:t>Auto-populate</a:t>
            </a:r>
          </a:p>
        </p:txBody>
      </p:sp>
      <p:sp>
        <p:nvSpPr>
          <p:cNvPr id="49" name="TextBox 48">
            <a:extLst>
              <a:ext uri="{FF2B5EF4-FFF2-40B4-BE49-F238E27FC236}">
                <a16:creationId xmlns:a16="http://schemas.microsoft.com/office/drawing/2014/main" id="{D1AE9FE7-EC43-483E-B8BC-3AABF6997F0A}"/>
              </a:ext>
            </a:extLst>
          </p:cNvPr>
          <p:cNvSpPr txBox="1"/>
          <p:nvPr/>
        </p:nvSpPr>
        <p:spPr>
          <a:xfrm>
            <a:off x="5206148" y="2300098"/>
            <a:ext cx="3231206" cy="369332"/>
          </a:xfrm>
          <a:prstGeom prst="rect">
            <a:avLst/>
          </a:prstGeom>
          <a:noFill/>
        </p:spPr>
        <p:txBody>
          <a:bodyPr wrap="square" rtlCol="0">
            <a:spAutoFit/>
          </a:bodyPr>
          <a:lstStyle/>
          <a:p>
            <a:pPr algn="ctr"/>
            <a:r>
              <a:rPr lang="en-US" dirty="0">
                <a:latin typeface="Arial Rounded MT Bold" panose="020F0704030504030204" pitchFamily="34" charset="0"/>
              </a:rPr>
              <a:t>FDA Databases</a:t>
            </a:r>
          </a:p>
        </p:txBody>
      </p:sp>
      <p:sp>
        <p:nvSpPr>
          <p:cNvPr id="44" name="TextBox 43">
            <a:extLst>
              <a:ext uri="{FF2B5EF4-FFF2-40B4-BE49-F238E27FC236}">
                <a16:creationId xmlns:a16="http://schemas.microsoft.com/office/drawing/2014/main" id="{83B83715-F998-4238-B1DB-4AAE0B650A71}"/>
              </a:ext>
            </a:extLst>
          </p:cNvPr>
          <p:cNvSpPr txBox="1"/>
          <p:nvPr/>
        </p:nvSpPr>
        <p:spPr>
          <a:xfrm>
            <a:off x="5206148" y="3849837"/>
            <a:ext cx="3231206" cy="646331"/>
          </a:xfrm>
          <a:prstGeom prst="rect">
            <a:avLst/>
          </a:prstGeom>
          <a:noFill/>
        </p:spPr>
        <p:txBody>
          <a:bodyPr wrap="square" rtlCol="0">
            <a:spAutoFit/>
          </a:bodyPr>
          <a:lstStyle/>
          <a:p>
            <a:pPr algn="ctr"/>
            <a:r>
              <a:rPr lang="en-US" dirty="0">
                <a:latin typeface="Arial Rounded MT Bold" panose="020F0704030504030204" pitchFamily="34" charset="0"/>
              </a:rPr>
              <a:t>KASA Structured </a:t>
            </a:r>
            <a:br>
              <a:rPr lang="en-US" dirty="0">
                <a:latin typeface="Arial Rounded MT Bold" panose="020F0704030504030204" pitchFamily="34" charset="0"/>
              </a:rPr>
            </a:br>
            <a:r>
              <a:rPr lang="en-US" dirty="0">
                <a:latin typeface="Arial Rounded MT Bold" panose="020F0704030504030204" pitchFamily="34" charset="0"/>
              </a:rPr>
              <a:t>Review Templates</a:t>
            </a:r>
          </a:p>
        </p:txBody>
      </p:sp>
      <p:sp>
        <p:nvSpPr>
          <p:cNvPr id="45" name="Arrow: Right 44">
            <a:extLst>
              <a:ext uri="{FF2B5EF4-FFF2-40B4-BE49-F238E27FC236}">
                <a16:creationId xmlns:a16="http://schemas.microsoft.com/office/drawing/2014/main" id="{1A10D9DC-4E83-4785-B1EA-209F87AE7984}"/>
              </a:ext>
            </a:extLst>
          </p:cNvPr>
          <p:cNvSpPr/>
          <p:nvPr/>
        </p:nvSpPr>
        <p:spPr>
          <a:xfrm rot="5400000">
            <a:off x="6144925" y="2954440"/>
            <a:ext cx="1226207" cy="56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4CAC73C-536F-4CB4-A174-0AD32CFBDF38}"/>
              </a:ext>
            </a:extLst>
          </p:cNvPr>
          <p:cNvSpPr txBox="1"/>
          <p:nvPr/>
        </p:nvSpPr>
        <p:spPr>
          <a:xfrm>
            <a:off x="6886501" y="2680971"/>
            <a:ext cx="1506556" cy="307777"/>
          </a:xfrm>
          <a:prstGeom prst="rect">
            <a:avLst/>
          </a:prstGeom>
          <a:noFill/>
        </p:spPr>
        <p:txBody>
          <a:bodyPr wrap="square" rtlCol="0">
            <a:spAutoFit/>
          </a:bodyPr>
          <a:lstStyle/>
          <a:p>
            <a:pPr algn="ctr"/>
            <a:r>
              <a:rPr lang="en-US" sz="1400" dirty="0"/>
              <a:t>Auto-populate</a:t>
            </a:r>
          </a:p>
        </p:txBody>
      </p:sp>
      <p:sp>
        <p:nvSpPr>
          <p:cNvPr id="50" name="TextBox 49">
            <a:extLst>
              <a:ext uri="{FF2B5EF4-FFF2-40B4-BE49-F238E27FC236}">
                <a16:creationId xmlns:a16="http://schemas.microsoft.com/office/drawing/2014/main" id="{41A4BD42-F1D0-46B4-A582-3664A697DBE6}"/>
              </a:ext>
            </a:extLst>
          </p:cNvPr>
          <p:cNvSpPr txBox="1"/>
          <p:nvPr/>
        </p:nvSpPr>
        <p:spPr>
          <a:xfrm>
            <a:off x="4969179" y="2680972"/>
            <a:ext cx="1506556" cy="523220"/>
          </a:xfrm>
          <a:prstGeom prst="rect">
            <a:avLst/>
          </a:prstGeom>
          <a:noFill/>
        </p:spPr>
        <p:txBody>
          <a:bodyPr wrap="square" rtlCol="0">
            <a:spAutoFit/>
          </a:bodyPr>
          <a:lstStyle/>
          <a:p>
            <a:pPr algn="ctr"/>
            <a:r>
              <a:rPr lang="en-US" sz="1400" dirty="0"/>
              <a:t>Summarize</a:t>
            </a:r>
          </a:p>
          <a:p>
            <a:pPr algn="ctr"/>
            <a:r>
              <a:rPr lang="en-US" sz="1400" dirty="0"/>
              <a:t>Risk-rank</a:t>
            </a:r>
          </a:p>
        </p:txBody>
      </p:sp>
    </p:spTree>
    <p:extLst>
      <p:ext uri="{BB962C8B-B14F-4D97-AF65-F5344CB8AC3E}">
        <p14:creationId xmlns:p14="http://schemas.microsoft.com/office/powerpoint/2010/main" val="386782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3350"/>
            <a:ext cx="8509103" cy="738664"/>
          </a:xfrm>
        </p:spPr>
        <p:txBody>
          <a:bodyPr>
            <a:normAutofit/>
          </a:bodyPr>
          <a:lstStyle/>
          <a:p>
            <a:r>
              <a:rPr lang="en-US" dirty="0"/>
              <a:t>Future State: Data Flow</a:t>
            </a:r>
          </a:p>
        </p:txBody>
      </p:sp>
      <p:sp>
        <p:nvSpPr>
          <p:cNvPr id="4" name="Rectangle: Rounded Corners 3"/>
          <p:cNvSpPr/>
          <p:nvPr/>
        </p:nvSpPr>
        <p:spPr>
          <a:xfrm>
            <a:off x="2400031" y="2190387"/>
            <a:ext cx="1212738" cy="124018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303711" y="2212580"/>
            <a:ext cx="1405378" cy="1169551"/>
          </a:xfrm>
          <a:prstGeom prst="rect">
            <a:avLst/>
          </a:prstGeom>
          <a:noFill/>
        </p:spPr>
        <p:txBody>
          <a:bodyPr wrap="square" rtlCol="0">
            <a:spAutoFit/>
          </a:bodyPr>
          <a:lstStyle/>
          <a:p>
            <a:pPr algn="ctr"/>
            <a:r>
              <a:rPr lang="en-US" sz="1400" dirty="0">
                <a:latin typeface="Arial Rounded MT Bold" panose="020F0704030504030204" pitchFamily="34" charset="0"/>
              </a:rPr>
              <a:t>Standardized Structured</a:t>
            </a:r>
          </a:p>
          <a:p>
            <a:pPr algn="ctr"/>
            <a:r>
              <a:rPr lang="en-US" sz="1400" dirty="0">
                <a:latin typeface="Arial Rounded MT Bold" panose="020F0704030504030204" pitchFamily="34" charset="0"/>
              </a:rPr>
              <a:t>Transport-formatted Data</a:t>
            </a:r>
          </a:p>
        </p:txBody>
      </p:sp>
      <p:sp>
        <p:nvSpPr>
          <p:cNvPr id="7" name="TextBox 6"/>
          <p:cNvSpPr txBox="1"/>
          <p:nvPr/>
        </p:nvSpPr>
        <p:spPr>
          <a:xfrm>
            <a:off x="2179743" y="1504950"/>
            <a:ext cx="1782657" cy="553998"/>
          </a:xfrm>
          <a:prstGeom prst="rect">
            <a:avLst/>
          </a:prstGeom>
          <a:solidFill>
            <a:schemeClr val="accent1"/>
          </a:solidFill>
        </p:spPr>
        <p:txBody>
          <a:bodyPr wrap="square" rtlCol="0">
            <a:spAutoFit/>
          </a:bodyPr>
          <a:lstStyle/>
          <a:p>
            <a:r>
              <a:rPr lang="en-US" sz="3000" dirty="0">
                <a:latin typeface="Arial Rounded MT Bold" panose="020F0704030504030204" pitchFamily="34" charset="0"/>
              </a:rPr>
              <a:t>PQ/CMC</a:t>
            </a:r>
          </a:p>
        </p:txBody>
      </p:sp>
      <p:sp>
        <p:nvSpPr>
          <p:cNvPr id="31" name="Rectangle: Rounded Corners 30"/>
          <p:cNvSpPr/>
          <p:nvPr/>
        </p:nvSpPr>
        <p:spPr>
          <a:xfrm>
            <a:off x="5807488" y="2571750"/>
            <a:ext cx="1257300" cy="81038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5685991" y="1854039"/>
            <a:ext cx="1405378" cy="738664"/>
          </a:xfrm>
          <a:prstGeom prst="rect">
            <a:avLst/>
          </a:prstGeom>
          <a:noFill/>
        </p:spPr>
        <p:txBody>
          <a:bodyPr wrap="square" rtlCol="0">
            <a:spAutoFit/>
          </a:bodyPr>
          <a:lstStyle/>
          <a:p>
            <a:pPr algn="ctr"/>
            <a:r>
              <a:rPr lang="en-US" sz="1400" dirty="0">
                <a:latin typeface="Arial Rounded MT Bold" panose="020F0704030504030204" pitchFamily="34" charset="0"/>
              </a:rPr>
              <a:t>Master</a:t>
            </a:r>
          </a:p>
          <a:p>
            <a:pPr algn="ctr"/>
            <a:r>
              <a:rPr lang="en-US" sz="1400" dirty="0">
                <a:latin typeface="Arial Rounded MT Bold" panose="020F0704030504030204" pitchFamily="34" charset="0"/>
              </a:rPr>
              <a:t>Data</a:t>
            </a:r>
          </a:p>
          <a:p>
            <a:pPr algn="ctr"/>
            <a:r>
              <a:rPr lang="en-US" sz="1400" dirty="0">
                <a:latin typeface="Arial Rounded MT Bold" panose="020F0704030504030204" pitchFamily="34" charset="0"/>
              </a:rPr>
              <a:t>Management</a:t>
            </a:r>
          </a:p>
        </p:txBody>
      </p:sp>
      <p:sp>
        <p:nvSpPr>
          <p:cNvPr id="32" name="TextBox 31"/>
          <p:cNvSpPr txBox="1"/>
          <p:nvPr/>
        </p:nvSpPr>
        <p:spPr>
          <a:xfrm>
            <a:off x="5871316" y="2823051"/>
            <a:ext cx="1243363" cy="307777"/>
          </a:xfrm>
          <a:prstGeom prst="rect">
            <a:avLst/>
          </a:prstGeom>
          <a:noFill/>
        </p:spPr>
        <p:txBody>
          <a:bodyPr wrap="square" rtlCol="0">
            <a:spAutoFit/>
          </a:bodyPr>
          <a:lstStyle/>
          <a:p>
            <a:r>
              <a:rPr lang="en-US" sz="1400" dirty="0">
                <a:latin typeface="Arial Rounded MT Bold" panose="020F0704030504030204" pitchFamily="34" charset="0"/>
              </a:rPr>
              <a:t>Databases</a:t>
            </a:r>
          </a:p>
        </p:txBody>
      </p:sp>
      <p:sp>
        <p:nvSpPr>
          <p:cNvPr id="55" name="Arrow: Right 54">
            <a:extLst>
              <a:ext uri="{FF2B5EF4-FFF2-40B4-BE49-F238E27FC236}">
                <a16:creationId xmlns:a16="http://schemas.microsoft.com/office/drawing/2014/main" id="{5A0CD74D-C699-4447-BC29-01A574E97AA1}"/>
              </a:ext>
            </a:extLst>
          </p:cNvPr>
          <p:cNvSpPr/>
          <p:nvPr/>
        </p:nvSpPr>
        <p:spPr>
          <a:xfrm>
            <a:off x="4113474" y="2793129"/>
            <a:ext cx="1057275" cy="5890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2D70766-93E8-4E80-A7A8-5734CB606F22}"/>
              </a:ext>
            </a:extLst>
          </p:cNvPr>
          <p:cNvSpPr/>
          <p:nvPr/>
        </p:nvSpPr>
        <p:spPr>
          <a:xfrm>
            <a:off x="914400" y="3837486"/>
            <a:ext cx="6950279" cy="1131079"/>
          </a:xfrm>
          <a:prstGeom prst="rect">
            <a:avLst/>
          </a:prstGeom>
        </p:spPr>
        <p:txBody>
          <a:bodyPr wrap="square">
            <a:spAutoFit/>
          </a:bodyPr>
          <a:lstStyle/>
          <a:p>
            <a:r>
              <a:rPr lang="en-US" sz="1600" dirty="0"/>
              <a:t>Master data management (MDM) is the effort made by an organization to create one single master reference source for all critical business data, leading to fewer errors and less redundancy in business processes.</a:t>
            </a:r>
          </a:p>
          <a:p>
            <a:r>
              <a:rPr lang="en-US" sz="800" b="1" dirty="0"/>
              <a:t>Informatica:</a:t>
            </a:r>
          </a:p>
          <a:p>
            <a:r>
              <a:rPr lang="en-US" sz="1000" dirty="0"/>
              <a:t> </a:t>
            </a:r>
            <a:r>
              <a:rPr lang="en-US" sz="1000" dirty="0">
                <a:hlinkClick r:id="rId2"/>
              </a:rPr>
              <a:t>https://www.informatica.com/services-and-training/glossary-of-terms/master-data-management-definition.html</a:t>
            </a:r>
            <a:endParaRPr lang="en-US" sz="1400" dirty="0"/>
          </a:p>
        </p:txBody>
      </p:sp>
    </p:spTree>
    <p:extLst>
      <p:ext uri="{BB962C8B-B14F-4D97-AF65-F5344CB8AC3E}">
        <p14:creationId xmlns:p14="http://schemas.microsoft.com/office/powerpoint/2010/main" val="3673604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447" y="38504"/>
            <a:ext cx="8509103" cy="694515"/>
          </a:xfrm>
        </p:spPr>
        <p:txBody>
          <a:bodyPr>
            <a:noAutofit/>
          </a:bodyPr>
          <a:lstStyle/>
          <a:p>
            <a:r>
              <a:rPr lang="en-US" dirty="0"/>
              <a:t>Potential Benefits to FDA</a:t>
            </a:r>
          </a:p>
        </p:txBody>
      </p:sp>
      <p:sp>
        <p:nvSpPr>
          <p:cNvPr id="3" name="Content Placeholder 2"/>
          <p:cNvSpPr>
            <a:spLocks noGrp="1"/>
          </p:cNvSpPr>
          <p:nvPr>
            <p:ph idx="1"/>
          </p:nvPr>
        </p:nvSpPr>
        <p:spPr>
          <a:xfrm>
            <a:off x="770218" y="968189"/>
            <a:ext cx="6994187" cy="3789549"/>
          </a:xfrm>
        </p:spPr>
        <p:txBody>
          <a:bodyPr>
            <a:normAutofit fontScale="92500" lnSpcReduction="10000"/>
          </a:bodyPr>
          <a:lstStyle/>
          <a:p>
            <a:r>
              <a:rPr lang="en-US" sz="1800" dirty="0"/>
              <a:t>Faster &amp; better quality assessments</a:t>
            </a:r>
          </a:p>
          <a:p>
            <a:pPr lvl="1"/>
            <a:r>
              <a:rPr lang="en-US" sz="1575" dirty="0"/>
              <a:t>All applications have the same look and feel</a:t>
            </a:r>
          </a:p>
          <a:p>
            <a:pPr lvl="1"/>
            <a:r>
              <a:rPr lang="en-US" sz="1575" dirty="0"/>
              <a:t>Views can be customized </a:t>
            </a:r>
          </a:p>
          <a:p>
            <a:pPr lvl="1"/>
            <a:r>
              <a:rPr lang="en-US" sz="1575" dirty="0"/>
              <a:t>Links can be included to related data (e.g., specification for applicant’s other dosage form with the same API)</a:t>
            </a:r>
          </a:p>
          <a:p>
            <a:pPr lvl="1"/>
            <a:r>
              <a:rPr lang="en-US" sz="1575" dirty="0"/>
              <a:t>Assessment templates can be prepopulated</a:t>
            </a:r>
          </a:p>
          <a:p>
            <a:pPr lvl="1"/>
            <a:r>
              <a:rPr lang="en-US" sz="1575" dirty="0"/>
              <a:t>Summary data can be pushed out in assessment templates, e.g. </a:t>
            </a:r>
          </a:p>
          <a:p>
            <a:pPr lvl="2"/>
            <a:r>
              <a:rPr lang="en-US" sz="1425" dirty="0"/>
              <a:t>Stability data</a:t>
            </a:r>
          </a:p>
          <a:p>
            <a:pPr lvl="2"/>
            <a:r>
              <a:rPr lang="en-US" sz="1425" dirty="0"/>
              <a:t>Drug product unit operations with Critical Process Parameters</a:t>
            </a:r>
          </a:p>
          <a:p>
            <a:r>
              <a:rPr lang="en-US" sz="1800" dirty="0"/>
              <a:t>Improved crisis response</a:t>
            </a:r>
          </a:p>
          <a:p>
            <a:pPr lvl="1"/>
            <a:r>
              <a:rPr lang="en-US" sz="1575" dirty="0"/>
              <a:t>Database access to data, e.g. </a:t>
            </a:r>
          </a:p>
          <a:p>
            <a:pPr lvl="2"/>
            <a:r>
              <a:rPr lang="en-US" sz="1425" dirty="0"/>
              <a:t>Specification history</a:t>
            </a:r>
          </a:p>
          <a:p>
            <a:pPr lvl="2"/>
            <a:r>
              <a:rPr lang="en-US" sz="1425" dirty="0"/>
              <a:t>Current specification</a:t>
            </a:r>
          </a:p>
          <a:p>
            <a:pPr lvl="2"/>
            <a:r>
              <a:rPr lang="en-US" sz="1425" dirty="0"/>
              <a:t>Current expiry dating</a:t>
            </a:r>
          </a:p>
          <a:p>
            <a:pPr lvl="2"/>
            <a:r>
              <a:rPr lang="en-US" sz="1425" dirty="0"/>
              <a:t>Facility history</a:t>
            </a:r>
          </a:p>
        </p:txBody>
      </p:sp>
      <p:graphicFrame>
        <p:nvGraphicFramePr>
          <p:cNvPr id="6" name="Table 5"/>
          <p:cNvGraphicFramePr>
            <a:graphicFrameLocks noGrp="1"/>
          </p:cNvGraphicFramePr>
          <p:nvPr>
            <p:extLst>
              <p:ext uri="{D42A27DB-BD31-4B8C-83A1-F6EECF244321}">
                <p14:modId xmlns:p14="http://schemas.microsoft.com/office/powerpoint/2010/main" val="692199384"/>
              </p:ext>
            </p:extLst>
          </p:nvPr>
        </p:nvGraphicFramePr>
        <p:xfrm>
          <a:off x="990600" y="1061938"/>
          <a:ext cx="6869058" cy="3019623"/>
        </p:xfrm>
        <a:graphic>
          <a:graphicData uri="http://schemas.openxmlformats.org/drawingml/2006/table">
            <a:tbl>
              <a:tblPr firstRow="1" bandRow="1">
                <a:tableStyleId>{5C22544A-7EE6-4342-B048-85BDC9FD1C3A}</a:tableStyleId>
              </a:tblPr>
              <a:tblGrid>
                <a:gridCol w="981294">
                  <a:extLst>
                    <a:ext uri="{9D8B030D-6E8A-4147-A177-3AD203B41FA5}">
                      <a16:colId xmlns:a16="http://schemas.microsoft.com/office/drawing/2014/main" val="2537896426"/>
                    </a:ext>
                  </a:extLst>
                </a:gridCol>
                <a:gridCol w="981294">
                  <a:extLst>
                    <a:ext uri="{9D8B030D-6E8A-4147-A177-3AD203B41FA5}">
                      <a16:colId xmlns:a16="http://schemas.microsoft.com/office/drawing/2014/main" val="1048014898"/>
                    </a:ext>
                  </a:extLst>
                </a:gridCol>
                <a:gridCol w="981294">
                  <a:extLst>
                    <a:ext uri="{9D8B030D-6E8A-4147-A177-3AD203B41FA5}">
                      <a16:colId xmlns:a16="http://schemas.microsoft.com/office/drawing/2014/main" val="2320586702"/>
                    </a:ext>
                  </a:extLst>
                </a:gridCol>
                <a:gridCol w="981294">
                  <a:extLst>
                    <a:ext uri="{9D8B030D-6E8A-4147-A177-3AD203B41FA5}">
                      <a16:colId xmlns:a16="http://schemas.microsoft.com/office/drawing/2014/main" val="1126307962"/>
                    </a:ext>
                  </a:extLst>
                </a:gridCol>
                <a:gridCol w="981294">
                  <a:extLst>
                    <a:ext uri="{9D8B030D-6E8A-4147-A177-3AD203B41FA5}">
                      <a16:colId xmlns:a16="http://schemas.microsoft.com/office/drawing/2014/main" val="1315017562"/>
                    </a:ext>
                  </a:extLst>
                </a:gridCol>
                <a:gridCol w="981294">
                  <a:extLst>
                    <a:ext uri="{9D8B030D-6E8A-4147-A177-3AD203B41FA5}">
                      <a16:colId xmlns:a16="http://schemas.microsoft.com/office/drawing/2014/main" val="946260315"/>
                    </a:ext>
                  </a:extLst>
                </a:gridCol>
                <a:gridCol w="981294">
                  <a:extLst>
                    <a:ext uri="{9D8B030D-6E8A-4147-A177-3AD203B41FA5}">
                      <a16:colId xmlns:a16="http://schemas.microsoft.com/office/drawing/2014/main" val="1143478361"/>
                    </a:ext>
                  </a:extLst>
                </a:gridCol>
              </a:tblGrid>
              <a:tr h="474543">
                <a:tc gridSpan="7">
                  <a:txBody>
                    <a:bodyPr/>
                    <a:lstStyle/>
                    <a:p>
                      <a:pPr algn="ctr"/>
                      <a:r>
                        <a:rPr lang="en-US" sz="2400" baseline="0" dirty="0">
                          <a:solidFill>
                            <a:schemeClr val="tx1"/>
                          </a:solidFill>
                          <a:latin typeface="Arial Rounded MT Bold" panose="020F0704030504030204" pitchFamily="34" charset="0"/>
                        </a:rPr>
                        <a:t>STABILITY SUMMARY</a:t>
                      </a:r>
                    </a:p>
                  </a:txBody>
                  <a:tcPr marL="68580" marR="68580" marT="34290" marB="34290"/>
                </a:tc>
                <a:tc hMerge="1">
                  <a:txBody>
                    <a:bodyPr/>
                    <a:lstStyle/>
                    <a:p>
                      <a:pPr algn="ctr"/>
                      <a:endParaRPr lang="en-US" baseline="0" dirty="0">
                        <a:solidFill>
                          <a:schemeClr val="tx1"/>
                        </a:solidFill>
                        <a:latin typeface="Arial Narrow" panose="020B0606020202030204" pitchFamily="34" charset="0"/>
                      </a:endParaRPr>
                    </a:p>
                  </a:txBody>
                  <a:tcPr/>
                </a:tc>
                <a:tc hMerge="1">
                  <a:txBody>
                    <a:bodyPr/>
                    <a:lstStyle/>
                    <a:p>
                      <a:pPr algn="ctr"/>
                      <a:endParaRPr lang="en-US" baseline="0" dirty="0">
                        <a:solidFill>
                          <a:schemeClr val="tx1"/>
                        </a:solidFill>
                        <a:latin typeface="Arial Narrow" panose="020B0606020202030204" pitchFamily="34" charset="0"/>
                      </a:endParaRPr>
                    </a:p>
                  </a:txBody>
                  <a:tcPr/>
                </a:tc>
                <a:tc hMerge="1">
                  <a:txBody>
                    <a:bodyPr/>
                    <a:lstStyle/>
                    <a:p>
                      <a:pPr algn="ctr"/>
                      <a:endParaRPr lang="en-US" baseline="0" dirty="0">
                        <a:solidFill>
                          <a:schemeClr val="tx1"/>
                        </a:solidFill>
                        <a:latin typeface="Arial Narrow" panose="020B0606020202030204" pitchFamily="34" charset="0"/>
                      </a:endParaRPr>
                    </a:p>
                  </a:txBody>
                  <a:tcPr/>
                </a:tc>
                <a:tc hMerge="1">
                  <a:txBody>
                    <a:bodyPr/>
                    <a:lstStyle/>
                    <a:p>
                      <a:pPr algn="ctr"/>
                      <a:endParaRPr lang="en-US" baseline="0" dirty="0">
                        <a:solidFill>
                          <a:schemeClr val="tx1"/>
                        </a:solidFill>
                        <a:latin typeface="Arial Narrow" panose="020B0606020202030204" pitchFamily="34" charset="0"/>
                      </a:endParaRPr>
                    </a:p>
                  </a:txBody>
                  <a:tcPr/>
                </a:tc>
                <a:tc hMerge="1">
                  <a:txBody>
                    <a:bodyPr/>
                    <a:lstStyle/>
                    <a:p>
                      <a:pPr algn="ctr"/>
                      <a:endParaRPr lang="en-US" baseline="0" dirty="0">
                        <a:solidFill>
                          <a:schemeClr val="tx1"/>
                        </a:solidFill>
                        <a:latin typeface="Arial Narrow" panose="020B0606020202030204" pitchFamily="34" charset="0"/>
                      </a:endParaRPr>
                    </a:p>
                  </a:txBody>
                  <a:tcPr/>
                </a:tc>
                <a:tc hMerge="1">
                  <a:txBody>
                    <a:bodyPr/>
                    <a:lstStyle/>
                    <a:p>
                      <a:pPr algn="ctr"/>
                      <a:endParaRPr lang="en-US" baseline="0" dirty="0">
                        <a:solidFill>
                          <a:schemeClr val="tx1"/>
                        </a:solidFill>
                        <a:latin typeface="Arial Narrow" panose="020B0606020202030204" pitchFamily="34" charset="0"/>
                      </a:endParaRPr>
                    </a:p>
                  </a:txBody>
                  <a:tcPr/>
                </a:tc>
                <a:extLst>
                  <a:ext uri="{0D108BD9-81ED-4DB2-BD59-A6C34878D82A}">
                    <a16:rowId xmlns:a16="http://schemas.microsoft.com/office/drawing/2014/main" val="721220982"/>
                  </a:ext>
                </a:extLst>
              </a:tr>
              <a:tr h="480060">
                <a:tc>
                  <a:txBody>
                    <a:bodyPr/>
                    <a:lstStyle/>
                    <a:p>
                      <a:pPr marL="0" algn="ctr" defTabSz="457200" rtl="0" eaLnBrk="1" latinLnBrk="0" hangingPunct="1"/>
                      <a:r>
                        <a:rPr lang="en-US" sz="1400" b="1" kern="1200" baseline="0" dirty="0">
                          <a:solidFill>
                            <a:schemeClr val="tx1"/>
                          </a:solidFill>
                          <a:latin typeface="Arial Narrow" panose="020B0606020202030204" pitchFamily="34" charset="0"/>
                          <a:ea typeface="+mn-ea"/>
                          <a:cs typeface="+mn-cs"/>
                        </a:rPr>
                        <a:t>Proposed Commercial</a:t>
                      </a:r>
                    </a:p>
                  </a:txBody>
                  <a:tcPr marL="68580" marR="68580" marT="34290" marB="34290">
                    <a:solidFill>
                      <a:srgbClr val="FF0000"/>
                    </a:solidFill>
                  </a:tcPr>
                </a:tc>
                <a:tc>
                  <a:txBody>
                    <a:bodyPr/>
                    <a:lstStyle/>
                    <a:p>
                      <a:pPr marL="0" algn="ctr" defTabSz="457200" rtl="0" eaLnBrk="1" latinLnBrk="0" hangingPunct="1"/>
                      <a:endParaRPr lang="en-US" sz="1400" b="1" kern="1200" baseline="0" dirty="0">
                        <a:solidFill>
                          <a:schemeClr val="tx1"/>
                        </a:solidFill>
                        <a:latin typeface="Arial Narrow" panose="020B0606020202030204" pitchFamily="34" charset="0"/>
                        <a:ea typeface="+mn-ea"/>
                        <a:cs typeface="+mn-cs"/>
                      </a:endParaRPr>
                    </a:p>
                    <a:p>
                      <a:pPr marL="0" algn="ctr" defTabSz="457200" rtl="0" eaLnBrk="1" latinLnBrk="0" hangingPunct="1"/>
                      <a:r>
                        <a:rPr lang="en-US" sz="1400" b="1" kern="1200" baseline="0" dirty="0">
                          <a:solidFill>
                            <a:schemeClr val="tx1"/>
                          </a:solidFill>
                          <a:latin typeface="Arial Narrow" panose="020B0606020202030204" pitchFamily="34" charset="0"/>
                          <a:ea typeface="+mn-ea"/>
                          <a:cs typeface="+mn-cs"/>
                        </a:rPr>
                        <a:t>Strength</a:t>
                      </a:r>
                    </a:p>
                  </a:txBody>
                  <a:tcPr marL="68580" marR="68580" marT="34290" marB="34290">
                    <a:solidFill>
                      <a:srgbClr val="FF0000"/>
                    </a:solidFill>
                  </a:tcPr>
                </a:tc>
                <a:tc>
                  <a:txBody>
                    <a:bodyPr/>
                    <a:lstStyle/>
                    <a:p>
                      <a:pPr marL="0" algn="ctr" defTabSz="457200" rtl="0" eaLnBrk="1" latinLnBrk="0" hangingPunct="1"/>
                      <a:endParaRPr lang="en-US" sz="1400" b="1" kern="1200" baseline="0" dirty="0">
                        <a:solidFill>
                          <a:schemeClr val="tx1"/>
                        </a:solidFill>
                        <a:latin typeface="Arial Narrow" panose="020B0606020202030204" pitchFamily="34" charset="0"/>
                        <a:ea typeface="+mn-ea"/>
                        <a:cs typeface="+mn-cs"/>
                      </a:endParaRPr>
                    </a:p>
                    <a:p>
                      <a:pPr marL="0" algn="ctr" defTabSz="457200" rtl="0" eaLnBrk="1" latinLnBrk="0" hangingPunct="1"/>
                      <a:r>
                        <a:rPr lang="en-US" sz="1400" b="1" kern="1200" baseline="0" dirty="0">
                          <a:solidFill>
                            <a:schemeClr val="tx1"/>
                          </a:solidFill>
                          <a:latin typeface="Arial Narrow" panose="020B0606020202030204" pitchFamily="34" charset="0"/>
                          <a:ea typeface="+mn-ea"/>
                          <a:cs typeface="+mn-cs"/>
                        </a:rPr>
                        <a:t>Container</a:t>
                      </a:r>
                    </a:p>
                  </a:txBody>
                  <a:tcPr marL="68580" marR="68580" marT="34290" marB="34290">
                    <a:solidFill>
                      <a:srgbClr val="FF0000"/>
                    </a:solidFill>
                  </a:tcPr>
                </a:tc>
                <a:tc>
                  <a:txBody>
                    <a:bodyPr/>
                    <a:lstStyle/>
                    <a:p>
                      <a:pPr marL="0" algn="ctr" defTabSz="457200" rtl="0" eaLnBrk="1" latinLnBrk="0" hangingPunct="1"/>
                      <a:endParaRPr lang="en-US" sz="1400" b="1" kern="1200" baseline="0" dirty="0">
                        <a:solidFill>
                          <a:schemeClr val="tx1"/>
                        </a:solidFill>
                        <a:latin typeface="Arial Narrow" panose="020B0606020202030204" pitchFamily="34" charset="0"/>
                        <a:ea typeface="+mn-ea"/>
                        <a:cs typeface="+mn-cs"/>
                      </a:endParaRPr>
                    </a:p>
                    <a:p>
                      <a:pPr marL="0" algn="ctr" defTabSz="457200" rtl="0" eaLnBrk="1" latinLnBrk="0" hangingPunct="1"/>
                      <a:r>
                        <a:rPr lang="en-US" sz="1400" b="1" kern="1200" baseline="0" dirty="0">
                          <a:solidFill>
                            <a:schemeClr val="tx1"/>
                          </a:solidFill>
                          <a:latin typeface="Arial Narrow" panose="020B0606020202030204" pitchFamily="34" charset="0"/>
                          <a:ea typeface="+mn-ea"/>
                          <a:cs typeface="+mn-cs"/>
                        </a:rPr>
                        <a:t>Size</a:t>
                      </a:r>
                    </a:p>
                  </a:txBody>
                  <a:tcPr marL="68580" marR="68580" marT="34290" marB="34290">
                    <a:solidFill>
                      <a:srgbClr val="FF0000"/>
                    </a:solidFill>
                  </a:tcPr>
                </a:tc>
                <a:tc>
                  <a:txBody>
                    <a:bodyPr/>
                    <a:lstStyle/>
                    <a:p>
                      <a:pPr marL="0" algn="ctr" defTabSz="457200" rtl="0" eaLnBrk="1" latinLnBrk="0" hangingPunct="1"/>
                      <a:endParaRPr lang="en-US" sz="1400" b="1" kern="1200" baseline="0" dirty="0">
                        <a:solidFill>
                          <a:schemeClr val="tx1"/>
                        </a:solidFill>
                        <a:latin typeface="Arial Narrow" panose="020B0606020202030204" pitchFamily="34" charset="0"/>
                        <a:ea typeface="+mn-ea"/>
                        <a:cs typeface="+mn-cs"/>
                      </a:endParaRPr>
                    </a:p>
                    <a:p>
                      <a:pPr marL="0" algn="ctr" defTabSz="457200" rtl="0" eaLnBrk="1" latinLnBrk="0" hangingPunct="1"/>
                      <a:r>
                        <a:rPr lang="en-US" sz="1400" b="1" kern="1200" baseline="0" dirty="0">
                          <a:solidFill>
                            <a:schemeClr val="tx1"/>
                          </a:solidFill>
                          <a:latin typeface="Arial Narrow" panose="020B0606020202030204" pitchFamily="34" charset="0"/>
                          <a:ea typeface="+mn-ea"/>
                          <a:cs typeface="+mn-cs"/>
                        </a:rPr>
                        <a:t>Closure</a:t>
                      </a:r>
                    </a:p>
                  </a:txBody>
                  <a:tcPr marL="68580" marR="68580" marT="34290" marB="34290">
                    <a:solidFill>
                      <a:srgbClr val="FF0000"/>
                    </a:solidFill>
                  </a:tcPr>
                </a:tc>
                <a:tc>
                  <a:txBody>
                    <a:bodyPr/>
                    <a:lstStyle/>
                    <a:p>
                      <a:pPr marL="0" algn="ctr" defTabSz="457200" rtl="0" eaLnBrk="1" latinLnBrk="0" hangingPunct="1"/>
                      <a:endParaRPr lang="en-US" sz="1400" b="1" kern="1200" baseline="0" dirty="0">
                        <a:solidFill>
                          <a:schemeClr val="tx1"/>
                        </a:solidFill>
                        <a:latin typeface="Arial Narrow" panose="020B0606020202030204" pitchFamily="34" charset="0"/>
                        <a:ea typeface="+mn-ea"/>
                        <a:cs typeface="+mn-cs"/>
                      </a:endParaRPr>
                    </a:p>
                    <a:p>
                      <a:pPr marL="0" algn="ctr" defTabSz="457200" rtl="0" eaLnBrk="1" latinLnBrk="0" hangingPunct="1"/>
                      <a:r>
                        <a:rPr lang="en-US" sz="1400" b="1" kern="1200" baseline="0" dirty="0">
                          <a:solidFill>
                            <a:schemeClr val="tx1"/>
                          </a:solidFill>
                          <a:latin typeface="Arial Narrow" panose="020B0606020202030204" pitchFamily="34" charset="0"/>
                          <a:ea typeface="+mn-ea"/>
                          <a:cs typeface="+mn-cs"/>
                        </a:rPr>
                        <a:t>Count</a:t>
                      </a:r>
                    </a:p>
                  </a:txBody>
                  <a:tcPr marL="68580" marR="68580" marT="34290" marB="34290">
                    <a:solidFill>
                      <a:srgbClr val="FF0000"/>
                    </a:solidFill>
                  </a:tcPr>
                </a:tc>
                <a:tc>
                  <a:txBody>
                    <a:bodyPr/>
                    <a:lstStyle/>
                    <a:p>
                      <a:pPr marL="0" algn="ctr" defTabSz="457200" rtl="0" eaLnBrk="1" latinLnBrk="0" hangingPunct="1"/>
                      <a:r>
                        <a:rPr lang="en-US" sz="1400" b="1" kern="1200" baseline="0" dirty="0">
                          <a:solidFill>
                            <a:schemeClr val="tx1"/>
                          </a:solidFill>
                          <a:latin typeface="Arial Narrow" panose="020B0606020202030204" pitchFamily="34" charset="0"/>
                          <a:ea typeface="+mn-ea"/>
                          <a:cs typeface="+mn-cs"/>
                        </a:rPr>
                        <a:t>Max time (mos)</a:t>
                      </a:r>
                    </a:p>
                  </a:txBody>
                  <a:tcPr marL="68580" marR="68580" marT="34290" marB="34290">
                    <a:solidFill>
                      <a:srgbClr val="FF0000"/>
                    </a:solidFill>
                  </a:tcPr>
                </a:tc>
                <a:extLst>
                  <a:ext uri="{0D108BD9-81ED-4DB2-BD59-A6C34878D82A}">
                    <a16:rowId xmlns:a16="http://schemas.microsoft.com/office/drawing/2014/main" val="1776296462"/>
                  </a:ext>
                </a:extLst>
              </a:tr>
              <a:tr h="277218">
                <a:tc>
                  <a:txBody>
                    <a:bodyPr/>
                    <a:lstStyle/>
                    <a:p>
                      <a:pPr algn="ctr"/>
                      <a:r>
                        <a:rPr lang="en-US" sz="1400" baseline="0" dirty="0">
                          <a:solidFill>
                            <a:schemeClr val="tx1"/>
                          </a:solidFill>
                          <a:latin typeface="Arial Narrow" panose="020B0606020202030204" pitchFamily="34" charset="0"/>
                        </a:rPr>
                        <a:t>No</a:t>
                      </a:r>
                    </a:p>
                  </a:txBody>
                  <a:tcPr marL="68580" marR="68580" marT="34290" marB="34290"/>
                </a:tc>
                <a:tc>
                  <a:txBody>
                    <a:bodyPr/>
                    <a:lstStyle/>
                    <a:p>
                      <a:pPr algn="ctr"/>
                      <a:r>
                        <a:rPr lang="en-US" sz="1400" baseline="0" dirty="0">
                          <a:solidFill>
                            <a:schemeClr val="tx1"/>
                          </a:solidFill>
                          <a:latin typeface="Arial Narrow" panose="020B0606020202030204" pitchFamily="34" charset="0"/>
                        </a:rPr>
                        <a:t>50 mg</a:t>
                      </a:r>
                    </a:p>
                  </a:txBody>
                  <a:tcPr marL="68580" marR="68580" marT="34290" marB="34290"/>
                </a:tc>
                <a:tc>
                  <a:txBody>
                    <a:bodyPr/>
                    <a:lstStyle/>
                    <a:p>
                      <a:pPr algn="ctr"/>
                      <a:r>
                        <a:rPr lang="en-US" sz="1400" baseline="0" dirty="0">
                          <a:solidFill>
                            <a:schemeClr val="tx1"/>
                          </a:solidFill>
                          <a:latin typeface="Arial Narrow" panose="020B0606020202030204" pitchFamily="34" charset="0"/>
                        </a:rPr>
                        <a:t>Glass</a:t>
                      </a:r>
                    </a:p>
                  </a:txBody>
                  <a:tcPr marL="68580" marR="68580" marT="34290" marB="34290"/>
                </a:tc>
                <a:tc>
                  <a:txBody>
                    <a:bodyPr/>
                    <a:lstStyle/>
                    <a:p>
                      <a:pPr algn="ctr"/>
                      <a:r>
                        <a:rPr lang="en-US" sz="1400" baseline="0" dirty="0">
                          <a:solidFill>
                            <a:schemeClr val="tx1"/>
                          </a:solidFill>
                          <a:latin typeface="Arial Narrow" panose="020B0606020202030204" pitchFamily="34" charset="0"/>
                        </a:rPr>
                        <a:t>100 mL</a:t>
                      </a:r>
                    </a:p>
                  </a:txBody>
                  <a:tcPr marL="68580" marR="68580" marT="34290" marB="34290"/>
                </a:tc>
                <a:tc>
                  <a:txBody>
                    <a:bodyPr/>
                    <a:lstStyle/>
                    <a:p>
                      <a:pPr algn="ctr"/>
                      <a:r>
                        <a:rPr lang="en-US" sz="1400" baseline="0" dirty="0">
                          <a:solidFill>
                            <a:schemeClr val="tx1"/>
                          </a:solidFill>
                          <a:latin typeface="Arial Narrow" panose="020B0606020202030204" pitchFamily="34" charset="0"/>
                        </a:rPr>
                        <a:t>Al screw cap</a:t>
                      </a:r>
                    </a:p>
                  </a:txBody>
                  <a:tcPr marL="68580" marR="68580" marT="34290" marB="34290"/>
                </a:tc>
                <a:tc>
                  <a:txBody>
                    <a:bodyPr/>
                    <a:lstStyle/>
                    <a:p>
                      <a:pPr algn="ctr"/>
                      <a:r>
                        <a:rPr lang="en-US" sz="1400" baseline="0" dirty="0">
                          <a:solidFill>
                            <a:schemeClr val="tx1"/>
                          </a:solidFill>
                          <a:latin typeface="Arial Narrow" panose="020B0606020202030204" pitchFamily="34" charset="0"/>
                        </a:rPr>
                        <a:t>50</a:t>
                      </a:r>
                    </a:p>
                  </a:txBody>
                  <a:tcPr marL="68580" marR="68580" marT="34290" marB="34290"/>
                </a:tc>
                <a:tc>
                  <a:txBody>
                    <a:bodyPr/>
                    <a:lstStyle/>
                    <a:p>
                      <a:pPr algn="ctr"/>
                      <a:r>
                        <a:rPr lang="en-US" sz="1400" baseline="0" dirty="0">
                          <a:solidFill>
                            <a:schemeClr val="tx1"/>
                          </a:solidFill>
                          <a:latin typeface="Arial Narrow" panose="020B0606020202030204" pitchFamily="34" charset="0"/>
                        </a:rPr>
                        <a:t>36</a:t>
                      </a:r>
                    </a:p>
                  </a:txBody>
                  <a:tcPr marL="68580" marR="68580" marT="34290" marB="34290"/>
                </a:tc>
                <a:extLst>
                  <a:ext uri="{0D108BD9-81ED-4DB2-BD59-A6C34878D82A}">
                    <a16:rowId xmlns:a16="http://schemas.microsoft.com/office/drawing/2014/main" val="2897299970"/>
                  </a:ext>
                </a:extLst>
              </a:tr>
              <a:tr h="277218">
                <a:tc>
                  <a:txBody>
                    <a:bodyPr/>
                    <a:lstStyle/>
                    <a:p>
                      <a:pPr algn="ctr"/>
                      <a:r>
                        <a:rPr lang="en-US" sz="1400" baseline="0" dirty="0">
                          <a:solidFill>
                            <a:schemeClr val="tx1"/>
                          </a:solidFill>
                          <a:latin typeface="Arial Narrow" panose="020B0606020202030204" pitchFamily="34" charset="0"/>
                        </a:rPr>
                        <a:t>No</a:t>
                      </a:r>
                    </a:p>
                  </a:txBody>
                  <a:tcPr marL="68580" marR="68580" marT="34290" marB="34290"/>
                </a:tc>
                <a:tc>
                  <a:txBody>
                    <a:bodyPr/>
                    <a:lstStyle/>
                    <a:p>
                      <a:pPr algn="ctr"/>
                      <a:r>
                        <a:rPr lang="en-US" sz="1400" baseline="0" dirty="0">
                          <a:solidFill>
                            <a:schemeClr val="tx1"/>
                          </a:solidFill>
                          <a:latin typeface="Arial Narrow" panose="020B0606020202030204" pitchFamily="34" charset="0"/>
                        </a:rPr>
                        <a:t>100 mg</a:t>
                      </a:r>
                    </a:p>
                  </a:txBody>
                  <a:tcPr marL="68580" marR="68580" marT="34290" marB="34290"/>
                </a:tc>
                <a:tc>
                  <a:txBody>
                    <a:bodyPr/>
                    <a:lstStyle/>
                    <a:p>
                      <a:pPr algn="ctr"/>
                      <a:r>
                        <a:rPr lang="en-US" sz="1400" baseline="0" dirty="0">
                          <a:solidFill>
                            <a:schemeClr val="tx1"/>
                          </a:solidFill>
                          <a:latin typeface="Arial Narrow" panose="020B0606020202030204" pitchFamily="34" charset="0"/>
                        </a:rPr>
                        <a:t>Glass</a:t>
                      </a:r>
                    </a:p>
                  </a:txBody>
                  <a:tcPr marL="68580" marR="68580" marT="34290" marB="34290"/>
                </a:tc>
                <a:tc>
                  <a:txBody>
                    <a:bodyPr/>
                    <a:lstStyle/>
                    <a:p>
                      <a:pPr algn="ctr"/>
                      <a:r>
                        <a:rPr lang="en-US" sz="1400" baseline="0" dirty="0">
                          <a:solidFill>
                            <a:schemeClr val="tx1"/>
                          </a:solidFill>
                          <a:latin typeface="Arial Narrow" panose="020B0606020202030204" pitchFamily="34" charset="0"/>
                        </a:rPr>
                        <a:t>250 mL</a:t>
                      </a:r>
                    </a:p>
                  </a:txBody>
                  <a:tcPr marL="68580" marR="68580" marT="34290" marB="34290"/>
                </a:tc>
                <a:tc>
                  <a:txBody>
                    <a:bodyPr/>
                    <a:lstStyle/>
                    <a:p>
                      <a:pPr algn="ctr"/>
                      <a:r>
                        <a:rPr lang="en-US" sz="1400" baseline="0" dirty="0">
                          <a:solidFill>
                            <a:schemeClr val="tx1"/>
                          </a:solidFill>
                          <a:latin typeface="Arial Narrow" panose="020B0606020202030204" pitchFamily="34" charset="0"/>
                        </a:rPr>
                        <a:t>Al screw cap</a:t>
                      </a:r>
                    </a:p>
                  </a:txBody>
                  <a:tcPr marL="68580" marR="68580" marT="34290" marB="34290"/>
                </a:tc>
                <a:tc>
                  <a:txBody>
                    <a:bodyPr/>
                    <a:lstStyle/>
                    <a:p>
                      <a:pPr algn="ctr"/>
                      <a:r>
                        <a:rPr lang="en-US" sz="1400" baseline="0" dirty="0">
                          <a:solidFill>
                            <a:schemeClr val="tx1"/>
                          </a:solidFill>
                          <a:latin typeface="Arial Narrow" panose="020B0606020202030204" pitchFamily="34" charset="0"/>
                        </a:rPr>
                        <a:t>50</a:t>
                      </a:r>
                    </a:p>
                  </a:txBody>
                  <a:tcPr marL="68580" marR="68580" marT="34290" marB="34290"/>
                </a:tc>
                <a:tc>
                  <a:txBody>
                    <a:bodyPr/>
                    <a:lstStyle/>
                    <a:p>
                      <a:pPr algn="ctr"/>
                      <a:r>
                        <a:rPr lang="en-US" sz="1400" baseline="0" dirty="0">
                          <a:solidFill>
                            <a:schemeClr val="tx1"/>
                          </a:solidFill>
                          <a:latin typeface="Arial Narrow" panose="020B0606020202030204" pitchFamily="34" charset="0"/>
                        </a:rPr>
                        <a:t>42</a:t>
                      </a:r>
                    </a:p>
                  </a:txBody>
                  <a:tcPr marL="68580" marR="68580" marT="34290" marB="34290"/>
                </a:tc>
                <a:extLst>
                  <a:ext uri="{0D108BD9-81ED-4DB2-BD59-A6C34878D82A}">
                    <a16:rowId xmlns:a16="http://schemas.microsoft.com/office/drawing/2014/main" val="2533727177"/>
                  </a:ext>
                </a:extLst>
              </a:tr>
              <a:tr h="480060">
                <a:tc>
                  <a:txBody>
                    <a:bodyPr/>
                    <a:lstStyle/>
                    <a:p>
                      <a:pPr algn="ctr"/>
                      <a:r>
                        <a:rPr lang="en-US" sz="1400" baseline="0" dirty="0">
                          <a:solidFill>
                            <a:schemeClr val="tx1"/>
                          </a:solidFill>
                          <a:latin typeface="Arial Narrow" panose="020B0606020202030204" pitchFamily="34" charset="0"/>
                        </a:rPr>
                        <a:t>Yes</a:t>
                      </a:r>
                    </a:p>
                  </a:txBody>
                  <a:tcPr marL="68580" marR="68580" marT="34290" marB="34290"/>
                </a:tc>
                <a:tc>
                  <a:txBody>
                    <a:bodyPr/>
                    <a:lstStyle/>
                    <a:p>
                      <a:pPr algn="ctr"/>
                      <a:r>
                        <a:rPr lang="en-US" sz="1400" baseline="0" dirty="0">
                          <a:solidFill>
                            <a:schemeClr val="tx1"/>
                          </a:solidFill>
                          <a:latin typeface="Arial Narrow" panose="020B0606020202030204" pitchFamily="34" charset="0"/>
                        </a:rPr>
                        <a:t>50 mg</a:t>
                      </a:r>
                    </a:p>
                  </a:txBody>
                  <a:tcPr marL="68580" marR="68580" marT="34290" marB="34290"/>
                </a:tc>
                <a:tc>
                  <a:txBody>
                    <a:bodyPr/>
                    <a:lstStyle/>
                    <a:p>
                      <a:pPr algn="ctr"/>
                      <a:r>
                        <a:rPr lang="en-US" sz="1400" baseline="0" dirty="0">
                          <a:solidFill>
                            <a:schemeClr val="tx1"/>
                          </a:solidFill>
                          <a:latin typeface="Arial Narrow" panose="020B0606020202030204" pitchFamily="34" charset="0"/>
                        </a:rPr>
                        <a:t>HDPE</a:t>
                      </a:r>
                    </a:p>
                  </a:txBody>
                  <a:tcPr marL="68580" marR="68580" marT="34290" marB="34290"/>
                </a:tc>
                <a:tc>
                  <a:txBody>
                    <a:bodyPr/>
                    <a:lstStyle/>
                    <a:p>
                      <a:pPr algn="ctr"/>
                      <a:r>
                        <a:rPr lang="en-US" sz="1400" baseline="0" dirty="0">
                          <a:solidFill>
                            <a:schemeClr val="tx1"/>
                          </a:solidFill>
                          <a:latin typeface="Arial Narrow" panose="020B0606020202030204" pitchFamily="34" charset="0"/>
                        </a:rPr>
                        <a:t>100 mL</a:t>
                      </a:r>
                    </a:p>
                  </a:txBody>
                  <a:tcPr marL="68580" marR="68580" marT="34290" marB="34290"/>
                </a:tc>
                <a:tc>
                  <a:txBody>
                    <a:bodyPr/>
                    <a:lstStyle/>
                    <a:p>
                      <a:pPr algn="ctr"/>
                      <a:r>
                        <a:rPr lang="en-US" sz="1400" baseline="0" dirty="0">
                          <a:solidFill>
                            <a:schemeClr val="tx1"/>
                          </a:solidFill>
                          <a:latin typeface="Arial Narrow" panose="020B0606020202030204" pitchFamily="34" charset="0"/>
                        </a:rPr>
                        <a:t>PP cap, LDPE seal</a:t>
                      </a:r>
                    </a:p>
                  </a:txBody>
                  <a:tcPr marL="68580" marR="68580" marT="34290" marB="34290"/>
                </a:tc>
                <a:tc>
                  <a:txBody>
                    <a:bodyPr/>
                    <a:lstStyle/>
                    <a:p>
                      <a:pPr algn="ctr"/>
                      <a:r>
                        <a:rPr lang="en-US" sz="1400" baseline="0" dirty="0">
                          <a:solidFill>
                            <a:schemeClr val="tx1"/>
                          </a:solidFill>
                          <a:latin typeface="Arial Narrow" panose="020B0606020202030204" pitchFamily="34" charset="0"/>
                        </a:rPr>
                        <a:t>50</a:t>
                      </a:r>
                    </a:p>
                  </a:txBody>
                  <a:tcPr marL="68580" marR="68580" marT="34290" marB="34290"/>
                </a:tc>
                <a:tc>
                  <a:txBody>
                    <a:bodyPr/>
                    <a:lstStyle/>
                    <a:p>
                      <a:pPr algn="ctr"/>
                      <a:r>
                        <a:rPr lang="en-US" sz="1400" baseline="0" dirty="0">
                          <a:solidFill>
                            <a:schemeClr val="tx1"/>
                          </a:solidFill>
                          <a:latin typeface="Arial Narrow" panose="020B0606020202030204" pitchFamily="34" charset="0"/>
                        </a:rPr>
                        <a:t>12</a:t>
                      </a:r>
                    </a:p>
                  </a:txBody>
                  <a:tcPr marL="68580" marR="68580" marT="34290" marB="34290"/>
                </a:tc>
                <a:extLst>
                  <a:ext uri="{0D108BD9-81ED-4DB2-BD59-A6C34878D82A}">
                    <a16:rowId xmlns:a16="http://schemas.microsoft.com/office/drawing/2014/main" val="2585732813"/>
                  </a:ext>
                </a:extLst>
              </a:tr>
              <a:tr h="480060">
                <a:tc>
                  <a:txBody>
                    <a:bodyPr/>
                    <a:lstStyle/>
                    <a:p>
                      <a:pPr algn="ctr"/>
                      <a:r>
                        <a:rPr lang="en-US" sz="1400" baseline="0" dirty="0">
                          <a:solidFill>
                            <a:schemeClr val="tx1"/>
                          </a:solidFill>
                          <a:latin typeface="Arial Narrow" panose="020B0606020202030204" pitchFamily="34" charset="0"/>
                        </a:rPr>
                        <a:t>Yes</a:t>
                      </a:r>
                    </a:p>
                  </a:txBody>
                  <a:tcPr marL="68580" marR="68580" marT="34290" marB="34290"/>
                </a:tc>
                <a:tc>
                  <a:txBody>
                    <a:bodyPr/>
                    <a:lstStyle/>
                    <a:p>
                      <a:pPr algn="ctr"/>
                      <a:r>
                        <a:rPr lang="en-US" sz="1400" baseline="0" dirty="0">
                          <a:solidFill>
                            <a:schemeClr val="tx1"/>
                          </a:solidFill>
                          <a:latin typeface="Arial Narrow" panose="020B0606020202030204" pitchFamily="34" charset="0"/>
                        </a:rPr>
                        <a:t>50 mg</a:t>
                      </a:r>
                    </a:p>
                  </a:txBody>
                  <a:tcPr marL="68580" marR="68580" marT="34290" marB="34290"/>
                </a:tc>
                <a:tc>
                  <a:txBody>
                    <a:bodyPr/>
                    <a:lstStyle/>
                    <a:p>
                      <a:pPr algn="ctr"/>
                      <a:r>
                        <a:rPr lang="en-US" sz="1400" baseline="0" dirty="0">
                          <a:solidFill>
                            <a:schemeClr val="tx1"/>
                          </a:solidFill>
                          <a:latin typeface="Arial Narrow" panose="020B0606020202030204" pitchFamily="34" charset="0"/>
                        </a:rPr>
                        <a:t>HDPE</a:t>
                      </a:r>
                    </a:p>
                  </a:txBody>
                  <a:tcPr marL="68580" marR="68580" marT="34290" marB="3429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latin typeface="Arial Narrow" panose="020B0606020202030204" pitchFamily="34" charset="0"/>
                        </a:rPr>
                        <a:t>250 mL</a:t>
                      </a:r>
                    </a:p>
                    <a:p>
                      <a:pPr algn="ctr"/>
                      <a:endParaRPr lang="en-US" sz="1400" baseline="0" dirty="0">
                        <a:solidFill>
                          <a:schemeClr val="tx1"/>
                        </a:solidFill>
                        <a:latin typeface="Arial Narrow" panose="020B0606020202030204" pitchFamily="34" charset="0"/>
                      </a:endParaRPr>
                    </a:p>
                  </a:txBody>
                  <a:tcPr marL="68580" marR="68580" marT="34290" marB="3429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latin typeface="Arial Narrow" panose="020B0606020202030204" pitchFamily="34" charset="0"/>
                        </a:rPr>
                        <a:t>PP cap, LDPE seal</a:t>
                      </a:r>
                    </a:p>
                  </a:txBody>
                  <a:tcPr marL="68580" marR="68580" marT="34290" marB="34290"/>
                </a:tc>
                <a:tc>
                  <a:txBody>
                    <a:bodyPr/>
                    <a:lstStyle/>
                    <a:p>
                      <a:pPr algn="ctr"/>
                      <a:r>
                        <a:rPr lang="en-US" sz="1400" baseline="0" dirty="0">
                          <a:solidFill>
                            <a:schemeClr val="tx1"/>
                          </a:solidFill>
                          <a:latin typeface="Arial Narrow" panose="020B0606020202030204" pitchFamily="34" charset="0"/>
                        </a:rPr>
                        <a:t>100</a:t>
                      </a:r>
                    </a:p>
                  </a:txBody>
                  <a:tcPr marL="68580" marR="68580" marT="34290" marB="34290"/>
                </a:tc>
                <a:tc>
                  <a:txBody>
                    <a:bodyPr/>
                    <a:lstStyle/>
                    <a:p>
                      <a:pPr algn="ctr"/>
                      <a:r>
                        <a:rPr lang="en-US" sz="1400" baseline="0" dirty="0">
                          <a:solidFill>
                            <a:schemeClr val="tx1"/>
                          </a:solidFill>
                          <a:latin typeface="Arial Narrow" panose="020B0606020202030204" pitchFamily="34" charset="0"/>
                        </a:rPr>
                        <a:t>12</a:t>
                      </a:r>
                    </a:p>
                  </a:txBody>
                  <a:tcPr marL="68580" marR="68580" marT="34290" marB="34290"/>
                </a:tc>
                <a:extLst>
                  <a:ext uri="{0D108BD9-81ED-4DB2-BD59-A6C34878D82A}">
                    <a16:rowId xmlns:a16="http://schemas.microsoft.com/office/drawing/2014/main" val="1738504413"/>
                  </a:ext>
                </a:extLst>
              </a:tr>
              <a:tr h="480060">
                <a:tc>
                  <a:txBody>
                    <a:bodyPr/>
                    <a:lstStyle/>
                    <a:p>
                      <a:pPr algn="ctr"/>
                      <a:r>
                        <a:rPr lang="en-US" sz="1400" baseline="0" dirty="0">
                          <a:solidFill>
                            <a:schemeClr val="tx1"/>
                          </a:solidFill>
                          <a:latin typeface="Arial Narrow" panose="020B0606020202030204" pitchFamily="34" charset="0"/>
                        </a:rPr>
                        <a:t>Yes</a:t>
                      </a:r>
                    </a:p>
                  </a:txBody>
                  <a:tcPr marL="68580" marR="68580" marT="34290" marB="34290"/>
                </a:tc>
                <a:tc>
                  <a:txBody>
                    <a:bodyPr/>
                    <a:lstStyle/>
                    <a:p>
                      <a:pPr algn="ctr"/>
                      <a:r>
                        <a:rPr lang="en-US" sz="1400" baseline="0" dirty="0">
                          <a:solidFill>
                            <a:schemeClr val="tx1"/>
                          </a:solidFill>
                          <a:latin typeface="Arial Narrow" panose="020B0606020202030204" pitchFamily="34" charset="0"/>
                        </a:rPr>
                        <a:t>100 mg</a:t>
                      </a:r>
                    </a:p>
                  </a:txBody>
                  <a:tcPr marL="68580" marR="68580" marT="34290" marB="34290"/>
                </a:tc>
                <a:tc>
                  <a:txBody>
                    <a:bodyPr/>
                    <a:lstStyle/>
                    <a:p>
                      <a:pPr algn="ctr"/>
                      <a:r>
                        <a:rPr lang="en-US" sz="1400" baseline="0" dirty="0">
                          <a:solidFill>
                            <a:schemeClr val="tx1"/>
                          </a:solidFill>
                          <a:latin typeface="Arial Narrow" panose="020B0606020202030204" pitchFamily="34" charset="0"/>
                        </a:rPr>
                        <a:t>HDPE</a:t>
                      </a:r>
                    </a:p>
                  </a:txBody>
                  <a:tcPr marL="68580" marR="68580" marT="34290" marB="3429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latin typeface="Arial Narrow" panose="020B0606020202030204" pitchFamily="34" charset="0"/>
                        </a:rPr>
                        <a:t>250 mL</a:t>
                      </a:r>
                    </a:p>
                    <a:p>
                      <a:pPr algn="ctr"/>
                      <a:endParaRPr lang="en-US" sz="1400" baseline="0" dirty="0">
                        <a:solidFill>
                          <a:schemeClr val="tx1"/>
                        </a:solidFill>
                        <a:latin typeface="Arial Narrow" panose="020B0606020202030204" pitchFamily="34" charset="0"/>
                      </a:endParaRPr>
                    </a:p>
                  </a:txBody>
                  <a:tcPr marL="68580" marR="68580" marT="34290" marB="3429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latin typeface="Arial Narrow" panose="020B0606020202030204" pitchFamily="34" charset="0"/>
                        </a:rPr>
                        <a:t>PP cap, LDPE seal</a:t>
                      </a:r>
                    </a:p>
                  </a:txBody>
                  <a:tcPr marL="68580" marR="68580" marT="34290" marB="34290"/>
                </a:tc>
                <a:tc>
                  <a:txBody>
                    <a:bodyPr/>
                    <a:lstStyle/>
                    <a:p>
                      <a:pPr algn="ctr"/>
                      <a:r>
                        <a:rPr lang="en-US" sz="1400" baseline="0" dirty="0">
                          <a:solidFill>
                            <a:schemeClr val="tx1"/>
                          </a:solidFill>
                          <a:latin typeface="Arial Narrow" panose="020B0606020202030204" pitchFamily="34" charset="0"/>
                        </a:rPr>
                        <a:t>50</a:t>
                      </a:r>
                    </a:p>
                  </a:txBody>
                  <a:tcPr marL="68580" marR="68580" marT="34290" marB="34290"/>
                </a:tc>
                <a:tc>
                  <a:txBody>
                    <a:bodyPr/>
                    <a:lstStyle/>
                    <a:p>
                      <a:pPr algn="ctr"/>
                      <a:r>
                        <a:rPr lang="en-US" sz="1400" baseline="0" dirty="0">
                          <a:solidFill>
                            <a:schemeClr val="tx1"/>
                          </a:solidFill>
                          <a:latin typeface="Arial Narrow" panose="020B0606020202030204" pitchFamily="34" charset="0"/>
                        </a:rPr>
                        <a:t>12</a:t>
                      </a:r>
                    </a:p>
                  </a:txBody>
                  <a:tcPr marL="68580" marR="68580" marT="34290" marB="34290"/>
                </a:tc>
                <a:extLst>
                  <a:ext uri="{0D108BD9-81ED-4DB2-BD59-A6C34878D82A}">
                    <a16:rowId xmlns:a16="http://schemas.microsoft.com/office/drawing/2014/main" val="2872813191"/>
                  </a:ext>
                </a:extLst>
              </a:tr>
            </a:tbl>
          </a:graphicData>
        </a:graphic>
      </p:graphicFrame>
      <p:grpSp>
        <p:nvGrpSpPr>
          <p:cNvPr id="11" name="Group 10">
            <a:extLst>
              <a:ext uri="{FF2B5EF4-FFF2-40B4-BE49-F238E27FC236}">
                <a16:creationId xmlns:a16="http://schemas.microsoft.com/office/drawing/2014/main" id="{055BE73C-0E51-4BEA-B924-D1476F6D2236}"/>
              </a:ext>
            </a:extLst>
          </p:cNvPr>
          <p:cNvGrpSpPr/>
          <p:nvPr/>
        </p:nvGrpSpPr>
        <p:grpSpPr>
          <a:xfrm>
            <a:off x="1188046" y="0"/>
            <a:ext cx="6767907" cy="5143500"/>
            <a:chOff x="1584061" y="0"/>
            <a:chExt cx="9023876" cy="6858000"/>
          </a:xfrm>
        </p:grpSpPr>
        <p:pic>
          <p:nvPicPr>
            <p:cNvPr id="9" name="Picture 8">
              <a:extLst>
                <a:ext uri="{FF2B5EF4-FFF2-40B4-BE49-F238E27FC236}">
                  <a16:creationId xmlns:a16="http://schemas.microsoft.com/office/drawing/2014/main" id="{20D64096-244D-4838-9C3B-04D3E6C70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9076" y="0"/>
              <a:ext cx="7033847" cy="6858000"/>
            </a:xfrm>
            <a:prstGeom prst="rect">
              <a:avLst/>
            </a:prstGeom>
          </p:spPr>
        </p:pic>
        <p:sp>
          <p:nvSpPr>
            <p:cNvPr id="10" name="TextBox 9">
              <a:extLst>
                <a:ext uri="{FF2B5EF4-FFF2-40B4-BE49-F238E27FC236}">
                  <a16:creationId xmlns:a16="http://schemas.microsoft.com/office/drawing/2014/main" id="{D49478C0-C33D-46C7-AF79-3065AF51AA3C}"/>
                </a:ext>
              </a:extLst>
            </p:cNvPr>
            <p:cNvSpPr txBox="1"/>
            <p:nvPr/>
          </p:nvSpPr>
          <p:spPr>
            <a:xfrm rot="2582955">
              <a:off x="1584061" y="2981351"/>
              <a:ext cx="9023876" cy="615553"/>
            </a:xfrm>
            <a:prstGeom prst="rect">
              <a:avLst/>
            </a:prstGeom>
            <a:noFill/>
          </p:spPr>
          <p:txBody>
            <a:bodyPr wrap="square" rtlCol="0">
              <a:spAutoFit/>
            </a:bodyPr>
            <a:lstStyle/>
            <a:p>
              <a:pPr algn="r" defTabSz="685800" fontAlgn="auto">
                <a:spcBef>
                  <a:spcPts val="0"/>
                </a:spcBef>
                <a:spcAft>
                  <a:spcPts val="0"/>
                </a:spcAft>
                <a:defRPr/>
              </a:pPr>
              <a:r>
                <a:rPr lang="en-US" sz="2400" dirty="0">
                  <a:solidFill>
                    <a:srgbClr val="C00000"/>
                  </a:solidFill>
                  <a:latin typeface="Arial Rounded MT Bold" panose="020F0704030504030204" pitchFamily="34" charset="0"/>
                  <a:ea typeface="+mn-ea"/>
                </a:rPr>
                <a:t>KASA TEMPLATE FOR TESTING PURPOSES</a:t>
              </a:r>
            </a:p>
          </p:txBody>
        </p:sp>
      </p:grpSp>
    </p:spTree>
    <p:extLst>
      <p:ext uri="{BB962C8B-B14F-4D97-AF65-F5344CB8AC3E}">
        <p14:creationId xmlns:p14="http://schemas.microsoft.com/office/powerpoint/2010/main" val="251227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pic>
        <p:nvPicPr>
          <p:cNvPr id="1406" name="Google Shape;1406;p103"/>
          <p:cNvPicPr preferRelativeResize="0">
            <a:picLocks noGrp="1"/>
          </p:cNvPicPr>
          <p:nvPr>
            <p:ph type="body" idx="1"/>
          </p:nvPr>
        </p:nvPicPr>
        <p:blipFill rotWithShape="1">
          <a:blip r:embed="rId3">
            <a:alphaModFix/>
          </a:blip>
          <a:srcRect t="6381" b="11590"/>
          <a:stretch/>
        </p:blipFill>
        <p:spPr>
          <a:xfrm>
            <a:off x="0" y="0"/>
            <a:ext cx="9144000" cy="5143500"/>
          </a:xfrm>
          <a:prstGeom prst="rect">
            <a:avLst/>
          </a:prstGeom>
          <a:solidFill>
            <a:srgbClr val="FFFF00"/>
          </a:solidFill>
          <a:ln w="28575">
            <a:solidFill>
              <a:schemeClr val="accent1"/>
            </a:solidFill>
          </a:ln>
        </p:spPr>
      </p:pic>
      <p:sp>
        <p:nvSpPr>
          <p:cNvPr id="1407" name="Google Shape;1407;p103"/>
          <p:cNvSpPr txBox="1"/>
          <p:nvPr/>
        </p:nvSpPr>
        <p:spPr>
          <a:xfrm>
            <a:off x="1138100" y="2256075"/>
            <a:ext cx="6579600" cy="631500"/>
          </a:xfrm>
          <a:prstGeom prst="rect">
            <a:avLst/>
          </a:prstGeom>
          <a:noFill/>
          <a:ln>
            <a:noFill/>
          </a:ln>
        </p:spPr>
        <p:txBody>
          <a:bodyPr spcFirstLastPara="1" wrap="square" lIns="68575" tIns="68575" rIns="68575" bIns="68575" anchor="ctr" anchorCtr="0">
            <a:noAutofit/>
          </a:bodyPr>
          <a:lstStyle/>
          <a:p>
            <a:pPr marL="0" marR="0" lvl="0" indent="0" algn="r" defTabSz="914400" rtl="0" eaLnBrk="1" fontAlgn="auto" latinLnBrk="0" hangingPunct="1">
              <a:lnSpc>
                <a:spcPct val="90000"/>
              </a:lnSpc>
              <a:spcBef>
                <a:spcPts val="0"/>
              </a:spcBef>
              <a:spcAft>
                <a:spcPts val="0"/>
              </a:spcAft>
              <a:buClr>
                <a:srgbClr val="FFFFFF"/>
              </a:buClr>
              <a:buSzPts val="3300"/>
              <a:buFont typeface="Arial"/>
              <a:buNone/>
              <a:tabLst/>
              <a:defRPr/>
            </a:pPr>
            <a:r>
              <a:rPr kumimoji="0" lang="en" sz="3300" b="1" i="0" u="none" strike="noStrike" kern="0" cap="none" spc="0" normalizeH="0" baseline="0" noProof="0">
                <a:ln>
                  <a:noFill/>
                </a:ln>
                <a:solidFill>
                  <a:srgbClr val="FFFFFF"/>
                </a:solidFill>
                <a:effectLst/>
                <a:uLnTx/>
                <a:uFillTx/>
                <a:latin typeface="Arial"/>
                <a:cs typeface="Arial"/>
                <a:sym typeface="Arial"/>
              </a:rPr>
              <a:t>Example: </a:t>
            </a:r>
            <a:endParaRPr kumimoji="0" sz="3300" b="1" i="0" u="none" strike="noStrike" kern="0" cap="none" spc="0" normalizeH="0" baseline="0" noProof="0">
              <a:ln>
                <a:noFill/>
              </a:ln>
              <a:solidFill>
                <a:srgbClr val="FFFFFF"/>
              </a:solidFill>
              <a:effectLst/>
              <a:uLnTx/>
              <a:uFillTx/>
              <a:latin typeface="Arial"/>
              <a:cs typeface="Arial"/>
              <a:sym typeface="Arial"/>
            </a:endParaRPr>
          </a:p>
          <a:p>
            <a:pPr marL="0" marR="0" lvl="0" indent="0" algn="r" defTabSz="914400" rtl="0" eaLnBrk="1" fontAlgn="auto" latinLnBrk="0" hangingPunct="1">
              <a:lnSpc>
                <a:spcPct val="90000"/>
              </a:lnSpc>
              <a:spcBef>
                <a:spcPts val="0"/>
              </a:spcBef>
              <a:spcAft>
                <a:spcPts val="0"/>
              </a:spcAft>
              <a:buClr>
                <a:srgbClr val="FFFFFF"/>
              </a:buClr>
              <a:buSzPts val="3300"/>
              <a:buFont typeface="Arial"/>
              <a:buNone/>
              <a:tabLst/>
              <a:defRPr/>
            </a:pPr>
            <a:r>
              <a:rPr kumimoji="0" lang="en" sz="3300" b="1" i="0" u="none" strike="noStrike" kern="0" cap="none" spc="0" normalizeH="0" baseline="0" noProof="0">
                <a:ln>
                  <a:noFill/>
                </a:ln>
                <a:solidFill>
                  <a:srgbClr val="FFFFFF"/>
                </a:solidFill>
                <a:effectLst/>
                <a:uLnTx/>
                <a:uFillTx/>
                <a:latin typeface="Arial"/>
                <a:cs typeface="Arial"/>
                <a:sym typeface="Arial"/>
              </a:rPr>
              <a:t>Tabular over Narrative</a:t>
            </a:r>
            <a:endParaRPr kumimoji="0" sz="1100" b="0" i="0" u="none" strike="noStrike" kern="0" cap="none" spc="0" normalizeH="0" baseline="0" noProof="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6298CFE7-6D11-4BB3-8BCC-4AEF6B6834B3}"/>
              </a:ext>
            </a:extLst>
          </p:cNvPr>
          <p:cNvSpPr txBox="1"/>
          <p:nvPr/>
        </p:nvSpPr>
        <p:spPr>
          <a:xfrm rot="19961690">
            <a:off x="685801" y="1885950"/>
            <a:ext cx="3657600" cy="461665"/>
          </a:xfrm>
          <a:prstGeom prst="rect">
            <a:avLst/>
          </a:prstGeom>
          <a:solidFill>
            <a:srgbClr val="FFFF00"/>
          </a:solidFill>
          <a:ln>
            <a:solidFill>
              <a:schemeClr val="accent1"/>
            </a:solidFill>
          </a:ln>
        </p:spPr>
        <p:txBody>
          <a:bodyPr wrap="square" rtlCol="0">
            <a:spAutoFit/>
          </a:bodyPr>
          <a:lstStyle/>
          <a:p>
            <a:r>
              <a:rPr lang="en-US" sz="2400" dirty="0">
                <a:latin typeface="Arial Rounded MT Bold" panose="020F0704030504030204" pitchFamily="34" charset="0"/>
              </a:rPr>
              <a:t>From Roche/Genentech</a:t>
            </a:r>
          </a:p>
        </p:txBody>
      </p:sp>
    </p:spTree>
    <p:extLst>
      <p:ext uri="{BB962C8B-B14F-4D97-AF65-F5344CB8AC3E}">
        <p14:creationId xmlns:p14="http://schemas.microsoft.com/office/powerpoint/2010/main" val="1497905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38" name="Google Shape;1438;p105"/>
          <p:cNvSpPr txBox="1">
            <a:spLocks noGrp="1"/>
          </p:cNvSpPr>
          <p:nvPr>
            <p:ph type="title"/>
          </p:nvPr>
        </p:nvSpPr>
        <p:spPr>
          <a:xfrm>
            <a:off x="230981" y="273844"/>
            <a:ext cx="7977000" cy="431100"/>
          </a:xfrm>
          <a:prstGeom prst="rect">
            <a:avLst/>
          </a:prstGeom>
          <a:noFill/>
          <a:ln>
            <a:noFill/>
          </a:ln>
        </p:spPr>
        <p:txBody>
          <a:bodyPr spcFirstLastPara="1" wrap="square" lIns="0" tIns="34275" rIns="68575" bIns="34275"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 sz="2400" b="1" i="0" u="none" strike="noStrike" cap="none">
                <a:solidFill>
                  <a:schemeClr val="dk1"/>
                </a:solidFill>
                <a:latin typeface="Arial"/>
                <a:ea typeface="Arial"/>
                <a:cs typeface="Arial"/>
                <a:sym typeface="Arial"/>
              </a:rPr>
              <a:t>Example: Narrative </a:t>
            </a:r>
            <a:r>
              <a:rPr lang="en"/>
              <a:t>vs.</a:t>
            </a:r>
            <a:r>
              <a:rPr lang="en" sz="2400" b="1" i="0" u="none" strike="noStrike" cap="none">
                <a:solidFill>
                  <a:schemeClr val="dk1"/>
                </a:solidFill>
                <a:latin typeface="Arial"/>
                <a:ea typeface="Arial"/>
                <a:cs typeface="Arial"/>
                <a:sym typeface="Arial"/>
              </a:rPr>
              <a:t> Table</a:t>
            </a:r>
            <a:endParaRPr/>
          </a:p>
        </p:txBody>
      </p:sp>
      <p:sp>
        <p:nvSpPr>
          <p:cNvPr id="1439" name="Google Shape;1439;p105"/>
          <p:cNvSpPr txBox="1">
            <a:spLocks noGrp="1"/>
          </p:cNvSpPr>
          <p:nvPr>
            <p:ph type="body" idx="1"/>
          </p:nvPr>
        </p:nvSpPr>
        <p:spPr>
          <a:xfrm>
            <a:off x="230982" y="1069340"/>
            <a:ext cx="3637500" cy="32742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 </a:t>
            </a:r>
            <a:endParaRPr/>
          </a:p>
        </p:txBody>
      </p:sp>
      <p:sp>
        <p:nvSpPr>
          <p:cNvPr id="1440" name="Google Shape;1440;p105"/>
          <p:cNvSpPr txBox="1">
            <a:spLocks noGrp="1"/>
          </p:cNvSpPr>
          <p:nvPr>
            <p:ph type="body" idx="2"/>
          </p:nvPr>
        </p:nvSpPr>
        <p:spPr>
          <a:xfrm>
            <a:off x="230981" y="727119"/>
            <a:ext cx="4268400" cy="382200"/>
          </a:xfrm>
          <a:prstGeom prst="rect">
            <a:avLst/>
          </a:prstGeom>
          <a:noFill/>
          <a:ln>
            <a:noFill/>
          </a:ln>
        </p:spPr>
        <p:txBody>
          <a:bodyPr spcFirstLastPara="1" wrap="square" lIns="0" tIns="34275" rIns="68575" bIns="34275" anchor="t" anchorCtr="0">
            <a:noAutofit/>
          </a:bodyPr>
          <a:lstStyle/>
          <a:p>
            <a:pPr marL="0" marR="0" lvl="0" indent="0" algn="l" rtl="0">
              <a:lnSpc>
                <a:spcPct val="90000"/>
              </a:lnSpc>
              <a:spcBef>
                <a:spcPts val="0"/>
              </a:spcBef>
              <a:spcAft>
                <a:spcPts val="0"/>
              </a:spcAft>
              <a:buClr>
                <a:schemeClr val="accent1"/>
              </a:buClr>
              <a:buSzPts val="1800"/>
              <a:buFont typeface="Arial"/>
              <a:buNone/>
            </a:pPr>
            <a:r>
              <a:rPr lang="en" sz="1800" b="1" i="1" u="none" strike="noStrike" cap="none">
                <a:solidFill>
                  <a:schemeClr val="accent1"/>
                </a:solidFill>
                <a:latin typeface="Arial"/>
                <a:ea typeface="Arial"/>
                <a:cs typeface="Arial"/>
                <a:sym typeface="Arial"/>
              </a:rPr>
              <a:t>Narrative</a:t>
            </a:r>
            <a:endParaRPr/>
          </a:p>
        </p:txBody>
      </p:sp>
      <p:sp>
        <p:nvSpPr>
          <p:cNvPr id="1441" name="Google Shape;1441;p105"/>
          <p:cNvSpPr txBox="1">
            <a:spLocks noGrp="1"/>
          </p:cNvSpPr>
          <p:nvPr>
            <p:ph type="body" idx="4"/>
          </p:nvPr>
        </p:nvSpPr>
        <p:spPr>
          <a:xfrm>
            <a:off x="5299679" y="727119"/>
            <a:ext cx="3602700" cy="382200"/>
          </a:xfrm>
          <a:prstGeom prst="rect">
            <a:avLst/>
          </a:prstGeom>
          <a:noFill/>
          <a:ln>
            <a:noFill/>
          </a:ln>
        </p:spPr>
        <p:txBody>
          <a:bodyPr spcFirstLastPara="1" wrap="square" lIns="0" tIns="34275" rIns="68575" bIns="34275" anchor="t" anchorCtr="0">
            <a:noAutofit/>
          </a:bodyPr>
          <a:lstStyle/>
          <a:p>
            <a:pPr marL="0" marR="0" lvl="0" indent="0" algn="l" rtl="0">
              <a:lnSpc>
                <a:spcPct val="90000"/>
              </a:lnSpc>
              <a:spcBef>
                <a:spcPts val="0"/>
              </a:spcBef>
              <a:spcAft>
                <a:spcPts val="0"/>
              </a:spcAft>
              <a:buClr>
                <a:schemeClr val="accent1"/>
              </a:buClr>
              <a:buSzPts val="1800"/>
              <a:buFont typeface="Arial"/>
              <a:buNone/>
            </a:pPr>
            <a:r>
              <a:rPr lang="en" sz="1800" b="1" i="1" u="none" strike="noStrike" cap="none" dirty="0">
                <a:solidFill>
                  <a:schemeClr val="accent1"/>
                </a:solidFill>
                <a:latin typeface="Arial"/>
                <a:ea typeface="Arial"/>
                <a:cs typeface="Arial"/>
                <a:sym typeface="Arial"/>
              </a:rPr>
              <a:t>Tabular views</a:t>
            </a:r>
            <a:endParaRPr dirty="0"/>
          </a:p>
        </p:txBody>
      </p:sp>
      <p:grpSp>
        <p:nvGrpSpPr>
          <p:cNvPr id="1442" name="Google Shape;1442;p105"/>
          <p:cNvGrpSpPr/>
          <p:nvPr/>
        </p:nvGrpSpPr>
        <p:grpSpPr>
          <a:xfrm>
            <a:off x="3869888" y="2953022"/>
            <a:ext cx="1404225" cy="1227688"/>
            <a:chOff x="5159850" y="3280865"/>
            <a:chExt cx="1872300" cy="1636918"/>
          </a:xfrm>
        </p:grpSpPr>
        <p:pic>
          <p:nvPicPr>
            <p:cNvPr id="1443" name="Google Shape;1443;p105" descr="Image result for explanation mark sign"/>
            <p:cNvPicPr preferRelativeResize="0"/>
            <p:nvPr/>
          </p:nvPicPr>
          <p:blipFill rotWithShape="1">
            <a:blip r:embed="rId3">
              <a:alphaModFix/>
            </a:blip>
            <a:srcRect/>
            <a:stretch/>
          </p:blipFill>
          <p:spPr>
            <a:xfrm>
              <a:off x="5540740" y="3280865"/>
              <a:ext cx="1110520" cy="974229"/>
            </a:xfrm>
            <a:prstGeom prst="rect">
              <a:avLst/>
            </a:prstGeom>
            <a:noFill/>
            <a:ln>
              <a:noFill/>
            </a:ln>
          </p:spPr>
        </p:pic>
        <p:sp>
          <p:nvSpPr>
            <p:cNvPr id="1444" name="Google Shape;1444;p105"/>
            <p:cNvSpPr txBox="1"/>
            <p:nvPr/>
          </p:nvSpPr>
          <p:spPr>
            <a:xfrm>
              <a:off x="5159850" y="4265283"/>
              <a:ext cx="1872300" cy="65250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90000"/>
                </a:lnSpc>
                <a:spcBef>
                  <a:spcPts val="1400"/>
                </a:spcBef>
                <a:spcAft>
                  <a:spcPts val="0"/>
                </a:spcAft>
                <a:buClr>
                  <a:srgbClr val="000000"/>
                </a:buClr>
                <a:buSzPts val="1800"/>
                <a:buFont typeface="Arial"/>
                <a:buNone/>
                <a:tabLst/>
                <a:defRPr/>
              </a:pPr>
              <a:r>
                <a:rPr kumimoji="0" lang="en" sz="1600" b="0" i="0" u="none" strike="noStrike" kern="0" cap="none" spc="0" normalizeH="0" baseline="0" noProof="0" dirty="0">
                  <a:ln>
                    <a:noFill/>
                  </a:ln>
                  <a:solidFill>
                    <a:srgbClr val="000000"/>
                  </a:solidFill>
                  <a:effectLst/>
                  <a:uLnTx/>
                  <a:uFillTx/>
                  <a:latin typeface="Arial"/>
                  <a:cs typeface="Arial"/>
                  <a:sym typeface="Arial"/>
                </a:rPr>
                <a:t>Translations</a:t>
              </a:r>
              <a:endParaRPr kumimoji="0" sz="16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1445" name="Google Shape;1445;p105"/>
          <p:cNvSpPr txBox="1"/>
          <p:nvPr/>
        </p:nvSpPr>
        <p:spPr>
          <a:xfrm>
            <a:off x="287154" y="2902158"/>
            <a:ext cx="3525000" cy="13368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50" tIns="34275" rIns="68550"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100" b="0" i="0" u="none" strike="noStrike" kern="0" cap="none" spc="0" normalizeH="0" baseline="0" noProof="0">
                <a:ln>
                  <a:noFill/>
                </a:ln>
                <a:solidFill>
                  <a:srgbClr val="000000"/>
                </a:solidFill>
                <a:effectLst/>
                <a:uLnTx/>
                <a:uFillTx/>
                <a:latin typeface="Arial"/>
                <a:ea typeface="Arial"/>
                <a:cs typeface="Arial"/>
                <a:sym typeface="Arial"/>
              </a:rPr>
              <a:t>Geneesmiddel, </a:t>
            </a:r>
            <a:r>
              <a:rPr kumimoji="0" lang="en" sz="1100" b="0" i="0" u="none" strike="noStrike" kern="0" cap="none" spc="0" normalizeH="0" baseline="0" noProof="0">
                <a:ln>
                  <a:noFill/>
                </a:ln>
                <a:solidFill>
                  <a:srgbClr val="4F81BD"/>
                </a:solidFill>
                <a:effectLst/>
                <a:uLnTx/>
                <a:uFillTx/>
                <a:latin typeface="Arial"/>
                <a:ea typeface="Arial"/>
                <a:cs typeface="Arial"/>
                <a:sym typeface="Arial"/>
              </a:rPr>
              <a:t>ProduQt </a:t>
            </a:r>
            <a:r>
              <a:rPr kumimoji="0" lang="en" sz="1100" b="0" i="0" u="none" strike="noStrike" kern="0" cap="none" spc="0" normalizeH="0" baseline="0" noProof="0">
                <a:ln>
                  <a:noFill/>
                </a:ln>
                <a:solidFill>
                  <a:srgbClr val="00B050"/>
                </a:solidFill>
                <a:effectLst/>
                <a:uLnTx/>
                <a:uFillTx/>
                <a:latin typeface="Arial"/>
                <a:ea typeface="Arial"/>
                <a:cs typeface="Arial"/>
                <a:sym typeface="Arial"/>
              </a:rPr>
              <a:t>(Number-123) </a:t>
            </a:r>
            <a:r>
              <a:rPr kumimoji="0" lang="en" sz="1100" b="0" i="0" u="none" strike="noStrike" kern="0" cap="none" spc="0" normalizeH="0" baseline="0" noProof="0">
                <a:ln>
                  <a:noFill/>
                </a:ln>
                <a:solidFill>
                  <a:srgbClr val="000000"/>
                </a:solidFill>
                <a:effectLst/>
                <a:uLnTx/>
                <a:uFillTx/>
                <a:latin typeface="Arial"/>
                <a:ea typeface="Arial"/>
                <a:cs typeface="Arial"/>
                <a:sym typeface="Arial"/>
              </a:rPr>
              <a:t>is een </a:t>
            </a:r>
            <a:r>
              <a:rPr kumimoji="0" lang="en" sz="1100" b="0" i="0" u="none" strike="noStrike" kern="0" cap="none" spc="0" normalizeH="0" baseline="0" noProof="0">
                <a:ln>
                  <a:noFill/>
                </a:ln>
                <a:solidFill>
                  <a:srgbClr val="4F81BD"/>
                </a:solidFill>
                <a:effectLst/>
                <a:uLnTx/>
                <a:uFillTx/>
                <a:latin typeface="Arial"/>
                <a:ea typeface="Arial"/>
                <a:cs typeface="Arial"/>
                <a:sym typeface="Arial"/>
              </a:rPr>
              <a:t>blauwe ovale filmomhulde tablet </a:t>
            </a:r>
            <a:r>
              <a:rPr kumimoji="0" lang="en" sz="1100" b="0" i="0" u="none" strike="noStrike" kern="0" cap="none" spc="0" normalizeH="0" baseline="0" noProof="0">
                <a:ln>
                  <a:noFill/>
                </a:ln>
                <a:solidFill>
                  <a:srgbClr val="000000"/>
                </a:solidFill>
                <a:effectLst/>
                <a:uLnTx/>
                <a:uFillTx/>
                <a:latin typeface="Arial"/>
                <a:ea typeface="Arial"/>
                <a:cs typeface="Arial"/>
                <a:sym typeface="Arial"/>
              </a:rPr>
              <a:t>dat </a:t>
            </a:r>
            <a:r>
              <a:rPr kumimoji="0" lang="en" sz="1100" b="0" i="0" u="none" strike="noStrike" kern="0" cap="none" spc="0" normalizeH="0" baseline="0" noProof="0">
                <a:ln>
                  <a:noFill/>
                </a:ln>
                <a:solidFill>
                  <a:srgbClr val="4F81BD"/>
                </a:solidFill>
                <a:effectLst/>
                <a:uLnTx/>
                <a:uFillTx/>
                <a:latin typeface="Arial"/>
                <a:ea typeface="Arial"/>
                <a:cs typeface="Arial"/>
                <a:sym typeface="Arial"/>
              </a:rPr>
              <a:t>50 mg Qdrug </a:t>
            </a:r>
            <a:r>
              <a:rPr kumimoji="0" lang="en" sz="1100" b="0" i="0" u="none" strike="noStrike" kern="0" cap="none" spc="0" normalizeH="0" baseline="0" noProof="0">
                <a:ln>
                  <a:noFill/>
                </a:ln>
                <a:solidFill>
                  <a:srgbClr val="000000"/>
                </a:solidFill>
                <a:effectLst/>
                <a:uLnTx/>
                <a:uFillTx/>
                <a:latin typeface="Arial"/>
                <a:ea typeface="Arial"/>
                <a:cs typeface="Arial"/>
                <a:sym typeface="Arial"/>
              </a:rPr>
              <a:t>bevat.</a:t>
            </a:r>
            <a:endParaRPr kumimoji="0" sz="11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500"/>
              </a:spcBef>
              <a:spcAft>
                <a:spcPts val="0"/>
              </a:spcAft>
              <a:buClr>
                <a:srgbClr val="000000"/>
              </a:buClr>
              <a:buSzPts val="1100"/>
              <a:buFont typeface="Arial"/>
              <a:buNone/>
              <a:tabLst/>
              <a:defRPr/>
            </a:pPr>
            <a:r>
              <a:rPr kumimoji="0" lang="en" sz="1100" b="0" i="0" u="none" strike="noStrike" kern="0" cap="none" spc="0" normalizeH="0" baseline="0" noProof="0">
                <a:ln>
                  <a:noFill/>
                </a:ln>
                <a:solidFill>
                  <a:srgbClr val="000000"/>
                </a:solidFill>
                <a:effectLst/>
                <a:uLnTx/>
                <a:uFillTx/>
                <a:latin typeface="Arial"/>
                <a:ea typeface="Arial"/>
                <a:cs typeface="Arial"/>
                <a:sym typeface="Arial"/>
              </a:rPr>
              <a:t>De </a:t>
            </a:r>
            <a:r>
              <a:rPr kumimoji="0" lang="en" sz="1100" b="0" i="0" u="none" strike="noStrike" kern="0" cap="none" spc="0" normalizeH="0" baseline="0" noProof="0">
                <a:ln>
                  <a:noFill/>
                </a:ln>
                <a:solidFill>
                  <a:srgbClr val="0070C0"/>
                </a:solidFill>
                <a:effectLst/>
                <a:uLnTx/>
                <a:uFillTx/>
                <a:latin typeface="Arial"/>
                <a:ea typeface="Arial"/>
                <a:cs typeface="Arial"/>
                <a:sym typeface="Arial"/>
              </a:rPr>
              <a:t>filmomhulde </a:t>
            </a:r>
            <a:r>
              <a:rPr kumimoji="0" lang="en" sz="1100" b="0" i="0" u="none" strike="noStrike" kern="0" cap="none" spc="0" normalizeH="0" baseline="0" noProof="0">
                <a:ln>
                  <a:noFill/>
                </a:ln>
                <a:solidFill>
                  <a:srgbClr val="4F81BD"/>
                </a:solidFill>
                <a:effectLst/>
                <a:uLnTx/>
                <a:uFillTx/>
                <a:latin typeface="Arial"/>
                <a:ea typeface="Arial"/>
                <a:cs typeface="Arial"/>
                <a:sym typeface="Arial"/>
              </a:rPr>
              <a:t>tablet</a:t>
            </a:r>
            <a:r>
              <a:rPr kumimoji="0" lang="en" sz="1100" b="0" i="0" u="none" strike="noStrike" kern="0" cap="none" spc="0" normalizeH="0" baseline="0" noProof="0">
                <a:ln>
                  <a:noFill/>
                </a:ln>
                <a:solidFill>
                  <a:srgbClr val="000000"/>
                </a:solidFill>
                <a:effectLst/>
                <a:uLnTx/>
                <a:uFillTx/>
                <a:latin typeface="Arial"/>
                <a:ea typeface="Arial"/>
                <a:cs typeface="Arial"/>
                <a:sym typeface="Arial"/>
              </a:rPr>
              <a:t> is verpakt in een </a:t>
            </a:r>
            <a:r>
              <a:rPr kumimoji="0" lang="en" sz="1100" b="0" i="0" u="none" strike="noStrike" kern="0" cap="none" spc="0" normalizeH="0" baseline="0" noProof="0">
                <a:ln>
                  <a:noFill/>
                </a:ln>
                <a:solidFill>
                  <a:srgbClr val="0070C0"/>
                </a:solidFill>
                <a:effectLst/>
                <a:uLnTx/>
                <a:uFillTx/>
                <a:latin typeface="Arial"/>
                <a:ea typeface="Arial"/>
                <a:cs typeface="Arial"/>
                <a:sym typeface="Arial"/>
              </a:rPr>
              <a:t>alu/pvc </a:t>
            </a:r>
            <a:r>
              <a:rPr kumimoji="0" lang="en" sz="1100" b="0" i="0" u="none" strike="noStrike" kern="0" cap="none" spc="0" normalizeH="0" baseline="0" noProof="0">
                <a:ln>
                  <a:noFill/>
                </a:ln>
                <a:solidFill>
                  <a:srgbClr val="4F81BD"/>
                </a:solidFill>
                <a:effectLst/>
                <a:uLnTx/>
                <a:uFillTx/>
                <a:latin typeface="Arial"/>
                <a:ea typeface="Arial"/>
                <a:cs typeface="Arial"/>
                <a:sym typeface="Arial"/>
              </a:rPr>
              <a:t>blisterverpakking </a:t>
            </a:r>
            <a:r>
              <a:rPr kumimoji="0" lang="en" sz="1100" b="0" i="0" u="none" strike="noStrike" kern="0" cap="none" spc="0" normalizeH="0" baseline="0" noProof="0">
                <a:ln>
                  <a:noFill/>
                </a:ln>
                <a:solidFill>
                  <a:srgbClr val="000000"/>
                </a:solidFill>
                <a:effectLst/>
                <a:uLnTx/>
                <a:uFillTx/>
                <a:latin typeface="Arial"/>
                <a:ea typeface="Arial"/>
                <a:cs typeface="Arial"/>
                <a:sym typeface="Arial"/>
              </a:rPr>
              <a:t>die elk </a:t>
            </a:r>
            <a:r>
              <a:rPr kumimoji="0" lang="en" sz="1100" b="0" i="0" u="none" strike="noStrike" kern="0" cap="none" spc="0" normalizeH="0" baseline="0" noProof="0">
                <a:ln>
                  <a:noFill/>
                </a:ln>
                <a:solidFill>
                  <a:srgbClr val="0070C0"/>
                </a:solidFill>
                <a:effectLst/>
                <a:highlight>
                  <a:srgbClr val="FFFFFF"/>
                </a:highlight>
                <a:uLnTx/>
                <a:uFillTx/>
                <a:latin typeface="Arial"/>
                <a:ea typeface="Arial"/>
                <a:cs typeface="Arial"/>
                <a:sym typeface="Arial"/>
              </a:rPr>
              <a:t>40</a:t>
            </a:r>
            <a:r>
              <a:rPr kumimoji="0" lang="en" sz="1100" b="0" i="0" u="none" strike="noStrike" kern="0" cap="none" spc="0" normalizeH="0" baseline="0" noProof="0">
                <a:ln>
                  <a:noFill/>
                </a:ln>
                <a:solidFill>
                  <a:srgbClr val="0070C0"/>
                </a:solidFill>
                <a:effectLst/>
                <a:uLnTx/>
                <a:uFillTx/>
                <a:latin typeface="Arial"/>
                <a:ea typeface="Arial"/>
                <a:cs typeface="Arial"/>
                <a:sym typeface="Arial"/>
              </a:rPr>
              <a:t> tablet</a:t>
            </a:r>
            <a:r>
              <a:rPr kumimoji="0" lang="en" sz="1100" b="0" i="0" u="none" strike="noStrike" kern="0" cap="none" spc="0" normalizeH="0" baseline="0" noProof="0">
                <a:ln>
                  <a:noFill/>
                </a:ln>
                <a:solidFill>
                  <a:srgbClr val="000000"/>
                </a:solidFill>
                <a:effectLst/>
                <a:uLnTx/>
                <a:uFillTx/>
                <a:latin typeface="Arial"/>
                <a:ea typeface="Arial"/>
                <a:cs typeface="Arial"/>
                <a:sym typeface="Arial"/>
              </a:rPr>
              <a:t>ten bevat.</a:t>
            </a:r>
            <a:endParaRPr kumimoji="0" sz="11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500"/>
              </a:spcBef>
              <a:spcAft>
                <a:spcPts val="500"/>
              </a:spcAft>
              <a:buClr>
                <a:srgbClr val="0070C0"/>
              </a:buClr>
              <a:buSzPts val="1100"/>
              <a:buFont typeface="Arial"/>
              <a:buNone/>
              <a:tabLst/>
              <a:defRPr/>
            </a:pPr>
            <a:r>
              <a:rPr kumimoji="0" lang="en" sz="1100" b="0" i="0" u="none" strike="noStrike" kern="0" cap="none" spc="0" normalizeH="0" baseline="0" noProof="0">
                <a:ln>
                  <a:noFill/>
                </a:ln>
                <a:solidFill>
                  <a:srgbClr val="0070C0"/>
                </a:solidFill>
                <a:effectLst/>
                <a:uLnTx/>
                <a:uFillTx/>
                <a:latin typeface="Arial"/>
                <a:ea typeface="Arial"/>
                <a:cs typeface="Arial"/>
                <a:sym typeface="Arial"/>
              </a:rPr>
              <a:t>Een of meerdere blisterverpakking</a:t>
            </a:r>
            <a:r>
              <a:rPr kumimoji="0" lang="en" sz="1100" b="0" i="0" u="none" strike="noStrike" kern="0" cap="none" spc="0" normalizeH="0" baseline="0" noProof="0">
                <a:ln>
                  <a:noFill/>
                </a:ln>
                <a:solidFill>
                  <a:srgbClr val="000000"/>
                </a:solidFill>
                <a:effectLst/>
                <a:uLnTx/>
                <a:uFillTx/>
                <a:latin typeface="Arial"/>
                <a:ea typeface="Arial"/>
                <a:cs typeface="Arial"/>
                <a:sym typeface="Arial"/>
              </a:rPr>
              <a:t>en zijn verpakt in een in een </a:t>
            </a:r>
            <a:r>
              <a:rPr kumimoji="0" lang="en" sz="1100" b="0" i="0" u="none" strike="noStrike" kern="0" cap="none" spc="0" normalizeH="0" baseline="0" noProof="0">
                <a:ln>
                  <a:noFill/>
                </a:ln>
                <a:solidFill>
                  <a:srgbClr val="0070C0"/>
                </a:solidFill>
                <a:effectLst/>
                <a:uLnTx/>
                <a:uFillTx/>
                <a:latin typeface="Arial"/>
                <a:ea typeface="Arial"/>
                <a:cs typeface="Arial"/>
                <a:sym typeface="Arial"/>
              </a:rPr>
              <a:t>kartonnen doos</a:t>
            </a:r>
            <a:r>
              <a:rPr kumimoji="0" lang="en" sz="1100" b="0" i="0" u="none" strike="noStrike" kern="0" cap="none" spc="0" normalizeH="0" baseline="0" noProof="0">
                <a:ln>
                  <a:noFill/>
                </a:ln>
                <a:solidFill>
                  <a:srgbClr val="000000"/>
                </a:solidFill>
                <a:effectLst/>
                <a:uLnTx/>
                <a:uFillTx/>
                <a:latin typeface="Arial"/>
                <a:ea typeface="Arial"/>
                <a:cs typeface="Arial"/>
                <a:sym typeface="Arial"/>
              </a:rPr>
              <a:t>.</a:t>
            </a:r>
            <a:endParaRPr kumimoji="0" sz="11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46" name="Google Shape;1446;p105"/>
          <p:cNvSpPr txBox="1"/>
          <p:nvPr/>
        </p:nvSpPr>
        <p:spPr>
          <a:xfrm>
            <a:off x="287154" y="2736898"/>
            <a:ext cx="3525000" cy="157800"/>
          </a:xfrm>
          <a:prstGeom prst="rect">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100"/>
              <a:buFont typeface="Arial"/>
              <a:buNone/>
              <a:tabLst/>
              <a:defRPr/>
            </a:pPr>
            <a:r>
              <a:rPr kumimoji="0" lang="en" sz="1100" b="0" i="0" u="none" strike="noStrike" kern="0" cap="none" spc="0" normalizeH="0" baseline="0" noProof="0">
                <a:ln>
                  <a:noFill/>
                </a:ln>
                <a:solidFill>
                  <a:srgbClr val="FFFFFF"/>
                </a:solidFill>
                <a:effectLst/>
                <a:uLnTx/>
                <a:uFillTx/>
                <a:latin typeface="Arial"/>
                <a:ea typeface="Arial"/>
                <a:cs typeface="Arial"/>
                <a:sym typeface="Arial"/>
              </a:rPr>
              <a:t>32P1 Dutch (where it is packed in </a:t>
            </a:r>
            <a:r>
              <a:rPr kumimoji="0" lang="en" sz="1100" b="0" i="0" u="sng" strike="noStrike" kern="0" cap="none" spc="0" normalizeH="0" baseline="0" noProof="0">
                <a:ln>
                  <a:noFill/>
                </a:ln>
                <a:solidFill>
                  <a:srgbClr val="FFFFFF"/>
                </a:solidFill>
                <a:effectLst/>
                <a:uLnTx/>
                <a:uFillTx/>
                <a:latin typeface="Arial"/>
                <a:ea typeface="Arial"/>
                <a:cs typeface="Arial"/>
                <a:sym typeface="Arial"/>
              </a:rPr>
              <a:t>blisters</a:t>
            </a:r>
            <a:r>
              <a:rPr kumimoji="0" lang="en" sz="1100" b="0" i="0" u="none" strike="noStrike" kern="0" cap="none" spc="0" normalizeH="0" baseline="0" noProof="0">
                <a:ln>
                  <a:noFill/>
                </a:ln>
                <a:solidFill>
                  <a:srgbClr val="FFFFFF"/>
                </a:solidFill>
                <a:effectLst/>
                <a:uLnTx/>
                <a:uFillTx/>
                <a:latin typeface="Arial"/>
                <a:ea typeface="Arial"/>
                <a:cs typeface="Arial"/>
                <a:sym typeface="Arial"/>
              </a:rPr>
              <a:t>)</a:t>
            </a:r>
            <a:endParaRPr kumimoji="0" sz="11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447" name="Google Shape;1447;p105"/>
          <p:cNvSpPr txBox="1"/>
          <p:nvPr/>
        </p:nvSpPr>
        <p:spPr>
          <a:xfrm>
            <a:off x="287828" y="1299379"/>
            <a:ext cx="3523800" cy="1194600"/>
          </a:xfrm>
          <a:prstGeom prst="rect">
            <a:avLst/>
          </a:prstGeom>
          <a:noFill/>
          <a:ln w="12700" cap="flat" cmpd="sng">
            <a:solidFill>
              <a:schemeClr val="accent2"/>
            </a:solidFill>
            <a:prstDash val="solid"/>
            <a:miter lim="800000"/>
            <a:headEnd type="none" w="sm" len="sm"/>
            <a:tailEnd type="none" w="sm" len="sm"/>
          </a:ln>
        </p:spPr>
        <p:txBody>
          <a:bodyPr spcFirstLastPara="1" wrap="square" lIns="68550" tIns="34275" rIns="68550"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100" b="0" i="0" u="none" strike="noStrike" kern="0" cap="none" spc="0" normalizeH="0" baseline="0" noProof="0">
                <a:ln>
                  <a:noFill/>
                </a:ln>
                <a:solidFill>
                  <a:srgbClr val="000000"/>
                </a:solidFill>
                <a:effectLst/>
                <a:uLnTx/>
                <a:uFillTx/>
                <a:latin typeface="Arial"/>
                <a:ea typeface="Arial"/>
                <a:cs typeface="Arial"/>
                <a:sym typeface="Arial"/>
              </a:rPr>
              <a:t>The drug product, </a:t>
            </a:r>
            <a:r>
              <a:rPr kumimoji="0" lang="en" sz="1100" b="0" i="0" u="none" strike="noStrike" kern="0" cap="none" spc="0" normalizeH="0" baseline="0" noProof="0">
                <a:ln>
                  <a:noFill/>
                </a:ln>
                <a:solidFill>
                  <a:srgbClr val="4F81BD"/>
                </a:solidFill>
                <a:effectLst/>
                <a:uLnTx/>
                <a:uFillTx/>
                <a:latin typeface="Arial"/>
                <a:ea typeface="Arial"/>
                <a:cs typeface="Arial"/>
                <a:sym typeface="Arial"/>
              </a:rPr>
              <a:t>ProduQt </a:t>
            </a:r>
            <a:r>
              <a:rPr kumimoji="0" lang="en" sz="1100" b="0" i="0" u="none" strike="noStrike" kern="0" cap="none" spc="0" normalizeH="0" baseline="0" noProof="0">
                <a:ln>
                  <a:noFill/>
                </a:ln>
                <a:solidFill>
                  <a:srgbClr val="00B050"/>
                </a:solidFill>
                <a:effectLst/>
                <a:uLnTx/>
                <a:uFillTx/>
                <a:latin typeface="Arial"/>
                <a:ea typeface="Arial"/>
                <a:cs typeface="Arial"/>
                <a:sym typeface="Arial"/>
              </a:rPr>
              <a:t>(Number-123) </a:t>
            </a:r>
            <a:r>
              <a:rPr kumimoji="0" lang="en" sz="1100" b="0" i="0" u="none" strike="noStrike" kern="0" cap="none" spc="0" normalizeH="0" baseline="0" noProof="0">
                <a:ln>
                  <a:noFill/>
                </a:ln>
                <a:solidFill>
                  <a:srgbClr val="000000"/>
                </a:solidFill>
                <a:effectLst/>
                <a:uLnTx/>
                <a:uFillTx/>
                <a:latin typeface="Arial"/>
                <a:ea typeface="Arial"/>
                <a:cs typeface="Arial"/>
                <a:sym typeface="Arial"/>
              </a:rPr>
              <a:t>is a </a:t>
            </a:r>
            <a:r>
              <a:rPr kumimoji="0" lang="en" sz="1100" b="0" i="0" u="none" strike="noStrike" kern="0" cap="none" spc="0" normalizeH="0" baseline="0" noProof="0">
                <a:ln>
                  <a:noFill/>
                </a:ln>
                <a:solidFill>
                  <a:srgbClr val="4F81BD"/>
                </a:solidFill>
                <a:effectLst/>
                <a:uLnTx/>
                <a:uFillTx/>
                <a:latin typeface="Arial"/>
                <a:ea typeface="Arial"/>
                <a:cs typeface="Arial"/>
                <a:sym typeface="Arial"/>
              </a:rPr>
              <a:t>blue oval film-coated tablet </a:t>
            </a:r>
            <a:r>
              <a:rPr kumimoji="0" lang="en" sz="1100" b="0" i="0" u="none" strike="noStrike" kern="0" cap="none" spc="0" normalizeH="0" baseline="0" noProof="0">
                <a:ln>
                  <a:noFill/>
                </a:ln>
                <a:solidFill>
                  <a:srgbClr val="000000"/>
                </a:solidFill>
                <a:effectLst/>
                <a:uLnTx/>
                <a:uFillTx/>
                <a:latin typeface="Arial"/>
                <a:ea typeface="Arial"/>
                <a:cs typeface="Arial"/>
                <a:sym typeface="Arial"/>
              </a:rPr>
              <a:t>containing</a:t>
            </a:r>
            <a:r>
              <a:rPr kumimoji="0" lang="en" sz="1100" b="0" i="0" u="none" strike="noStrike" kern="0" cap="none" spc="0" normalizeH="0" baseline="0" noProof="0">
                <a:ln>
                  <a:noFill/>
                </a:ln>
                <a:solidFill>
                  <a:srgbClr val="4F81BD"/>
                </a:solidFill>
                <a:effectLst/>
                <a:uLnTx/>
                <a:uFillTx/>
                <a:latin typeface="Arial"/>
                <a:ea typeface="Arial"/>
                <a:cs typeface="Arial"/>
                <a:sym typeface="Arial"/>
              </a:rPr>
              <a:t> 50 mg Qdrug</a:t>
            </a:r>
            <a:r>
              <a:rPr kumimoji="0" lang="en" sz="1100" b="0" i="0" u="none" strike="noStrike" kern="0" cap="none" spc="0" normalizeH="0" baseline="0" noProof="0">
                <a:ln>
                  <a:noFill/>
                </a:ln>
                <a:solidFill>
                  <a:srgbClr val="000000"/>
                </a:solidFill>
                <a:effectLst/>
                <a:uLnTx/>
                <a:uFillTx/>
                <a:latin typeface="Arial"/>
                <a:ea typeface="Arial"/>
                <a:cs typeface="Arial"/>
                <a:sym typeface="Arial"/>
              </a:rPr>
              <a:t>.</a:t>
            </a:r>
            <a:endParaRPr kumimoji="0" sz="11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500"/>
              </a:spcBef>
              <a:spcAft>
                <a:spcPts val="0"/>
              </a:spcAft>
              <a:buClr>
                <a:srgbClr val="000000"/>
              </a:buClr>
              <a:buSzPts val="1100"/>
              <a:buFont typeface="Arial"/>
              <a:buNone/>
              <a:tabLst/>
              <a:defRPr/>
            </a:pPr>
            <a:r>
              <a:rPr kumimoji="0" lang="en" sz="1100" b="0" i="0" u="none" strike="noStrike" kern="0" cap="none" spc="0" normalizeH="0" baseline="0" noProof="0">
                <a:ln>
                  <a:noFill/>
                </a:ln>
                <a:solidFill>
                  <a:srgbClr val="000000"/>
                </a:solidFill>
                <a:effectLst/>
                <a:uLnTx/>
                <a:uFillTx/>
                <a:latin typeface="Arial"/>
                <a:ea typeface="Arial"/>
                <a:cs typeface="Arial"/>
                <a:sym typeface="Arial"/>
              </a:rPr>
              <a:t>The </a:t>
            </a:r>
            <a:r>
              <a:rPr kumimoji="0" lang="en" sz="1100" b="0" i="0" u="none" strike="noStrike" kern="0" cap="none" spc="0" normalizeH="0" baseline="0" noProof="0">
                <a:ln>
                  <a:noFill/>
                </a:ln>
                <a:solidFill>
                  <a:srgbClr val="0070C0"/>
                </a:solidFill>
                <a:effectLst/>
                <a:uLnTx/>
                <a:uFillTx/>
                <a:latin typeface="Arial"/>
                <a:ea typeface="Arial"/>
                <a:cs typeface="Arial"/>
                <a:sym typeface="Arial"/>
              </a:rPr>
              <a:t>film-coated </a:t>
            </a:r>
            <a:r>
              <a:rPr kumimoji="0" lang="en" sz="1100" b="0" i="0" u="none" strike="noStrike" kern="0" cap="none" spc="0" normalizeH="0" baseline="0" noProof="0">
                <a:ln>
                  <a:noFill/>
                </a:ln>
                <a:solidFill>
                  <a:srgbClr val="4F81BD"/>
                </a:solidFill>
                <a:effectLst/>
                <a:uLnTx/>
                <a:uFillTx/>
                <a:latin typeface="Arial"/>
                <a:ea typeface="Arial"/>
                <a:cs typeface="Arial"/>
                <a:sym typeface="Arial"/>
              </a:rPr>
              <a:t>tablet</a:t>
            </a:r>
            <a:r>
              <a:rPr kumimoji="0" lang="en" sz="1100" b="0" i="0" u="none" strike="noStrike" kern="0" cap="none" spc="0" normalizeH="0" baseline="0" noProof="0">
                <a:ln>
                  <a:noFill/>
                </a:ln>
                <a:solidFill>
                  <a:srgbClr val="000000"/>
                </a:solidFill>
                <a:effectLst/>
                <a:uLnTx/>
                <a:uFillTx/>
                <a:latin typeface="Arial"/>
                <a:ea typeface="Arial"/>
                <a:cs typeface="Arial"/>
                <a:sym typeface="Arial"/>
              </a:rPr>
              <a:t> is packed in an </a:t>
            </a:r>
            <a:r>
              <a:rPr kumimoji="0" lang="en" sz="1100" b="0" i="0" u="none" strike="noStrike" kern="0" cap="none" spc="0" normalizeH="0" baseline="0" noProof="0">
                <a:ln>
                  <a:noFill/>
                </a:ln>
                <a:solidFill>
                  <a:srgbClr val="0070C0"/>
                </a:solidFill>
                <a:effectLst/>
                <a:uLnTx/>
                <a:uFillTx/>
                <a:latin typeface="Arial"/>
                <a:ea typeface="Arial"/>
                <a:cs typeface="Arial"/>
                <a:sym typeface="Arial"/>
              </a:rPr>
              <a:t>alu/pvc </a:t>
            </a:r>
            <a:r>
              <a:rPr kumimoji="0" lang="en" sz="1100" b="0" i="0" u="none" strike="noStrike" kern="0" cap="none" spc="0" normalizeH="0" baseline="0" noProof="0">
                <a:ln>
                  <a:noFill/>
                </a:ln>
                <a:solidFill>
                  <a:srgbClr val="4F81BD"/>
                </a:solidFill>
                <a:effectLst/>
                <a:uLnTx/>
                <a:uFillTx/>
                <a:latin typeface="Arial"/>
                <a:ea typeface="Arial"/>
                <a:cs typeface="Arial"/>
                <a:sym typeface="Arial"/>
              </a:rPr>
              <a:t>blister</a:t>
            </a:r>
            <a:r>
              <a:rPr kumimoji="0" lang="en" sz="1100" b="0" i="0" u="none" strike="noStrike" kern="0" cap="none" spc="0" normalizeH="0" baseline="0" noProof="0">
                <a:ln>
                  <a:noFill/>
                </a:ln>
                <a:solidFill>
                  <a:srgbClr val="000000"/>
                </a:solidFill>
                <a:effectLst/>
                <a:uLnTx/>
                <a:uFillTx/>
                <a:latin typeface="Arial"/>
                <a:ea typeface="Arial"/>
                <a:cs typeface="Arial"/>
                <a:sym typeface="Arial"/>
              </a:rPr>
              <a:t>, containing</a:t>
            </a:r>
            <a:r>
              <a:rPr kumimoji="0" lang="en" sz="1100" b="0" i="0" u="none" strike="noStrike" kern="0" cap="none" spc="0" normalizeH="0" baseline="0" noProof="0">
                <a:ln>
                  <a:noFill/>
                </a:ln>
                <a:solidFill>
                  <a:srgbClr val="000000"/>
                </a:solidFill>
                <a:effectLst/>
                <a:uLnTx/>
                <a:uFillTx/>
                <a:latin typeface="Arial"/>
                <a:cs typeface="Arial"/>
                <a:sym typeface="Arial"/>
              </a:rPr>
              <a:t> </a:t>
            </a:r>
            <a:r>
              <a:rPr kumimoji="0" lang="en" sz="1100" b="0" i="0" u="none" strike="noStrike" kern="0" cap="none" spc="0" normalizeH="0" baseline="0" noProof="0">
                <a:ln>
                  <a:noFill/>
                </a:ln>
                <a:solidFill>
                  <a:srgbClr val="0070C0"/>
                </a:solidFill>
                <a:effectLst/>
                <a:uLnTx/>
                <a:uFillTx/>
                <a:latin typeface="Arial"/>
                <a:ea typeface="Arial"/>
                <a:cs typeface="Arial"/>
                <a:sym typeface="Arial"/>
              </a:rPr>
              <a:t>10 tablets</a:t>
            </a:r>
            <a:r>
              <a:rPr kumimoji="0" lang="en" sz="1100" b="0" i="0" u="none" strike="noStrike" kern="0" cap="none" spc="0" normalizeH="0" baseline="0" noProof="0">
                <a:ln>
                  <a:noFill/>
                </a:ln>
                <a:solidFill>
                  <a:srgbClr val="000000"/>
                </a:solidFill>
                <a:effectLst/>
                <a:uLnTx/>
                <a:uFillTx/>
                <a:latin typeface="Arial"/>
                <a:ea typeface="Arial"/>
                <a:cs typeface="Arial"/>
                <a:sym typeface="Arial"/>
              </a:rPr>
              <a:t> each.</a:t>
            </a:r>
            <a:endParaRPr kumimoji="0" sz="11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500"/>
              </a:spcBef>
              <a:spcAft>
                <a:spcPts val="500"/>
              </a:spcAft>
              <a:buClr>
                <a:srgbClr val="0070C0"/>
              </a:buClr>
              <a:buSzPts val="1100"/>
              <a:buFont typeface="Arial"/>
              <a:buNone/>
              <a:tabLst/>
              <a:defRPr/>
            </a:pPr>
            <a:r>
              <a:rPr kumimoji="0" lang="en" sz="1100" b="0" i="0" u="none" strike="noStrike" kern="0" cap="none" spc="0" normalizeH="0" baseline="0" noProof="0">
                <a:ln>
                  <a:noFill/>
                </a:ln>
                <a:solidFill>
                  <a:srgbClr val="0070C0"/>
                </a:solidFill>
                <a:effectLst/>
                <a:uLnTx/>
                <a:uFillTx/>
                <a:latin typeface="Arial"/>
                <a:ea typeface="Arial"/>
                <a:cs typeface="Arial"/>
                <a:sym typeface="Arial"/>
              </a:rPr>
              <a:t>One or more blister</a:t>
            </a:r>
            <a:r>
              <a:rPr kumimoji="0" lang="en" sz="1100" b="0" i="0" u="none" strike="noStrike" kern="0" cap="none" spc="0" normalizeH="0" baseline="0" noProof="0">
                <a:ln>
                  <a:noFill/>
                </a:ln>
                <a:solidFill>
                  <a:srgbClr val="000000"/>
                </a:solidFill>
                <a:effectLst/>
                <a:uLnTx/>
                <a:uFillTx/>
                <a:latin typeface="Arial"/>
                <a:ea typeface="Arial"/>
                <a:cs typeface="Arial"/>
                <a:sym typeface="Arial"/>
              </a:rPr>
              <a:t>s are packed in a </a:t>
            </a:r>
            <a:r>
              <a:rPr kumimoji="0" lang="en" sz="1100" b="0" i="0" u="none" strike="noStrike" kern="0" cap="none" spc="0" normalizeH="0" baseline="0" noProof="0">
                <a:ln>
                  <a:noFill/>
                </a:ln>
                <a:solidFill>
                  <a:srgbClr val="0070C0"/>
                </a:solidFill>
                <a:effectLst/>
                <a:uLnTx/>
                <a:uFillTx/>
                <a:latin typeface="Arial"/>
                <a:ea typeface="Arial"/>
                <a:cs typeface="Arial"/>
                <a:sym typeface="Arial"/>
              </a:rPr>
              <a:t>carton box</a:t>
            </a:r>
            <a:r>
              <a:rPr kumimoji="0" lang="en" sz="1100" b="0" i="0" u="none" strike="noStrike" kern="0" cap="none" spc="0" normalizeH="0" baseline="0" noProof="0">
                <a:ln>
                  <a:noFill/>
                </a:ln>
                <a:solidFill>
                  <a:srgbClr val="000000"/>
                </a:solidFill>
                <a:effectLst/>
                <a:uLnTx/>
                <a:uFillTx/>
                <a:latin typeface="Arial"/>
                <a:ea typeface="Arial"/>
                <a:cs typeface="Arial"/>
                <a:sym typeface="Arial"/>
              </a:rPr>
              <a:t>.</a:t>
            </a:r>
            <a:endParaRPr kumimoji="0" sz="11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48" name="Google Shape;1448;p105"/>
          <p:cNvSpPr txBox="1"/>
          <p:nvPr/>
        </p:nvSpPr>
        <p:spPr>
          <a:xfrm>
            <a:off x="288572" y="1141645"/>
            <a:ext cx="3522000" cy="157800"/>
          </a:xfrm>
          <a:prstGeom prst="rect">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l" defTabSz="914400" rtl="0" eaLnBrk="1" fontAlgn="auto" latinLnBrk="0" hangingPunct="1">
              <a:lnSpc>
                <a:spcPct val="100000"/>
              </a:lnSpc>
              <a:spcBef>
                <a:spcPts val="0"/>
              </a:spcBef>
              <a:spcAft>
                <a:spcPts val="0"/>
              </a:spcAft>
              <a:buClr>
                <a:srgbClr val="FF0000"/>
              </a:buClr>
              <a:buSzPts val="1100"/>
              <a:buFont typeface="Arial"/>
              <a:buNone/>
              <a:tabLst/>
              <a:defRPr/>
            </a:pPr>
            <a:r>
              <a:rPr kumimoji="0" lang="en" sz="1100" b="0" i="0" u="none" strike="noStrike" kern="0" cap="none" spc="0" normalizeH="0" baseline="0" noProof="0">
                <a:ln>
                  <a:noFill/>
                </a:ln>
                <a:solidFill>
                  <a:srgbClr val="FFFFFF"/>
                </a:solidFill>
                <a:effectLst/>
                <a:uLnTx/>
                <a:uFillTx/>
                <a:latin typeface="Arial"/>
                <a:cs typeface="Arial"/>
                <a:sym typeface="Arial"/>
              </a:rPr>
              <a:t>32P1 India</a:t>
            </a:r>
            <a:r>
              <a:rPr kumimoji="0" lang="en" sz="1100" b="1" i="0" u="none" strike="noStrike" kern="0" cap="none" spc="0" normalizeH="0" baseline="0" noProof="0">
                <a:ln>
                  <a:noFill/>
                </a:ln>
                <a:solidFill>
                  <a:srgbClr val="FFFFFF"/>
                </a:solidFill>
                <a:effectLst/>
                <a:uLnTx/>
                <a:uFillTx/>
                <a:latin typeface="Arial"/>
                <a:ea typeface="Arial"/>
                <a:cs typeface="Arial"/>
                <a:sym typeface="Arial"/>
              </a:rPr>
              <a:t> </a:t>
            </a:r>
            <a:r>
              <a:rPr kumimoji="0" lang="en" sz="1100" b="0" i="0" u="none" strike="noStrike" kern="0" cap="none" spc="0" normalizeH="0" baseline="0" noProof="0">
                <a:ln>
                  <a:noFill/>
                </a:ln>
                <a:solidFill>
                  <a:srgbClr val="FFFFFF"/>
                </a:solidFill>
                <a:effectLst/>
                <a:uLnTx/>
                <a:uFillTx/>
                <a:latin typeface="Arial"/>
                <a:ea typeface="Arial"/>
                <a:cs typeface="Arial"/>
                <a:sym typeface="Arial"/>
              </a:rPr>
              <a:t>(where it is packed in blisters)</a:t>
            </a:r>
            <a:endParaRPr kumimoji="0" sz="11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449" name="Google Shape;1449;p105"/>
          <p:cNvSpPr txBox="1"/>
          <p:nvPr/>
        </p:nvSpPr>
        <p:spPr>
          <a:xfrm>
            <a:off x="711056" y="4922764"/>
            <a:ext cx="1822800" cy="129900"/>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700" b="0" i="0" u="none" strike="noStrike" kern="0" cap="none" spc="0" normalizeH="0" baseline="0" noProof="0" dirty="0">
                <a:ln>
                  <a:noFill/>
                </a:ln>
                <a:solidFill>
                  <a:srgbClr val="888888"/>
                </a:solidFill>
                <a:effectLst/>
                <a:uLnTx/>
                <a:uFillTx/>
                <a:latin typeface="Arial"/>
                <a:ea typeface="Arial"/>
                <a:cs typeface="Arial"/>
                <a:sym typeface="Arial"/>
              </a:rPr>
              <a:t>Roche/eCTDconsultancy</a:t>
            </a:r>
            <a:endParaRPr kumimoji="0" sz="700" b="0" i="0" u="none" strike="noStrike" kern="0" cap="none" spc="0" normalizeH="0" baseline="0" noProof="0" dirty="0">
              <a:ln>
                <a:noFill/>
              </a:ln>
              <a:solidFill>
                <a:srgbClr val="888888"/>
              </a:solidFill>
              <a:effectLst/>
              <a:uLnTx/>
              <a:uFillTx/>
              <a:latin typeface="Arial"/>
              <a:ea typeface="Arial"/>
              <a:cs typeface="Arial"/>
              <a:sym typeface="Arial"/>
            </a:endParaRPr>
          </a:p>
        </p:txBody>
      </p:sp>
      <p:sp>
        <p:nvSpPr>
          <p:cNvPr id="1450" name="Google Shape;1450;p105"/>
          <p:cNvSpPr txBox="1"/>
          <p:nvPr/>
        </p:nvSpPr>
        <p:spPr>
          <a:xfrm>
            <a:off x="5963854" y="4922764"/>
            <a:ext cx="2171700" cy="123900"/>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700" b="0" i="0" u="none" strike="noStrike" kern="0" cap="none" spc="0" normalizeH="0" baseline="0" noProof="0">
                <a:ln>
                  <a:noFill/>
                </a:ln>
                <a:solidFill>
                  <a:srgbClr val="888888"/>
                </a:solidFill>
                <a:effectLst/>
                <a:uLnTx/>
                <a:uFillTx/>
                <a:latin typeface="Arial"/>
                <a:ea typeface="Arial"/>
                <a:cs typeface="Arial"/>
                <a:sym typeface="Arial"/>
              </a:rPr>
              <a:t>CMC from document to data</a:t>
            </a:r>
            <a:endParaRPr kumimoji="0" sz="1100" b="0" i="0" u="none" strike="noStrike" kern="0" cap="none" spc="0" normalizeH="0" baseline="0" noProof="0">
              <a:ln>
                <a:noFill/>
              </a:ln>
              <a:solidFill>
                <a:srgbClr val="000000"/>
              </a:solidFill>
              <a:effectLst/>
              <a:uLnTx/>
              <a:uFillTx/>
              <a:latin typeface="Arial"/>
              <a:cs typeface="Arial"/>
              <a:sym typeface="Arial"/>
            </a:endParaRPr>
          </a:p>
        </p:txBody>
      </p:sp>
      <p:sp>
        <p:nvSpPr>
          <p:cNvPr id="1451" name="Google Shape;1451;p105"/>
          <p:cNvSpPr txBox="1"/>
          <p:nvPr/>
        </p:nvSpPr>
        <p:spPr>
          <a:xfrm>
            <a:off x="5275599" y="1069339"/>
            <a:ext cx="3637500" cy="351047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1100"/>
              <a:buFont typeface="Arial"/>
              <a:buNone/>
              <a:tabLst/>
              <a:defRPr/>
            </a:pPr>
            <a:r>
              <a:rPr kumimoji="0" lang="en" sz="1100" b="0" i="0" u="none" strike="noStrike" kern="0" cap="none" spc="0" normalizeH="0" baseline="0" noProof="0">
                <a:ln>
                  <a:noFill/>
                </a:ln>
                <a:solidFill>
                  <a:srgbClr val="000000"/>
                </a:solidFill>
                <a:effectLst/>
                <a:uLnTx/>
                <a:uFillTx/>
                <a:latin typeface="Arial"/>
                <a:ea typeface="Arial"/>
                <a:cs typeface="Arial"/>
                <a:sym typeface="Arial"/>
              </a:rPr>
              <a:t> </a:t>
            </a:r>
            <a:endParaRPr kumimoji="0" sz="11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52" name="Google Shape;1452;p105"/>
          <p:cNvSpPr txBox="1"/>
          <p:nvPr/>
        </p:nvSpPr>
        <p:spPr>
          <a:xfrm>
            <a:off x="5331771" y="3199140"/>
            <a:ext cx="3525000" cy="13368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700" b="0" i="0" u="none" strike="noStrike" kern="0" cap="none" spc="0" normalizeH="0" baseline="0" noProof="0" dirty="0">
                <a:ln>
                  <a:noFill/>
                </a:ln>
                <a:solidFill>
                  <a:srgbClr val="000000"/>
                </a:solidFill>
                <a:effectLst/>
                <a:uLnTx/>
                <a:uFillTx/>
                <a:latin typeface="Arial"/>
                <a:ea typeface="Arial"/>
                <a:cs typeface="Arial"/>
                <a:sym typeface="Arial"/>
              </a:rPr>
              <a:t>Product naam: 		</a:t>
            </a:r>
            <a:r>
              <a:rPr kumimoji="0" lang="en" sz="700" b="0" i="0" u="none" strike="noStrike" kern="0" cap="none" spc="0" normalizeH="0" baseline="0" noProof="0" dirty="0">
                <a:ln>
                  <a:noFill/>
                </a:ln>
                <a:solidFill>
                  <a:srgbClr val="0070C0"/>
                </a:solidFill>
                <a:effectLst/>
                <a:uLnTx/>
                <a:uFillTx/>
                <a:latin typeface="Arial"/>
                <a:ea typeface="Arial"/>
                <a:cs typeface="Arial"/>
                <a:sym typeface="Arial"/>
              </a:rPr>
              <a:t>ProduQt</a:t>
            </a:r>
            <a:endParaRPr kumimoji="0" sz="700" b="0" i="0" u="none" strike="noStrike" kern="0" cap="none" spc="0" normalizeH="0" baseline="0" noProof="0" dirty="0">
              <a:ln>
                <a:noFill/>
              </a:ln>
              <a:solidFill>
                <a:srgbClr val="0070C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700" b="0" i="0" u="none" strike="noStrike" kern="0" cap="none" spc="0" normalizeH="0" baseline="0" noProof="0" dirty="0">
                <a:ln>
                  <a:noFill/>
                </a:ln>
                <a:solidFill>
                  <a:srgbClr val="000000"/>
                </a:solidFill>
                <a:effectLst/>
                <a:uLnTx/>
                <a:uFillTx/>
                <a:latin typeface="Arial"/>
                <a:ea typeface="Arial"/>
                <a:cs typeface="Arial"/>
                <a:sym typeface="Arial"/>
              </a:rPr>
              <a:t>Gefabriceerde doserings vorm: 	</a:t>
            </a:r>
            <a:r>
              <a:rPr kumimoji="0" lang="en" sz="700" b="0" i="0" u="none" strike="noStrike" kern="0" cap="none" spc="0" normalizeH="0" baseline="0" noProof="0" dirty="0">
                <a:ln>
                  <a:noFill/>
                </a:ln>
                <a:solidFill>
                  <a:srgbClr val="0070C0"/>
                </a:solidFill>
                <a:effectLst/>
                <a:uLnTx/>
                <a:uFillTx/>
                <a:latin typeface="Arial"/>
                <a:ea typeface="Arial"/>
                <a:cs typeface="Arial"/>
                <a:sym typeface="Arial"/>
              </a:rPr>
              <a:t>film-omhulde tablet</a:t>
            </a:r>
            <a:endParaRPr kumimoji="0" sz="8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700" b="0" i="0" u="none" strike="noStrike" kern="0" cap="none" spc="0" normalizeH="0" baseline="0" noProof="0" dirty="0">
                <a:ln>
                  <a:noFill/>
                </a:ln>
                <a:solidFill>
                  <a:srgbClr val="000000"/>
                </a:solidFill>
                <a:effectLst/>
                <a:uLnTx/>
                <a:uFillTx/>
                <a:latin typeface="Arial"/>
                <a:ea typeface="Arial"/>
                <a:cs typeface="Arial"/>
                <a:sym typeface="Arial"/>
              </a:rPr>
              <a:t>Sterkte: 		</a:t>
            </a:r>
            <a:r>
              <a:rPr kumimoji="0" lang="en" sz="700" b="0" i="0" u="none" strike="noStrike" kern="0" cap="none" spc="0" normalizeH="0" baseline="0" noProof="0" dirty="0">
                <a:ln>
                  <a:noFill/>
                </a:ln>
                <a:solidFill>
                  <a:srgbClr val="0070C0"/>
                </a:solidFill>
                <a:effectLst/>
                <a:uLnTx/>
                <a:uFillTx/>
                <a:latin typeface="Arial"/>
                <a:ea typeface="Arial"/>
                <a:cs typeface="Arial"/>
                <a:sym typeface="Arial"/>
              </a:rPr>
              <a:t>50 mg</a:t>
            </a:r>
            <a:endParaRPr kumimoji="0" sz="8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700" b="0" i="0" u="none" strike="noStrike" kern="0" cap="none" spc="0" normalizeH="0" baseline="0" noProof="0" dirty="0">
                <a:ln>
                  <a:noFill/>
                </a:ln>
                <a:solidFill>
                  <a:srgbClr val="000000"/>
                </a:solidFill>
                <a:effectLst/>
                <a:uLnTx/>
                <a:uFillTx/>
                <a:latin typeface="Arial"/>
                <a:ea typeface="Arial"/>
                <a:cs typeface="Arial"/>
                <a:sym typeface="Arial"/>
              </a:rPr>
              <a:t>Actieve substantie: 		</a:t>
            </a:r>
            <a:r>
              <a:rPr kumimoji="0" lang="en" sz="700" b="0" i="0" u="none" strike="noStrike" kern="0" cap="none" spc="0" normalizeH="0" baseline="0" noProof="0" dirty="0">
                <a:ln>
                  <a:noFill/>
                </a:ln>
                <a:solidFill>
                  <a:srgbClr val="0070C0"/>
                </a:solidFill>
                <a:effectLst/>
                <a:uLnTx/>
                <a:uFillTx/>
                <a:latin typeface="Arial"/>
                <a:ea typeface="Arial"/>
                <a:cs typeface="Arial"/>
                <a:sym typeface="Arial"/>
              </a:rPr>
              <a:t>Qdrug</a:t>
            </a:r>
            <a:endParaRPr kumimoji="0" sz="700" b="0" i="0" u="none" strike="noStrike" kern="0" cap="none" spc="0" normalizeH="0" baseline="0" noProof="0" dirty="0">
              <a:ln>
                <a:noFill/>
              </a:ln>
              <a:solidFill>
                <a:srgbClr val="0070C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700" b="0" i="0" u="none" strike="noStrike" kern="0" cap="none" spc="0" normalizeH="0" baseline="0" noProof="0" dirty="0">
                <a:ln>
                  <a:noFill/>
                </a:ln>
                <a:solidFill>
                  <a:srgbClr val="000000"/>
                </a:solidFill>
                <a:effectLst/>
                <a:uLnTx/>
                <a:uFillTx/>
                <a:latin typeface="Arial"/>
                <a:ea typeface="Arial"/>
                <a:cs typeface="Arial"/>
                <a:sym typeface="Arial"/>
              </a:rPr>
              <a:t>ID nummer: 		</a:t>
            </a:r>
            <a:r>
              <a:rPr kumimoji="0" lang="en" sz="700" b="0" i="0" u="none" strike="noStrike" kern="0" cap="none" spc="0" normalizeH="0" baseline="0" noProof="0" dirty="0">
                <a:ln>
                  <a:noFill/>
                </a:ln>
                <a:solidFill>
                  <a:srgbClr val="0070C0"/>
                </a:solidFill>
                <a:effectLst/>
                <a:uLnTx/>
                <a:uFillTx/>
                <a:latin typeface="Arial"/>
                <a:ea typeface="Arial"/>
                <a:cs typeface="Arial"/>
                <a:sym typeface="Arial"/>
              </a:rPr>
              <a:t>Number-123</a:t>
            </a:r>
            <a:endParaRPr kumimoji="0" sz="8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700" b="0" i="0" u="none" strike="noStrike" kern="0" cap="none" spc="0" normalizeH="0" baseline="0" noProof="0" dirty="0">
                <a:ln>
                  <a:noFill/>
                </a:ln>
                <a:solidFill>
                  <a:srgbClr val="000000"/>
                </a:solidFill>
                <a:effectLst/>
                <a:uLnTx/>
                <a:uFillTx/>
                <a:latin typeface="Arial"/>
                <a:ea typeface="Arial"/>
                <a:cs typeface="Arial"/>
                <a:sym typeface="Arial"/>
              </a:rPr>
              <a:t>Kleur: 		</a:t>
            </a:r>
            <a:r>
              <a:rPr kumimoji="0" lang="en" sz="700" b="0" i="0" u="none" strike="noStrike" kern="0" cap="none" spc="0" normalizeH="0" baseline="0" noProof="0" dirty="0">
                <a:ln>
                  <a:noFill/>
                </a:ln>
                <a:solidFill>
                  <a:srgbClr val="0070C0"/>
                </a:solidFill>
                <a:effectLst/>
                <a:uLnTx/>
                <a:uFillTx/>
                <a:latin typeface="Arial"/>
                <a:ea typeface="Arial"/>
                <a:cs typeface="Arial"/>
                <a:sym typeface="Arial"/>
              </a:rPr>
              <a:t>blauw</a:t>
            </a:r>
            <a:endParaRPr kumimoji="0" sz="700" b="0" i="0" u="none" strike="noStrike" kern="0" cap="none" spc="0" normalizeH="0" baseline="0" noProof="0" dirty="0">
              <a:ln>
                <a:noFill/>
              </a:ln>
              <a:solidFill>
                <a:srgbClr val="0070C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700" b="0" i="0" u="none" strike="noStrike" kern="0" cap="none" spc="0" normalizeH="0" baseline="0" noProof="0" dirty="0">
                <a:ln>
                  <a:noFill/>
                </a:ln>
                <a:solidFill>
                  <a:srgbClr val="000000"/>
                </a:solidFill>
                <a:effectLst/>
                <a:uLnTx/>
                <a:uFillTx/>
                <a:latin typeface="Arial"/>
                <a:ea typeface="Arial"/>
                <a:cs typeface="Arial"/>
                <a:sym typeface="Arial"/>
              </a:rPr>
              <a:t>Vorm: 		</a:t>
            </a:r>
            <a:r>
              <a:rPr kumimoji="0" lang="en" sz="700" b="0" i="0" u="none" strike="noStrike" kern="0" cap="none" spc="0" normalizeH="0" baseline="0" noProof="0" dirty="0">
                <a:ln>
                  <a:noFill/>
                </a:ln>
                <a:solidFill>
                  <a:srgbClr val="0070C0"/>
                </a:solidFill>
                <a:effectLst/>
                <a:uLnTx/>
                <a:uFillTx/>
                <a:latin typeface="Arial"/>
                <a:ea typeface="Arial"/>
                <a:cs typeface="Arial"/>
                <a:sym typeface="Arial"/>
              </a:rPr>
              <a:t>ovaal</a:t>
            </a:r>
            <a:endParaRPr kumimoji="0" sz="700" b="0" i="0" u="none" strike="noStrike" kern="0" cap="none" spc="0" normalizeH="0" baseline="0" noProof="0" dirty="0">
              <a:ln>
                <a:noFill/>
              </a:ln>
              <a:solidFill>
                <a:srgbClr val="0070C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700" b="0" i="0" u="none" strike="noStrike" kern="0" cap="none" spc="0" normalizeH="0" baseline="0" noProof="0" dirty="0">
                <a:ln>
                  <a:noFill/>
                </a:ln>
                <a:solidFill>
                  <a:srgbClr val="000000"/>
                </a:solidFill>
                <a:effectLst/>
                <a:uLnTx/>
                <a:uFillTx/>
                <a:latin typeface="Arial"/>
                <a:ea typeface="Arial"/>
                <a:cs typeface="Arial"/>
                <a:sym typeface="Arial"/>
              </a:rPr>
              <a:t>Directe verpakking: 		</a:t>
            </a:r>
            <a:r>
              <a:rPr kumimoji="0" lang="en" sz="700" b="0" i="0" u="none" strike="noStrike" kern="0" cap="none" spc="0" normalizeH="0" baseline="0" noProof="0" dirty="0">
                <a:ln>
                  <a:noFill/>
                </a:ln>
                <a:solidFill>
                  <a:srgbClr val="0070C0"/>
                </a:solidFill>
                <a:effectLst/>
                <a:uLnTx/>
                <a:uFillTx/>
                <a:latin typeface="Arial"/>
                <a:ea typeface="Arial"/>
                <a:cs typeface="Arial"/>
                <a:sym typeface="Arial"/>
              </a:rPr>
              <a:t>alu/pvc blisterverpakking</a:t>
            </a:r>
            <a:endParaRPr kumimoji="0" sz="700" b="0" i="0" u="none" strike="noStrike" kern="0" cap="none" spc="0" normalizeH="0" baseline="0" noProof="0" dirty="0">
              <a:ln>
                <a:noFill/>
              </a:ln>
              <a:solidFill>
                <a:srgbClr val="0070C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700" b="0" i="0" u="none" strike="noStrike" kern="0" cap="none" spc="0" normalizeH="0" baseline="0" noProof="0" dirty="0">
                <a:ln>
                  <a:noFill/>
                </a:ln>
                <a:solidFill>
                  <a:srgbClr val="000000"/>
                </a:solidFill>
                <a:effectLst/>
                <a:uLnTx/>
                <a:uFillTx/>
                <a:latin typeface="Arial"/>
                <a:ea typeface="Arial"/>
                <a:cs typeface="Arial"/>
                <a:sym typeface="Arial"/>
              </a:rPr>
              <a:t>Alu/pvc blisterverpakking inhoud: 	</a:t>
            </a:r>
            <a:r>
              <a:rPr kumimoji="0" lang="en" sz="700" b="0" i="0" u="none" strike="noStrike" kern="0" cap="none" spc="0" normalizeH="0" baseline="0" noProof="0" dirty="0">
                <a:ln>
                  <a:noFill/>
                </a:ln>
                <a:solidFill>
                  <a:srgbClr val="0070C0"/>
                </a:solidFill>
                <a:effectLst/>
                <a:uLnTx/>
                <a:uFillTx/>
                <a:latin typeface="Arial"/>
                <a:ea typeface="Arial"/>
                <a:cs typeface="Arial"/>
                <a:sym typeface="Arial"/>
              </a:rPr>
              <a:t>10</a:t>
            </a:r>
            <a:endParaRPr kumimoji="0" sz="8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700" b="0" i="0" u="none" strike="noStrike" kern="0" cap="none" spc="0" normalizeH="0" baseline="0" noProof="0" dirty="0">
                <a:ln>
                  <a:noFill/>
                </a:ln>
                <a:solidFill>
                  <a:srgbClr val="000000"/>
                </a:solidFill>
                <a:effectLst/>
                <a:uLnTx/>
                <a:uFillTx/>
                <a:latin typeface="Arial"/>
                <a:ea typeface="Arial"/>
                <a:cs typeface="Arial"/>
                <a:sym typeface="Arial"/>
              </a:rPr>
              <a:t>Buiten verpakking: 		</a:t>
            </a:r>
            <a:r>
              <a:rPr kumimoji="0" lang="en" sz="700" b="0" i="0" u="none" strike="noStrike" kern="0" cap="none" spc="0" normalizeH="0" baseline="0" noProof="0" dirty="0">
                <a:ln>
                  <a:noFill/>
                </a:ln>
                <a:solidFill>
                  <a:srgbClr val="0070C0"/>
                </a:solidFill>
                <a:effectLst/>
                <a:uLnTx/>
                <a:uFillTx/>
                <a:latin typeface="Arial"/>
                <a:ea typeface="Arial"/>
                <a:cs typeface="Arial"/>
                <a:sym typeface="Arial"/>
              </a:rPr>
              <a:t>kartonnen doos</a:t>
            </a:r>
            <a:endParaRPr kumimoji="0" sz="700" b="0" i="0" u="none" strike="noStrike" kern="0" cap="none" spc="0" normalizeH="0" baseline="0" noProof="0" dirty="0">
              <a:ln>
                <a:noFill/>
              </a:ln>
              <a:solidFill>
                <a:srgbClr val="0070C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700" b="0" i="0" u="none" strike="noStrike" kern="0" cap="none" spc="0" normalizeH="0" baseline="0" noProof="0" dirty="0">
                <a:ln>
                  <a:noFill/>
                </a:ln>
                <a:solidFill>
                  <a:srgbClr val="000000"/>
                </a:solidFill>
                <a:effectLst/>
                <a:uLnTx/>
                <a:uFillTx/>
                <a:latin typeface="Arial"/>
                <a:ea typeface="Arial"/>
                <a:cs typeface="Arial"/>
                <a:sym typeface="Arial"/>
              </a:rPr>
              <a:t>Kartonnen doos inhoud: 	</a:t>
            </a:r>
            <a:r>
              <a:rPr kumimoji="0" lang="en" sz="700" b="0" i="0" u="none" strike="noStrike" kern="0" cap="none" spc="0" normalizeH="0" baseline="0" noProof="0" dirty="0">
                <a:ln>
                  <a:noFill/>
                </a:ln>
                <a:solidFill>
                  <a:srgbClr val="0070C0"/>
                </a:solidFill>
                <a:effectLst/>
                <a:uLnTx/>
                <a:uFillTx/>
                <a:latin typeface="Arial"/>
                <a:ea typeface="Arial"/>
                <a:cs typeface="Arial"/>
                <a:sym typeface="Arial"/>
              </a:rPr>
              <a:t>een of meer</a:t>
            </a:r>
            <a:endParaRPr kumimoji="0" sz="700" b="0" i="0" u="none" strike="noStrike" kern="0" cap="none" spc="0" normalizeH="0" baseline="0" noProof="0" dirty="0">
              <a:ln>
                <a:noFill/>
              </a:ln>
              <a:solidFill>
                <a:srgbClr val="0070C0"/>
              </a:solidFill>
              <a:effectLst/>
              <a:uLnTx/>
              <a:uFillTx/>
              <a:latin typeface="Arial"/>
              <a:ea typeface="Arial"/>
              <a:cs typeface="Arial"/>
              <a:sym typeface="Arial"/>
            </a:endParaRPr>
          </a:p>
        </p:txBody>
      </p:sp>
      <p:sp>
        <p:nvSpPr>
          <p:cNvPr id="1453" name="Google Shape;1453;p105"/>
          <p:cNvSpPr txBox="1"/>
          <p:nvPr/>
        </p:nvSpPr>
        <p:spPr>
          <a:xfrm>
            <a:off x="5331771" y="3026067"/>
            <a:ext cx="3525000" cy="157800"/>
          </a:xfrm>
          <a:prstGeom prst="rect">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l" defTabSz="914400" rtl="0" eaLnBrk="1" fontAlgn="auto" latinLnBrk="0" hangingPunct="1">
              <a:lnSpc>
                <a:spcPct val="100000"/>
              </a:lnSpc>
              <a:spcBef>
                <a:spcPts val="0"/>
              </a:spcBef>
              <a:spcAft>
                <a:spcPts val="0"/>
              </a:spcAft>
              <a:buClr>
                <a:srgbClr val="FF0000"/>
              </a:buClr>
              <a:buSzPts val="1100"/>
              <a:buFont typeface="Arial"/>
              <a:buNone/>
              <a:tabLst/>
              <a:defRPr/>
            </a:pPr>
            <a:r>
              <a:rPr kumimoji="0" lang="en" sz="1100" b="1" i="0" u="none" strike="noStrike" kern="0" cap="none" spc="0" normalizeH="0" baseline="0" noProof="0">
                <a:ln>
                  <a:noFill/>
                </a:ln>
                <a:solidFill>
                  <a:srgbClr val="FFFFFF"/>
                </a:solidFill>
                <a:effectLst/>
                <a:uLnTx/>
                <a:uFillTx/>
                <a:latin typeface="Arial"/>
                <a:ea typeface="Arial"/>
                <a:cs typeface="Arial"/>
                <a:sym typeface="Arial"/>
              </a:rPr>
              <a:t>32P1 Dutch</a:t>
            </a:r>
            <a:endParaRPr kumimoji="0" sz="11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454" name="Google Shape;1454;p105"/>
          <p:cNvSpPr txBox="1"/>
          <p:nvPr/>
        </p:nvSpPr>
        <p:spPr>
          <a:xfrm>
            <a:off x="5334249" y="1299387"/>
            <a:ext cx="3520939" cy="1610411"/>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Product name: 		</a:t>
            </a:r>
            <a: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t>ProduQt</a:t>
            </a:r>
            <a:endParaRPr kumimoji="0" sz="900" b="0" i="0" u="none" strike="noStrike" kern="0" cap="none" spc="0" normalizeH="0" baseline="0" noProof="0" dirty="0">
              <a:ln>
                <a:noFill/>
              </a:ln>
              <a:solidFill>
                <a:srgbClr val="0070C0"/>
              </a:solidFill>
              <a:effectLst/>
              <a:uLnTx/>
              <a:uFillTx/>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Manufactured dose form: 	</a:t>
            </a:r>
            <a: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t>film-coated tablet</a:t>
            </a:r>
            <a:endParaRPr kumimoji="0" sz="9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Strength: 		</a:t>
            </a:r>
            <a: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t>50 mg</a:t>
            </a:r>
            <a:endParaRPr kumimoji="0" sz="9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Active substance: 	</a:t>
            </a:r>
            <a: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t>Qdrug</a:t>
            </a:r>
            <a:endParaRPr kumimoji="0" sz="900" b="0" i="0" u="none" strike="noStrike" kern="0" cap="none" spc="0" normalizeH="0" baseline="0" noProof="0" dirty="0">
              <a:ln>
                <a:noFill/>
              </a:ln>
              <a:solidFill>
                <a:srgbClr val="0070C0"/>
              </a:solidFill>
              <a:effectLst/>
              <a:uLnTx/>
              <a:uFillTx/>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ID number: 		</a:t>
            </a:r>
            <a: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t>Number-123</a:t>
            </a:r>
            <a:endParaRPr kumimoji="0" sz="9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Colour: 		</a:t>
            </a:r>
            <a:r>
              <a:rPr kumimoji="0" lang="en" sz="900" b="0" i="0" u="none" strike="noStrike" kern="0" cap="none" spc="0" normalizeH="0" baseline="0" noProof="0" dirty="0">
                <a:ln>
                  <a:noFill/>
                </a:ln>
                <a:solidFill>
                  <a:srgbClr val="0070C0"/>
                </a:solidFill>
                <a:effectLst/>
                <a:uLnTx/>
                <a:uFillTx/>
                <a:latin typeface="Arial"/>
                <a:cs typeface="Arial"/>
                <a:sym typeface="Arial"/>
              </a:rPr>
              <a:t>b</a:t>
            </a:r>
            <a: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t>lue</a:t>
            </a:r>
            <a:endParaRPr kumimoji="0" sz="9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Shape: 		</a:t>
            </a:r>
            <a:r>
              <a:rPr kumimoji="0" lang="en" sz="900" b="0" i="0" u="none" strike="noStrike" kern="0" cap="none" spc="0" normalizeH="0" baseline="0" noProof="0" dirty="0">
                <a:ln>
                  <a:noFill/>
                </a:ln>
                <a:solidFill>
                  <a:srgbClr val="0070C0"/>
                </a:solidFill>
                <a:effectLst/>
                <a:uLnTx/>
                <a:uFillTx/>
                <a:latin typeface="Arial"/>
                <a:cs typeface="Arial"/>
                <a:sym typeface="Arial"/>
              </a:rPr>
              <a:t>o</a:t>
            </a:r>
            <a: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t>val</a:t>
            </a:r>
            <a:endParaRPr kumimoji="0" sz="9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Primary container type: 	</a:t>
            </a:r>
            <a: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t>alu/pvc blister</a:t>
            </a:r>
            <a:endParaRPr kumimoji="0" sz="9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Quantity </a:t>
            </a:r>
            <a:r>
              <a:rPr kumimoji="0" lang="en" sz="900" b="0" i="0" u="none" strike="noStrike" kern="0" cap="none" spc="0" normalizeH="0" baseline="0" noProof="0" dirty="0">
                <a:ln>
                  <a:noFill/>
                </a:ln>
                <a:solidFill>
                  <a:srgbClr val="000000"/>
                </a:solidFill>
                <a:effectLst/>
                <a:uLnTx/>
                <a:uFillTx/>
                <a:latin typeface="Arial"/>
                <a:cs typeface="Arial"/>
                <a:sym typeface="Arial"/>
              </a:rPr>
              <a:t>in primary container: </a:t>
            </a: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	</a:t>
            </a:r>
            <a: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t>10</a:t>
            </a:r>
            <a:endParaRPr kumimoji="0" sz="9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 sz="900" b="0" i="0" u="none" strike="noStrike" kern="0" cap="none" spc="0" normalizeH="0" baseline="0" noProof="0" dirty="0">
                <a:ln>
                  <a:noFill/>
                </a:ln>
                <a:solidFill>
                  <a:srgbClr val="000000"/>
                </a:solidFill>
                <a:effectLst/>
                <a:uLnTx/>
                <a:uFillTx/>
                <a:latin typeface="Arial"/>
                <a:cs typeface="Arial"/>
                <a:sym typeface="Arial"/>
              </a:rPr>
              <a:t>Seconardary</a:t>
            </a: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 container type: 	</a:t>
            </a:r>
            <a: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t>carton box</a:t>
            </a:r>
            <a:endParaRPr kumimoji="0" sz="9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 sz="900" b="0" i="0" u="none" strike="noStrike" kern="0" cap="none" spc="0" normalizeH="0" baseline="0" noProof="0" dirty="0">
                <a:ln>
                  <a:noFill/>
                </a:ln>
                <a:solidFill>
                  <a:srgbClr val="000000"/>
                </a:solidFill>
                <a:effectLst/>
                <a:uLnTx/>
                <a:uFillTx/>
                <a:latin typeface="Arial"/>
                <a:cs typeface="Arial"/>
                <a:sym typeface="Arial"/>
              </a:rPr>
              <a:t>Quantity in seconardary container:</a:t>
            </a: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 	</a:t>
            </a:r>
            <a: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t>one or more</a:t>
            </a:r>
            <a:endParaRPr kumimoji="0" sz="9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455" name="Google Shape;1455;p105"/>
          <p:cNvSpPr txBox="1"/>
          <p:nvPr/>
        </p:nvSpPr>
        <p:spPr>
          <a:xfrm>
            <a:off x="5333188" y="1141645"/>
            <a:ext cx="3522000" cy="157800"/>
          </a:xfrm>
          <a:prstGeom prst="rect">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100" b="1" i="0" u="none" strike="noStrike" kern="0" cap="none" spc="0" normalizeH="0" baseline="0" noProof="0">
                <a:ln>
                  <a:noFill/>
                </a:ln>
                <a:solidFill>
                  <a:srgbClr val="FFFFFF"/>
                </a:solidFill>
                <a:effectLst/>
                <a:uLnTx/>
                <a:uFillTx/>
                <a:latin typeface="Arial"/>
                <a:ea typeface="Arial"/>
                <a:cs typeface="Arial"/>
                <a:sym typeface="Arial"/>
              </a:rPr>
              <a:t>32P1 English</a:t>
            </a:r>
            <a:endParaRPr kumimoji="0" sz="1100" b="0" i="0" u="none" strike="noStrike" kern="0" cap="none" spc="0" normalizeH="0" baseline="0" noProof="0">
              <a:ln>
                <a:noFill/>
              </a:ln>
              <a:solidFill>
                <a:srgbClr val="FFFFFF"/>
              </a:solidFill>
              <a:effectLst/>
              <a:uLnTx/>
              <a:uFillTx/>
              <a:latin typeface="Arial"/>
              <a:cs typeface="Arial"/>
              <a:sym typeface="Arial"/>
            </a:endParaRPr>
          </a:p>
        </p:txBody>
      </p:sp>
      <p:sp>
        <p:nvSpPr>
          <p:cNvPr id="1456" name="Google Shape;1456;p105"/>
          <p:cNvSpPr txBox="1"/>
          <p:nvPr/>
        </p:nvSpPr>
        <p:spPr>
          <a:xfrm>
            <a:off x="-733425" y="-304800"/>
            <a:ext cx="4926000" cy="276900"/>
          </a:xfrm>
          <a:prstGeom prst="rect">
            <a:avLst/>
          </a:prstGeom>
          <a:noFill/>
          <a:ln>
            <a:noFill/>
          </a:ln>
        </p:spPr>
        <p:txBody>
          <a:bodyPr spcFirstLastPara="1" wrap="square" lIns="68575" tIns="34275" rIns="68575"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TextBox 20">
            <a:extLst>
              <a:ext uri="{FF2B5EF4-FFF2-40B4-BE49-F238E27FC236}">
                <a16:creationId xmlns:a16="http://schemas.microsoft.com/office/drawing/2014/main" id="{61C0A9CD-46C6-4CFC-82A4-21506CEF4574}"/>
              </a:ext>
            </a:extLst>
          </p:cNvPr>
          <p:cNvSpPr txBox="1"/>
          <p:nvPr/>
        </p:nvSpPr>
        <p:spPr>
          <a:xfrm rot="19961690">
            <a:off x="3086182" y="812138"/>
            <a:ext cx="3657600" cy="461665"/>
          </a:xfrm>
          <a:prstGeom prst="rect">
            <a:avLst/>
          </a:prstGeom>
          <a:solidFill>
            <a:srgbClr val="FFFF00"/>
          </a:solidFill>
          <a:ln>
            <a:solidFill>
              <a:schemeClr val="accent1"/>
            </a:solidFill>
          </a:ln>
        </p:spPr>
        <p:txBody>
          <a:bodyPr wrap="square" rtlCol="0">
            <a:spAutoFit/>
          </a:bodyPr>
          <a:lstStyle/>
          <a:p>
            <a:r>
              <a:rPr lang="en-US" sz="2400" dirty="0">
                <a:latin typeface="Arial Rounded MT Bold" panose="020F0704030504030204" pitchFamily="34" charset="0"/>
              </a:rPr>
              <a:t>From Roche/Genentech</a:t>
            </a:r>
          </a:p>
        </p:txBody>
      </p:sp>
    </p:spTree>
    <p:extLst>
      <p:ext uri="{BB962C8B-B14F-4D97-AF65-F5344CB8AC3E}">
        <p14:creationId xmlns:p14="http://schemas.microsoft.com/office/powerpoint/2010/main" val="2932292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sp>
        <p:nvSpPr>
          <p:cNvPr id="1496" name="Google Shape;1496;p107"/>
          <p:cNvSpPr txBox="1">
            <a:spLocks noGrp="1"/>
          </p:cNvSpPr>
          <p:nvPr>
            <p:ph type="title"/>
          </p:nvPr>
        </p:nvSpPr>
        <p:spPr>
          <a:xfrm>
            <a:off x="230981" y="273844"/>
            <a:ext cx="7977000" cy="431100"/>
          </a:xfrm>
          <a:prstGeom prst="rect">
            <a:avLst/>
          </a:prstGeom>
          <a:noFill/>
          <a:ln>
            <a:noFill/>
          </a:ln>
        </p:spPr>
        <p:txBody>
          <a:bodyPr spcFirstLastPara="1" wrap="square" lIns="0" tIns="34275" rIns="68575" bIns="34275" anchor="ctr" anchorCtr="0">
            <a:noAutofit/>
          </a:bodyPr>
          <a:lstStyle/>
          <a:p>
            <a:pPr>
              <a:spcBef>
                <a:spcPts val="1400"/>
              </a:spcBef>
            </a:pPr>
            <a:r>
              <a:rPr lang="en" sz="2400" b="1" i="0" u="none" strike="noStrike" cap="none" dirty="0">
                <a:solidFill>
                  <a:schemeClr val="dk1"/>
                </a:solidFill>
                <a:latin typeface="Arial"/>
                <a:ea typeface="Arial"/>
                <a:cs typeface="Arial"/>
                <a:sym typeface="Arial"/>
              </a:rPr>
              <a:t>Example: Narrative </a:t>
            </a:r>
            <a:r>
              <a:rPr lang="en" dirty="0"/>
              <a:t>vs.</a:t>
            </a:r>
            <a:r>
              <a:rPr lang="en" sz="2400" b="1" i="0" u="none" strike="noStrike" cap="none" dirty="0">
                <a:solidFill>
                  <a:schemeClr val="dk1"/>
                </a:solidFill>
                <a:latin typeface="Arial"/>
                <a:ea typeface="Arial"/>
                <a:cs typeface="Arial"/>
                <a:sym typeface="Arial"/>
              </a:rPr>
              <a:t> Tab</a:t>
            </a:r>
            <a:r>
              <a:rPr lang="en" dirty="0"/>
              <a:t>le</a:t>
            </a:r>
            <a:br>
              <a:rPr lang="en" dirty="0"/>
            </a:br>
            <a:r>
              <a:rPr lang="en-US" dirty="0">
                <a:solidFill>
                  <a:srgbClr val="000000"/>
                </a:solidFill>
                <a:latin typeface="Arial" panose="020B0604020202020204" pitchFamily="34" charset="0"/>
                <a:ea typeface="Arial" panose="020B0604020202020204" pitchFamily="34" charset="0"/>
                <a:cs typeface="Arial" panose="020B0604020202020204" pitchFamily="34" charset="0"/>
              </a:rPr>
              <a:t>Concentrate for solution for injection</a:t>
            </a:r>
            <a:br>
              <a:rPr lang="en-US" dirty="0"/>
            </a:br>
            <a:endParaRPr dirty="0"/>
          </a:p>
        </p:txBody>
      </p:sp>
      <p:sp>
        <p:nvSpPr>
          <p:cNvPr id="1497" name="Google Shape;1497;p107"/>
          <p:cNvSpPr txBox="1">
            <a:spLocks noGrp="1"/>
          </p:cNvSpPr>
          <p:nvPr>
            <p:ph type="body" idx="1"/>
          </p:nvPr>
        </p:nvSpPr>
        <p:spPr>
          <a:xfrm>
            <a:off x="230982" y="1170595"/>
            <a:ext cx="3637500" cy="196961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 </a:t>
            </a:r>
            <a:endParaRPr/>
          </a:p>
        </p:txBody>
      </p:sp>
      <p:sp>
        <p:nvSpPr>
          <p:cNvPr id="1498" name="Google Shape;1498;p107"/>
          <p:cNvSpPr txBox="1">
            <a:spLocks noGrp="1"/>
          </p:cNvSpPr>
          <p:nvPr>
            <p:ph type="body" idx="2"/>
          </p:nvPr>
        </p:nvSpPr>
        <p:spPr>
          <a:xfrm>
            <a:off x="230981" y="828374"/>
            <a:ext cx="4268400" cy="382200"/>
          </a:xfrm>
          <a:prstGeom prst="rect">
            <a:avLst/>
          </a:prstGeom>
          <a:noFill/>
          <a:ln>
            <a:noFill/>
          </a:ln>
        </p:spPr>
        <p:txBody>
          <a:bodyPr spcFirstLastPara="1" wrap="square" lIns="0" tIns="34275" rIns="68575" bIns="34275" anchor="t" anchorCtr="0">
            <a:noAutofit/>
          </a:bodyPr>
          <a:lstStyle/>
          <a:p>
            <a:pPr marL="0" marR="0" lvl="0" indent="0" algn="l" rtl="0">
              <a:lnSpc>
                <a:spcPct val="90000"/>
              </a:lnSpc>
              <a:spcBef>
                <a:spcPts val="0"/>
              </a:spcBef>
              <a:spcAft>
                <a:spcPts val="0"/>
              </a:spcAft>
              <a:buClr>
                <a:schemeClr val="accent1"/>
              </a:buClr>
              <a:buSzPts val="1800"/>
              <a:buFont typeface="Arial"/>
              <a:buNone/>
            </a:pPr>
            <a:r>
              <a:rPr lang="en" sz="1800" b="1" i="1" u="none" strike="noStrike" cap="none">
                <a:solidFill>
                  <a:schemeClr val="accent1"/>
                </a:solidFill>
                <a:latin typeface="Arial"/>
                <a:ea typeface="Arial"/>
                <a:cs typeface="Arial"/>
                <a:sym typeface="Arial"/>
              </a:rPr>
              <a:t>Narrative</a:t>
            </a:r>
            <a:endParaRPr/>
          </a:p>
        </p:txBody>
      </p:sp>
      <p:sp>
        <p:nvSpPr>
          <p:cNvPr id="1499" name="Google Shape;1499;p107"/>
          <p:cNvSpPr txBox="1">
            <a:spLocks noGrp="1"/>
          </p:cNvSpPr>
          <p:nvPr>
            <p:ph type="body" idx="4"/>
          </p:nvPr>
        </p:nvSpPr>
        <p:spPr>
          <a:xfrm>
            <a:off x="4412569" y="828374"/>
            <a:ext cx="3602700" cy="382200"/>
          </a:xfrm>
          <a:prstGeom prst="rect">
            <a:avLst/>
          </a:prstGeom>
          <a:noFill/>
          <a:ln>
            <a:noFill/>
          </a:ln>
        </p:spPr>
        <p:txBody>
          <a:bodyPr spcFirstLastPara="1" wrap="square" lIns="0" tIns="34275" rIns="68575" bIns="34275" anchor="t" anchorCtr="0">
            <a:noAutofit/>
          </a:bodyPr>
          <a:lstStyle/>
          <a:p>
            <a:pPr marL="0" marR="0" lvl="0" indent="0" algn="l" rtl="0">
              <a:lnSpc>
                <a:spcPct val="90000"/>
              </a:lnSpc>
              <a:spcBef>
                <a:spcPts val="0"/>
              </a:spcBef>
              <a:spcAft>
                <a:spcPts val="0"/>
              </a:spcAft>
              <a:buClr>
                <a:schemeClr val="accent1"/>
              </a:buClr>
              <a:buSzPts val="1800"/>
              <a:buFont typeface="Arial"/>
              <a:buNone/>
            </a:pPr>
            <a:r>
              <a:rPr lang="en" sz="1800" b="1" i="1" u="none" strike="noStrike" cap="none" dirty="0">
                <a:solidFill>
                  <a:schemeClr val="accent1"/>
                </a:solidFill>
                <a:latin typeface="Arial"/>
                <a:ea typeface="Arial"/>
                <a:cs typeface="Arial"/>
                <a:sym typeface="Arial"/>
              </a:rPr>
              <a:t>Tabular view</a:t>
            </a:r>
            <a:endParaRPr dirty="0"/>
          </a:p>
        </p:txBody>
      </p:sp>
      <p:sp>
        <p:nvSpPr>
          <p:cNvPr id="1503" name="Google Shape;1503;p107"/>
          <p:cNvSpPr txBox="1"/>
          <p:nvPr/>
        </p:nvSpPr>
        <p:spPr>
          <a:xfrm>
            <a:off x="287154" y="1384710"/>
            <a:ext cx="3525000" cy="17118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The drug product, </a:t>
            </a:r>
            <a:r>
              <a:rPr kumimoji="0" lang="en" sz="900" b="0" i="0" u="none" strike="noStrike" kern="0" cap="none" spc="0" normalizeH="0" baseline="0" noProof="0" dirty="0">
                <a:ln>
                  <a:noFill/>
                </a:ln>
                <a:solidFill>
                  <a:srgbClr val="4F81BD"/>
                </a:solidFill>
                <a:effectLst/>
                <a:uLnTx/>
                <a:uFillTx/>
                <a:latin typeface="Arial"/>
                <a:ea typeface="Arial"/>
                <a:cs typeface="Arial"/>
                <a:sym typeface="Arial"/>
              </a:rPr>
              <a:t>ProQuit </a:t>
            </a:r>
            <a:r>
              <a:rPr kumimoji="0" lang="en" sz="900" b="0" i="0" u="none" strike="noStrike" kern="0" cap="none" spc="0" normalizeH="0" baseline="0" noProof="0" dirty="0">
                <a:ln>
                  <a:noFill/>
                </a:ln>
                <a:solidFill>
                  <a:srgbClr val="00B050"/>
                </a:solidFill>
                <a:effectLst/>
                <a:uLnTx/>
                <a:uFillTx/>
                <a:latin typeface="Arial"/>
                <a:ea typeface="Arial"/>
                <a:cs typeface="Arial"/>
                <a:sym typeface="Arial"/>
              </a:rPr>
              <a:t>(Number-456) </a:t>
            </a: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is a </a:t>
            </a:r>
            <a:r>
              <a:rPr kumimoji="0" lang="en" sz="900" b="0" i="0" u="none" strike="noStrike" kern="0" cap="none" spc="0" normalizeH="0" baseline="0" noProof="0" dirty="0">
                <a:ln>
                  <a:noFill/>
                </a:ln>
                <a:solidFill>
                  <a:srgbClr val="4F81BD"/>
                </a:solidFill>
                <a:effectLst/>
                <a:highlight>
                  <a:srgbClr val="FFFFFF"/>
                </a:highlight>
                <a:uLnTx/>
                <a:uFillTx/>
                <a:latin typeface="Arial"/>
                <a:ea typeface="Arial"/>
                <a:cs typeface="Arial"/>
                <a:sym typeface="Arial"/>
              </a:rPr>
              <a:t>colourless </a:t>
            </a:r>
            <a:r>
              <a:rPr kumimoji="0" lang="en" sz="900" b="0" i="0" u="none" strike="noStrike" kern="0" cap="none" spc="0" normalizeH="0" baseline="0" noProof="0" dirty="0">
                <a:ln>
                  <a:noFill/>
                </a:ln>
                <a:solidFill>
                  <a:srgbClr val="4F81BD"/>
                </a:solidFill>
                <a:effectLst/>
                <a:highlight>
                  <a:srgbClr val="FFFFFF"/>
                </a:highlight>
                <a:uLnTx/>
                <a:uFillTx/>
                <a:latin typeface="Arial"/>
                <a:cs typeface="Arial"/>
                <a:sym typeface="Arial"/>
              </a:rPr>
              <a:t>concentrate for solution for injection </a:t>
            </a: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containing</a:t>
            </a:r>
            <a:r>
              <a:rPr kumimoji="0" lang="en" sz="900" b="0" i="0" u="none" strike="noStrike" kern="0" cap="none" spc="0" normalizeH="0" baseline="0" noProof="0" dirty="0">
                <a:ln>
                  <a:noFill/>
                </a:ln>
                <a:solidFill>
                  <a:srgbClr val="4F81BD"/>
                </a:solidFill>
                <a:effectLst/>
                <a:uLnTx/>
                <a:uFillTx/>
                <a:latin typeface="Arial"/>
                <a:ea typeface="Arial"/>
                <a:cs typeface="Arial"/>
                <a:sym typeface="Arial"/>
              </a:rPr>
              <a:t> 5 mg/mL Qdrug</a:t>
            </a: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a:t>
            </a:r>
            <a:endParaRPr kumimoji="0" sz="9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500"/>
              </a:spcBef>
              <a:spcAft>
                <a:spcPts val="0"/>
              </a:spcAft>
              <a:buClr>
                <a:srgbClr val="000000"/>
              </a:buClr>
              <a:buSzTx/>
              <a:buFont typeface="Arial"/>
              <a:buNone/>
              <a:tabLst/>
              <a:defRPr/>
            </a:pP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The </a:t>
            </a:r>
            <a:r>
              <a:rPr kumimoji="0" lang="en" sz="900" b="0" i="0" u="none" strike="noStrike" kern="0" cap="none" spc="0" normalizeH="0" baseline="0" noProof="0" dirty="0">
                <a:ln>
                  <a:noFill/>
                </a:ln>
                <a:solidFill>
                  <a:srgbClr val="4F81BD"/>
                </a:solidFill>
                <a:effectLst/>
                <a:highlight>
                  <a:srgbClr val="FFFFFF"/>
                </a:highlight>
                <a:uLnTx/>
                <a:uFillTx/>
                <a:latin typeface="Arial"/>
                <a:cs typeface="Arial"/>
                <a:sym typeface="Arial"/>
              </a:rPr>
              <a:t>concentrate for solution for injection </a:t>
            </a: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is packed in a </a:t>
            </a:r>
            <a: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t>glass</a:t>
            </a: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 </a:t>
            </a:r>
            <a:r>
              <a:rPr kumimoji="0" lang="en" sz="900" b="0" i="0" u="none" strike="noStrike" kern="0" cap="none" spc="0" normalizeH="0" baseline="0" noProof="0" dirty="0">
                <a:ln>
                  <a:noFill/>
                </a:ln>
                <a:solidFill>
                  <a:srgbClr val="4F81BD"/>
                </a:solidFill>
                <a:effectLst/>
                <a:uLnTx/>
                <a:uFillTx/>
                <a:latin typeface="Arial"/>
                <a:ea typeface="Arial"/>
                <a:cs typeface="Arial"/>
                <a:sym typeface="Arial"/>
              </a:rPr>
              <a:t>vial</a:t>
            </a: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 with a minimal extractable volume of </a:t>
            </a:r>
            <a: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t>2 mL</a:t>
            </a: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a:t>
            </a:r>
            <a:endParaRPr kumimoji="0" sz="9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500"/>
              </a:spcBef>
              <a:spcAft>
                <a:spcPts val="0"/>
              </a:spcAft>
              <a:buClr>
                <a:srgbClr val="000000"/>
              </a:buClr>
              <a:buSzTx/>
              <a:buFont typeface="Arial"/>
              <a:buNone/>
              <a:tabLst/>
              <a:defRPr/>
            </a:pP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The </a:t>
            </a:r>
            <a:r>
              <a:rPr kumimoji="0" lang="en" sz="900" b="0" i="0" u="none" strike="noStrike" kern="0" cap="none" spc="0" normalizeH="0" baseline="0" noProof="0" dirty="0">
                <a:ln>
                  <a:noFill/>
                </a:ln>
                <a:solidFill>
                  <a:srgbClr val="4F81BD"/>
                </a:solidFill>
                <a:effectLst/>
                <a:highlight>
                  <a:srgbClr val="FFFFFF"/>
                </a:highlight>
                <a:uLnTx/>
                <a:uFillTx/>
                <a:latin typeface="Arial"/>
                <a:cs typeface="Arial"/>
                <a:sym typeface="Arial"/>
              </a:rPr>
              <a:t>concentrate for solution for injection </a:t>
            </a: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is to be diluted with the solvent </a:t>
            </a:r>
            <a: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t>water for injection </a:t>
            </a: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prior to administration.</a:t>
            </a:r>
            <a:endParaRPr kumimoji="0" sz="9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500"/>
              </a:spcBef>
              <a:spcAft>
                <a:spcPts val="0"/>
              </a:spcAft>
              <a:buClr>
                <a:srgbClr val="000000"/>
              </a:buClr>
              <a:buSzTx/>
              <a:buFont typeface="Arial"/>
              <a:buNone/>
              <a:tabLst/>
              <a:defRPr/>
            </a:pPr>
            <a:b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br>
            <a:b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br>
            <a: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t>One</a:t>
            </a: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 </a:t>
            </a:r>
            <a: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t>glass</a:t>
            </a: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 </a:t>
            </a:r>
            <a: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t>vial</a:t>
            </a: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 of the </a:t>
            </a:r>
            <a:r>
              <a:rPr kumimoji="0" lang="en" sz="900" b="0" i="0" u="none" strike="noStrike" kern="0" cap="none" spc="0" normalizeH="0" baseline="0" noProof="0" dirty="0">
                <a:ln>
                  <a:noFill/>
                </a:ln>
                <a:solidFill>
                  <a:srgbClr val="4F81BD"/>
                </a:solidFill>
                <a:effectLst/>
                <a:highlight>
                  <a:srgbClr val="FFFFFF"/>
                </a:highlight>
                <a:uLnTx/>
                <a:uFillTx/>
                <a:latin typeface="Arial"/>
                <a:cs typeface="Arial"/>
                <a:sym typeface="Arial"/>
              </a:rPr>
              <a:t>concentrate for solution for injection </a:t>
            </a: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is </a:t>
            </a:r>
            <a:b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b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co-packed with </a:t>
            </a:r>
            <a: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t>one</a:t>
            </a: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 </a:t>
            </a:r>
            <a: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t>glass</a:t>
            </a: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 </a:t>
            </a:r>
            <a: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t>vial</a:t>
            </a: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 of </a:t>
            </a:r>
            <a: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t>solvent</a:t>
            </a: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 in a </a:t>
            </a:r>
            <a:r>
              <a:rPr kumimoji="0" lang="en" sz="900" b="0" i="0" u="none" strike="noStrike" kern="0" cap="none" spc="0" normalizeH="0" baseline="0" noProof="0" dirty="0">
                <a:ln>
                  <a:noFill/>
                </a:ln>
                <a:solidFill>
                  <a:srgbClr val="0070C0"/>
                </a:solidFill>
                <a:effectLst/>
                <a:uLnTx/>
                <a:uFillTx/>
                <a:latin typeface="Arial"/>
                <a:ea typeface="Arial"/>
                <a:cs typeface="Arial"/>
                <a:sym typeface="Arial"/>
              </a:rPr>
              <a:t>carton box</a:t>
            </a:r>
            <a:r>
              <a:rPr kumimoji="0" lang="en" sz="900" b="0" i="0" u="none" strike="noStrike" kern="0" cap="none" spc="0" normalizeH="0" baseline="0" noProof="0" dirty="0">
                <a:ln>
                  <a:noFill/>
                </a:ln>
                <a:solidFill>
                  <a:srgbClr val="000000"/>
                </a:solidFill>
                <a:effectLst/>
                <a:uLnTx/>
                <a:uFillTx/>
                <a:latin typeface="Arial"/>
                <a:ea typeface="Arial"/>
                <a:cs typeface="Arial"/>
                <a:sym typeface="Arial"/>
              </a:rPr>
              <a:t>.</a:t>
            </a:r>
            <a:endParaRPr kumimoji="0" sz="9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508" name="Google Shape;1508;p107"/>
          <p:cNvSpPr txBox="1"/>
          <p:nvPr/>
        </p:nvSpPr>
        <p:spPr>
          <a:xfrm>
            <a:off x="4388488" y="1170595"/>
            <a:ext cx="4197727" cy="2468717"/>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1100"/>
              <a:buFont typeface="Arial"/>
              <a:buNone/>
              <a:tabLst/>
              <a:defRPr/>
            </a:pPr>
            <a:r>
              <a:rPr kumimoji="0" lang="en" sz="1100" b="0" i="0" u="none" strike="noStrike" kern="0" cap="none" spc="0" normalizeH="0" baseline="0" noProof="0">
                <a:ln>
                  <a:noFill/>
                </a:ln>
                <a:solidFill>
                  <a:srgbClr val="000000"/>
                </a:solidFill>
                <a:effectLst/>
                <a:uLnTx/>
                <a:uFillTx/>
                <a:latin typeface="Arial"/>
                <a:ea typeface="Arial"/>
                <a:cs typeface="Arial"/>
                <a:sym typeface="Arial"/>
              </a:rPr>
              <a:t> </a:t>
            </a:r>
            <a:endParaRPr kumimoji="0" sz="11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509" name="Google Shape;1509;p107"/>
          <p:cNvSpPr txBox="1"/>
          <p:nvPr/>
        </p:nvSpPr>
        <p:spPr>
          <a:xfrm>
            <a:off x="4444661" y="1453897"/>
            <a:ext cx="4050116" cy="210312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Product name: 		</a:t>
            </a:r>
            <a:r>
              <a:rPr kumimoji="0" lang="en" sz="1000" b="0" i="0" u="none" strike="noStrike" kern="0" cap="none" spc="0" normalizeH="0" baseline="0" noProof="0" dirty="0">
                <a:ln>
                  <a:noFill/>
                </a:ln>
                <a:solidFill>
                  <a:srgbClr val="0070C0"/>
                </a:solidFill>
                <a:effectLst/>
                <a:uLnTx/>
                <a:uFillTx/>
                <a:latin typeface="Arial"/>
                <a:cs typeface="Arial"/>
                <a:sym typeface="Arial"/>
              </a:rPr>
              <a:t>ProQuit</a:t>
            </a:r>
            <a:endParaRPr kumimoji="0" sz="1000" b="0" i="0" u="none" strike="noStrike" kern="0" cap="none" spc="0" normalizeH="0" baseline="0" noProof="0" dirty="0">
              <a:ln>
                <a:noFill/>
              </a:ln>
              <a:solidFill>
                <a:srgbClr val="0070C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Manufactured dose form: 	</a:t>
            </a:r>
            <a:r>
              <a:rPr kumimoji="0" lang="en" sz="1000" b="0" i="0" u="none" strike="noStrike" kern="0" cap="none" spc="0" normalizeH="0" baseline="0" noProof="0" dirty="0">
                <a:ln>
                  <a:noFill/>
                </a:ln>
                <a:solidFill>
                  <a:srgbClr val="0070C0"/>
                </a:solidFill>
                <a:effectLst/>
                <a:uLnTx/>
                <a:uFillTx/>
                <a:latin typeface="Arial"/>
                <a:cs typeface="Arial"/>
                <a:sym typeface="Arial"/>
              </a:rPr>
              <a:t>concentrate for solution for injection </a:t>
            </a:r>
            <a:endParaRPr kumimoji="0" sz="10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Concentration: 		</a:t>
            </a:r>
            <a:r>
              <a:rPr kumimoji="0" lang="en" sz="1000" b="0" i="0" u="none" strike="noStrike" kern="0" cap="none" spc="0" normalizeH="0" baseline="0" noProof="0" dirty="0">
                <a:ln>
                  <a:noFill/>
                </a:ln>
                <a:solidFill>
                  <a:srgbClr val="0070C0"/>
                </a:solidFill>
                <a:effectLst/>
                <a:uLnTx/>
                <a:uFillTx/>
                <a:latin typeface="Arial"/>
                <a:cs typeface="Arial"/>
                <a:sym typeface="Arial"/>
              </a:rPr>
              <a:t>5 mg/mL</a:t>
            </a:r>
            <a:endParaRPr kumimoji="0" sz="10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Administrable dose form: 	</a:t>
            </a:r>
            <a:r>
              <a:rPr kumimoji="0" lang="en" sz="1000" b="0" i="0" u="none" strike="noStrike" kern="0" cap="none" spc="0" normalizeH="0" baseline="0" noProof="0" dirty="0">
                <a:ln>
                  <a:noFill/>
                </a:ln>
                <a:solidFill>
                  <a:srgbClr val="0070C0"/>
                </a:solidFill>
                <a:effectLst/>
                <a:uLnTx/>
                <a:uFillTx/>
                <a:latin typeface="Arial"/>
                <a:cs typeface="Arial"/>
                <a:sym typeface="Arial"/>
              </a:rPr>
              <a:t>solution for injection</a:t>
            </a:r>
            <a:endParaRPr kumimoji="0" sz="10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Strength/Concentration: 	</a:t>
            </a:r>
            <a:r>
              <a:rPr kumimoji="0" lang="en" sz="1000" b="0" i="0" u="none" strike="noStrike" kern="0" cap="none" spc="0" normalizeH="0" baseline="0" noProof="0" dirty="0">
                <a:ln>
                  <a:noFill/>
                </a:ln>
                <a:solidFill>
                  <a:srgbClr val="0070C0"/>
                </a:solidFill>
                <a:effectLst/>
                <a:uLnTx/>
                <a:uFillTx/>
                <a:latin typeface="Arial"/>
                <a:cs typeface="Arial"/>
                <a:sym typeface="Arial"/>
              </a:rPr>
              <a:t>500 mcg/mL</a:t>
            </a:r>
            <a:endParaRPr kumimoji="0" sz="10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Active substance: 	</a:t>
            </a:r>
            <a:r>
              <a:rPr kumimoji="0" lang="en" sz="1000" b="0" i="0" u="none" strike="noStrike" kern="0" cap="none" spc="0" normalizeH="0" baseline="0" noProof="0" dirty="0">
                <a:ln>
                  <a:noFill/>
                </a:ln>
                <a:solidFill>
                  <a:srgbClr val="0070C0"/>
                </a:solidFill>
                <a:effectLst/>
                <a:uLnTx/>
                <a:uFillTx/>
                <a:latin typeface="Arial"/>
                <a:cs typeface="Arial"/>
                <a:sym typeface="Arial"/>
              </a:rPr>
              <a:t>Qdrug</a:t>
            </a:r>
            <a:endParaRPr kumimoji="0" sz="1000" b="0" i="0" u="none" strike="noStrike" kern="0" cap="none" spc="0" normalizeH="0" baseline="0" noProof="0" dirty="0">
              <a:ln>
                <a:noFill/>
              </a:ln>
              <a:solidFill>
                <a:srgbClr val="0070C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Colour: 		</a:t>
            </a:r>
            <a:r>
              <a:rPr kumimoji="0" lang="en" sz="1000" b="0" i="0" u="none" strike="noStrike" kern="0" cap="none" spc="0" normalizeH="0" baseline="0" noProof="0" dirty="0">
                <a:ln>
                  <a:noFill/>
                </a:ln>
                <a:solidFill>
                  <a:srgbClr val="0070C0"/>
                </a:solidFill>
                <a:effectLst/>
                <a:uLnTx/>
                <a:uFillTx/>
                <a:latin typeface="Arial"/>
                <a:cs typeface="Arial"/>
                <a:sym typeface="Arial"/>
              </a:rPr>
              <a:t>colourless (clear)</a:t>
            </a:r>
            <a:endParaRPr kumimoji="0" sz="10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ID number: 		</a:t>
            </a:r>
            <a:r>
              <a:rPr kumimoji="0" lang="en" sz="1000" b="0" i="0" u="none" strike="noStrike" kern="0" cap="none" spc="0" normalizeH="0" baseline="0" noProof="0" dirty="0">
                <a:ln>
                  <a:noFill/>
                </a:ln>
                <a:solidFill>
                  <a:srgbClr val="0070C0"/>
                </a:solidFill>
                <a:effectLst/>
                <a:uLnTx/>
                <a:uFillTx/>
                <a:latin typeface="Arial"/>
                <a:cs typeface="Arial"/>
                <a:sym typeface="Arial"/>
              </a:rPr>
              <a:t>Number-456</a:t>
            </a:r>
            <a:endParaRPr kumimoji="0" sz="10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Primary container type: 	</a:t>
            </a:r>
            <a:r>
              <a:rPr kumimoji="0" lang="en" sz="1000" b="0" i="0" u="none" strike="noStrike" kern="0" cap="none" spc="0" normalizeH="0" baseline="0" noProof="0" dirty="0">
                <a:ln>
                  <a:noFill/>
                </a:ln>
                <a:solidFill>
                  <a:srgbClr val="0070C0"/>
                </a:solidFill>
                <a:effectLst/>
                <a:uLnTx/>
                <a:uFillTx/>
                <a:latin typeface="Arial"/>
                <a:cs typeface="Arial"/>
                <a:sym typeface="Arial"/>
              </a:rPr>
              <a:t>glass vial</a:t>
            </a:r>
            <a:endParaRPr kumimoji="0" sz="10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Quantity in primary container: 	</a:t>
            </a:r>
            <a:r>
              <a:rPr kumimoji="0" lang="en" sz="1000" b="0" i="0" u="none" strike="noStrike" kern="0" cap="none" spc="0" normalizeH="0" baseline="0" noProof="0" dirty="0">
                <a:ln>
                  <a:noFill/>
                </a:ln>
                <a:solidFill>
                  <a:srgbClr val="0070C0"/>
                </a:solidFill>
                <a:effectLst/>
                <a:uLnTx/>
                <a:uFillTx/>
                <a:latin typeface="Arial"/>
                <a:cs typeface="Arial"/>
                <a:sym typeface="Arial"/>
              </a:rPr>
              <a:t>3 mL</a:t>
            </a:r>
            <a:endParaRPr kumimoji="0" sz="10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Minimum extractable volume: 	</a:t>
            </a:r>
            <a:r>
              <a:rPr kumimoji="0" lang="en" sz="1000" b="0" i="0" u="none" strike="noStrike" kern="0" cap="none" spc="0" normalizeH="0" baseline="0" noProof="0" dirty="0">
                <a:ln>
                  <a:noFill/>
                </a:ln>
                <a:solidFill>
                  <a:srgbClr val="0070C0"/>
                </a:solidFill>
                <a:effectLst/>
                <a:uLnTx/>
                <a:uFillTx/>
                <a:latin typeface="Arial"/>
                <a:cs typeface="Arial"/>
                <a:sym typeface="Arial"/>
              </a:rPr>
              <a:t>2 mL</a:t>
            </a:r>
            <a:endParaRPr kumimoji="0" sz="10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Seconardary container type: 	</a:t>
            </a:r>
            <a:r>
              <a:rPr kumimoji="0" lang="en" sz="1000" b="0" i="0" u="none" strike="noStrike" kern="0" cap="none" spc="0" normalizeH="0" baseline="0" noProof="0" dirty="0">
                <a:ln>
                  <a:noFill/>
                </a:ln>
                <a:solidFill>
                  <a:srgbClr val="0070C0"/>
                </a:solidFill>
                <a:effectLst/>
                <a:uLnTx/>
                <a:uFillTx/>
                <a:latin typeface="Arial"/>
                <a:cs typeface="Arial"/>
                <a:sym typeface="Arial"/>
              </a:rPr>
              <a:t>carton box</a:t>
            </a:r>
            <a:endParaRPr kumimoji="0" sz="10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Quantity in seconardary cont.: 	</a:t>
            </a:r>
            <a:r>
              <a:rPr kumimoji="0" lang="en" sz="1000" b="0" i="0" u="none" strike="noStrike" kern="0" cap="none" spc="0" normalizeH="0" baseline="0" noProof="0" dirty="0">
                <a:ln>
                  <a:noFill/>
                </a:ln>
                <a:solidFill>
                  <a:srgbClr val="0070C0"/>
                </a:solidFill>
                <a:effectLst/>
                <a:uLnTx/>
                <a:uFillTx/>
                <a:latin typeface="Arial"/>
                <a:cs typeface="Arial"/>
                <a:sym typeface="Arial"/>
              </a:rPr>
              <a:t>1</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1512" name="Google Shape;1512;p107"/>
          <p:cNvSpPr txBox="1"/>
          <p:nvPr/>
        </p:nvSpPr>
        <p:spPr>
          <a:xfrm>
            <a:off x="4446078" y="1224046"/>
            <a:ext cx="4048700" cy="158333"/>
          </a:xfrm>
          <a:prstGeom prst="rect">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dirty="0">
                <a:ln>
                  <a:noFill/>
                </a:ln>
                <a:solidFill>
                  <a:srgbClr val="FFFFFF"/>
                </a:solidFill>
                <a:effectLst/>
                <a:uLnTx/>
                <a:uFillTx/>
                <a:latin typeface="Arial"/>
                <a:cs typeface="Arial"/>
                <a:sym typeface="Arial"/>
              </a:rPr>
              <a:t>32P1 concentrate for solution for injection</a:t>
            </a:r>
            <a:endParaRPr kumimoji="0" lang="en-US"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1513" name="Google Shape;1513;p107"/>
          <p:cNvSpPr txBox="1"/>
          <p:nvPr/>
        </p:nvSpPr>
        <p:spPr>
          <a:xfrm>
            <a:off x="287154" y="1224046"/>
            <a:ext cx="3525000" cy="160800"/>
          </a:xfrm>
          <a:prstGeom prst="rect">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900" b="1" i="0" u="none" strike="noStrike" kern="0" cap="none" spc="0" normalizeH="0" baseline="0" noProof="0" dirty="0">
                <a:ln>
                  <a:noFill/>
                </a:ln>
                <a:solidFill>
                  <a:srgbClr val="FFFFFF"/>
                </a:solidFill>
                <a:effectLst/>
                <a:uLnTx/>
                <a:uFillTx/>
                <a:latin typeface="Arial"/>
                <a:ea typeface="Arial"/>
                <a:cs typeface="Arial"/>
                <a:sym typeface="Arial"/>
              </a:rPr>
              <a:t>32P1 concentrate for solution for injection</a:t>
            </a:r>
            <a:endParaRPr kumimoji="0" sz="1100" b="0" i="0" u="none" strike="noStrike" kern="0" cap="none" spc="0" normalizeH="0" baseline="0" noProof="0" dirty="0">
              <a:ln>
                <a:noFill/>
              </a:ln>
              <a:solidFill>
                <a:srgbClr val="FFFFFF"/>
              </a:solidFill>
              <a:effectLst/>
              <a:uLnTx/>
              <a:uFillTx/>
              <a:latin typeface="Arial"/>
              <a:cs typeface="Arial"/>
              <a:sym typeface="Arial"/>
            </a:endParaRPr>
          </a:p>
        </p:txBody>
      </p:sp>
      <p:sp>
        <p:nvSpPr>
          <p:cNvPr id="1517" name="Google Shape;1517;p107"/>
          <p:cNvSpPr/>
          <p:nvPr/>
        </p:nvSpPr>
        <p:spPr>
          <a:xfrm>
            <a:off x="335775" y="1603491"/>
            <a:ext cx="1831200" cy="157800"/>
          </a:xfrm>
          <a:prstGeom prst="rect">
            <a:avLst/>
          </a:prstGeom>
          <a:solidFill>
            <a:srgbClr val="F4CCCC">
              <a:alpha val="59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8" name="Google Shape;1518;p107"/>
          <p:cNvSpPr/>
          <p:nvPr/>
        </p:nvSpPr>
        <p:spPr>
          <a:xfrm>
            <a:off x="569150" y="1796741"/>
            <a:ext cx="1831200" cy="157800"/>
          </a:xfrm>
          <a:prstGeom prst="rect">
            <a:avLst/>
          </a:prstGeom>
          <a:solidFill>
            <a:srgbClr val="F4CCCC">
              <a:alpha val="59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9" name="Google Shape;1519;p107"/>
          <p:cNvSpPr/>
          <p:nvPr/>
        </p:nvSpPr>
        <p:spPr>
          <a:xfrm>
            <a:off x="573900" y="2134866"/>
            <a:ext cx="1831200" cy="157800"/>
          </a:xfrm>
          <a:prstGeom prst="rect">
            <a:avLst/>
          </a:prstGeom>
          <a:solidFill>
            <a:srgbClr val="F4CCCC">
              <a:alpha val="59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0" name="Google Shape;1520;p107"/>
          <p:cNvSpPr/>
          <p:nvPr/>
        </p:nvSpPr>
        <p:spPr>
          <a:xfrm>
            <a:off x="1412100" y="2756712"/>
            <a:ext cx="1831200" cy="157800"/>
          </a:xfrm>
          <a:prstGeom prst="rect">
            <a:avLst/>
          </a:prstGeom>
          <a:solidFill>
            <a:srgbClr val="F4CCCC">
              <a:alpha val="59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1517;p107"/>
          <p:cNvSpPr/>
          <p:nvPr/>
        </p:nvSpPr>
        <p:spPr>
          <a:xfrm>
            <a:off x="6294614" y="1702949"/>
            <a:ext cx="2053857" cy="126793"/>
          </a:xfrm>
          <a:prstGeom prst="rect">
            <a:avLst/>
          </a:prstGeom>
          <a:solidFill>
            <a:srgbClr val="F4CCCC">
              <a:alpha val="59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1449;p105"/>
          <p:cNvSpPr txBox="1"/>
          <p:nvPr/>
        </p:nvSpPr>
        <p:spPr>
          <a:xfrm>
            <a:off x="711056" y="4922764"/>
            <a:ext cx="1822800" cy="129900"/>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700" b="0" i="0" u="none" strike="noStrike" kern="0" cap="none" spc="0" normalizeH="0" baseline="0" noProof="0" dirty="0">
                <a:ln>
                  <a:noFill/>
                </a:ln>
                <a:solidFill>
                  <a:srgbClr val="888888"/>
                </a:solidFill>
                <a:effectLst/>
                <a:uLnTx/>
                <a:uFillTx/>
                <a:latin typeface="Arial"/>
                <a:ea typeface="Arial"/>
                <a:cs typeface="Arial"/>
                <a:sym typeface="Arial"/>
              </a:rPr>
              <a:t>Roche/eCTDconsultancy</a:t>
            </a:r>
            <a:endParaRPr kumimoji="0" sz="700" b="0" i="0" u="none" strike="noStrike" kern="0" cap="none" spc="0" normalizeH="0" baseline="0" noProof="0" dirty="0">
              <a:ln>
                <a:noFill/>
              </a:ln>
              <a:solidFill>
                <a:srgbClr val="888888"/>
              </a:solidFill>
              <a:effectLst/>
              <a:uLnTx/>
              <a:uFillTx/>
              <a:latin typeface="Arial"/>
              <a:ea typeface="Arial"/>
              <a:cs typeface="Arial"/>
              <a:sym typeface="Arial"/>
            </a:endParaRPr>
          </a:p>
        </p:txBody>
      </p:sp>
      <p:sp>
        <p:nvSpPr>
          <p:cNvPr id="34" name="Google Shape;1450;p105"/>
          <p:cNvSpPr txBox="1"/>
          <p:nvPr/>
        </p:nvSpPr>
        <p:spPr>
          <a:xfrm>
            <a:off x="5963854" y="4922764"/>
            <a:ext cx="2171700" cy="123900"/>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700" b="0" i="0" u="none" strike="noStrike" kern="0" cap="none" spc="0" normalizeH="0" baseline="0" noProof="0">
                <a:ln>
                  <a:noFill/>
                </a:ln>
                <a:solidFill>
                  <a:srgbClr val="888888"/>
                </a:solidFill>
                <a:effectLst/>
                <a:uLnTx/>
                <a:uFillTx/>
                <a:latin typeface="Arial"/>
                <a:ea typeface="Arial"/>
                <a:cs typeface="Arial"/>
                <a:sym typeface="Arial"/>
              </a:rPr>
              <a:t>CMC from document to data</a:t>
            </a:r>
            <a:endParaRPr kumimoji="0" sz="1100" b="0" i="0" u="none" strike="noStrike" kern="0" cap="none" spc="0" normalizeH="0" baseline="0" noProof="0">
              <a:ln>
                <a:noFill/>
              </a:ln>
              <a:solidFill>
                <a:srgbClr val="000000"/>
              </a:solidFill>
              <a:effectLst/>
              <a:uLnTx/>
              <a:uFillTx/>
              <a:latin typeface="Arial"/>
              <a:cs typeface="Arial"/>
              <a:sym typeface="Arial"/>
            </a:endParaRPr>
          </a:p>
        </p:txBody>
      </p:sp>
      <p:sp>
        <p:nvSpPr>
          <p:cNvPr id="18" name="TextBox 17">
            <a:extLst>
              <a:ext uri="{FF2B5EF4-FFF2-40B4-BE49-F238E27FC236}">
                <a16:creationId xmlns:a16="http://schemas.microsoft.com/office/drawing/2014/main" id="{48E3BE59-B680-4FF6-978E-1C3600AE4959}"/>
              </a:ext>
            </a:extLst>
          </p:cNvPr>
          <p:cNvSpPr txBox="1"/>
          <p:nvPr/>
        </p:nvSpPr>
        <p:spPr>
          <a:xfrm>
            <a:off x="2365181" y="3937739"/>
            <a:ext cx="3657600" cy="461665"/>
          </a:xfrm>
          <a:prstGeom prst="rect">
            <a:avLst/>
          </a:prstGeom>
          <a:solidFill>
            <a:srgbClr val="FFFF00"/>
          </a:solidFill>
          <a:ln>
            <a:solidFill>
              <a:schemeClr val="accent1"/>
            </a:solidFill>
          </a:ln>
        </p:spPr>
        <p:txBody>
          <a:bodyPr wrap="square" rtlCol="0">
            <a:spAutoFit/>
          </a:bodyPr>
          <a:lstStyle/>
          <a:p>
            <a:r>
              <a:rPr lang="en-US" sz="2400" dirty="0">
                <a:latin typeface="Arial Rounded MT Bold" panose="020F0704030504030204" pitchFamily="34" charset="0"/>
              </a:rPr>
              <a:t>From Roche/Genentech</a:t>
            </a:r>
          </a:p>
        </p:txBody>
      </p:sp>
    </p:spTree>
    <p:extLst>
      <p:ext uri="{BB962C8B-B14F-4D97-AF65-F5344CB8AC3E}">
        <p14:creationId xmlns:p14="http://schemas.microsoft.com/office/powerpoint/2010/main" val="352605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7"/>
                                        </p:tgtEl>
                                        <p:attrNameLst>
                                          <p:attrName>style.visibility</p:attrName>
                                        </p:attrNameLst>
                                      </p:cBhvr>
                                      <p:to>
                                        <p:strVal val="visible"/>
                                      </p:to>
                                    </p:set>
                                    <p:animEffect transition="in" filter="fade">
                                      <p:cBhvr>
                                        <p:cTn id="7" dur="1000"/>
                                        <p:tgtEl>
                                          <p:spTgt spid="1517"/>
                                        </p:tgtEl>
                                      </p:cBhvr>
                                    </p:animEffect>
                                  </p:childTnLst>
                                </p:cTn>
                              </p:par>
                              <p:par>
                                <p:cTn id="8" presetID="10" presetClass="entr" presetSubtype="0" fill="hold" nodeType="withEffect">
                                  <p:stCondLst>
                                    <p:cond delay="0"/>
                                  </p:stCondLst>
                                  <p:childTnLst>
                                    <p:set>
                                      <p:cBhvr>
                                        <p:cTn id="9" dur="1" fill="hold">
                                          <p:stCondLst>
                                            <p:cond delay="0"/>
                                          </p:stCondLst>
                                        </p:cTn>
                                        <p:tgtEl>
                                          <p:spTgt spid="1518"/>
                                        </p:tgtEl>
                                        <p:attrNameLst>
                                          <p:attrName>style.visibility</p:attrName>
                                        </p:attrNameLst>
                                      </p:cBhvr>
                                      <p:to>
                                        <p:strVal val="visible"/>
                                      </p:to>
                                    </p:set>
                                    <p:animEffect transition="in" filter="fade">
                                      <p:cBhvr>
                                        <p:cTn id="10" dur="1000"/>
                                        <p:tgtEl>
                                          <p:spTgt spid="1518"/>
                                        </p:tgtEl>
                                      </p:cBhvr>
                                    </p:animEffect>
                                  </p:childTnLst>
                                </p:cTn>
                              </p:par>
                              <p:par>
                                <p:cTn id="11" presetID="10" presetClass="entr" presetSubtype="0" fill="hold" nodeType="withEffect">
                                  <p:stCondLst>
                                    <p:cond delay="0"/>
                                  </p:stCondLst>
                                  <p:childTnLst>
                                    <p:set>
                                      <p:cBhvr>
                                        <p:cTn id="12" dur="1" fill="hold">
                                          <p:stCondLst>
                                            <p:cond delay="0"/>
                                          </p:stCondLst>
                                        </p:cTn>
                                        <p:tgtEl>
                                          <p:spTgt spid="1519"/>
                                        </p:tgtEl>
                                        <p:attrNameLst>
                                          <p:attrName>style.visibility</p:attrName>
                                        </p:attrNameLst>
                                      </p:cBhvr>
                                      <p:to>
                                        <p:strVal val="visible"/>
                                      </p:to>
                                    </p:set>
                                    <p:animEffect transition="in" filter="fade">
                                      <p:cBhvr>
                                        <p:cTn id="13" dur="1000"/>
                                        <p:tgtEl>
                                          <p:spTgt spid="1519"/>
                                        </p:tgtEl>
                                      </p:cBhvr>
                                    </p:animEffect>
                                  </p:childTnLst>
                                </p:cTn>
                              </p:par>
                              <p:par>
                                <p:cTn id="14" presetID="10" presetClass="entr" presetSubtype="0" fill="hold" nodeType="withEffect">
                                  <p:stCondLst>
                                    <p:cond delay="0"/>
                                  </p:stCondLst>
                                  <p:childTnLst>
                                    <p:set>
                                      <p:cBhvr>
                                        <p:cTn id="15" dur="1" fill="hold">
                                          <p:stCondLst>
                                            <p:cond delay="0"/>
                                          </p:stCondLst>
                                        </p:cTn>
                                        <p:tgtEl>
                                          <p:spTgt spid="1520"/>
                                        </p:tgtEl>
                                        <p:attrNameLst>
                                          <p:attrName>style.visibility</p:attrName>
                                        </p:attrNameLst>
                                      </p:cBhvr>
                                      <p:to>
                                        <p:strVal val="visible"/>
                                      </p:to>
                                    </p:set>
                                    <p:animEffect transition="in" filter="fade">
                                      <p:cBhvr>
                                        <p:cTn id="16" dur="1000"/>
                                        <p:tgtEl>
                                          <p:spTgt spid="15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p:cNvPr>
          <p:cNvGraphicFramePr>
            <a:graphicFrameLocks/>
          </p:cNvGraphicFramePr>
          <p:nvPr>
            <p:extLst>
              <p:ext uri="{D42A27DB-BD31-4B8C-83A1-F6EECF244321}">
                <p14:modId xmlns:p14="http://schemas.microsoft.com/office/powerpoint/2010/main" val="1996873658"/>
              </p:ext>
            </p:extLst>
          </p:nvPr>
        </p:nvGraphicFramePr>
        <p:xfrm>
          <a:off x="990600" y="971550"/>
          <a:ext cx="6047509" cy="375458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1EB93E2-21C5-41A4-B7F2-E4BCD79FF6EC}"/>
              </a:ext>
            </a:extLst>
          </p:cNvPr>
          <p:cNvSpPr txBox="1"/>
          <p:nvPr/>
        </p:nvSpPr>
        <p:spPr>
          <a:xfrm>
            <a:off x="6126096" y="1671278"/>
            <a:ext cx="2933380" cy="1107996"/>
          </a:xfrm>
          <a:prstGeom prst="rect">
            <a:avLst/>
          </a:prstGeom>
          <a:solidFill>
            <a:srgbClr val="00B0F0"/>
          </a:solidFill>
          <a:ln w="22225">
            <a:solidFill>
              <a:schemeClr val="accent1">
                <a:shade val="50000"/>
              </a:schemeClr>
            </a:solidFill>
          </a:ln>
        </p:spPr>
        <p:txBody>
          <a:bodyPr wrap="square" rtlCol="0">
            <a:spAutoFit/>
          </a:bodyPr>
          <a:lstStyle/>
          <a:p>
            <a:pPr marL="214313" indent="-214313">
              <a:buFont typeface="Arial" panose="020B0604020202020204" pitchFamily="34" charset="0"/>
              <a:buChar char="•"/>
            </a:pPr>
            <a:r>
              <a:rPr lang="en-US" sz="1500" dirty="0"/>
              <a:t>450 comments</a:t>
            </a:r>
          </a:p>
          <a:p>
            <a:pPr marL="214313" indent="-214313">
              <a:buFont typeface="Arial" panose="020B0604020202020204" pitchFamily="34" charset="0"/>
              <a:buChar char="•"/>
            </a:pPr>
            <a:r>
              <a:rPr lang="en-US" sz="1500" dirty="0"/>
              <a:t>11 organizations</a:t>
            </a:r>
          </a:p>
          <a:p>
            <a:pPr marL="557213" lvl="1" indent="-214313">
              <a:buFont typeface="Arial" panose="020B0604020202020204" pitchFamily="34" charset="0"/>
              <a:buChar char="•"/>
            </a:pPr>
            <a:r>
              <a:rPr lang="en-US" sz="1200" dirty="0"/>
              <a:t>Trade organizations (2)</a:t>
            </a:r>
          </a:p>
          <a:p>
            <a:pPr marL="557213" lvl="1" indent="-214313">
              <a:buFont typeface="Arial" panose="020B0604020202020204" pitchFamily="34" charset="0"/>
              <a:buChar char="•"/>
            </a:pPr>
            <a:r>
              <a:rPr lang="en-US" sz="1200" dirty="0"/>
              <a:t>Individual PhRMA members (6)</a:t>
            </a:r>
          </a:p>
          <a:p>
            <a:pPr marL="557213" lvl="1" indent="-214313">
              <a:buFont typeface="Arial" panose="020B0604020202020204" pitchFamily="34" charset="0"/>
              <a:buChar char="•"/>
            </a:pPr>
            <a:r>
              <a:rPr lang="en-US" sz="1200" dirty="0"/>
              <a:t>Misc (3)</a:t>
            </a:r>
          </a:p>
        </p:txBody>
      </p:sp>
      <p:sp>
        <p:nvSpPr>
          <p:cNvPr id="2" name="Title 1">
            <a:extLst>
              <a:ext uri="{FF2B5EF4-FFF2-40B4-BE49-F238E27FC236}">
                <a16:creationId xmlns:a16="http://schemas.microsoft.com/office/drawing/2014/main" id="{124BB8AE-4BFC-4272-9E40-C797AFD84A37}"/>
              </a:ext>
            </a:extLst>
          </p:cNvPr>
          <p:cNvSpPr>
            <a:spLocks noGrp="1"/>
          </p:cNvSpPr>
          <p:nvPr>
            <p:ph type="title"/>
          </p:nvPr>
        </p:nvSpPr>
        <p:spPr>
          <a:xfrm>
            <a:off x="267111" y="128779"/>
            <a:ext cx="8509103" cy="766571"/>
          </a:xfrm>
        </p:spPr>
        <p:txBody>
          <a:bodyPr>
            <a:normAutofit/>
          </a:bodyPr>
          <a:lstStyle/>
          <a:p>
            <a:r>
              <a:rPr lang="en-US" dirty="0"/>
              <a:t>Public Comment by Category</a:t>
            </a:r>
          </a:p>
        </p:txBody>
      </p:sp>
    </p:spTree>
    <p:extLst>
      <p:ext uri="{BB962C8B-B14F-4D97-AF65-F5344CB8AC3E}">
        <p14:creationId xmlns:p14="http://schemas.microsoft.com/office/powerpoint/2010/main" val="487758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F81F-6B49-4B2A-A7EC-8AC9D55FE212}"/>
              </a:ext>
            </a:extLst>
          </p:cNvPr>
          <p:cNvSpPr>
            <a:spLocks noGrp="1"/>
          </p:cNvSpPr>
          <p:nvPr>
            <p:ph type="title"/>
          </p:nvPr>
        </p:nvSpPr>
        <p:spPr>
          <a:xfrm>
            <a:off x="323850" y="133350"/>
            <a:ext cx="8509103" cy="762000"/>
          </a:xfrm>
        </p:spPr>
        <p:txBody>
          <a:bodyPr>
            <a:normAutofit/>
          </a:bodyPr>
          <a:lstStyle/>
          <a:p>
            <a:r>
              <a:rPr lang="en-US" sz="4000" dirty="0"/>
              <a:t>Summary</a:t>
            </a:r>
          </a:p>
        </p:txBody>
      </p:sp>
      <p:sp>
        <p:nvSpPr>
          <p:cNvPr id="3" name="Content Placeholder 2">
            <a:extLst>
              <a:ext uri="{FF2B5EF4-FFF2-40B4-BE49-F238E27FC236}">
                <a16:creationId xmlns:a16="http://schemas.microsoft.com/office/drawing/2014/main" id="{9FFBDCDF-92A8-43C8-B9DA-E02FFDB57823}"/>
              </a:ext>
            </a:extLst>
          </p:cNvPr>
          <p:cNvSpPr>
            <a:spLocks noGrp="1"/>
          </p:cNvSpPr>
          <p:nvPr>
            <p:ph idx="1"/>
          </p:nvPr>
        </p:nvSpPr>
        <p:spPr/>
        <p:txBody>
          <a:bodyPr>
            <a:normAutofit/>
          </a:bodyPr>
          <a:lstStyle/>
          <a:p>
            <a:r>
              <a:rPr lang="en-US" sz="2400" dirty="0"/>
              <a:t>Goals, Objectives &amp; Scope</a:t>
            </a:r>
          </a:p>
          <a:p>
            <a:r>
              <a:rPr lang="en-US" sz="2400" dirty="0"/>
              <a:t>Expected Benefits</a:t>
            </a:r>
          </a:p>
          <a:p>
            <a:r>
              <a:rPr lang="en-US" sz="2400" dirty="0"/>
              <a:t>Progress to Date</a:t>
            </a:r>
          </a:p>
          <a:p>
            <a:r>
              <a:rPr lang="en-US" sz="2400" dirty="0"/>
              <a:t>Public Comment Summary</a:t>
            </a:r>
          </a:p>
          <a:p>
            <a:r>
              <a:rPr lang="en-US" sz="2400" dirty="0"/>
              <a:t>Stakeholder Collaboration</a:t>
            </a:r>
          </a:p>
          <a:p>
            <a:pPr lvl="0"/>
            <a:r>
              <a:rPr lang="en-US" sz="2400" dirty="0"/>
              <a:t>Next Steps</a:t>
            </a:r>
          </a:p>
          <a:p>
            <a:pPr lvl="0"/>
            <a:r>
              <a:rPr lang="en-US" sz="2400" dirty="0"/>
              <a:t>Overall Timeline</a:t>
            </a:r>
          </a:p>
        </p:txBody>
      </p:sp>
    </p:spTree>
    <p:extLst>
      <p:ext uri="{BB962C8B-B14F-4D97-AF65-F5344CB8AC3E}">
        <p14:creationId xmlns:p14="http://schemas.microsoft.com/office/powerpoint/2010/main" val="3119848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ACE1-3D8D-444D-86A0-010CF27E2CED}"/>
              </a:ext>
            </a:extLst>
          </p:cNvPr>
          <p:cNvSpPr>
            <a:spLocks noGrp="1"/>
          </p:cNvSpPr>
          <p:nvPr>
            <p:ph type="title"/>
          </p:nvPr>
        </p:nvSpPr>
        <p:spPr>
          <a:xfrm>
            <a:off x="317448" y="163917"/>
            <a:ext cx="8509103" cy="731433"/>
          </a:xfrm>
        </p:spPr>
        <p:txBody>
          <a:bodyPr>
            <a:normAutofit/>
          </a:bodyPr>
          <a:lstStyle/>
          <a:p>
            <a:r>
              <a:rPr lang="en-US" dirty="0"/>
              <a:t>Federal Register Comments</a:t>
            </a:r>
          </a:p>
        </p:txBody>
      </p:sp>
      <p:sp>
        <p:nvSpPr>
          <p:cNvPr id="3" name="Content Placeholder 2">
            <a:extLst>
              <a:ext uri="{FF2B5EF4-FFF2-40B4-BE49-F238E27FC236}">
                <a16:creationId xmlns:a16="http://schemas.microsoft.com/office/drawing/2014/main" id="{56C05968-CCF7-4011-8CE4-A4D96F47E030}"/>
              </a:ext>
            </a:extLst>
          </p:cNvPr>
          <p:cNvSpPr>
            <a:spLocks noGrp="1"/>
          </p:cNvSpPr>
          <p:nvPr>
            <p:ph idx="1"/>
          </p:nvPr>
        </p:nvSpPr>
        <p:spPr/>
        <p:txBody>
          <a:bodyPr>
            <a:normAutofit/>
          </a:bodyPr>
          <a:lstStyle/>
          <a:p>
            <a:r>
              <a:rPr lang="en-US" sz="2250" dirty="0">
                <a:cs typeface="Calibri" panose="020F0502020204030204" pitchFamily="34" charset="0"/>
              </a:rPr>
              <a:t>Trade organizations (2)</a:t>
            </a:r>
          </a:p>
          <a:p>
            <a:pPr lvl="1">
              <a:buFont typeface="Arial" panose="020B0604020202020204" pitchFamily="34" charset="0"/>
              <a:buChar char="•"/>
            </a:pPr>
            <a:r>
              <a:rPr lang="en-US" sz="1900" dirty="0"/>
              <a:t>PhRMA</a:t>
            </a:r>
          </a:p>
          <a:p>
            <a:pPr lvl="1">
              <a:buFont typeface="Arial" panose="020B0604020202020204" pitchFamily="34" charset="0"/>
              <a:buChar char="•"/>
            </a:pPr>
            <a:r>
              <a:rPr lang="en-US" sz="1900" dirty="0"/>
              <a:t>Plasma Protein Therapeutics Assn</a:t>
            </a:r>
          </a:p>
          <a:p>
            <a:r>
              <a:rPr lang="en-US" sz="2250" dirty="0" err="1">
                <a:cs typeface="Calibri" panose="020F0502020204030204" pitchFamily="34" charset="0"/>
              </a:rPr>
              <a:t>Misc</a:t>
            </a:r>
            <a:r>
              <a:rPr lang="en-US" sz="2250" dirty="0">
                <a:cs typeface="Calibri" panose="020F0502020204030204" pitchFamily="34" charset="0"/>
              </a:rPr>
              <a:t> (3)</a:t>
            </a:r>
          </a:p>
          <a:p>
            <a:pPr lvl="1">
              <a:buFont typeface="Arial" panose="020B0604020202020204" pitchFamily="34" charset="0"/>
              <a:buChar char="•"/>
            </a:pPr>
            <a:r>
              <a:rPr lang="en-US" sz="1900" dirty="0"/>
              <a:t>Acuta</a:t>
            </a:r>
          </a:p>
          <a:p>
            <a:pPr lvl="1">
              <a:buFont typeface="Arial" panose="020B0604020202020204" pitchFamily="34" charset="0"/>
              <a:buChar char="•"/>
            </a:pPr>
            <a:r>
              <a:rPr lang="en-US" sz="1900" dirty="0"/>
              <a:t>Allotrope Foundation</a:t>
            </a:r>
          </a:p>
          <a:p>
            <a:pPr lvl="1">
              <a:buFont typeface="Arial" panose="020B0604020202020204" pitchFamily="34" charset="0"/>
              <a:buChar char="•"/>
            </a:pPr>
            <a:r>
              <a:rPr lang="en-US" sz="1900" dirty="0"/>
              <a:t>IRISS</a:t>
            </a:r>
          </a:p>
        </p:txBody>
      </p:sp>
      <p:sp>
        <p:nvSpPr>
          <p:cNvPr id="4" name="Content Placeholder 3">
            <a:extLst>
              <a:ext uri="{FF2B5EF4-FFF2-40B4-BE49-F238E27FC236}">
                <a16:creationId xmlns:a16="http://schemas.microsoft.com/office/drawing/2014/main" id="{E3EA2A63-9894-4EAA-855C-8EB61545EF96}"/>
              </a:ext>
            </a:extLst>
          </p:cNvPr>
          <p:cNvSpPr>
            <a:spLocks noGrp="1"/>
          </p:cNvSpPr>
          <p:nvPr>
            <p:ph sz="half" idx="4294967295"/>
          </p:nvPr>
        </p:nvSpPr>
        <p:spPr>
          <a:xfrm>
            <a:off x="4419600" y="1507332"/>
            <a:ext cx="4724400" cy="3262312"/>
          </a:xfrm>
        </p:spPr>
        <p:txBody>
          <a:bodyPr>
            <a:normAutofit/>
          </a:bodyPr>
          <a:lstStyle/>
          <a:p>
            <a:pPr lvl="1">
              <a:buFont typeface="Arial" panose="020B0604020202020204" pitchFamily="34" charset="0"/>
              <a:buChar char="•"/>
            </a:pPr>
            <a:r>
              <a:rPr lang="en-US" sz="2250" dirty="0"/>
              <a:t>Individual PhRMA members (6)</a:t>
            </a:r>
          </a:p>
          <a:p>
            <a:pPr lvl="2">
              <a:buFont typeface="Arial" panose="020B0604020202020204" pitchFamily="34" charset="0"/>
              <a:buChar char="•"/>
            </a:pPr>
            <a:r>
              <a:rPr lang="en-US" sz="1800" dirty="0"/>
              <a:t>Boehringer Ingelheim</a:t>
            </a:r>
          </a:p>
          <a:p>
            <a:pPr lvl="2">
              <a:buFont typeface="Arial" panose="020B0604020202020204" pitchFamily="34" charset="0"/>
              <a:buChar char="•"/>
            </a:pPr>
            <a:r>
              <a:rPr lang="en-US" sz="1800" dirty="0"/>
              <a:t>Johnson &amp; Johnson</a:t>
            </a:r>
          </a:p>
          <a:p>
            <a:pPr lvl="2">
              <a:buFont typeface="Arial" panose="020B0604020202020204" pitchFamily="34" charset="0"/>
              <a:buChar char="•"/>
            </a:pPr>
            <a:r>
              <a:rPr lang="en-US" sz="1800" dirty="0"/>
              <a:t>Merck</a:t>
            </a:r>
          </a:p>
          <a:p>
            <a:pPr lvl="2">
              <a:buFont typeface="Arial" panose="020B0604020202020204" pitchFamily="34" charset="0"/>
              <a:buChar char="•"/>
            </a:pPr>
            <a:r>
              <a:rPr lang="en-US" sz="1800" dirty="0"/>
              <a:t>Novartis</a:t>
            </a:r>
          </a:p>
          <a:p>
            <a:pPr lvl="2">
              <a:buFont typeface="Arial" panose="020B0604020202020204" pitchFamily="34" charset="0"/>
              <a:buChar char="•"/>
            </a:pPr>
            <a:r>
              <a:rPr lang="en-US" sz="1800" dirty="0"/>
              <a:t>Roche/Genentech</a:t>
            </a:r>
          </a:p>
          <a:p>
            <a:pPr lvl="2">
              <a:buFont typeface="Arial" panose="020B0604020202020204" pitchFamily="34" charset="0"/>
              <a:buChar char="•"/>
            </a:pPr>
            <a:r>
              <a:rPr lang="en-US" sz="1800" dirty="0"/>
              <a:t>Sanofi</a:t>
            </a:r>
          </a:p>
          <a:p>
            <a:endParaRPr lang="en-US" dirty="0"/>
          </a:p>
        </p:txBody>
      </p:sp>
    </p:spTree>
    <p:extLst>
      <p:ext uri="{BB962C8B-B14F-4D97-AF65-F5344CB8AC3E}">
        <p14:creationId xmlns:p14="http://schemas.microsoft.com/office/powerpoint/2010/main" val="2954587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8BC34-60B1-4E8C-9B04-A3DE7FFEA73E}"/>
              </a:ext>
            </a:extLst>
          </p:cNvPr>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Top Three Categories (55%)</a:t>
            </a:r>
          </a:p>
        </p:txBody>
      </p:sp>
      <p:sp>
        <p:nvSpPr>
          <p:cNvPr id="3" name="Content Placeholder 2">
            <a:extLst>
              <a:ext uri="{FF2B5EF4-FFF2-40B4-BE49-F238E27FC236}">
                <a16:creationId xmlns:a16="http://schemas.microsoft.com/office/drawing/2014/main" id="{55AA5F61-EAA7-40C4-A77D-9CC23C2997FA}"/>
              </a:ext>
            </a:extLst>
          </p:cNvPr>
          <p:cNvSpPr>
            <a:spLocks noGrp="1"/>
          </p:cNvSpPr>
          <p:nvPr>
            <p:ph idx="1"/>
          </p:nvPr>
        </p:nvSpPr>
        <p:spPr>
          <a:xfrm>
            <a:off x="323852" y="1507333"/>
            <a:ext cx="8509103" cy="3214532"/>
          </a:xfrm>
        </p:spPr>
        <p:txBody>
          <a:bodyPr>
            <a:normAutofit/>
          </a:bodyPr>
          <a:lstStyle/>
          <a:p>
            <a:r>
              <a:rPr lang="en-US" sz="2100" dirty="0"/>
              <a:t>IDMP</a:t>
            </a:r>
          </a:p>
          <a:p>
            <a:pPr lvl="1"/>
            <a:r>
              <a:rPr lang="en-US" sz="1800" dirty="0"/>
              <a:t>Is this the same or different as, does this map to IDMP term</a:t>
            </a:r>
          </a:p>
          <a:p>
            <a:r>
              <a:rPr lang="en-US" sz="2100" dirty="0"/>
              <a:t>Vocabulary</a:t>
            </a:r>
          </a:p>
          <a:p>
            <a:pPr lvl="1"/>
            <a:r>
              <a:rPr lang="en-US" sz="1800" dirty="0"/>
              <a:t>Clarification, new valid values for controlled vocabulary list</a:t>
            </a:r>
          </a:p>
          <a:p>
            <a:r>
              <a:rPr lang="en-US" sz="2100" dirty="0"/>
              <a:t>Definition</a:t>
            </a:r>
          </a:p>
          <a:p>
            <a:pPr lvl="1"/>
            <a:r>
              <a:rPr lang="en-US" sz="1800" dirty="0"/>
              <a:t>Clarification, rewording</a:t>
            </a:r>
          </a:p>
        </p:txBody>
      </p:sp>
    </p:spTree>
    <p:extLst>
      <p:ext uri="{BB962C8B-B14F-4D97-AF65-F5344CB8AC3E}">
        <p14:creationId xmlns:p14="http://schemas.microsoft.com/office/powerpoint/2010/main" val="760204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3350"/>
            <a:ext cx="8509103" cy="770949"/>
          </a:xfrm>
        </p:spPr>
        <p:txBody>
          <a:bodyPr>
            <a:normAutofit/>
          </a:bodyPr>
          <a:lstStyle/>
          <a:p>
            <a:r>
              <a:rPr lang="en-US" dirty="0">
                <a:latin typeface="Calibri" panose="020F0502020204030204" pitchFamily="34" charset="0"/>
                <a:cs typeface="Calibri" panose="020F0502020204030204" pitchFamily="34" charset="0"/>
              </a:rPr>
              <a:t>PQ/CMC IDMP Challenges</a:t>
            </a:r>
          </a:p>
        </p:txBody>
      </p:sp>
      <p:sp>
        <p:nvSpPr>
          <p:cNvPr id="3" name="Content Placeholder 2"/>
          <p:cNvSpPr>
            <a:spLocks noGrp="1"/>
          </p:cNvSpPr>
          <p:nvPr>
            <p:ph idx="1"/>
          </p:nvPr>
        </p:nvSpPr>
        <p:spPr>
          <a:xfrm>
            <a:off x="873589" y="1421933"/>
            <a:ext cx="7229225" cy="3433799"/>
          </a:xfrm>
        </p:spPr>
        <p:txBody>
          <a:bodyPr>
            <a:normAutofit fontScale="40000" lnSpcReduction="20000"/>
          </a:bodyPr>
          <a:lstStyle/>
          <a:p>
            <a:r>
              <a:rPr lang="en-US" sz="6750" dirty="0"/>
              <a:t>In IDMP standards</a:t>
            </a:r>
          </a:p>
          <a:p>
            <a:pPr lvl="1"/>
            <a:r>
              <a:rPr lang="en-US" sz="5250" dirty="0"/>
              <a:t>11238 SSG* 4 specification use case differs from PQ/CMC</a:t>
            </a:r>
          </a:p>
          <a:p>
            <a:pPr lvl="1"/>
            <a:r>
              <a:rPr lang="en-US" sz="5250" dirty="0"/>
              <a:t>Not all terms are defined</a:t>
            </a:r>
          </a:p>
          <a:p>
            <a:pPr lvl="1"/>
            <a:r>
              <a:rPr lang="en-US" sz="5250" dirty="0"/>
              <a:t>Most controlled vocabulary code lists (CD) undefined</a:t>
            </a:r>
          </a:p>
          <a:p>
            <a:r>
              <a:rPr lang="en-US" sz="6750" dirty="0"/>
              <a:t>PQ/CMC items not included in IDMP</a:t>
            </a:r>
          </a:p>
          <a:p>
            <a:pPr lvl="1"/>
            <a:r>
              <a:rPr lang="en-US" sz="5250" dirty="0"/>
              <a:t>Quality data for drug product,</a:t>
            </a:r>
            <a:br>
              <a:rPr lang="en-US" sz="5250" dirty="0"/>
            </a:br>
            <a:r>
              <a:rPr lang="en-US" sz="5250" dirty="0"/>
              <a:t>e.g. specification (may include test stages)</a:t>
            </a:r>
          </a:p>
          <a:p>
            <a:pPr lvl="1"/>
            <a:r>
              <a:rPr lang="en-US" sz="5250" dirty="0"/>
              <a:t>Quality data for excipients</a:t>
            </a:r>
          </a:p>
          <a:p>
            <a:pPr lvl="1"/>
            <a:r>
              <a:rPr lang="en-US" sz="5250" dirty="0"/>
              <a:t>Lifecycle model for specification</a:t>
            </a:r>
          </a:p>
          <a:p>
            <a:pPr lvl="1"/>
            <a:r>
              <a:rPr lang="en-US" sz="5250" dirty="0"/>
              <a:t>Batch Analysis Tables</a:t>
            </a:r>
          </a:p>
          <a:p>
            <a:pPr lvl="1"/>
            <a:endParaRPr lang="en-US" dirty="0"/>
          </a:p>
        </p:txBody>
      </p:sp>
      <p:sp>
        <p:nvSpPr>
          <p:cNvPr id="6" name="TextBox 5">
            <a:extLst>
              <a:ext uri="{FF2B5EF4-FFF2-40B4-BE49-F238E27FC236}">
                <a16:creationId xmlns:a16="http://schemas.microsoft.com/office/drawing/2014/main" id="{964008DA-31C1-4684-9E59-4D21FD4F4C60}"/>
              </a:ext>
            </a:extLst>
          </p:cNvPr>
          <p:cNvSpPr txBox="1"/>
          <p:nvPr/>
        </p:nvSpPr>
        <p:spPr>
          <a:xfrm>
            <a:off x="3265074" y="4771676"/>
            <a:ext cx="2613852" cy="307777"/>
          </a:xfrm>
          <a:prstGeom prst="rect">
            <a:avLst/>
          </a:prstGeom>
          <a:solidFill>
            <a:srgbClr val="00B0F0"/>
          </a:solidFill>
          <a:ln w="22225">
            <a:solidFill>
              <a:schemeClr val="accent1">
                <a:shade val="50000"/>
              </a:schemeClr>
            </a:solidFill>
          </a:ln>
        </p:spPr>
        <p:txBody>
          <a:bodyPr wrap="square" rtlCol="0">
            <a:spAutoFit/>
          </a:bodyPr>
          <a:lstStyle/>
          <a:p>
            <a:r>
              <a:rPr lang="en-US" sz="1400" dirty="0"/>
              <a:t>*SSG – Specified Substance</a:t>
            </a:r>
          </a:p>
        </p:txBody>
      </p:sp>
      <p:pic>
        <p:nvPicPr>
          <p:cNvPr id="8" name="Picture 7">
            <a:extLst>
              <a:ext uri="{FF2B5EF4-FFF2-40B4-BE49-F238E27FC236}">
                <a16:creationId xmlns:a16="http://schemas.microsoft.com/office/drawing/2014/main" id="{34F16C53-415C-46BE-B5F9-ECB14B737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7942" y="1128020"/>
            <a:ext cx="4907756" cy="3621881"/>
          </a:xfrm>
          <a:prstGeom prst="rect">
            <a:avLst/>
          </a:prstGeom>
        </p:spPr>
      </p:pic>
    </p:spTree>
    <p:extLst>
      <p:ext uri="{BB962C8B-B14F-4D97-AF65-F5344CB8AC3E}">
        <p14:creationId xmlns:p14="http://schemas.microsoft.com/office/powerpoint/2010/main" val="85726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906B-FE95-491C-83C9-7F127F2C652A}"/>
              </a:ext>
            </a:extLst>
          </p:cNvPr>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IDMP Mapping</a:t>
            </a:r>
          </a:p>
        </p:txBody>
      </p:sp>
      <p:sp>
        <p:nvSpPr>
          <p:cNvPr id="3" name="Content Placeholder 2">
            <a:extLst>
              <a:ext uri="{FF2B5EF4-FFF2-40B4-BE49-F238E27FC236}">
                <a16:creationId xmlns:a16="http://schemas.microsoft.com/office/drawing/2014/main" id="{67CF9C88-46D1-421B-9E9E-EB53DA8C46D3}"/>
              </a:ext>
            </a:extLst>
          </p:cNvPr>
          <p:cNvSpPr>
            <a:spLocks noGrp="1"/>
          </p:cNvSpPr>
          <p:nvPr>
            <p:ph idx="1"/>
          </p:nvPr>
        </p:nvSpPr>
        <p:spPr/>
        <p:txBody>
          <a:bodyPr/>
          <a:lstStyle/>
          <a:p>
            <a:r>
              <a:rPr lang="en-US" sz="2100" dirty="0"/>
              <a:t>Mapped 84 PQ/CMC term</a:t>
            </a:r>
          </a:p>
          <a:p>
            <a:r>
              <a:rPr lang="en-US" sz="2100" dirty="0"/>
              <a:t>Resultant mapping document</a:t>
            </a:r>
          </a:p>
          <a:p>
            <a:pPr lvl="1"/>
            <a:r>
              <a:rPr lang="en-US" sz="1800" dirty="0"/>
              <a:t>Narrative &amp; tables</a:t>
            </a:r>
          </a:p>
          <a:p>
            <a:pPr lvl="1"/>
            <a:r>
              <a:rPr lang="en-US" sz="1800" dirty="0"/>
              <a:t>82 pages</a:t>
            </a:r>
          </a:p>
          <a:p>
            <a:pPr lvl="1"/>
            <a:r>
              <a:rPr lang="en-US" sz="1800" dirty="0"/>
              <a:t>Distributed to PhRMA</a:t>
            </a:r>
          </a:p>
          <a:p>
            <a:r>
              <a:rPr lang="en-US" sz="2100" dirty="0"/>
              <a:t>Secondary interactive public review planned</a:t>
            </a:r>
          </a:p>
        </p:txBody>
      </p:sp>
    </p:spTree>
    <p:extLst>
      <p:ext uri="{BB962C8B-B14F-4D97-AF65-F5344CB8AC3E}">
        <p14:creationId xmlns:p14="http://schemas.microsoft.com/office/powerpoint/2010/main" val="781406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EC67-6E5B-447E-B0A3-01C28A1F9B7C}"/>
              </a:ext>
            </a:extLst>
          </p:cNvPr>
          <p:cNvSpPr>
            <a:spLocks noGrp="1"/>
          </p:cNvSpPr>
          <p:nvPr>
            <p:ph type="title"/>
          </p:nvPr>
        </p:nvSpPr>
        <p:spPr/>
        <p:txBody>
          <a:bodyPr/>
          <a:lstStyle/>
          <a:p>
            <a:r>
              <a:rPr lang="en-US" dirty="0"/>
              <a:t>GSRS Comments</a:t>
            </a:r>
          </a:p>
        </p:txBody>
      </p:sp>
      <p:sp>
        <p:nvSpPr>
          <p:cNvPr id="3" name="Content Placeholder 2">
            <a:extLst>
              <a:ext uri="{FF2B5EF4-FFF2-40B4-BE49-F238E27FC236}">
                <a16:creationId xmlns:a16="http://schemas.microsoft.com/office/drawing/2014/main" id="{47E4BEFF-7208-4864-A149-182DD56B5406}"/>
              </a:ext>
            </a:extLst>
          </p:cNvPr>
          <p:cNvSpPr>
            <a:spLocks noGrp="1"/>
          </p:cNvSpPr>
          <p:nvPr>
            <p:ph idx="1"/>
          </p:nvPr>
        </p:nvSpPr>
        <p:spPr/>
        <p:txBody>
          <a:bodyPr>
            <a:normAutofit fontScale="85000" lnSpcReduction="10000"/>
          </a:bodyPr>
          <a:lstStyle/>
          <a:p>
            <a:r>
              <a:rPr lang="en-US" dirty="0"/>
              <a:t>6 organization comments on alignment</a:t>
            </a:r>
          </a:p>
          <a:p>
            <a:r>
              <a:rPr lang="en-US" dirty="0"/>
              <a:t>Example of specific comments:</a:t>
            </a:r>
          </a:p>
          <a:p>
            <a:pPr lvl="1"/>
            <a:r>
              <a:rPr lang="en-US" dirty="0"/>
              <a:t>“practical experience from GSRS should also be leveraged”</a:t>
            </a:r>
          </a:p>
          <a:p>
            <a:pPr lvl="1"/>
            <a:r>
              <a:rPr lang="en-US" dirty="0"/>
              <a:t>“Requiring submission of redundant information”</a:t>
            </a:r>
          </a:p>
          <a:p>
            <a:pPr lvl="1"/>
            <a:r>
              <a:rPr lang="en-US" dirty="0"/>
              <a:t>“Table 7 appears to be entirely duplicated in … SRS”</a:t>
            </a:r>
          </a:p>
          <a:p>
            <a:pPr lvl="1"/>
            <a:r>
              <a:rPr lang="en-US" dirty="0"/>
              <a:t>“auto-population of meta data from the eCTD into downstream medicinal product databases such as G-SRS for the GINAS”</a:t>
            </a:r>
          </a:p>
        </p:txBody>
      </p:sp>
    </p:spTree>
    <p:extLst>
      <p:ext uri="{BB962C8B-B14F-4D97-AF65-F5344CB8AC3E}">
        <p14:creationId xmlns:p14="http://schemas.microsoft.com/office/powerpoint/2010/main" val="485506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B465-D3E9-4129-961B-DC557E059199}"/>
              </a:ext>
            </a:extLst>
          </p:cNvPr>
          <p:cNvSpPr>
            <a:spLocks noGrp="1"/>
          </p:cNvSpPr>
          <p:nvPr>
            <p:ph type="title"/>
          </p:nvPr>
        </p:nvSpPr>
        <p:spPr>
          <a:xfrm>
            <a:off x="323850" y="133350"/>
            <a:ext cx="8509103" cy="762000"/>
          </a:xfrm>
        </p:spPr>
        <p:txBody>
          <a:bodyPr>
            <a:normAutofit/>
          </a:bodyPr>
          <a:lstStyle/>
          <a:p>
            <a:r>
              <a:rPr lang="en-US" sz="4000" dirty="0"/>
              <a:t>Where We Are (1)</a:t>
            </a:r>
          </a:p>
        </p:txBody>
      </p:sp>
      <p:sp>
        <p:nvSpPr>
          <p:cNvPr id="3" name="Content Placeholder 2">
            <a:extLst>
              <a:ext uri="{FF2B5EF4-FFF2-40B4-BE49-F238E27FC236}">
                <a16:creationId xmlns:a16="http://schemas.microsoft.com/office/drawing/2014/main" id="{A8372525-9B84-4D69-BA7B-3583A93DBF22}"/>
              </a:ext>
            </a:extLst>
          </p:cNvPr>
          <p:cNvSpPr>
            <a:spLocks noGrp="1"/>
          </p:cNvSpPr>
          <p:nvPr>
            <p:ph idx="1"/>
          </p:nvPr>
        </p:nvSpPr>
        <p:spPr/>
        <p:txBody>
          <a:bodyPr>
            <a:normAutofit fontScale="70000" lnSpcReduction="20000"/>
          </a:bodyPr>
          <a:lstStyle/>
          <a:p>
            <a:r>
              <a:rPr lang="en-US" sz="3100" dirty="0"/>
              <a:t>The cross-center initiative involves FDA reviewers from CDER, CBER and CVM</a:t>
            </a:r>
          </a:p>
          <a:p>
            <a:endParaRPr lang="en-US" sz="3100" dirty="0"/>
          </a:p>
          <a:p>
            <a:r>
              <a:rPr lang="en-US" sz="3100" dirty="0"/>
              <a:t>Over 150 data elements within eCTD Module 3 (CMC) were analyzed, definitions identified, and controlled terminologies developed where appropriate</a:t>
            </a:r>
          </a:p>
          <a:p>
            <a:pPr marL="0" indent="0">
              <a:buNone/>
            </a:pPr>
            <a:endParaRPr lang="en-US" dirty="0"/>
          </a:p>
          <a:p>
            <a:r>
              <a:rPr lang="en-US" dirty="0"/>
              <a:t>PQ/CMC Data Elements &amp; Controlled Terminology was published for public comment in July 2017</a:t>
            </a:r>
          </a:p>
          <a:p>
            <a:pPr lvl="1"/>
            <a:r>
              <a:rPr lang="en-US" dirty="0">
                <a:hlinkClick r:id="rId2"/>
              </a:rPr>
              <a:t>https://www.regulations.gov/document?D=FDA_FRDOC_0001-7545</a:t>
            </a:r>
            <a:endParaRPr lang="en-US" dirty="0"/>
          </a:p>
          <a:p>
            <a:pPr lvl="1"/>
            <a:endParaRPr lang="en-US" dirty="0"/>
          </a:p>
          <a:p>
            <a:endParaRPr lang="en-US" dirty="0"/>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680842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3350"/>
            <a:ext cx="8509103" cy="762000"/>
          </a:xfrm>
        </p:spPr>
        <p:txBody>
          <a:bodyPr>
            <a:normAutofit/>
          </a:bodyPr>
          <a:lstStyle/>
          <a:p>
            <a:r>
              <a:rPr lang="en-US" sz="4000" dirty="0"/>
              <a:t>Where We Are (2)</a:t>
            </a:r>
          </a:p>
        </p:txBody>
      </p:sp>
      <p:sp>
        <p:nvSpPr>
          <p:cNvPr id="3" name="Content Placeholder 2"/>
          <p:cNvSpPr>
            <a:spLocks noGrp="1"/>
          </p:cNvSpPr>
          <p:nvPr>
            <p:ph idx="1"/>
          </p:nvPr>
        </p:nvSpPr>
        <p:spPr>
          <a:xfrm>
            <a:off x="323851" y="1428750"/>
            <a:ext cx="8509103" cy="3429000"/>
          </a:xfrm>
        </p:spPr>
        <p:txBody>
          <a:bodyPr>
            <a:normAutofit fontScale="55000" lnSpcReduction="20000"/>
          </a:bodyPr>
          <a:lstStyle/>
          <a:p>
            <a:r>
              <a:rPr lang="en-US" sz="5100" dirty="0"/>
              <a:t>Harmonizing with ISO IDMP, where feasible</a:t>
            </a:r>
          </a:p>
          <a:p>
            <a:pPr lvl="1"/>
            <a:r>
              <a:rPr lang="en-US" sz="3600" dirty="0"/>
              <a:t>Detailed mapping complete, under secondary review</a:t>
            </a:r>
          </a:p>
          <a:p>
            <a:pPr marL="457200" lvl="1" indent="0">
              <a:buNone/>
            </a:pPr>
            <a:endParaRPr lang="en-US" sz="3400" dirty="0"/>
          </a:p>
          <a:p>
            <a:r>
              <a:rPr lang="en-US" sz="5100" dirty="0"/>
              <a:t>Informal discussion within ICH M2 about a potential quality topic</a:t>
            </a:r>
          </a:p>
          <a:p>
            <a:pPr lvl="1"/>
            <a:r>
              <a:rPr lang="en-US" sz="3600" dirty="0"/>
              <a:t>positive initial response; M2 project opportunity proposal to be developed</a:t>
            </a:r>
          </a:p>
          <a:p>
            <a:pPr marL="457200" lvl="1" indent="0">
              <a:buNone/>
            </a:pPr>
            <a:endParaRPr lang="en-US" sz="3400" dirty="0"/>
          </a:p>
          <a:p>
            <a:r>
              <a:rPr lang="en-US" sz="5100" dirty="0"/>
              <a:t>Several possible electronic data exchange mechanisms evaluated</a:t>
            </a:r>
          </a:p>
          <a:p>
            <a:endParaRPr lang="en-US" sz="4200" dirty="0"/>
          </a:p>
          <a:p>
            <a:endParaRPr lang="en-US" dirty="0"/>
          </a:p>
          <a:p>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140739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1CFCE-E56B-43C3-98FB-03B8F548EFE9}"/>
              </a:ext>
            </a:extLst>
          </p:cNvPr>
          <p:cNvSpPr>
            <a:spLocks noGrp="1"/>
          </p:cNvSpPr>
          <p:nvPr>
            <p:ph type="title"/>
          </p:nvPr>
        </p:nvSpPr>
        <p:spPr/>
        <p:txBody>
          <a:bodyPr>
            <a:normAutofit/>
          </a:bodyPr>
          <a:lstStyle/>
          <a:p>
            <a:r>
              <a:rPr lang="en-US" dirty="0"/>
              <a:t>Future Plans</a:t>
            </a:r>
          </a:p>
        </p:txBody>
      </p:sp>
      <p:sp>
        <p:nvSpPr>
          <p:cNvPr id="3" name="Content Placeholder 2">
            <a:extLst>
              <a:ext uri="{FF2B5EF4-FFF2-40B4-BE49-F238E27FC236}">
                <a16:creationId xmlns:a16="http://schemas.microsoft.com/office/drawing/2014/main" id="{33E85523-002A-4C99-A70E-09E30A3B00B2}"/>
              </a:ext>
            </a:extLst>
          </p:cNvPr>
          <p:cNvSpPr>
            <a:spLocks noGrp="1"/>
          </p:cNvSpPr>
          <p:nvPr>
            <p:ph idx="1"/>
          </p:nvPr>
        </p:nvSpPr>
        <p:spPr/>
        <p:txBody>
          <a:bodyPr>
            <a:normAutofit fontScale="92500" lnSpcReduction="20000"/>
          </a:bodyPr>
          <a:lstStyle/>
          <a:p>
            <a:r>
              <a:rPr lang="en-US" dirty="0"/>
              <a:t>Refine the model, terms and definitions</a:t>
            </a:r>
          </a:p>
          <a:p>
            <a:r>
              <a:rPr lang="en-US" dirty="0"/>
              <a:t>Create &amp; test PQ/CMC database</a:t>
            </a:r>
          </a:p>
          <a:p>
            <a:r>
              <a:rPr lang="en-US" dirty="0"/>
              <a:t>Test FHIR as a transport model for substance </a:t>
            </a:r>
          </a:p>
          <a:p>
            <a:r>
              <a:rPr lang="en-US" dirty="0"/>
              <a:t>Continue international collaboration</a:t>
            </a:r>
          </a:p>
          <a:p>
            <a:r>
              <a:rPr lang="en-US" dirty="0"/>
              <a:t>Schedule interactive IDMP mapping with stakeholders</a:t>
            </a:r>
          </a:p>
          <a:p>
            <a:r>
              <a:rPr lang="en-US" dirty="0"/>
              <a:t>Draft 745A guidance</a:t>
            </a:r>
          </a:p>
        </p:txBody>
      </p:sp>
    </p:spTree>
    <p:extLst>
      <p:ext uri="{BB962C8B-B14F-4D97-AF65-F5344CB8AC3E}">
        <p14:creationId xmlns:p14="http://schemas.microsoft.com/office/powerpoint/2010/main" val="632028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897" y="133350"/>
            <a:ext cx="8509103" cy="762000"/>
          </a:xfrm>
        </p:spPr>
        <p:txBody>
          <a:bodyPr>
            <a:normAutofit/>
          </a:bodyPr>
          <a:lstStyle/>
          <a:p>
            <a:r>
              <a:rPr lang="en-US" sz="4000" dirty="0"/>
              <a:t>Longer Term</a:t>
            </a:r>
          </a:p>
        </p:txBody>
      </p:sp>
      <p:sp>
        <p:nvSpPr>
          <p:cNvPr id="3" name="Content Placeholder 2"/>
          <p:cNvSpPr>
            <a:spLocks noGrp="1"/>
          </p:cNvSpPr>
          <p:nvPr>
            <p:ph idx="1"/>
          </p:nvPr>
        </p:nvSpPr>
        <p:spPr/>
        <p:txBody>
          <a:bodyPr/>
          <a:lstStyle/>
          <a:p>
            <a:r>
              <a:rPr lang="en-US" dirty="0"/>
              <a:t>This project covers 1/3</a:t>
            </a:r>
            <a:r>
              <a:rPr lang="en-US" baseline="30000" dirty="0"/>
              <a:t>rd</a:t>
            </a:r>
            <a:r>
              <a:rPr lang="en-US" dirty="0"/>
              <a:t> of submitted CMC data</a:t>
            </a:r>
          </a:p>
          <a:p>
            <a:r>
              <a:rPr lang="en-US" dirty="0"/>
              <a:t>Other CMC data may be addressed in future</a:t>
            </a:r>
          </a:p>
          <a:p>
            <a:pPr lvl="1"/>
            <a:r>
              <a:rPr lang="en-US" dirty="0"/>
              <a:t>For example: manufacturing process, annual reports</a:t>
            </a:r>
          </a:p>
        </p:txBody>
      </p:sp>
    </p:spTree>
    <p:extLst>
      <p:ext uri="{BB962C8B-B14F-4D97-AF65-F5344CB8AC3E}">
        <p14:creationId xmlns:p14="http://schemas.microsoft.com/office/powerpoint/2010/main" val="2220169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509103" cy="762000"/>
          </a:xfrm>
        </p:spPr>
        <p:txBody>
          <a:bodyPr>
            <a:normAutofit/>
          </a:bodyPr>
          <a:lstStyle/>
          <a:p>
            <a:r>
              <a:rPr lang="en-US" sz="4000" dirty="0"/>
              <a:t>Draft Timeline for PQ/CMC</a:t>
            </a:r>
          </a:p>
        </p:txBody>
      </p:sp>
      <p:sp>
        <p:nvSpPr>
          <p:cNvPr id="4" name="Arrow: Right 3"/>
          <p:cNvSpPr/>
          <p:nvPr/>
        </p:nvSpPr>
        <p:spPr>
          <a:xfrm>
            <a:off x="1066800" y="1995160"/>
            <a:ext cx="6934200" cy="762000"/>
          </a:xfrm>
          <a:prstGeom prst="rightArrow">
            <a:avLst/>
          </a:prstGeom>
          <a:gradFill>
            <a:gsLst>
              <a:gs pos="0">
                <a:srgbClr val="4C91D0"/>
              </a:gs>
              <a:gs pos="100000">
                <a:schemeClr val="accent1">
                  <a:tint val="50000"/>
                  <a:shade val="100000"/>
                  <a:satMod val="350000"/>
                </a:schemeClr>
              </a:gs>
            </a:gsLst>
          </a:gradFill>
          <a:effectLst>
            <a:glow rad="63500">
              <a:schemeClr val="accent1">
                <a:satMod val="175000"/>
                <a:alpha val="20000"/>
              </a:schemeClr>
            </a:glow>
            <a:outerShdw blurRad="50800" dist="101600" dir="5400000" algn="t" rotWithShape="0">
              <a:prstClr val="black">
                <a:alpha val="40000"/>
              </a:prstClr>
            </a:outerShdw>
            <a:reflection blurRad="6350" stA="52000" endA="300" endPos="35000" dir="5400000" sy="-100000" algn="bl" rotWithShape="0"/>
          </a:effectLst>
          <a:scene3d>
            <a:camera prst="orthographicFront">
              <a:rot lat="0" lon="300000" rev="0"/>
            </a:camera>
            <a:lightRig rig="threePt" dir="t"/>
          </a:scene3d>
          <a:sp3d extrusionH="63500" prstMaterial="softEdge">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1752600" y="2223760"/>
            <a:ext cx="304800" cy="304800"/>
          </a:xfrm>
          <a:prstGeom prst="ellipse">
            <a:avLst/>
          </a:prstGeom>
          <a:solidFill>
            <a:srgbClr val="FFCC66"/>
          </a:solidFill>
          <a:ln>
            <a:solidFill>
              <a:srgbClr val="FFC000"/>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2590800" y="2223760"/>
            <a:ext cx="304800" cy="304800"/>
          </a:xfrm>
          <a:prstGeom prst="ellipse">
            <a:avLst/>
          </a:prstGeom>
          <a:solidFill>
            <a:srgbClr val="FFCC66"/>
          </a:solidFill>
          <a:ln>
            <a:solidFill>
              <a:srgbClr val="FFC000"/>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491264" y="1968490"/>
            <a:ext cx="827471" cy="261610"/>
          </a:xfrm>
          <a:prstGeom prst="rect">
            <a:avLst/>
          </a:prstGeom>
          <a:noFill/>
        </p:spPr>
        <p:txBody>
          <a:bodyPr wrap="none" rtlCol="0">
            <a:spAutoFit/>
          </a:bodyPr>
          <a:lstStyle/>
          <a:p>
            <a:r>
              <a:rPr lang="en-US" sz="1100" dirty="0"/>
              <a:t>Dec. 2018</a:t>
            </a:r>
          </a:p>
        </p:txBody>
      </p:sp>
      <p:sp>
        <p:nvSpPr>
          <p:cNvPr id="8" name="TextBox 7"/>
          <p:cNvSpPr txBox="1"/>
          <p:nvPr/>
        </p:nvSpPr>
        <p:spPr>
          <a:xfrm>
            <a:off x="2329464" y="1962150"/>
            <a:ext cx="819455" cy="261610"/>
          </a:xfrm>
          <a:prstGeom prst="rect">
            <a:avLst/>
          </a:prstGeom>
          <a:noFill/>
        </p:spPr>
        <p:txBody>
          <a:bodyPr wrap="none" rtlCol="0">
            <a:spAutoFit/>
          </a:bodyPr>
          <a:lstStyle/>
          <a:p>
            <a:r>
              <a:rPr lang="en-US" sz="1100" dirty="0"/>
              <a:t>Feb. 2019</a:t>
            </a:r>
          </a:p>
        </p:txBody>
      </p:sp>
      <p:sp>
        <p:nvSpPr>
          <p:cNvPr id="9" name="Right Brace 8"/>
          <p:cNvSpPr/>
          <p:nvPr/>
        </p:nvSpPr>
        <p:spPr>
          <a:xfrm rot="5400000">
            <a:off x="2133601" y="2528562"/>
            <a:ext cx="380998" cy="838200"/>
          </a:xfrm>
          <a:prstGeom prst="righ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0" name="TextBox 9"/>
          <p:cNvSpPr txBox="1"/>
          <p:nvPr/>
        </p:nvSpPr>
        <p:spPr>
          <a:xfrm>
            <a:off x="990600" y="3164831"/>
            <a:ext cx="1927131" cy="830997"/>
          </a:xfrm>
          <a:prstGeom prst="rect">
            <a:avLst/>
          </a:prstGeom>
          <a:noFill/>
        </p:spPr>
        <p:txBody>
          <a:bodyPr wrap="none" rtlCol="0">
            <a:spAutoFit/>
          </a:bodyPr>
          <a:lstStyle/>
          <a:p>
            <a:r>
              <a:rPr lang="en-US" sz="1200" dirty="0"/>
              <a:t>Industry participation</a:t>
            </a:r>
          </a:p>
          <a:p>
            <a:r>
              <a:rPr lang="en-US" sz="1200" dirty="0"/>
              <a:t>for FHIR proof-of-concept</a:t>
            </a:r>
          </a:p>
          <a:p>
            <a:r>
              <a:rPr lang="en-US" sz="1200" dirty="0"/>
              <a:t>(Subset of PQ/CMC -</a:t>
            </a:r>
          </a:p>
          <a:p>
            <a:r>
              <a:rPr lang="en-US" sz="1200" dirty="0"/>
              <a:t>Phased approach)</a:t>
            </a:r>
          </a:p>
        </p:txBody>
      </p:sp>
      <p:sp>
        <p:nvSpPr>
          <p:cNvPr id="11" name="Oval 10"/>
          <p:cNvSpPr/>
          <p:nvPr/>
        </p:nvSpPr>
        <p:spPr>
          <a:xfrm>
            <a:off x="6934200" y="2223760"/>
            <a:ext cx="304800" cy="304800"/>
          </a:xfrm>
          <a:prstGeom prst="ellipse">
            <a:avLst/>
          </a:prstGeom>
          <a:solidFill>
            <a:srgbClr val="FFCC66"/>
          </a:solidFill>
          <a:ln>
            <a:solidFill>
              <a:srgbClr val="FFC000"/>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629400" y="1964055"/>
            <a:ext cx="938077" cy="261610"/>
          </a:xfrm>
          <a:prstGeom prst="rect">
            <a:avLst/>
          </a:prstGeom>
          <a:noFill/>
        </p:spPr>
        <p:txBody>
          <a:bodyPr wrap="none" rtlCol="0">
            <a:spAutoFit/>
          </a:bodyPr>
          <a:lstStyle/>
          <a:p>
            <a:r>
              <a:rPr lang="en-US" sz="1100" dirty="0"/>
              <a:t>~ Mar. 2020</a:t>
            </a:r>
          </a:p>
        </p:txBody>
      </p:sp>
      <p:sp>
        <p:nvSpPr>
          <p:cNvPr id="13" name="TextBox 12"/>
          <p:cNvSpPr txBox="1"/>
          <p:nvPr/>
        </p:nvSpPr>
        <p:spPr>
          <a:xfrm>
            <a:off x="6603911" y="3067905"/>
            <a:ext cx="1544012" cy="461665"/>
          </a:xfrm>
          <a:prstGeom prst="rect">
            <a:avLst/>
          </a:prstGeom>
          <a:noFill/>
        </p:spPr>
        <p:txBody>
          <a:bodyPr wrap="none" rtlCol="0">
            <a:spAutoFit/>
          </a:bodyPr>
          <a:lstStyle/>
          <a:p>
            <a:r>
              <a:rPr lang="en-US" sz="1200" dirty="0"/>
              <a:t>DRAFT Guidance</a:t>
            </a:r>
          </a:p>
          <a:p>
            <a:r>
              <a:rPr lang="en-US" sz="1200" dirty="0"/>
              <a:t>(For all of PQ/CMC)</a:t>
            </a:r>
          </a:p>
        </p:txBody>
      </p:sp>
      <p:sp>
        <p:nvSpPr>
          <p:cNvPr id="15" name="Right Brace 14"/>
          <p:cNvSpPr/>
          <p:nvPr/>
        </p:nvSpPr>
        <p:spPr>
          <a:xfrm rot="5400000">
            <a:off x="2940368" y="2739062"/>
            <a:ext cx="367664" cy="457200"/>
          </a:xfrm>
          <a:prstGeom prst="righ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6" name="Right Brace 15"/>
          <p:cNvSpPr/>
          <p:nvPr/>
        </p:nvSpPr>
        <p:spPr>
          <a:xfrm rot="5400000">
            <a:off x="4883468" y="1322695"/>
            <a:ext cx="367664" cy="3276600"/>
          </a:xfrm>
          <a:prstGeom prst="righ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7" name="TextBox 16"/>
          <p:cNvSpPr txBox="1"/>
          <p:nvPr/>
        </p:nvSpPr>
        <p:spPr>
          <a:xfrm>
            <a:off x="2473657" y="3851704"/>
            <a:ext cx="1353256" cy="461665"/>
          </a:xfrm>
          <a:prstGeom prst="rect">
            <a:avLst/>
          </a:prstGeom>
          <a:noFill/>
        </p:spPr>
        <p:txBody>
          <a:bodyPr wrap="none" rtlCol="0">
            <a:spAutoFit/>
          </a:bodyPr>
          <a:lstStyle/>
          <a:p>
            <a:r>
              <a:rPr lang="en-US" sz="1200" dirty="0"/>
              <a:t>Assess feasibility</a:t>
            </a:r>
          </a:p>
          <a:p>
            <a:r>
              <a:rPr lang="en-US" sz="1200" dirty="0"/>
              <a:t> of FHIR</a:t>
            </a:r>
          </a:p>
        </p:txBody>
      </p:sp>
      <p:cxnSp>
        <p:nvCxnSpPr>
          <p:cNvPr id="19" name="Straight Arrow Connector 18"/>
          <p:cNvCxnSpPr/>
          <p:nvPr/>
        </p:nvCxnSpPr>
        <p:spPr>
          <a:xfrm>
            <a:off x="3124200" y="3298737"/>
            <a:ext cx="0" cy="5529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7086600" y="2671178"/>
            <a:ext cx="0" cy="39672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215968" y="3255730"/>
            <a:ext cx="2018501" cy="1015663"/>
          </a:xfrm>
          <a:prstGeom prst="rect">
            <a:avLst/>
          </a:prstGeom>
          <a:noFill/>
        </p:spPr>
        <p:txBody>
          <a:bodyPr wrap="none" rtlCol="0">
            <a:spAutoFit/>
          </a:bodyPr>
          <a:lstStyle/>
          <a:p>
            <a:pPr marL="171450" indent="-171450">
              <a:buFont typeface="Arial" panose="020B0604020202020204" pitchFamily="34" charset="0"/>
              <a:buChar char="•"/>
            </a:pPr>
            <a:r>
              <a:rPr lang="en-US" sz="1200" dirty="0"/>
              <a:t>End-to-end system test </a:t>
            </a:r>
          </a:p>
          <a:p>
            <a:r>
              <a:rPr lang="en-US" sz="1200" dirty="0"/>
              <a:t>    using FHIR</a:t>
            </a:r>
          </a:p>
          <a:p>
            <a:pPr marL="171450" indent="-171450">
              <a:buFont typeface="Arial" panose="020B0604020202020204" pitchFamily="34" charset="0"/>
              <a:buChar char="•"/>
            </a:pPr>
            <a:r>
              <a:rPr lang="en-US" sz="1200" dirty="0"/>
              <a:t>Continue data exchange</a:t>
            </a:r>
          </a:p>
          <a:p>
            <a:r>
              <a:rPr lang="en-US" sz="1200" dirty="0"/>
              <a:t>    development</a:t>
            </a:r>
          </a:p>
          <a:p>
            <a:pPr marL="171450" indent="-171450">
              <a:buFont typeface="Arial" panose="020B0604020202020204" pitchFamily="34" charset="0"/>
              <a:buChar char="•"/>
            </a:pPr>
            <a:r>
              <a:rPr lang="en-US" sz="1200" dirty="0"/>
              <a:t>Develop draft guidance</a:t>
            </a:r>
          </a:p>
        </p:txBody>
      </p:sp>
    </p:spTree>
    <p:extLst>
      <p:ext uri="{BB962C8B-B14F-4D97-AF65-F5344CB8AC3E}">
        <p14:creationId xmlns:p14="http://schemas.microsoft.com/office/powerpoint/2010/main" val="202345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4506-C320-4576-BFF6-F047F0DAEAD3}"/>
              </a:ext>
            </a:extLst>
          </p:cNvPr>
          <p:cNvSpPr>
            <a:spLocks noGrp="1"/>
          </p:cNvSpPr>
          <p:nvPr>
            <p:ph type="title"/>
          </p:nvPr>
        </p:nvSpPr>
        <p:spPr>
          <a:xfrm>
            <a:off x="323851" y="133350"/>
            <a:ext cx="8509103" cy="762000"/>
          </a:xfrm>
        </p:spPr>
        <p:txBody>
          <a:bodyPr>
            <a:normAutofit/>
          </a:bodyPr>
          <a:lstStyle/>
          <a:p>
            <a:r>
              <a:rPr lang="en-US" sz="4000" dirty="0"/>
              <a:t>PQ/CMC Project</a:t>
            </a:r>
          </a:p>
        </p:txBody>
      </p:sp>
      <p:sp>
        <p:nvSpPr>
          <p:cNvPr id="3" name="Content Placeholder 2">
            <a:extLst>
              <a:ext uri="{FF2B5EF4-FFF2-40B4-BE49-F238E27FC236}">
                <a16:creationId xmlns:a16="http://schemas.microsoft.com/office/drawing/2014/main" id="{2883171B-3F6D-4883-ABB3-D88EC7C4CC03}"/>
              </a:ext>
            </a:extLst>
          </p:cNvPr>
          <p:cNvSpPr>
            <a:spLocks noGrp="1"/>
          </p:cNvSpPr>
          <p:nvPr>
            <p:ph idx="1"/>
          </p:nvPr>
        </p:nvSpPr>
        <p:spPr>
          <a:xfrm>
            <a:off x="323851" y="1352550"/>
            <a:ext cx="8509103" cy="3369314"/>
          </a:xfrm>
        </p:spPr>
        <p:txBody>
          <a:bodyPr>
            <a:normAutofit fontScale="70000" lnSpcReduction="20000"/>
          </a:bodyPr>
          <a:lstStyle/>
          <a:p>
            <a:pPr marL="0" indent="0">
              <a:buNone/>
            </a:pPr>
            <a:r>
              <a:rPr lang="en-US" dirty="0"/>
              <a:t>Goal: </a:t>
            </a:r>
          </a:p>
          <a:p>
            <a:r>
              <a:rPr lang="en-US" dirty="0"/>
              <a:t>Establish electronic standards for submitting Pharmaceutical Quality (PQ) and Chemistry &amp; Manufacturing Controls (CMC) data</a:t>
            </a:r>
          </a:p>
          <a:p>
            <a:endParaRPr lang="en-US" sz="1400" dirty="0"/>
          </a:p>
          <a:p>
            <a:pPr marL="0" indent="0">
              <a:buNone/>
            </a:pPr>
            <a:endParaRPr lang="en-US" dirty="0"/>
          </a:p>
          <a:p>
            <a:pPr marL="0" indent="0">
              <a:buNone/>
            </a:pPr>
            <a:r>
              <a:rPr lang="en-US" dirty="0"/>
              <a:t>Objectives:</a:t>
            </a:r>
          </a:p>
          <a:p>
            <a:r>
              <a:rPr lang="en-US" dirty="0"/>
              <a:t>Develop structured data standards for PQ/CMC</a:t>
            </a:r>
          </a:p>
          <a:p>
            <a:r>
              <a:rPr lang="en-US" dirty="0"/>
              <a:t>Implement a data exchange standard for submitting PQ/CMC data</a:t>
            </a:r>
          </a:p>
        </p:txBody>
      </p:sp>
    </p:spTree>
    <p:extLst>
      <p:ext uri="{BB962C8B-B14F-4D97-AF65-F5344CB8AC3E}">
        <p14:creationId xmlns:p14="http://schemas.microsoft.com/office/powerpoint/2010/main" val="3065276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p:cNvSpPr>
            <a:spLocks noGrp="1"/>
          </p:cNvSpPr>
          <p:nvPr>
            <p:ph type="title"/>
          </p:nvPr>
        </p:nvSpPr>
        <p:spPr>
          <a:xfrm>
            <a:off x="152400" y="133350"/>
            <a:ext cx="8509103" cy="762000"/>
          </a:xfrm>
        </p:spPr>
        <p:txBody>
          <a:bodyPr>
            <a:normAutofit/>
          </a:bodyPr>
          <a:lstStyle/>
          <a:p>
            <a:r>
              <a:rPr lang="en-US" sz="4000" dirty="0"/>
              <a:t>PQ/CMC Scope: Module 3 of eCTD</a:t>
            </a:r>
          </a:p>
        </p:txBody>
      </p:sp>
      <p:pic>
        <p:nvPicPr>
          <p:cNvPr id="79" name="Picture 78"/>
          <p:cNvPicPr>
            <a:picLocks noChangeAspect="1"/>
          </p:cNvPicPr>
          <p:nvPr/>
        </p:nvPicPr>
        <p:blipFill>
          <a:blip r:embed="rId3"/>
          <a:stretch>
            <a:fillRect/>
          </a:stretch>
        </p:blipFill>
        <p:spPr>
          <a:xfrm>
            <a:off x="1676400" y="1200150"/>
            <a:ext cx="5718772" cy="3790950"/>
          </a:xfrm>
          <a:prstGeom prst="rect">
            <a:avLst/>
          </a:prstGeom>
        </p:spPr>
      </p:pic>
      <p:sp>
        <p:nvSpPr>
          <p:cNvPr id="80" name="Oval 79"/>
          <p:cNvSpPr/>
          <p:nvPr/>
        </p:nvSpPr>
        <p:spPr>
          <a:xfrm>
            <a:off x="1447800" y="1657350"/>
            <a:ext cx="2209800" cy="304800"/>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3200400" y="3181350"/>
            <a:ext cx="1066800" cy="838199"/>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2895600" y="4038600"/>
            <a:ext cx="1295400" cy="952500"/>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91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down)">
                                      <p:cBhvr>
                                        <p:cTn id="7" dur="500"/>
                                        <p:tgtEl>
                                          <p:spTgt spid="8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wipe(down)">
                                      <p:cBhvr>
                                        <p:cTn id="10" dur="500"/>
                                        <p:tgtEl>
                                          <p:spTgt spid="8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wipe(down)">
                                      <p:cBhvr>
                                        <p:cTn id="1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2" y="133349"/>
            <a:ext cx="8534397" cy="1115703"/>
          </a:xfrm>
        </p:spPr>
        <p:txBody>
          <a:bodyPr rtlCol="0">
            <a:noAutofit/>
          </a:bodyPr>
          <a:lstStyle/>
          <a:p>
            <a:pPr>
              <a:defRPr/>
            </a:pPr>
            <a:r>
              <a:rPr lang="en-US" dirty="0"/>
              <a:t>PQ/CMC data in eCTD Module 3 </a:t>
            </a:r>
            <a:br>
              <a:rPr lang="en-US" dirty="0"/>
            </a:br>
            <a:r>
              <a:rPr lang="en-US" dirty="0"/>
              <a:t>and Module 2 QOS</a:t>
            </a:r>
          </a:p>
        </p:txBody>
      </p:sp>
      <p:sp>
        <p:nvSpPr>
          <p:cNvPr id="3" name="Content Placeholder 2"/>
          <p:cNvSpPr>
            <a:spLocks noGrp="1"/>
          </p:cNvSpPr>
          <p:nvPr>
            <p:ph idx="1"/>
          </p:nvPr>
        </p:nvSpPr>
        <p:spPr>
          <a:xfrm>
            <a:off x="624500" y="1364567"/>
            <a:ext cx="7139907" cy="3688709"/>
          </a:xfrm>
        </p:spPr>
        <p:txBody>
          <a:bodyPr rtlCol="0">
            <a:normAutofit fontScale="55000" lnSpcReduction="20000"/>
          </a:bodyPr>
          <a:lstStyle/>
          <a:p>
            <a:pPr>
              <a:buFont typeface="Arial" panose="020B0604020202020204" pitchFamily="34" charset="0"/>
              <a:buChar char="•"/>
              <a:defRPr/>
            </a:pPr>
            <a:r>
              <a:rPr lang="en-US" dirty="0"/>
              <a:t>Specification(drug substance/drug product/excipients)</a:t>
            </a:r>
          </a:p>
          <a:p>
            <a:pPr>
              <a:buFont typeface="Arial" panose="020B0604020202020204" pitchFamily="34" charset="0"/>
              <a:buChar char="•"/>
              <a:defRPr/>
            </a:pPr>
            <a:r>
              <a:rPr lang="en-US" dirty="0"/>
              <a:t>Batch Analysis (drug substance/drug product)</a:t>
            </a:r>
          </a:p>
          <a:p>
            <a:pPr>
              <a:buFont typeface="Arial" panose="020B0604020202020204" pitchFamily="34" charset="0"/>
              <a:buChar char="•"/>
              <a:defRPr/>
            </a:pPr>
            <a:r>
              <a:rPr lang="en-US" dirty="0">
                <a:solidFill>
                  <a:srgbClr val="0070C0"/>
                </a:solidFill>
              </a:rPr>
              <a:t>Stability(drug substance/drug product)</a:t>
            </a:r>
          </a:p>
          <a:p>
            <a:pPr>
              <a:buFont typeface="Arial" panose="020B0604020202020204" pitchFamily="34" charset="0"/>
              <a:buChar char="•"/>
              <a:defRPr/>
            </a:pPr>
            <a:r>
              <a:rPr lang="en-US" dirty="0"/>
              <a:t>Nomenclature of Drug Substance</a:t>
            </a:r>
          </a:p>
          <a:p>
            <a:pPr>
              <a:buFont typeface="Arial" panose="020B0604020202020204" pitchFamily="34" charset="0"/>
              <a:buChar char="•"/>
              <a:defRPr/>
            </a:pPr>
            <a:r>
              <a:rPr lang="en-US" dirty="0"/>
              <a:t>Composition of Drug Product</a:t>
            </a:r>
          </a:p>
          <a:p>
            <a:pPr>
              <a:buFont typeface="Arial" panose="020B0604020202020204" pitchFamily="34" charset="0"/>
              <a:buChar char="•"/>
              <a:defRPr/>
            </a:pPr>
            <a:r>
              <a:rPr lang="en-US" dirty="0"/>
              <a:t>Batch Formula</a:t>
            </a:r>
          </a:p>
          <a:p>
            <a:pPr>
              <a:buFont typeface="Arial" panose="020B0604020202020204" pitchFamily="34" charset="0"/>
              <a:buChar char="•"/>
              <a:defRPr/>
            </a:pPr>
            <a:r>
              <a:rPr lang="en-US" dirty="0"/>
              <a:t>Impurities</a:t>
            </a:r>
          </a:p>
          <a:p>
            <a:pPr>
              <a:buFont typeface="Arial" panose="020B0604020202020204" pitchFamily="34" charset="0"/>
              <a:buChar char="•"/>
              <a:defRPr/>
            </a:pPr>
            <a:r>
              <a:rPr lang="en-US" dirty="0">
                <a:solidFill>
                  <a:srgbClr val="FF0000"/>
                </a:solidFill>
              </a:rPr>
              <a:t>Manufacturing Process</a:t>
            </a:r>
          </a:p>
          <a:p>
            <a:pPr>
              <a:buFont typeface="Arial" panose="020B0604020202020204" pitchFamily="34" charset="0"/>
              <a:buChar char="•"/>
              <a:defRPr/>
            </a:pPr>
            <a:r>
              <a:rPr lang="en-US" dirty="0">
                <a:solidFill>
                  <a:srgbClr val="FF0000"/>
                </a:solidFill>
              </a:rPr>
              <a:t>Annual BLA Lot Distribution Report </a:t>
            </a:r>
          </a:p>
          <a:p>
            <a:pPr>
              <a:buFont typeface="Arial" panose="020B0604020202020204" pitchFamily="34" charset="0"/>
              <a:buChar char="•"/>
              <a:defRPr/>
            </a:pPr>
            <a:r>
              <a:rPr lang="en-US" dirty="0">
                <a:solidFill>
                  <a:srgbClr val="FF0000"/>
                </a:solidFill>
              </a:rPr>
              <a:t>CMC Changes in Annual Report – NDA/ANDA/BLA/NADA/ANADA</a:t>
            </a:r>
          </a:p>
          <a:p>
            <a:pPr>
              <a:buFont typeface="Arial" panose="020B0604020202020204" pitchFamily="34" charset="0"/>
              <a:buChar char="•"/>
              <a:defRPr/>
            </a:pPr>
            <a:r>
              <a:rPr lang="en-US" dirty="0">
                <a:solidFill>
                  <a:srgbClr val="FF0000"/>
                </a:solidFill>
              </a:rPr>
              <a:t>Analytical Procedure Validation</a:t>
            </a:r>
          </a:p>
          <a:p>
            <a:pPr>
              <a:buFont typeface="Arial" panose="020B0604020202020204" pitchFamily="34" charset="0"/>
              <a:buChar char="•"/>
              <a:defRPr/>
            </a:pPr>
            <a:r>
              <a:rPr lang="en-US" dirty="0">
                <a:solidFill>
                  <a:srgbClr val="FF0000"/>
                </a:solidFill>
              </a:rPr>
              <a:t>Facility Information</a:t>
            </a:r>
          </a:p>
          <a:p>
            <a:pPr marL="0" indent="0">
              <a:buNone/>
              <a:defRPr/>
            </a:pPr>
            <a:endParaRPr lang="en-US" sz="1200" dirty="0"/>
          </a:p>
        </p:txBody>
      </p:sp>
      <p:sp>
        <p:nvSpPr>
          <p:cNvPr id="4" name="TextBox 3"/>
          <p:cNvSpPr txBox="1"/>
          <p:nvPr/>
        </p:nvSpPr>
        <p:spPr>
          <a:xfrm>
            <a:off x="5788777" y="2275592"/>
            <a:ext cx="3015761" cy="738664"/>
          </a:xfrm>
          <a:prstGeom prst="rect">
            <a:avLst/>
          </a:prstGeom>
          <a:noFill/>
        </p:spPr>
        <p:txBody>
          <a:bodyPr wrap="square" rtlCol="0">
            <a:spAutoFit/>
          </a:bodyPr>
          <a:lstStyle/>
          <a:p>
            <a:r>
              <a:rPr lang="en-US" sz="1050" dirty="0"/>
              <a:t>Note:  </a:t>
            </a:r>
          </a:p>
          <a:p>
            <a:pPr marL="128585" indent="-128585">
              <a:buFont typeface="Arial" panose="020B0604020202020204" pitchFamily="34" charset="0"/>
              <a:buChar char="•"/>
            </a:pPr>
            <a:r>
              <a:rPr lang="en-US" sz="1050" dirty="0">
                <a:solidFill>
                  <a:srgbClr val="0070C0"/>
                </a:solidFill>
              </a:rPr>
              <a:t>Stability Analysis supported by extant HL7 eStability message (to be revised)</a:t>
            </a:r>
          </a:p>
          <a:p>
            <a:pPr marL="128585" indent="-128585">
              <a:buFont typeface="Arial" panose="020B0604020202020204" pitchFamily="34" charset="0"/>
              <a:buChar char="•"/>
            </a:pPr>
            <a:r>
              <a:rPr lang="en-US" sz="1050" dirty="0">
                <a:solidFill>
                  <a:srgbClr val="FF0000"/>
                </a:solidFill>
                <a:latin typeface="+mj-lt"/>
                <a:ea typeface="+mj-ea"/>
                <a:cs typeface="+mj-cs"/>
              </a:rPr>
              <a:t>Deferred  to next version of PQ/CMC</a:t>
            </a:r>
          </a:p>
        </p:txBody>
      </p:sp>
      <p:cxnSp>
        <p:nvCxnSpPr>
          <p:cNvPr id="9" name="Straight Arrow Connector 8">
            <a:extLst>
              <a:ext uri="{FF2B5EF4-FFF2-40B4-BE49-F238E27FC236}">
                <a16:creationId xmlns:a16="http://schemas.microsoft.com/office/drawing/2014/main" id="{F6BE2372-2F37-4274-8545-B1F3DB06851A}"/>
              </a:ext>
            </a:extLst>
          </p:cNvPr>
          <p:cNvCxnSpPr/>
          <p:nvPr/>
        </p:nvCxnSpPr>
        <p:spPr>
          <a:xfrm>
            <a:off x="4715754" y="2178764"/>
            <a:ext cx="1146437" cy="379828"/>
          </a:xfrm>
          <a:prstGeom prst="straightConnector1">
            <a:avLst/>
          </a:prstGeom>
          <a:ln w="254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10" name="Right Bracket 9">
            <a:extLst>
              <a:ext uri="{FF2B5EF4-FFF2-40B4-BE49-F238E27FC236}">
                <a16:creationId xmlns:a16="http://schemas.microsoft.com/office/drawing/2014/main" id="{1916D1BD-C1F7-4D5B-9B64-826BDE812E6F}"/>
              </a:ext>
            </a:extLst>
          </p:cNvPr>
          <p:cNvSpPr/>
          <p:nvPr/>
        </p:nvSpPr>
        <p:spPr>
          <a:xfrm>
            <a:off x="3369326" y="3323493"/>
            <a:ext cx="4015367" cy="1614268"/>
          </a:xfrm>
          <a:prstGeom prst="righ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0B2E6E3A-C4A4-4F6A-81D3-16A1FB798340}"/>
              </a:ext>
            </a:extLst>
          </p:cNvPr>
          <p:cNvCxnSpPr/>
          <p:nvPr/>
        </p:nvCxnSpPr>
        <p:spPr>
          <a:xfrm flipV="1">
            <a:off x="5148775" y="2890912"/>
            <a:ext cx="640001" cy="432581"/>
          </a:xfrm>
          <a:prstGeom prst="straightConnector1">
            <a:avLst/>
          </a:prstGeom>
          <a:ln w="254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181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485" y="133350"/>
            <a:ext cx="8295640" cy="762000"/>
          </a:xfrm>
        </p:spPr>
        <p:txBody>
          <a:bodyPr>
            <a:normAutofit/>
          </a:bodyPr>
          <a:lstStyle/>
          <a:p>
            <a:r>
              <a:rPr lang="en-US" dirty="0"/>
              <a:t>PQ/CMC Scope</a:t>
            </a:r>
          </a:p>
        </p:txBody>
      </p:sp>
      <p:sp>
        <p:nvSpPr>
          <p:cNvPr id="3" name="Content Placeholder 2"/>
          <p:cNvSpPr>
            <a:spLocks noGrp="1"/>
          </p:cNvSpPr>
          <p:nvPr>
            <p:ph idx="1"/>
          </p:nvPr>
        </p:nvSpPr>
        <p:spPr>
          <a:xfrm>
            <a:off x="622119" y="1354538"/>
            <a:ext cx="8230279" cy="3237057"/>
          </a:xfrm>
        </p:spPr>
        <p:txBody>
          <a:bodyPr>
            <a:normAutofit/>
          </a:bodyPr>
          <a:lstStyle/>
          <a:p>
            <a:r>
              <a:rPr lang="en-US" dirty="0"/>
              <a:t>Module 3 &amp; Module 2 QOS submissions including supplements &amp; amendments</a:t>
            </a:r>
          </a:p>
          <a:p>
            <a:pPr lvl="1">
              <a:buFont typeface="Arial" panose="020B0604020202020204" pitchFamily="34" charset="0"/>
              <a:buChar char="•"/>
            </a:pPr>
            <a:r>
              <a:rPr lang="en-US" sz="1800" dirty="0">
                <a:latin typeface="Arial" panose="020B0604020202020204" pitchFamily="34" charset="0"/>
                <a:cs typeface="Arial" panose="020B0604020202020204" pitchFamily="34" charset="0"/>
              </a:rPr>
              <a:t>Human drugs</a:t>
            </a:r>
          </a:p>
          <a:p>
            <a:pPr lvl="2"/>
            <a:r>
              <a:rPr lang="en-US" sz="1500" dirty="0">
                <a:latin typeface="Arial" panose="020B0604020202020204" pitchFamily="34" charset="0"/>
                <a:cs typeface="Arial" panose="020B0604020202020204" pitchFamily="34" charset="0"/>
              </a:rPr>
              <a:t>IND</a:t>
            </a:r>
          </a:p>
          <a:p>
            <a:pPr lvl="2"/>
            <a:r>
              <a:rPr lang="en-US" sz="1500" dirty="0">
                <a:latin typeface="Arial" panose="020B0604020202020204" pitchFamily="34" charset="0"/>
                <a:cs typeface="Arial" panose="020B0604020202020204" pitchFamily="34" charset="0"/>
              </a:rPr>
              <a:t>BLA</a:t>
            </a:r>
          </a:p>
          <a:p>
            <a:pPr lvl="2"/>
            <a:r>
              <a:rPr lang="en-US" sz="1500" dirty="0">
                <a:latin typeface="Arial" panose="020B0604020202020204" pitchFamily="34" charset="0"/>
                <a:cs typeface="Arial" panose="020B0604020202020204" pitchFamily="34" charset="0"/>
              </a:rPr>
              <a:t>NDA</a:t>
            </a:r>
          </a:p>
          <a:p>
            <a:pPr lvl="2"/>
            <a:r>
              <a:rPr lang="en-US" sz="1500" dirty="0">
                <a:latin typeface="Arial" panose="020B0604020202020204" pitchFamily="34" charset="0"/>
                <a:cs typeface="Arial" panose="020B0604020202020204" pitchFamily="34" charset="0"/>
              </a:rPr>
              <a:t>ANDA</a:t>
            </a:r>
          </a:p>
          <a:p>
            <a:pPr lvl="2"/>
            <a:r>
              <a:rPr lang="en-US" sz="1500" dirty="0">
                <a:latin typeface="Arial" panose="020B0604020202020204" pitchFamily="34" charset="0"/>
                <a:cs typeface="Arial" panose="020B0604020202020204" pitchFamily="34" charset="0"/>
              </a:rPr>
              <a:t>MF/DMF</a:t>
            </a:r>
          </a:p>
        </p:txBody>
      </p:sp>
      <p:sp>
        <p:nvSpPr>
          <p:cNvPr id="7" name="TextBox 6">
            <a:extLst>
              <a:ext uri="{FF2B5EF4-FFF2-40B4-BE49-F238E27FC236}">
                <a16:creationId xmlns:a16="http://schemas.microsoft.com/office/drawing/2014/main" id="{79915C2D-10EE-412A-84E6-638496F8871F}"/>
              </a:ext>
            </a:extLst>
          </p:cNvPr>
          <p:cNvSpPr txBox="1"/>
          <p:nvPr/>
        </p:nvSpPr>
        <p:spPr>
          <a:xfrm>
            <a:off x="4737258" y="2419350"/>
            <a:ext cx="2155371" cy="1664558"/>
          </a:xfrm>
          <a:prstGeom prst="rect">
            <a:avLst/>
          </a:prstGeom>
          <a:noFill/>
        </p:spPr>
        <p:txBody>
          <a:bodyPr wrap="square" rtlCol="0">
            <a:spAutoFit/>
          </a:bodyPr>
          <a:lstStyle/>
          <a:p>
            <a:pPr marL="257175" indent="-257175">
              <a:buFont typeface="Arial" panose="020B0604020202020204" pitchFamily="34" charset="0"/>
              <a:buChar char="•"/>
            </a:pPr>
            <a:r>
              <a:rPr lang="en-US" dirty="0"/>
              <a:t>Veterinary drugs</a:t>
            </a:r>
          </a:p>
          <a:p>
            <a:pPr marL="514350" lvl="1" indent="-171450">
              <a:lnSpc>
                <a:spcPct val="90000"/>
              </a:lnSpc>
              <a:spcBef>
                <a:spcPts val="375"/>
              </a:spcBef>
              <a:buFont typeface="Arial" panose="020B0604020202020204" pitchFamily="34" charset="0"/>
              <a:buChar char="•"/>
            </a:pPr>
            <a:r>
              <a:rPr lang="en-US" sz="1500" dirty="0"/>
              <a:t>INAD</a:t>
            </a:r>
          </a:p>
          <a:p>
            <a:pPr marL="514350" lvl="1" indent="-171450">
              <a:lnSpc>
                <a:spcPct val="90000"/>
              </a:lnSpc>
              <a:spcBef>
                <a:spcPts val="375"/>
              </a:spcBef>
              <a:buFont typeface="Arial" panose="020B0604020202020204" pitchFamily="34" charset="0"/>
              <a:buChar char="•"/>
            </a:pPr>
            <a:r>
              <a:rPr lang="en-US" sz="1500" dirty="0"/>
              <a:t>JINAD</a:t>
            </a:r>
          </a:p>
          <a:p>
            <a:pPr marL="514350" lvl="1" indent="-171450">
              <a:lnSpc>
                <a:spcPct val="90000"/>
              </a:lnSpc>
              <a:spcBef>
                <a:spcPts val="375"/>
              </a:spcBef>
              <a:buFont typeface="Arial" panose="020B0604020202020204" pitchFamily="34" charset="0"/>
              <a:buChar char="•"/>
            </a:pPr>
            <a:r>
              <a:rPr lang="en-US" sz="1500" dirty="0"/>
              <a:t>VMF</a:t>
            </a:r>
          </a:p>
          <a:p>
            <a:pPr marL="514350" lvl="1" indent="-171450">
              <a:lnSpc>
                <a:spcPct val="90000"/>
              </a:lnSpc>
              <a:spcBef>
                <a:spcPts val="375"/>
              </a:spcBef>
              <a:buFont typeface="Arial" panose="020B0604020202020204" pitchFamily="34" charset="0"/>
              <a:buChar char="•"/>
            </a:pPr>
            <a:r>
              <a:rPr lang="en-US" sz="1500" dirty="0"/>
              <a:t>ANADA</a:t>
            </a:r>
          </a:p>
          <a:p>
            <a:pPr marL="514350" lvl="1" indent="-171450">
              <a:lnSpc>
                <a:spcPct val="90000"/>
              </a:lnSpc>
              <a:spcBef>
                <a:spcPts val="375"/>
              </a:spcBef>
              <a:buFont typeface="Arial" panose="020B0604020202020204" pitchFamily="34" charset="0"/>
              <a:buChar char="•"/>
            </a:pPr>
            <a:r>
              <a:rPr lang="en-US" sz="1500" dirty="0"/>
              <a:t>JINAD</a:t>
            </a:r>
          </a:p>
        </p:txBody>
      </p:sp>
    </p:spTree>
    <p:extLst>
      <p:ext uri="{BB962C8B-B14F-4D97-AF65-F5344CB8AC3E}">
        <p14:creationId xmlns:p14="http://schemas.microsoft.com/office/powerpoint/2010/main" val="3769575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104C-26E0-462C-B034-9CBEEEDA67A5}"/>
              </a:ext>
            </a:extLst>
          </p:cNvPr>
          <p:cNvSpPr>
            <a:spLocks noGrp="1"/>
          </p:cNvSpPr>
          <p:nvPr>
            <p:ph type="title"/>
          </p:nvPr>
        </p:nvSpPr>
        <p:spPr>
          <a:xfrm>
            <a:off x="628650" y="133350"/>
            <a:ext cx="7974330" cy="773904"/>
          </a:xfrm>
        </p:spPr>
        <p:txBody>
          <a:bodyPr>
            <a:normAutofit/>
          </a:bodyPr>
          <a:lstStyle/>
          <a:p>
            <a:r>
              <a:rPr lang="en-US" sz="4000" dirty="0"/>
              <a:t>Expected Benefits</a:t>
            </a:r>
          </a:p>
        </p:txBody>
      </p:sp>
      <p:sp>
        <p:nvSpPr>
          <p:cNvPr id="3" name="Content Placeholder 2">
            <a:extLst>
              <a:ext uri="{FF2B5EF4-FFF2-40B4-BE49-F238E27FC236}">
                <a16:creationId xmlns:a16="http://schemas.microsoft.com/office/drawing/2014/main" id="{8E29596B-8709-4154-BCBD-C341A018A5F2}"/>
              </a:ext>
            </a:extLst>
          </p:cNvPr>
          <p:cNvSpPr>
            <a:spLocks noGrp="1"/>
          </p:cNvSpPr>
          <p:nvPr>
            <p:ph idx="1"/>
          </p:nvPr>
        </p:nvSpPr>
        <p:spPr>
          <a:xfrm>
            <a:off x="323851" y="1268018"/>
            <a:ext cx="8509103" cy="3453846"/>
          </a:xfrm>
        </p:spPr>
        <p:txBody>
          <a:bodyPr>
            <a:normAutofit fontScale="92500" lnSpcReduction="10000"/>
          </a:bodyPr>
          <a:lstStyle/>
          <a:p>
            <a:r>
              <a:rPr lang="en-US" sz="2400" dirty="0"/>
              <a:t>FDA</a:t>
            </a:r>
          </a:p>
          <a:p>
            <a:pPr lvl="1"/>
            <a:r>
              <a:rPr lang="en-US" sz="2100" dirty="0"/>
              <a:t>Receives consistent high-quality data that can be consumed by computer systems without data entry and interpretations</a:t>
            </a:r>
          </a:p>
          <a:p>
            <a:pPr lvl="1"/>
            <a:r>
              <a:rPr lang="en-US" sz="2100" dirty="0"/>
              <a:t>Enables much-needed technology improvements to support quality assessments (Narrative Reviews→ Structured Assessments)</a:t>
            </a:r>
          </a:p>
          <a:p>
            <a:pPr lvl="1"/>
            <a:r>
              <a:rPr lang="en-US" sz="2100" dirty="0"/>
              <a:t>Improves crisis response</a:t>
            </a:r>
          </a:p>
          <a:p>
            <a:r>
              <a:rPr lang="en-US" sz="2400" dirty="0"/>
              <a:t>Stakeholders</a:t>
            </a:r>
          </a:p>
          <a:p>
            <a:pPr lvl="1"/>
            <a:r>
              <a:rPr lang="en-US" sz="2100" dirty="0"/>
              <a:t>Provides consistent formats for:</a:t>
            </a:r>
          </a:p>
          <a:p>
            <a:pPr lvl="2"/>
            <a:r>
              <a:rPr lang="en-US" sz="1800" dirty="0"/>
              <a:t>Internal data management &amp; storage (e.g. in LIMS)</a:t>
            </a:r>
          </a:p>
          <a:p>
            <a:pPr lvl="2"/>
            <a:r>
              <a:rPr lang="en-US" sz="1800" dirty="0"/>
              <a:t>Data exchange with CMOs  (Contract Manufacturing Organizations)</a:t>
            </a:r>
          </a:p>
          <a:p>
            <a:pPr lvl="1"/>
            <a:r>
              <a:rPr lang="en-US" sz="2100" dirty="0"/>
              <a:t>Ensures industry and FDA are using the “same data” </a:t>
            </a:r>
          </a:p>
          <a:p>
            <a:endParaRPr lang="en-US" dirty="0"/>
          </a:p>
        </p:txBody>
      </p:sp>
    </p:spTree>
    <p:extLst>
      <p:ext uri="{BB962C8B-B14F-4D97-AF65-F5344CB8AC3E}">
        <p14:creationId xmlns:p14="http://schemas.microsoft.com/office/powerpoint/2010/main" val="333841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EC85B-B6D2-4ED2-B4F3-370CC74AC2FE}"/>
              </a:ext>
            </a:extLst>
          </p:cNvPr>
          <p:cNvSpPr>
            <a:spLocks noGrp="1"/>
          </p:cNvSpPr>
          <p:nvPr>
            <p:ph type="title"/>
          </p:nvPr>
        </p:nvSpPr>
        <p:spPr>
          <a:xfrm>
            <a:off x="176115" y="124635"/>
            <a:ext cx="8509103" cy="694515"/>
          </a:xfrm>
        </p:spPr>
        <p:txBody>
          <a:bodyPr>
            <a:normAutofit fontScale="90000"/>
          </a:bodyPr>
          <a:lstStyle/>
          <a:p>
            <a:r>
              <a:rPr lang="en-US" dirty="0"/>
              <a:t>Future State with Structured Data</a:t>
            </a:r>
          </a:p>
        </p:txBody>
      </p:sp>
      <p:sp>
        <p:nvSpPr>
          <p:cNvPr id="5" name="Right Arrow 37"/>
          <p:cNvSpPr/>
          <p:nvPr/>
        </p:nvSpPr>
        <p:spPr>
          <a:xfrm>
            <a:off x="1798790" y="2678182"/>
            <a:ext cx="2746644" cy="1030471"/>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400" fontAlgn="base">
              <a:spcBef>
                <a:spcPct val="0"/>
              </a:spcBef>
              <a:spcAft>
                <a:spcPct val="0"/>
              </a:spcAft>
            </a:pPr>
            <a:endParaRPr lang="en-US" dirty="0">
              <a:solidFill>
                <a:prstClr val="black"/>
              </a:solidFill>
            </a:endParaRPr>
          </a:p>
        </p:txBody>
      </p:sp>
      <p:grpSp>
        <p:nvGrpSpPr>
          <p:cNvPr id="6" name="Group 5"/>
          <p:cNvGrpSpPr/>
          <p:nvPr/>
        </p:nvGrpSpPr>
        <p:grpSpPr>
          <a:xfrm>
            <a:off x="357932" y="2606943"/>
            <a:ext cx="1195625" cy="1458265"/>
            <a:chOff x="134668" y="2209603"/>
            <a:chExt cx="1033407" cy="1958998"/>
          </a:xfrm>
        </p:grpSpPr>
        <p:pic>
          <p:nvPicPr>
            <p:cNvPr id="7" name="Picture 3" descr="C:\Users\shastak\AppData\Local\Microsoft\Windows\Temporary Internet Files\Content.IE5\3FMSEG11\MC90043480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68" y="2948389"/>
              <a:ext cx="925033" cy="925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shastak\AppData\Local\Microsoft\Windows\Temporary Internet Files\Content.IE5\6TSTX9SP\MC900293066[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79" y="3765581"/>
              <a:ext cx="394641" cy="40302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40230" y="2209603"/>
              <a:ext cx="1027845" cy="584775"/>
            </a:xfrm>
            <a:prstGeom prst="rect">
              <a:avLst/>
            </a:prstGeom>
            <a:noFill/>
          </p:spPr>
          <p:txBody>
            <a:bodyPr wrap="none" rtlCol="0">
              <a:spAutoFit/>
            </a:bodyPr>
            <a:lstStyle/>
            <a:p>
              <a:pPr defTabSz="914400" fontAlgn="base">
                <a:spcBef>
                  <a:spcPct val="0"/>
                </a:spcBef>
                <a:spcAft>
                  <a:spcPct val="0"/>
                </a:spcAft>
              </a:pPr>
              <a:r>
                <a:rPr lang="en-US" sz="1600" dirty="0">
                  <a:solidFill>
                    <a:prstClr val="black"/>
                  </a:solidFill>
                  <a:cs typeface="Arial" charset="0"/>
                </a:rPr>
                <a:t>Sponsor/</a:t>
              </a:r>
            </a:p>
            <a:p>
              <a:pPr defTabSz="914400" fontAlgn="base">
                <a:spcBef>
                  <a:spcPct val="0"/>
                </a:spcBef>
                <a:spcAft>
                  <a:spcPct val="0"/>
                </a:spcAft>
              </a:pPr>
              <a:r>
                <a:rPr lang="en-US" sz="1600" dirty="0">
                  <a:solidFill>
                    <a:prstClr val="black"/>
                  </a:solidFill>
                  <a:cs typeface="Arial" charset="0"/>
                </a:rPr>
                <a:t>Applicant</a:t>
              </a:r>
            </a:p>
          </p:txBody>
        </p:sp>
      </p:grpSp>
      <p:sp>
        <p:nvSpPr>
          <p:cNvPr id="11" name="Rounded Rectangle 45"/>
          <p:cNvSpPr/>
          <p:nvPr/>
        </p:nvSpPr>
        <p:spPr>
          <a:xfrm>
            <a:off x="1952873" y="1606537"/>
            <a:ext cx="1773858" cy="2875818"/>
          </a:xfrm>
          <a:prstGeom prst="round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a:solidFill>
                <a:prstClr val="white"/>
              </a:solidFill>
            </a:endParaRPr>
          </a:p>
          <a:p>
            <a:pPr algn="ctr" defTabSz="914400" fontAlgn="base">
              <a:spcBef>
                <a:spcPct val="0"/>
              </a:spcBef>
              <a:spcAft>
                <a:spcPct val="0"/>
              </a:spcAft>
            </a:pPr>
            <a:endParaRPr lang="en-US">
              <a:solidFill>
                <a:prstClr val="white"/>
              </a:solidFill>
            </a:endParaRPr>
          </a:p>
          <a:p>
            <a:pPr algn="ctr" defTabSz="914400" fontAlgn="base">
              <a:spcBef>
                <a:spcPct val="0"/>
              </a:spcBef>
              <a:spcAft>
                <a:spcPct val="0"/>
              </a:spcAft>
            </a:pPr>
            <a:endParaRPr lang="en-US">
              <a:solidFill>
                <a:prstClr val="white"/>
              </a:solidFill>
            </a:endParaRPr>
          </a:p>
          <a:p>
            <a:pPr algn="ctr" defTabSz="914400" fontAlgn="base">
              <a:spcBef>
                <a:spcPct val="0"/>
              </a:spcBef>
              <a:spcAft>
                <a:spcPct val="0"/>
              </a:spcAft>
            </a:pPr>
            <a:endParaRPr lang="en-US">
              <a:solidFill>
                <a:prstClr val="white"/>
              </a:solidFill>
            </a:endParaRPr>
          </a:p>
          <a:p>
            <a:pPr algn="ctr" defTabSz="914400" fontAlgn="base">
              <a:spcBef>
                <a:spcPct val="0"/>
              </a:spcBef>
              <a:spcAft>
                <a:spcPct val="0"/>
              </a:spcAft>
            </a:pPr>
            <a:endParaRPr lang="en-US">
              <a:solidFill>
                <a:prstClr val="white"/>
              </a:solidFill>
            </a:endParaRPr>
          </a:p>
          <a:p>
            <a:pPr algn="ctr" defTabSz="914400" fontAlgn="base">
              <a:spcBef>
                <a:spcPct val="0"/>
              </a:spcBef>
              <a:spcAft>
                <a:spcPct val="0"/>
              </a:spcAft>
            </a:pPr>
            <a:endParaRPr lang="en-US">
              <a:solidFill>
                <a:prstClr val="white"/>
              </a:solidFill>
            </a:endParaRPr>
          </a:p>
          <a:p>
            <a:pPr algn="ctr" defTabSz="914400" fontAlgn="base">
              <a:spcBef>
                <a:spcPct val="0"/>
              </a:spcBef>
              <a:spcAft>
                <a:spcPct val="0"/>
              </a:spcAft>
            </a:pPr>
            <a:endParaRPr lang="en-US">
              <a:solidFill>
                <a:prstClr val="white"/>
              </a:solidFill>
            </a:endParaRPr>
          </a:p>
          <a:p>
            <a:pPr algn="ctr" defTabSz="914400" fontAlgn="base">
              <a:spcBef>
                <a:spcPct val="0"/>
              </a:spcBef>
              <a:spcAft>
                <a:spcPct val="0"/>
              </a:spcAft>
            </a:pPr>
            <a:endParaRPr lang="en-US">
              <a:solidFill>
                <a:prstClr val="white"/>
              </a:solidFill>
            </a:endParaRPr>
          </a:p>
          <a:p>
            <a:pPr algn="ctr" defTabSz="914400" fontAlgn="base">
              <a:spcBef>
                <a:spcPct val="0"/>
              </a:spcBef>
              <a:spcAft>
                <a:spcPct val="0"/>
              </a:spcAft>
            </a:pPr>
            <a:endParaRPr lang="en-US">
              <a:solidFill>
                <a:prstClr val="white"/>
              </a:solidFill>
            </a:endParaRPr>
          </a:p>
          <a:p>
            <a:pPr algn="ctr" defTabSz="914400" fontAlgn="base">
              <a:spcBef>
                <a:spcPct val="0"/>
              </a:spcBef>
              <a:spcAft>
                <a:spcPct val="0"/>
              </a:spcAft>
            </a:pPr>
            <a:endParaRPr lang="en-US">
              <a:solidFill>
                <a:prstClr val="white"/>
              </a:solidFill>
            </a:endParaRPr>
          </a:p>
          <a:p>
            <a:pPr algn="ctr" defTabSz="914400" fontAlgn="base">
              <a:spcBef>
                <a:spcPct val="0"/>
              </a:spcBef>
              <a:spcAft>
                <a:spcPct val="0"/>
              </a:spcAft>
            </a:pPr>
            <a:endParaRPr lang="en-US">
              <a:solidFill>
                <a:prstClr val="white"/>
              </a:solidFill>
            </a:endParaRPr>
          </a:p>
          <a:p>
            <a:pPr algn="ctr" defTabSz="914400" fontAlgn="base">
              <a:spcBef>
                <a:spcPct val="0"/>
              </a:spcBef>
              <a:spcAft>
                <a:spcPct val="0"/>
              </a:spcAft>
            </a:pPr>
            <a:endParaRPr lang="en-US">
              <a:solidFill>
                <a:prstClr val="white"/>
              </a:solidFill>
            </a:endParaRPr>
          </a:p>
          <a:p>
            <a:pPr algn="ctr" defTabSz="914400" fontAlgn="base">
              <a:spcBef>
                <a:spcPct val="0"/>
              </a:spcBef>
              <a:spcAft>
                <a:spcPct val="0"/>
              </a:spcAft>
            </a:pPr>
            <a:endParaRPr lang="en-US">
              <a:solidFill>
                <a:prstClr val="white"/>
              </a:solidFill>
            </a:endParaRPr>
          </a:p>
          <a:p>
            <a:pPr algn="ctr" defTabSz="914400" fontAlgn="base">
              <a:spcBef>
                <a:spcPct val="0"/>
              </a:spcBef>
              <a:spcAft>
                <a:spcPct val="0"/>
              </a:spcAft>
            </a:pPr>
            <a:endParaRPr lang="en-US" dirty="0">
              <a:solidFill>
                <a:prstClr val="white"/>
              </a:solidFill>
            </a:endParaRPr>
          </a:p>
        </p:txBody>
      </p:sp>
      <p:sp>
        <p:nvSpPr>
          <p:cNvPr id="12" name="Rounded Rectangle 46"/>
          <p:cNvSpPr/>
          <p:nvPr/>
        </p:nvSpPr>
        <p:spPr>
          <a:xfrm>
            <a:off x="2049519" y="2905692"/>
            <a:ext cx="1608081" cy="504258"/>
          </a:xfrm>
          <a:prstGeom prst="round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3"/>
          </a:lnRef>
          <a:fillRef idx="2">
            <a:schemeClr val="accent3"/>
          </a:fillRef>
          <a:effectRef idx="1">
            <a:schemeClr val="accent3"/>
          </a:effectRef>
          <a:fontRef idx="minor">
            <a:schemeClr val="dk1"/>
          </a:fontRef>
        </p:style>
        <p:txBody>
          <a:bodyPr rtlCol="0" anchor="ctr"/>
          <a:lstStyle/>
          <a:p>
            <a:pPr algn="ctr" defTabSz="914400" fontAlgn="base">
              <a:spcBef>
                <a:spcPct val="0"/>
              </a:spcBef>
              <a:spcAft>
                <a:spcPct val="0"/>
              </a:spcAft>
            </a:pPr>
            <a:endParaRPr lang="en-US" dirty="0">
              <a:solidFill>
                <a:prstClr val="black"/>
              </a:solidFill>
            </a:endParaRPr>
          </a:p>
          <a:p>
            <a:pPr algn="ctr" defTabSz="914400" fontAlgn="base">
              <a:spcBef>
                <a:spcPct val="0"/>
              </a:spcBef>
              <a:spcAft>
                <a:spcPct val="0"/>
              </a:spcAft>
            </a:pPr>
            <a:endParaRPr lang="en-US" dirty="0">
              <a:solidFill>
                <a:prstClr val="black"/>
              </a:solidFill>
            </a:endParaRPr>
          </a:p>
          <a:p>
            <a:pPr algn="ctr" defTabSz="914400" fontAlgn="base">
              <a:spcBef>
                <a:spcPct val="0"/>
              </a:spcBef>
              <a:spcAft>
                <a:spcPct val="0"/>
              </a:spcAft>
            </a:pPr>
            <a:endParaRPr lang="en-US" dirty="0">
              <a:solidFill>
                <a:prstClr val="black"/>
              </a:solidFill>
            </a:endParaRPr>
          </a:p>
          <a:p>
            <a:pPr algn="ctr" defTabSz="914400" fontAlgn="base">
              <a:spcBef>
                <a:spcPct val="0"/>
              </a:spcBef>
              <a:spcAft>
                <a:spcPct val="0"/>
              </a:spcAft>
            </a:pPr>
            <a:r>
              <a:rPr lang="en-US" dirty="0">
                <a:solidFill>
                  <a:prstClr val="black"/>
                </a:solidFill>
              </a:rPr>
              <a:t>Module 3</a:t>
            </a:r>
          </a:p>
          <a:p>
            <a:pPr algn="ctr" defTabSz="914400" fontAlgn="base">
              <a:spcBef>
                <a:spcPct val="0"/>
              </a:spcBef>
              <a:spcAft>
                <a:spcPct val="0"/>
              </a:spcAft>
            </a:pPr>
            <a:endParaRPr lang="en-US" dirty="0">
              <a:solidFill>
                <a:prstClr val="black"/>
              </a:solidFill>
            </a:endParaRPr>
          </a:p>
          <a:p>
            <a:pPr algn="ctr" defTabSz="914400" fontAlgn="base">
              <a:spcBef>
                <a:spcPct val="0"/>
              </a:spcBef>
              <a:spcAft>
                <a:spcPct val="0"/>
              </a:spcAft>
            </a:pPr>
            <a:endParaRPr lang="en-US" dirty="0">
              <a:solidFill>
                <a:prstClr val="black"/>
              </a:solidFill>
            </a:endParaRPr>
          </a:p>
          <a:p>
            <a:pPr algn="ctr" defTabSz="914400" fontAlgn="base">
              <a:spcBef>
                <a:spcPct val="0"/>
              </a:spcBef>
              <a:spcAft>
                <a:spcPct val="0"/>
              </a:spcAft>
            </a:pPr>
            <a:endParaRPr lang="en-US" dirty="0">
              <a:solidFill>
                <a:prstClr val="black"/>
              </a:solidFill>
            </a:endParaRPr>
          </a:p>
        </p:txBody>
      </p:sp>
      <p:sp>
        <p:nvSpPr>
          <p:cNvPr id="13" name="Rounded Rectangle 47"/>
          <p:cNvSpPr/>
          <p:nvPr/>
        </p:nvSpPr>
        <p:spPr>
          <a:xfrm>
            <a:off x="2021098" y="2396305"/>
            <a:ext cx="1608081" cy="404045"/>
          </a:xfrm>
          <a:prstGeom prst="round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1"/>
          </a:lnRef>
          <a:fillRef idx="2">
            <a:schemeClr val="accent1"/>
          </a:fillRef>
          <a:effectRef idx="1">
            <a:schemeClr val="accent1"/>
          </a:effectRef>
          <a:fontRef idx="minor">
            <a:schemeClr val="dk1"/>
          </a:fontRef>
        </p:style>
        <p:txBody>
          <a:bodyPr rtlCol="0" anchor="ctr"/>
          <a:lstStyle/>
          <a:p>
            <a:pPr algn="ctr" defTabSz="914400" fontAlgn="base">
              <a:spcBef>
                <a:spcPct val="0"/>
              </a:spcBef>
              <a:spcAft>
                <a:spcPct val="0"/>
              </a:spcAft>
            </a:pPr>
            <a:r>
              <a:rPr lang="en-US" dirty="0">
                <a:solidFill>
                  <a:prstClr val="black"/>
                </a:solidFill>
              </a:rPr>
              <a:t>Module 2</a:t>
            </a:r>
          </a:p>
        </p:txBody>
      </p:sp>
      <p:sp>
        <p:nvSpPr>
          <p:cNvPr id="14" name="Rounded Rectangle 48"/>
          <p:cNvSpPr/>
          <p:nvPr/>
        </p:nvSpPr>
        <p:spPr>
          <a:xfrm>
            <a:off x="2036779" y="1904390"/>
            <a:ext cx="1608081" cy="404045"/>
          </a:xfrm>
          <a:prstGeom prst="round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1"/>
          </a:lnRef>
          <a:fillRef idx="2">
            <a:schemeClr val="accent1"/>
          </a:fillRef>
          <a:effectRef idx="1">
            <a:schemeClr val="accent1"/>
          </a:effectRef>
          <a:fontRef idx="minor">
            <a:schemeClr val="dk1"/>
          </a:fontRef>
        </p:style>
        <p:txBody>
          <a:bodyPr rtlCol="0" anchor="ctr"/>
          <a:lstStyle/>
          <a:p>
            <a:pPr algn="ctr" defTabSz="914400" fontAlgn="base">
              <a:spcBef>
                <a:spcPct val="0"/>
              </a:spcBef>
              <a:spcAft>
                <a:spcPct val="0"/>
              </a:spcAft>
            </a:pPr>
            <a:r>
              <a:rPr lang="en-US" dirty="0">
                <a:solidFill>
                  <a:prstClr val="black"/>
                </a:solidFill>
              </a:rPr>
              <a:t>Module 1</a:t>
            </a:r>
          </a:p>
        </p:txBody>
      </p:sp>
      <p:sp>
        <p:nvSpPr>
          <p:cNvPr id="15" name="Rounded Rectangle 49"/>
          <p:cNvSpPr/>
          <p:nvPr/>
        </p:nvSpPr>
        <p:spPr>
          <a:xfrm>
            <a:off x="2021098" y="3486150"/>
            <a:ext cx="1608081" cy="404045"/>
          </a:xfrm>
          <a:prstGeom prst="round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1"/>
          </a:lnRef>
          <a:fillRef idx="2">
            <a:schemeClr val="accent1"/>
          </a:fillRef>
          <a:effectRef idx="1">
            <a:schemeClr val="accent1"/>
          </a:effectRef>
          <a:fontRef idx="minor">
            <a:schemeClr val="dk1"/>
          </a:fontRef>
        </p:style>
        <p:txBody>
          <a:bodyPr rtlCol="0" anchor="ctr"/>
          <a:lstStyle/>
          <a:p>
            <a:pPr algn="ctr" defTabSz="914400" fontAlgn="base">
              <a:spcBef>
                <a:spcPct val="0"/>
              </a:spcBef>
              <a:spcAft>
                <a:spcPct val="0"/>
              </a:spcAft>
            </a:pPr>
            <a:r>
              <a:rPr lang="en-US" dirty="0">
                <a:solidFill>
                  <a:prstClr val="black"/>
                </a:solidFill>
              </a:rPr>
              <a:t>Module 4</a:t>
            </a:r>
          </a:p>
        </p:txBody>
      </p:sp>
      <p:sp>
        <p:nvSpPr>
          <p:cNvPr id="16" name="Rounded Rectangle 50"/>
          <p:cNvSpPr/>
          <p:nvPr/>
        </p:nvSpPr>
        <p:spPr>
          <a:xfrm>
            <a:off x="2021098" y="3958545"/>
            <a:ext cx="1608081" cy="404045"/>
          </a:xfrm>
          <a:prstGeom prst="round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1"/>
          </a:lnRef>
          <a:fillRef idx="2">
            <a:schemeClr val="accent1"/>
          </a:fillRef>
          <a:effectRef idx="1">
            <a:schemeClr val="accent1"/>
          </a:effectRef>
          <a:fontRef idx="minor">
            <a:schemeClr val="dk1"/>
          </a:fontRef>
        </p:style>
        <p:txBody>
          <a:bodyPr rtlCol="0" anchor="ctr"/>
          <a:lstStyle/>
          <a:p>
            <a:pPr algn="ctr" defTabSz="914400" fontAlgn="base">
              <a:spcBef>
                <a:spcPct val="0"/>
              </a:spcBef>
              <a:spcAft>
                <a:spcPct val="0"/>
              </a:spcAft>
            </a:pPr>
            <a:r>
              <a:rPr lang="en-US" dirty="0">
                <a:solidFill>
                  <a:prstClr val="black"/>
                </a:solidFill>
              </a:rPr>
              <a:t>Module 5</a:t>
            </a:r>
          </a:p>
        </p:txBody>
      </p:sp>
      <p:pic>
        <p:nvPicPr>
          <p:cNvPr id="18"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l="69458" t="57456" r="17658" b="16667"/>
          <a:stretch/>
        </p:blipFill>
        <p:spPr bwMode="auto">
          <a:xfrm>
            <a:off x="6661330" y="2772085"/>
            <a:ext cx="1500957" cy="1275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1" name="Group 20"/>
          <p:cNvGrpSpPr/>
          <p:nvPr/>
        </p:nvGrpSpPr>
        <p:grpSpPr>
          <a:xfrm>
            <a:off x="7539759" y="1312078"/>
            <a:ext cx="1604241" cy="1184623"/>
            <a:chOff x="5137921" y="4001054"/>
            <a:chExt cx="2690853" cy="2690853"/>
          </a:xfrm>
        </p:grpSpPr>
        <p:pic>
          <p:nvPicPr>
            <p:cNvPr id="22" name="Picture 10" descr="C:\Users\KUNKELB\AppData\Local\Microsoft\Windows\Temporary Internet Files\Content.IE5\GEBG64AU\MC900434781[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7921" y="4001054"/>
              <a:ext cx="2690853" cy="2690853"/>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5559129" y="4464944"/>
              <a:ext cx="1938989" cy="1249830"/>
              <a:chOff x="5559129" y="4464944"/>
              <a:chExt cx="1938989" cy="1249830"/>
            </a:xfrm>
          </p:grpSpPr>
          <p:sp>
            <p:nvSpPr>
              <p:cNvPr id="24" name="Rounded Rectangle 59"/>
              <p:cNvSpPr/>
              <p:nvPr/>
            </p:nvSpPr>
            <p:spPr>
              <a:xfrm>
                <a:off x="5559129" y="4464944"/>
                <a:ext cx="992977" cy="1249830"/>
              </a:xfrm>
              <a:prstGeom prst="roundRect">
                <a:avLst>
                  <a:gd name="adj" fmla="val 10000"/>
                </a:avLst>
              </a:prstGeom>
              <a:blipFill rotWithShape="1">
                <a:blip r:embed="rId7">
                  <a:extLst>
                    <a:ext uri="{BEBA8EAE-BF5A-486C-A8C5-ECC9F3942E4B}">
                      <a14:imgProps xmlns:a14="http://schemas.microsoft.com/office/drawing/2010/main">
                        <a14:imgLayer r:embed="rId8">
                          <a14:imgEffect>
                            <a14:brightnessContrast contrast="-20000"/>
                          </a14:imgEffect>
                        </a14:imgLayer>
                      </a14:imgProps>
                    </a:ext>
                  </a:extLst>
                </a:blip>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25" name="Pictur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79853" y="4587240"/>
                <a:ext cx="918265" cy="973426"/>
              </a:xfrm>
              <a:prstGeom prst="rect">
                <a:avLst/>
              </a:prstGeom>
            </p:spPr>
          </p:pic>
        </p:grpSp>
      </p:grpSp>
      <p:sp>
        <p:nvSpPr>
          <p:cNvPr id="29" name="Oval 28"/>
          <p:cNvSpPr/>
          <p:nvPr/>
        </p:nvSpPr>
        <p:spPr>
          <a:xfrm>
            <a:off x="6157405" y="776949"/>
            <a:ext cx="1053699" cy="71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G-SRS</a:t>
            </a:r>
          </a:p>
        </p:txBody>
      </p:sp>
      <p:sp>
        <p:nvSpPr>
          <p:cNvPr id="31" name="TextBox 30"/>
          <p:cNvSpPr txBox="1"/>
          <p:nvPr/>
        </p:nvSpPr>
        <p:spPr>
          <a:xfrm>
            <a:off x="2514600" y="1654373"/>
            <a:ext cx="838200" cy="307777"/>
          </a:xfrm>
          <a:prstGeom prst="rect">
            <a:avLst/>
          </a:prstGeom>
          <a:noFill/>
        </p:spPr>
        <p:txBody>
          <a:bodyPr wrap="square" rtlCol="0">
            <a:spAutoFit/>
          </a:bodyPr>
          <a:lstStyle/>
          <a:p>
            <a:r>
              <a:rPr lang="en-US" sz="1400" b="1" dirty="0">
                <a:solidFill>
                  <a:schemeClr val="bg1"/>
                </a:solidFill>
              </a:rPr>
              <a:t>eCTD</a:t>
            </a:r>
          </a:p>
        </p:txBody>
      </p:sp>
      <p:sp>
        <p:nvSpPr>
          <p:cNvPr id="32" name="TextBox 31"/>
          <p:cNvSpPr txBox="1"/>
          <p:nvPr/>
        </p:nvSpPr>
        <p:spPr>
          <a:xfrm>
            <a:off x="4724400" y="1897618"/>
            <a:ext cx="1095172" cy="369332"/>
          </a:xfrm>
          <a:prstGeom prst="rect">
            <a:avLst/>
          </a:prstGeom>
          <a:noFill/>
        </p:spPr>
        <p:txBody>
          <a:bodyPr wrap="none" rtlCol="0">
            <a:spAutoFit/>
          </a:bodyPr>
          <a:lstStyle/>
          <a:p>
            <a:r>
              <a:rPr lang="en-US" dirty="0">
                <a:solidFill>
                  <a:schemeClr val="bg1"/>
                </a:solidFill>
              </a:rPr>
              <a:t>Gateway</a:t>
            </a:r>
          </a:p>
        </p:txBody>
      </p:sp>
      <p:grpSp>
        <p:nvGrpSpPr>
          <p:cNvPr id="49" name="Group 48"/>
          <p:cNvGrpSpPr/>
          <p:nvPr/>
        </p:nvGrpSpPr>
        <p:grpSpPr>
          <a:xfrm>
            <a:off x="4559342" y="1490680"/>
            <a:ext cx="1904855" cy="3523727"/>
            <a:chOff x="1218692" y="438150"/>
            <a:chExt cx="1753108" cy="3429000"/>
          </a:xfrm>
        </p:grpSpPr>
        <p:grpSp>
          <p:nvGrpSpPr>
            <p:cNvPr id="50" name="Group 49"/>
            <p:cNvGrpSpPr/>
            <p:nvPr/>
          </p:nvGrpSpPr>
          <p:grpSpPr>
            <a:xfrm>
              <a:off x="1218692" y="438150"/>
              <a:ext cx="1753108" cy="3429000"/>
              <a:chOff x="4486272" y="2286000"/>
              <a:chExt cx="2286000" cy="4191000"/>
            </a:xfrm>
          </p:grpSpPr>
          <p:sp>
            <p:nvSpPr>
              <p:cNvPr id="52" name="Right Arrow Callout 51"/>
              <p:cNvSpPr/>
              <p:nvPr/>
            </p:nvSpPr>
            <p:spPr>
              <a:xfrm>
                <a:off x="4648200" y="2286000"/>
                <a:ext cx="2057400" cy="4191000"/>
              </a:xfrm>
              <a:prstGeom prst="rightArrowCallout">
                <a:avLst>
                  <a:gd name="adj1" fmla="val 25000"/>
                  <a:gd name="adj2" fmla="val 23333"/>
                  <a:gd name="adj3" fmla="val 25000"/>
                  <a:gd name="adj4" fmla="val 6497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5613" indent="1588" algn="l" rtl="0" fontAlgn="base">
                  <a:spcBef>
                    <a:spcPct val="0"/>
                  </a:spcBef>
                  <a:spcAft>
                    <a:spcPct val="0"/>
                  </a:spcAft>
                  <a:defRPr kern="1200">
                    <a:solidFill>
                      <a:schemeClr val="lt1"/>
                    </a:solidFill>
                    <a:latin typeface="+mn-lt"/>
                    <a:ea typeface="+mn-ea"/>
                    <a:cs typeface="+mn-cs"/>
                  </a:defRPr>
                </a:lvl2pPr>
                <a:lvl3pPr marL="911225" indent="3175" algn="l" rtl="0" fontAlgn="base">
                  <a:spcBef>
                    <a:spcPct val="0"/>
                  </a:spcBef>
                  <a:spcAft>
                    <a:spcPct val="0"/>
                  </a:spcAft>
                  <a:defRPr kern="1200">
                    <a:solidFill>
                      <a:schemeClr val="lt1"/>
                    </a:solidFill>
                    <a:latin typeface="+mn-lt"/>
                    <a:ea typeface="+mn-ea"/>
                    <a:cs typeface="+mn-cs"/>
                  </a:defRPr>
                </a:lvl3pPr>
                <a:lvl4pPr marL="1366838" indent="4763" algn="l" rtl="0" fontAlgn="base">
                  <a:spcBef>
                    <a:spcPct val="0"/>
                  </a:spcBef>
                  <a:spcAft>
                    <a:spcPct val="0"/>
                  </a:spcAft>
                  <a:defRPr kern="1200">
                    <a:solidFill>
                      <a:schemeClr val="lt1"/>
                    </a:solidFill>
                    <a:latin typeface="+mn-lt"/>
                    <a:ea typeface="+mn-ea"/>
                    <a:cs typeface="+mn-cs"/>
                  </a:defRPr>
                </a:lvl4pPr>
                <a:lvl5pPr marL="1822450" indent="635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914400" fontAlgn="base">
                  <a:spcBef>
                    <a:spcPct val="0"/>
                  </a:spcBef>
                  <a:spcAft>
                    <a:spcPct val="0"/>
                  </a:spcAft>
                </a:pPr>
                <a:endParaRPr lang="en-US" sz="2000" b="1" dirty="0">
                  <a:solidFill>
                    <a:prstClr val="white"/>
                  </a:solidFill>
                  <a:effectLst>
                    <a:outerShdw blurRad="38100" dist="38100" dir="2700000" algn="tl">
                      <a:srgbClr val="000000">
                        <a:alpha val="43137"/>
                      </a:srgbClr>
                    </a:outerShdw>
                  </a:effectLst>
                </a:endParaRPr>
              </a:p>
              <a:p>
                <a:pPr algn="ctr" defTabSz="914400" fontAlgn="base">
                  <a:spcBef>
                    <a:spcPct val="0"/>
                  </a:spcBef>
                  <a:spcAft>
                    <a:spcPct val="0"/>
                  </a:spcAft>
                </a:pPr>
                <a:endParaRPr lang="en-US" sz="2000" b="1" dirty="0">
                  <a:solidFill>
                    <a:prstClr val="white"/>
                  </a:solidFill>
                  <a:effectLst>
                    <a:outerShdw blurRad="38100" dist="38100" dir="2700000" algn="tl">
                      <a:srgbClr val="000000">
                        <a:alpha val="43137"/>
                      </a:srgbClr>
                    </a:outerShdw>
                  </a:effectLst>
                </a:endParaRPr>
              </a:p>
              <a:p>
                <a:pPr algn="ctr" defTabSz="914400" fontAlgn="base">
                  <a:spcBef>
                    <a:spcPct val="0"/>
                  </a:spcBef>
                  <a:spcAft>
                    <a:spcPct val="0"/>
                  </a:spcAft>
                </a:pPr>
                <a:endParaRPr lang="en-US" sz="2000" b="1" dirty="0">
                  <a:solidFill>
                    <a:prstClr val="white"/>
                  </a:solidFill>
                  <a:effectLst>
                    <a:outerShdw blurRad="38100" dist="38100" dir="2700000" algn="tl">
                      <a:srgbClr val="000000">
                        <a:alpha val="43137"/>
                      </a:srgbClr>
                    </a:outerShdw>
                  </a:effectLst>
                </a:endParaRPr>
              </a:p>
              <a:p>
                <a:pPr algn="ctr" defTabSz="914400" fontAlgn="base">
                  <a:spcBef>
                    <a:spcPct val="0"/>
                  </a:spcBef>
                  <a:spcAft>
                    <a:spcPct val="0"/>
                  </a:spcAft>
                </a:pPr>
                <a:endParaRPr lang="en-US" dirty="0">
                  <a:solidFill>
                    <a:prstClr val="white"/>
                  </a:solidFill>
                </a:endParaRPr>
              </a:p>
              <a:p>
                <a:pPr algn="ctr" defTabSz="914400" fontAlgn="base">
                  <a:spcBef>
                    <a:spcPct val="0"/>
                  </a:spcBef>
                  <a:spcAft>
                    <a:spcPct val="0"/>
                  </a:spcAft>
                </a:pPr>
                <a:endParaRPr lang="en-US" sz="2000" b="1" dirty="0">
                  <a:solidFill>
                    <a:prstClr val="white"/>
                  </a:solidFill>
                  <a:effectLst>
                    <a:outerShdw blurRad="38100" dist="38100" dir="2700000" algn="tl">
                      <a:srgbClr val="000000">
                        <a:alpha val="43137"/>
                      </a:srgbClr>
                    </a:outerShdw>
                  </a:effectLst>
                </a:endParaRPr>
              </a:p>
              <a:p>
                <a:pPr algn="ctr" defTabSz="914400" fontAlgn="base">
                  <a:spcBef>
                    <a:spcPct val="0"/>
                  </a:spcBef>
                  <a:spcAft>
                    <a:spcPct val="0"/>
                  </a:spcAft>
                </a:pPr>
                <a:endParaRPr lang="en-US" sz="2000" b="1" dirty="0">
                  <a:solidFill>
                    <a:prstClr val="white"/>
                  </a:solidFill>
                  <a:effectLst>
                    <a:outerShdw blurRad="38100" dist="38100" dir="2700000" algn="tl">
                      <a:srgbClr val="000000">
                        <a:alpha val="43137"/>
                      </a:srgbClr>
                    </a:outerShdw>
                  </a:effectLst>
                </a:endParaRPr>
              </a:p>
              <a:p>
                <a:pPr algn="ctr" defTabSz="914400" fontAlgn="base">
                  <a:spcBef>
                    <a:spcPct val="0"/>
                  </a:spcBef>
                  <a:spcAft>
                    <a:spcPct val="0"/>
                  </a:spcAft>
                </a:pPr>
                <a:endParaRPr lang="en-US" sz="2000" b="1" dirty="0">
                  <a:solidFill>
                    <a:prstClr val="white"/>
                  </a:solidFill>
                  <a:effectLst>
                    <a:outerShdw blurRad="38100" dist="38100" dir="2700000" algn="tl">
                      <a:srgbClr val="000000">
                        <a:alpha val="43137"/>
                      </a:srgbClr>
                    </a:outerShdw>
                  </a:effectLst>
                </a:endParaRPr>
              </a:p>
              <a:p>
                <a:pPr algn="ctr" defTabSz="914400" fontAlgn="base">
                  <a:spcBef>
                    <a:spcPct val="0"/>
                  </a:spcBef>
                  <a:spcAft>
                    <a:spcPct val="0"/>
                  </a:spcAft>
                </a:pPr>
                <a:endParaRPr lang="en-US" sz="2000" b="1" dirty="0">
                  <a:solidFill>
                    <a:prstClr val="white"/>
                  </a:solidFill>
                  <a:effectLst>
                    <a:outerShdw blurRad="38100" dist="38100" dir="2700000" algn="tl">
                      <a:srgbClr val="000000">
                        <a:alpha val="43137"/>
                      </a:srgbClr>
                    </a:outerShdw>
                  </a:effectLst>
                </a:endParaRPr>
              </a:p>
              <a:p>
                <a:pPr algn="ctr" defTabSz="914400" fontAlgn="base">
                  <a:spcBef>
                    <a:spcPct val="0"/>
                  </a:spcBef>
                  <a:spcAft>
                    <a:spcPct val="0"/>
                  </a:spcAft>
                </a:pPr>
                <a:endParaRPr lang="en-US" sz="2000" b="1" dirty="0">
                  <a:solidFill>
                    <a:prstClr val="white"/>
                  </a:solidFill>
                  <a:effectLst>
                    <a:outerShdw blurRad="38100" dist="38100" dir="2700000" algn="tl">
                      <a:srgbClr val="000000">
                        <a:alpha val="43137"/>
                      </a:srgbClr>
                    </a:outerShdw>
                  </a:effectLst>
                </a:endParaRPr>
              </a:p>
              <a:p>
                <a:pPr algn="ctr" defTabSz="914400" fontAlgn="base">
                  <a:spcBef>
                    <a:spcPct val="0"/>
                  </a:spcBef>
                  <a:spcAft>
                    <a:spcPct val="0"/>
                  </a:spcAft>
                </a:pPr>
                <a:endParaRPr lang="en-US" sz="2000" b="1" dirty="0">
                  <a:solidFill>
                    <a:prstClr val="white"/>
                  </a:solidFill>
                  <a:effectLst>
                    <a:outerShdw blurRad="38100" dist="38100" dir="2700000" algn="tl">
                      <a:srgbClr val="000000">
                        <a:alpha val="43137"/>
                      </a:srgbClr>
                    </a:outerShdw>
                  </a:effectLst>
                </a:endParaRPr>
              </a:p>
              <a:p>
                <a:pPr algn="ctr" defTabSz="914400" fontAlgn="base">
                  <a:spcBef>
                    <a:spcPct val="0"/>
                  </a:spcBef>
                  <a:spcAft>
                    <a:spcPct val="0"/>
                  </a:spcAft>
                </a:pPr>
                <a:endParaRPr lang="en-US" sz="2000" b="1" dirty="0">
                  <a:solidFill>
                    <a:prstClr val="white"/>
                  </a:solidFill>
                  <a:effectLst>
                    <a:outerShdw blurRad="38100" dist="38100" dir="2700000" algn="tl">
                      <a:srgbClr val="000000">
                        <a:alpha val="43137"/>
                      </a:srgbClr>
                    </a:outerShdw>
                  </a:effectLst>
                </a:endParaRPr>
              </a:p>
              <a:p>
                <a:pPr algn="ctr" defTabSz="914400" fontAlgn="base">
                  <a:spcBef>
                    <a:spcPct val="0"/>
                  </a:spcBef>
                  <a:spcAft>
                    <a:spcPct val="0"/>
                  </a:spcAft>
                </a:pPr>
                <a:endParaRPr lang="en-US" sz="2000" b="1" dirty="0">
                  <a:solidFill>
                    <a:prstClr val="white"/>
                  </a:solidFill>
                  <a:effectLst>
                    <a:outerShdw blurRad="38100" dist="38100" dir="2700000" algn="tl">
                      <a:srgbClr val="000000">
                        <a:alpha val="43137"/>
                      </a:srgbClr>
                    </a:outerShdw>
                  </a:effectLst>
                </a:endParaRPr>
              </a:p>
            </p:txBody>
          </p:sp>
          <p:grpSp>
            <p:nvGrpSpPr>
              <p:cNvPr id="53" name="Group 52"/>
              <p:cNvGrpSpPr/>
              <p:nvPr/>
            </p:nvGrpSpPr>
            <p:grpSpPr>
              <a:xfrm>
                <a:off x="4800600" y="5029200"/>
                <a:ext cx="998980" cy="1219200"/>
                <a:chOff x="4800600" y="4495800"/>
                <a:chExt cx="998980" cy="1219200"/>
              </a:xfrm>
            </p:grpSpPr>
            <p:pic>
              <p:nvPicPr>
                <p:cNvPr id="55" name="Picture 54" descr="C:\Users\KUNKELB\AppData\Local\Microsoft\Windows\Temporary Internet Files\Content.IE5\TEFFLBF4\lgi01a201408010400[1].jpg"/>
                <p:cNvPicPr>
                  <a:picLocks noChangeAspect="1" noChangeArrowheads="1"/>
                </p:cNvPicPr>
                <p:nvPr/>
              </p:nvPicPr>
              <p:blipFill>
                <a:blip r:embed="rId10"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911179" y="4862916"/>
                  <a:ext cx="803821" cy="8520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6" name="TextBox 10"/>
                <p:cNvSpPr txBox="1"/>
                <p:nvPr/>
              </p:nvSpPr>
              <p:spPr>
                <a:xfrm>
                  <a:off x="4800600" y="4495800"/>
                  <a:ext cx="998980" cy="338554"/>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5613" indent="1588" algn="l" rtl="0" fontAlgn="base">
                    <a:spcBef>
                      <a:spcPct val="0"/>
                    </a:spcBef>
                    <a:spcAft>
                      <a:spcPct val="0"/>
                    </a:spcAft>
                    <a:defRPr kern="1200">
                      <a:solidFill>
                        <a:schemeClr val="tx1"/>
                      </a:solidFill>
                      <a:latin typeface="Arial" charset="0"/>
                      <a:ea typeface="ＭＳ Ｐゴシック" charset="-128"/>
                      <a:cs typeface="+mn-cs"/>
                    </a:defRPr>
                  </a:lvl2pPr>
                  <a:lvl3pPr marL="911225" indent="3175" algn="l" rtl="0" fontAlgn="base">
                    <a:spcBef>
                      <a:spcPct val="0"/>
                    </a:spcBef>
                    <a:spcAft>
                      <a:spcPct val="0"/>
                    </a:spcAft>
                    <a:defRPr kern="1200">
                      <a:solidFill>
                        <a:schemeClr val="tx1"/>
                      </a:solidFill>
                      <a:latin typeface="Arial" charset="0"/>
                      <a:ea typeface="ＭＳ Ｐゴシック" charset="-128"/>
                      <a:cs typeface="+mn-cs"/>
                    </a:defRPr>
                  </a:lvl3pPr>
                  <a:lvl4pPr marL="1366838" indent="4763" algn="l" rtl="0" fontAlgn="base">
                    <a:spcBef>
                      <a:spcPct val="0"/>
                    </a:spcBef>
                    <a:spcAft>
                      <a:spcPct val="0"/>
                    </a:spcAft>
                    <a:defRPr kern="1200">
                      <a:solidFill>
                        <a:schemeClr val="tx1"/>
                      </a:solidFill>
                      <a:latin typeface="Arial" charset="0"/>
                      <a:ea typeface="ＭＳ Ｐゴシック" charset="-128"/>
                      <a:cs typeface="+mn-cs"/>
                    </a:defRPr>
                  </a:lvl4pPr>
                  <a:lvl5pPr marL="1822450" indent="635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a:lstStyle>
                <a:p>
                  <a:pPr defTabSz="914400" fontAlgn="base">
                    <a:spcBef>
                      <a:spcPct val="0"/>
                    </a:spcBef>
                    <a:spcAft>
                      <a:spcPct val="0"/>
                    </a:spcAft>
                  </a:pPr>
                  <a:r>
                    <a:rPr lang="en-US" sz="1200" b="1" dirty="0">
                      <a:solidFill>
                        <a:prstClr val="white"/>
                      </a:solidFill>
                      <a:effectLst>
                        <a:outerShdw blurRad="38100" dist="38100" dir="2700000" algn="tl">
                          <a:srgbClr val="000000">
                            <a:alpha val="43137"/>
                          </a:srgbClr>
                        </a:outerShdw>
                      </a:effectLst>
                      <a:cs typeface="Arial" charset="0"/>
                    </a:rPr>
                    <a:t>Validate</a:t>
                  </a:r>
                </a:p>
              </p:txBody>
            </p:sp>
          </p:grpSp>
          <p:graphicFrame>
            <p:nvGraphicFramePr>
              <p:cNvPr id="54" name="Diagram 53"/>
              <p:cNvGraphicFramePr/>
              <p:nvPr>
                <p:extLst>
                  <p:ext uri="{D42A27DB-BD31-4B8C-83A1-F6EECF244321}">
                    <p14:modId xmlns:p14="http://schemas.microsoft.com/office/powerpoint/2010/main" val="1939535343"/>
                  </p:ext>
                </p:extLst>
              </p:nvPr>
            </p:nvGraphicFramePr>
            <p:xfrm>
              <a:off x="4486272" y="3489329"/>
              <a:ext cx="2286000" cy="138747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pSp>
        <p:sp>
          <p:nvSpPr>
            <p:cNvPr id="51" name="TextBox 50"/>
            <p:cNvSpPr txBox="1"/>
            <p:nvPr/>
          </p:nvSpPr>
          <p:spPr>
            <a:xfrm>
              <a:off x="1472885" y="580115"/>
              <a:ext cx="920445" cy="523220"/>
            </a:xfrm>
            <a:prstGeom prst="rect">
              <a:avLst/>
            </a:prstGeom>
            <a:noFill/>
          </p:spPr>
          <p:txBody>
            <a:bodyPr wrap="none" rtlCol="0">
              <a:spAutoFit/>
            </a:bodyPr>
            <a:lstStyle/>
            <a:p>
              <a:r>
                <a:rPr lang="en-US" sz="1400" b="1" dirty="0">
                  <a:solidFill>
                    <a:schemeClr val="bg1"/>
                  </a:solidFill>
                </a:rPr>
                <a:t>Gateway</a:t>
              </a:r>
            </a:p>
            <a:p>
              <a:r>
                <a:rPr lang="en-US" sz="1400" b="1" dirty="0">
                  <a:solidFill>
                    <a:schemeClr val="bg1"/>
                  </a:solidFill>
                </a:rPr>
                <a:t>Extract</a:t>
              </a:r>
            </a:p>
          </p:txBody>
        </p:sp>
      </p:grpSp>
      <p:cxnSp>
        <p:nvCxnSpPr>
          <p:cNvPr id="66" name="Straight Connector 65"/>
          <p:cNvCxnSpPr>
            <a:cxnSpLocks/>
          </p:cNvCxnSpPr>
          <p:nvPr/>
        </p:nvCxnSpPr>
        <p:spPr>
          <a:xfrm>
            <a:off x="4191000" y="776949"/>
            <a:ext cx="0" cy="4366551"/>
          </a:xfrm>
          <a:prstGeom prst="line">
            <a:avLst/>
          </a:prstGeom>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2655780" y="754618"/>
            <a:ext cx="441146" cy="369332"/>
          </a:xfrm>
          <a:prstGeom prst="rect">
            <a:avLst/>
          </a:prstGeom>
          <a:noFill/>
        </p:spPr>
        <p:txBody>
          <a:bodyPr wrap="none" rtlCol="0">
            <a:spAutoFit/>
          </a:bodyPr>
          <a:lstStyle/>
          <a:p>
            <a:r>
              <a:rPr lang="en-US" dirty="0"/>
              <a:t> ? </a:t>
            </a:r>
          </a:p>
        </p:txBody>
      </p:sp>
      <p:sp>
        <p:nvSpPr>
          <p:cNvPr id="68" name="Down Arrow 54"/>
          <p:cNvSpPr/>
          <p:nvPr/>
        </p:nvSpPr>
        <p:spPr>
          <a:xfrm>
            <a:off x="7188509" y="4082354"/>
            <a:ext cx="533400" cy="240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a:solidFill>
                <a:prstClr val="white"/>
              </a:solidFill>
            </a:endParaRPr>
          </a:p>
        </p:txBody>
      </p:sp>
      <p:sp>
        <p:nvSpPr>
          <p:cNvPr id="69" name="Down Arrow 61"/>
          <p:cNvSpPr/>
          <p:nvPr/>
        </p:nvSpPr>
        <p:spPr>
          <a:xfrm flipV="1">
            <a:off x="7717658" y="2361389"/>
            <a:ext cx="533400" cy="2793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a:solidFill>
                <a:prstClr val="white"/>
              </a:solidFill>
            </a:endParaRPr>
          </a:p>
        </p:txBody>
      </p:sp>
      <p:sp>
        <p:nvSpPr>
          <p:cNvPr id="70" name="Rectangle 69"/>
          <p:cNvSpPr/>
          <p:nvPr/>
        </p:nvSpPr>
        <p:spPr>
          <a:xfrm>
            <a:off x="6858000" y="3403086"/>
            <a:ext cx="1143000" cy="2093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Repository</a:t>
            </a:r>
          </a:p>
        </p:txBody>
      </p:sp>
      <p:sp>
        <p:nvSpPr>
          <p:cNvPr id="71" name="TextBox 70"/>
          <p:cNvSpPr txBox="1"/>
          <p:nvPr/>
        </p:nvSpPr>
        <p:spPr>
          <a:xfrm>
            <a:off x="4191000" y="4183335"/>
            <a:ext cx="329216" cy="830997"/>
          </a:xfrm>
          <a:prstGeom prst="rect">
            <a:avLst/>
          </a:prstGeom>
          <a:noFill/>
          <a:scene3d>
            <a:camera prst="orthographicFront"/>
            <a:lightRig rig="threePt" dir="t"/>
          </a:scene3d>
          <a:sp3d>
            <a:bevelT/>
          </a:sp3d>
        </p:spPr>
        <p:txBody>
          <a:bodyPr wrap="square" rtlCol="0">
            <a:spAutoFit/>
          </a:bodyPr>
          <a:lstStyle/>
          <a:p>
            <a:r>
              <a:rPr lang="en-US" sz="1600" b="1" dirty="0"/>
              <a:t>FDA</a:t>
            </a:r>
          </a:p>
        </p:txBody>
      </p:sp>
      <p:sp>
        <p:nvSpPr>
          <p:cNvPr id="77" name="Arrow: Up-Down 76"/>
          <p:cNvSpPr/>
          <p:nvPr/>
        </p:nvSpPr>
        <p:spPr>
          <a:xfrm>
            <a:off x="6619049" y="1727356"/>
            <a:ext cx="504255" cy="893770"/>
          </a:xfrm>
          <a:prstGeom prst="upDown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D48D1620-6549-428B-B866-F2AE9E747726}"/>
              </a:ext>
            </a:extLst>
          </p:cNvPr>
          <p:cNvGrpSpPr/>
          <p:nvPr/>
        </p:nvGrpSpPr>
        <p:grpSpPr>
          <a:xfrm>
            <a:off x="852870" y="1123633"/>
            <a:ext cx="5207748" cy="1447954"/>
            <a:chOff x="852870" y="1123633"/>
            <a:chExt cx="5207748" cy="1447954"/>
          </a:xfrm>
        </p:grpSpPr>
        <p:cxnSp>
          <p:nvCxnSpPr>
            <p:cNvPr id="59" name="Connector: Elbow 58"/>
            <p:cNvCxnSpPr>
              <a:cxnSpLocks/>
            </p:cNvCxnSpPr>
            <p:nvPr/>
          </p:nvCxnSpPr>
          <p:spPr>
            <a:xfrm flipV="1">
              <a:off x="869890" y="1123633"/>
              <a:ext cx="5190728" cy="1126960"/>
            </a:xfrm>
            <a:prstGeom prst="bentConnector3">
              <a:avLst>
                <a:gd name="adj1" fmla="val -418"/>
              </a:avLst>
            </a:prstGeom>
            <a:ln>
              <a:solidFill>
                <a:schemeClr val="accent3">
                  <a:lumMod val="75000"/>
                </a:schemeClr>
              </a:solidFill>
              <a:prstDash val="lgDash"/>
              <a:tailEnd type="triangle"/>
            </a:ln>
          </p:spPr>
          <p:style>
            <a:lnRef idx="2">
              <a:schemeClr val="accent1"/>
            </a:lnRef>
            <a:fillRef idx="0">
              <a:schemeClr val="accent1"/>
            </a:fillRef>
            <a:effectRef idx="1">
              <a:schemeClr val="accent1"/>
            </a:effectRef>
            <a:fontRef idx="minor">
              <a:schemeClr val="tx1"/>
            </a:fontRef>
          </p:style>
        </p:cxnSp>
        <p:cxnSp>
          <p:nvCxnSpPr>
            <p:cNvPr id="40" name="Connector: Elbow 39">
              <a:extLst>
                <a:ext uri="{FF2B5EF4-FFF2-40B4-BE49-F238E27FC236}">
                  <a16:creationId xmlns:a16="http://schemas.microsoft.com/office/drawing/2014/main" id="{2262C57A-16A2-4947-A8A8-EEF2B384CBFB}"/>
                </a:ext>
              </a:extLst>
            </p:cNvPr>
            <p:cNvCxnSpPr>
              <a:cxnSpLocks/>
            </p:cNvCxnSpPr>
            <p:nvPr/>
          </p:nvCxnSpPr>
          <p:spPr>
            <a:xfrm rot="16200000" flipH="1">
              <a:off x="719148" y="2437228"/>
              <a:ext cx="268081" cy="637"/>
            </a:xfrm>
            <a:prstGeom prst="bentConnector3">
              <a:avLst>
                <a:gd name="adj1" fmla="val 50000"/>
              </a:avLst>
            </a:prstGeom>
            <a:ln>
              <a:solidFill>
                <a:schemeClr val="accent3">
                  <a:lumMod val="75000"/>
                </a:schemeClr>
              </a:solidFill>
              <a:prstDash val="lgDash"/>
              <a:tailEnd type="triangle"/>
            </a:ln>
          </p:spPr>
          <p:style>
            <a:lnRef idx="2">
              <a:schemeClr val="accent1"/>
            </a:lnRef>
            <a:fillRef idx="0">
              <a:schemeClr val="accent1"/>
            </a:fillRef>
            <a:effectRef idx="1">
              <a:schemeClr val="accent1"/>
            </a:effectRef>
            <a:fontRef idx="minor">
              <a:schemeClr val="tx1"/>
            </a:fontRef>
          </p:style>
        </p:cxnSp>
      </p:grpSp>
      <p:sp>
        <p:nvSpPr>
          <p:cNvPr id="27" name="TextBox 26">
            <a:extLst>
              <a:ext uri="{FF2B5EF4-FFF2-40B4-BE49-F238E27FC236}">
                <a16:creationId xmlns:a16="http://schemas.microsoft.com/office/drawing/2014/main" id="{B312D394-C092-4B3C-82DC-A57DE234818C}"/>
              </a:ext>
            </a:extLst>
          </p:cNvPr>
          <p:cNvSpPr txBox="1"/>
          <p:nvPr/>
        </p:nvSpPr>
        <p:spPr>
          <a:xfrm>
            <a:off x="6562909" y="4368001"/>
            <a:ext cx="1828798" cy="646331"/>
          </a:xfrm>
          <a:prstGeom prst="rect">
            <a:avLst/>
          </a:prstGeom>
          <a:noFill/>
        </p:spPr>
        <p:txBody>
          <a:bodyPr wrap="square" rtlCol="0">
            <a:spAutoFit/>
          </a:bodyPr>
          <a:lstStyle/>
          <a:p>
            <a:pPr algn="ctr"/>
            <a:r>
              <a:rPr lang="en-US" dirty="0"/>
              <a:t>Center Viewers &amp; Reports</a:t>
            </a:r>
          </a:p>
        </p:txBody>
      </p:sp>
    </p:spTree>
    <p:extLst>
      <p:ext uri="{BB962C8B-B14F-4D97-AF65-F5344CB8AC3E}">
        <p14:creationId xmlns:p14="http://schemas.microsoft.com/office/powerpoint/2010/main" val="162919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anim calcmode="lin" valueType="num">
                                      <p:cBhvr>
                                        <p:cTn id="8" dur="1000" fill="hold"/>
                                        <p:tgtEl>
                                          <p:spTgt spid="67"/>
                                        </p:tgtEl>
                                        <p:attrNameLst>
                                          <p:attrName>ppt_x</p:attrName>
                                        </p:attrNameLst>
                                      </p:cBhvr>
                                      <p:tavLst>
                                        <p:tav tm="0">
                                          <p:val>
                                            <p:strVal val="#ppt_x"/>
                                          </p:val>
                                        </p:tav>
                                        <p:tav tm="100000">
                                          <p:val>
                                            <p:strVal val="#ppt_x"/>
                                          </p:val>
                                        </p:tav>
                                      </p:tavLst>
                                    </p:anim>
                                    <p:anim calcmode="lin" valueType="num">
                                      <p:cBhvr>
                                        <p:cTn id="9"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68849AD-DEF0-4EC0-9F60-35DF91FEB731}"/>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3081945" y="674465"/>
            <a:ext cx="2980110" cy="2980110"/>
          </a:xfrm>
          <a:prstGeom prst="rect">
            <a:avLst/>
          </a:prstGeom>
        </p:spPr>
      </p:pic>
      <p:sp>
        <p:nvSpPr>
          <p:cNvPr id="2" name="Title 1"/>
          <p:cNvSpPr>
            <a:spLocks noGrp="1"/>
          </p:cNvSpPr>
          <p:nvPr>
            <p:ph type="title"/>
          </p:nvPr>
        </p:nvSpPr>
        <p:spPr>
          <a:xfrm>
            <a:off x="228600" y="120560"/>
            <a:ext cx="8509103" cy="694515"/>
          </a:xfrm>
        </p:spPr>
        <p:txBody>
          <a:bodyPr>
            <a:noAutofit/>
          </a:bodyPr>
          <a:lstStyle/>
          <a:p>
            <a:r>
              <a:rPr lang="en-US" dirty="0"/>
              <a:t>Future State: Information Flow</a:t>
            </a:r>
          </a:p>
        </p:txBody>
      </p:sp>
      <p:grpSp>
        <p:nvGrpSpPr>
          <p:cNvPr id="35" name="Group 34">
            <a:extLst>
              <a:ext uri="{FF2B5EF4-FFF2-40B4-BE49-F238E27FC236}">
                <a16:creationId xmlns:a16="http://schemas.microsoft.com/office/drawing/2014/main" id="{8AD3FAAF-C593-4DC5-ADFC-630AB42B9E5B}"/>
              </a:ext>
            </a:extLst>
          </p:cNvPr>
          <p:cNvGrpSpPr/>
          <p:nvPr/>
        </p:nvGrpSpPr>
        <p:grpSpPr>
          <a:xfrm>
            <a:off x="790951" y="934198"/>
            <a:ext cx="1331654" cy="3542552"/>
            <a:chOff x="1054601" y="1442245"/>
            <a:chExt cx="1775539" cy="5121274"/>
          </a:xfrm>
        </p:grpSpPr>
        <p:sp>
          <p:nvSpPr>
            <p:cNvPr id="6" name="Rectangle: Rounded Corners 5"/>
            <p:cNvSpPr/>
            <p:nvPr/>
          </p:nvSpPr>
          <p:spPr>
            <a:xfrm>
              <a:off x="1226769" y="1442245"/>
              <a:ext cx="1447800" cy="51212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 name="TextBox 4"/>
            <p:cNvSpPr txBox="1"/>
            <p:nvPr/>
          </p:nvSpPr>
          <p:spPr>
            <a:xfrm>
              <a:off x="1054601" y="3006339"/>
              <a:ext cx="1775539" cy="1559401"/>
            </a:xfrm>
            <a:prstGeom prst="rect">
              <a:avLst/>
            </a:prstGeom>
            <a:noFill/>
          </p:spPr>
          <p:txBody>
            <a:bodyPr wrap="square" rtlCol="0">
              <a:spAutoFit/>
            </a:bodyPr>
            <a:lstStyle/>
            <a:p>
              <a:pPr algn="ctr"/>
              <a:r>
                <a:rPr lang="en-US" sz="1400" dirty="0">
                  <a:latin typeface="Arial Rounded MT Bold" panose="020F0704030504030204" pitchFamily="34" charset="0"/>
                </a:rPr>
                <a:t>Applicant’s</a:t>
              </a:r>
            </a:p>
            <a:p>
              <a:pPr algn="ctr"/>
              <a:r>
                <a:rPr lang="en-US" sz="1400" dirty="0">
                  <a:latin typeface="Arial Rounded MT Bold" panose="020F0704030504030204" pitchFamily="34" charset="0"/>
                </a:rPr>
                <a:t>Regulatory Information Management System</a:t>
              </a:r>
            </a:p>
          </p:txBody>
        </p:sp>
      </p:grpSp>
      <p:sp>
        <p:nvSpPr>
          <p:cNvPr id="4" name="Rectangle: Rounded Corners 3"/>
          <p:cNvSpPr/>
          <p:nvPr/>
        </p:nvSpPr>
        <p:spPr>
          <a:xfrm>
            <a:off x="4010463" y="1953240"/>
            <a:ext cx="1123075" cy="124018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TextBox 12"/>
          <p:cNvSpPr txBox="1"/>
          <p:nvPr/>
        </p:nvSpPr>
        <p:spPr>
          <a:xfrm>
            <a:off x="3887963" y="3575490"/>
            <a:ext cx="1390651" cy="966066"/>
          </a:xfrm>
          <a:prstGeom prst="rect">
            <a:avLst/>
          </a:prstGeom>
          <a:noFill/>
        </p:spPr>
        <p:txBody>
          <a:bodyPr wrap="square" rtlCol="0">
            <a:spAutoFit/>
          </a:bodyPr>
          <a:lstStyle/>
          <a:p>
            <a:pPr algn="ctr"/>
            <a:r>
              <a:rPr lang="en-US" sz="1400" dirty="0">
                <a:latin typeface="Arial Rounded MT Bold" panose="020F0704030504030204" pitchFamily="34" charset="0"/>
              </a:rPr>
              <a:t>FDA Electronic Submission Gateway</a:t>
            </a:r>
          </a:p>
        </p:txBody>
      </p:sp>
      <p:sp>
        <p:nvSpPr>
          <p:cNvPr id="15" name="TextBox 14"/>
          <p:cNvSpPr txBox="1"/>
          <p:nvPr/>
        </p:nvSpPr>
        <p:spPr>
          <a:xfrm>
            <a:off x="3887964" y="2026823"/>
            <a:ext cx="1390651" cy="1092607"/>
          </a:xfrm>
          <a:prstGeom prst="rect">
            <a:avLst/>
          </a:prstGeom>
          <a:noFill/>
        </p:spPr>
        <p:txBody>
          <a:bodyPr wrap="square" rtlCol="0">
            <a:spAutoFit/>
          </a:bodyPr>
          <a:lstStyle/>
          <a:p>
            <a:pPr algn="ctr"/>
            <a:r>
              <a:rPr lang="en-US" sz="1300" dirty="0">
                <a:latin typeface="Arial Rounded MT Bold" panose="020F0704030504030204" pitchFamily="34" charset="0"/>
              </a:rPr>
              <a:t>Standardized Structured</a:t>
            </a:r>
          </a:p>
          <a:p>
            <a:pPr algn="ctr"/>
            <a:r>
              <a:rPr lang="en-US" sz="1300" dirty="0">
                <a:latin typeface="Arial Rounded MT Bold" panose="020F0704030504030204" pitchFamily="34" charset="0"/>
              </a:rPr>
              <a:t>Transport-formatted </a:t>
            </a:r>
          </a:p>
          <a:p>
            <a:pPr algn="ctr"/>
            <a:r>
              <a:rPr lang="en-US" sz="1300" dirty="0">
                <a:latin typeface="Arial Rounded MT Bold" panose="020F0704030504030204" pitchFamily="34" charset="0"/>
              </a:rPr>
              <a:t>Data</a:t>
            </a:r>
          </a:p>
        </p:txBody>
      </p:sp>
      <p:sp>
        <p:nvSpPr>
          <p:cNvPr id="10" name="Arrow: Right 9"/>
          <p:cNvSpPr/>
          <p:nvPr/>
        </p:nvSpPr>
        <p:spPr>
          <a:xfrm>
            <a:off x="2262737" y="2599193"/>
            <a:ext cx="1057275" cy="5890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1" name="Rectangle: Rounded Corners 30"/>
          <p:cNvSpPr/>
          <p:nvPr/>
        </p:nvSpPr>
        <p:spPr>
          <a:xfrm>
            <a:off x="7129116" y="2342023"/>
            <a:ext cx="957223" cy="10195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 name="TextBox 19"/>
          <p:cNvSpPr txBox="1"/>
          <p:nvPr/>
        </p:nvSpPr>
        <p:spPr>
          <a:xfrm>
            <a:off x="6977994" y="2390374"/>
            <a:ext cx="1257300" cy="954107"/>
          </a:xfrm>
          <a:prstGeom prst="rect">
            <a:avLst/>
          </a:prstGeom>
          <a:noFill/>
        </p:spPr>
        <p:txBody>
          <a:bodyPr wrap="square" rtlCol="0">
            <a:spAutoFit/>
          </a:bodyPr>
          <a:lstStyle/>
          <a:p>
            <a:pPr algn="ctr"/>
            <a:r>
              <a:rPr lang="en-US" sz="1400" dirty="0">
                <a:latin typeface="Arial Rounded MT Bold" panose="020F0704030504030204" pitchFamily="34" charset="0"/>
              </a:rPr>
              <a:t>Pre-populated Review Template</a:t>
            </a:r>
          </a:p>
        </p:txBody>
      </p:sp>
      <p:sp>
        <p:nvSpPr>
          <p:cNvPr id="42" name="TextBox 41">
            <a:extLst>
              <a:ext uri="{FF2B5EF4-FFF2-40B4-BE49-F238E27FC236}">
                <a16:creationId xmlns:a16="http://schemas.microsoft.com/office/drawing/2014/main" id="{E4972A1E-8DC3-4357-A268-1604E20AE991}"/>
              </a:ext>
            </a:extLst>
          </p:cNvPr>
          <p:cNvSpPr txBox="1"/>
          <p:nvPr/>
        </p:nvSpPr>
        <p:spPr>
          <a:xfrm>
            <a:off x="394576" y="4634186"/>
            <a:ext cx="7840718" cy="461665"/>
          </a:xfrm>
          <a:prstGeom prst="rect">
            <a:avLst/>
          </a:prstGeom>
          <a:solidFill>
            <a:schemeClr val="accent1"/>
          </a:solidFill>
          <a:ln w="19050">
            <a:solidFill>
              <a:srgbClr val="FF0000"/>
            </a:solidFill>
          </a:ln>
        </p:spPr>
        <p:txBody>
          <a:bodyPr wrap="square" rtlCol="0">
            <a:spAutoFit/>
          </a:bodyPr>
          <a:lstStyle/>
          <a:p>
            <a:r>
              <a:rPr lang="en-US" sz="1200" dirty="0"/>
              <a:t>* “Knowledge-Aided Assessment and Structured Application” Pharmaceutical Advisory Committee, September 20, 2018 </a:t>
            </a:r>
          </a:p>
        </p:txBody>
      </p:sp>
      <p:sp>
        <p:nvSpPr>
          <p:cNvPr id="55" name="Arrow: Right 54">
            <a:extLst>
              <a:ext uri="{FF2B5EF4-FFF2-40B4-BE49-F238E27FC236}">
                <a16:creationId xmlns:a16="http://schemas.microsoft.com/office/drawing/2014/main" id="{5A0CD74D-C699-4447-BC29-01A574E97AA1}"/>
              </a:ext>
            </a:extLst>
          </p:cNvPr>
          <p:cNvSpPr/>
          <p:nvPr/>
        </p:nvSpPr>
        <p:spPr>
          <a:xfrm>
            <a:off x="5964120" y="2599193"/>
            <a:ext cx="1057275" cy="5890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1" name="TextBox 20">
            <a:extLst>
              <a:ext uri="{FF2B5EF4-FFF2-40B4-BE49-F238E27FC236}">
                <a16:creationId xmlns:a16="http://schemas.microsoft.com/office/drawing/2014/main" id="{560537C3-4BD6-4902-B045-D948C06032CC}"/>
              </a:ext>
            </a:extLst>
          </p:cNvPr>
          <p:cNvSpPr txBox="1"/>
          <p:nvPr/>
        </p:nvSpPr>
        <p:spPr>
          <a:xfrm>
            <a:off x="3733800" y="1488628"/>
            <a:ext cx="1707061" cy="461665"/>
          </a:xfrm>
          <a:prstGeom prst="rect">
            <a:avLst/>
          </a:prstGeom>
          <a:solidFill>
            <a:schemeClr val="accent1"/>
          </a:solidFill>
        </p:spPr>
        <p:txBody>
          <a:bodyPr wrap="square" rtlCol="0">
            <a:spAutoFit/>
          </a:bodyPr>
          <a:lstStyle/>
          <a:p>
            <a:pPr algn="ctr"/>
            <a:r>
              <a:rPr lang="en-US" sz="2400" dirty="0">
                <a:latin typeface="Arial Rounded MT Bold" panose="020F0704030504030204" pitchFamily="34" charset="0"/>
              </a:rPr>
              <a:t>PQ/CMC</a:t>
            </a:r>
          </a:p>
        </p:txBody>
      </p:sp>
      <p:sp>
        <p:nvSpPr>
          <p:cNvPr id="22" name="TextBox 21">
            <a:extLst>
              <a:ext uri="{FF2B5EF4-FFF2-40B4-BE49-F238E27FC236}">
                <a16:creationId xmlns:a16="http://schemas.microsoft.com/office/drawing/2014/main" id="{B220B329-A512-4F4C-B716-F6D430EEF69B}"/>
              </a:ext>
            </a:extLst>
          </p:cNvPr>
          <p:cNvSpPr txBox="1"/>
          <p:nvPr/>
        </p:nvSpPr>
        <p:spPr>
          <a:xfrm>
            <a:off x="6747560" y="1503117"/>
            <a:ext cx="1476363" cy="461665"/>
          </a:xfrm>
          <a:prstGeom prst="rect">
            <a:avLst/>
          </a:prstGeom>
          <a:solidFill>
            <a:schemeClr val="accent1"/>
          </a:solidFill>
        </p:spPr>
        <p:txBody>
          <a:bodyPr wrap="square" rtlCol="0">
            <a:spAutoFit/>
          </a:bodyPr>
          <a:lstStyle/>
          <a:p>
            <a:pPr algn="ctr"/>
            <a:r>
              <a:rPr lang="en-US" sz="2400" dirty="0">
                <a:latin typeface="Arial Rounded MT Bold" panose="020F0704030504030204" pitchFamily="34" charset="0"/>
              </a:rPr>
              <a:t>KASA*</a:t>
            </a:r>
          </a:p>
        </p:txBody>
      </p:sp>
    </p:spTree>
    <p:extLst>
      <p:ext uri="{BB962C8B-B14F-4D97-AF65-F5344CB8AC3E}">
        <p14:creationId xmlns:p14="http://schemas.microsoft.com/office/powerpoint/2010/main" val="2327141415"/>
      </p:ext>
    </p:extLst>
  </p:cSld>
  <p:clrMapOvr>
    <a:masterClrMapping/>
  </p:clrMapOvr>
</p:sld>
</file>

<file path=ppt/theme/theme1.xml><?xml version="1.0" encoding="utf-8"?>
<a:theme xmlns:a="http://schemas.openxmlformats.org/drawingml/2006/main" name="ppt1DB1.t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Genentech - Option 1">
      <a:dk1>
        <a:srgbClr val="000000"/>
      </a:dk1>
      <a:lt1>
        <a:srgbClr val="FFFFFF"/>
      </a:lt1>
      <a:dk2>
        <a:srgbClr val="000000"/>
      </a:dk2>
      <a:lt2>
        <a:srgbClr val="FFFFFF"/>
      </a:lt2>
      <a:accent1>
        <a:srgbClr val="7E8183"/>
      </a:accent1>
      <a:accent2>
        <a:srgbClr val="006CAD"/>
      </a:accent2>
      <a:accent3>
        <a:srgbClr val="4F6F1D"/>
      </a:accent3>
      <a:accent4>
        <a:srgbClr val="F8981D"/>
      </a:accent4>
      <a:accent5>
        <a:srgbClr val="6E3D7B"/>
      </a:accent5>
      <a:accent6>
        <a:srgbClr val="896532"/>
      </a:accent6>
      <a:hlink>
        <a:srgbClr val="006CAD"/>
      </a:hlink>
      <a:folHlink>
        <a:srgbClr val="7E81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pt1DB1.t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TC102455519[[fn=Winter]]</Template>
  <TotalTime>11269</TotalTime>
  <Words>1788</Words>
  <Application>Microsoft Office PowerPoint</Application>
  <PresentationFormat>On-screen Show (16:9)</PresentationFormat>
  <Paragraphs>456</Paragraphs>
  <Slides>29</Slides>
  <Notes>12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29</vt:i4>
      </vt:variant>
    </vt:vector>
  </HeadingPairs>
  <TitlesOfParts>
    <vt:vector size="38" baseType="lpstr">
      <vt:lpstr>ＭＳ Ｐゴシック</vt:lpstr>
      <vt:lpstr>Arial</vt:lpstr>
      <vt:lpstr>Arial Narrow</vt:lpstr>
      <vt:lpstr>Arial Rounded MT Bold</vt:lpstr>
      <vt:lpstr>Calibri</vt:lpstr>
      <vt:lpstr>Helvetica</vt:lpstr>
      <vt:lpstr>ppt1DB1.tmp</vt:lpstr>
      <vt:lpstr>Office Theme</vt:lpstr>
      <vt:lpstr>1_ppt1DB1.tmp</vt:lpstr>
      <vt:lpstr>Structured Drug Submissions to FDA: The Pharmaceutical Quality/ Chemistry Manufacturing and Controls Project</vt:lpstr>
      <vt:lpstr>Summary</vt:lpstr>
      <vt:lpstr>PQ/CMC Project</vt:lpstr>
      <vt:lpstr>PQ/CMC Scope: Module 3 of eCTD</vt:lpstr>
      <vt:lpstr>PQ/CMC data in eCTD Module 3  and Module 2 QOS</vt:lpstr>
      <vt:lpstr>PQ/CMC Scope</vt:lpstr>
      <vt:lpstr>Expected Benefits</vt:lpstr>
      <vt:lpstr>Future State with Structured Data</vt:lpstr>
      <vt:lpstr>Future State: Information Flow</vt:lpstr>
      <vt:lpstr>The KASA System</vt:lpstr>
      <vt:lpstr>The KASA System</vt:lpstr>
      <vt:lpstr>Current Module 3 Submission Model</vt:lpstr>
      <vt:lpstr>Future Module 3 Submission Model</vt:lpstr>
      <vt:lpstr>Future State: Data Flow</vt:lpstr>
      <vt:lpstr>Potential Benefits to FDA</vt:lpstr>
      <vt:lpstr>PowerPoint Presentation</vt:lpstr>
      <vt:lpstr>Example: Narrative vs. Table</vt:lpstr>
      <vt:lpstr>Example: Narrative vs. Table Concentrate for solution for injection </vt:lpstr>
      <vt:lpstr>Public Comment by Category</vt:lpstr>
      <vt:lpstr>Federal Register Comments</vt:lpstr>
      <vt:lpstr>Top Three Categories (55%)</vt:lpstr>
      <vt:lpstr>PQ/CMC IDMP Challenges</vt:lpstr>
      <vt:lpstr>IDMP Mapping</vt:lpstr>
      <vt:lpstr>GSRS Comments</vt:lpstr>
      <vt:lpstr>Where We Are (1)</vt:lpstr>
      <vt:lpstr>Where We Are (2)</vt:lpstr>
      <vt:lpstr>Future Plans</vt:lpstr>
      <vt:lpstr>Longer Term</vt:lpstr>
      <vt:lpstr>Draft Timeline for PQ/CMC</vt:lpstr>
    </vt:vector>
  </TitlesOfParts>
  <Company>US FDA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NCTR</dc:creator>
  <cp:lastModifiedBy>Schmuff, Norman R</cp:lastModifiedBy>
  <cp:revision>517</cp:revision>
  <cp:lastPrinted>2013-06-18T15:33:48Z</cp:lastPrinted>
  <dcterms:created xsi:type="dcterms:W3CDTF">2012-09-06T19:53:40Z</dcterms:created>
  <dcterms:modified xsi:type="dcterms:W3CDTF">2018-11-16T00:53:47Z</dcterms:modified>
</cp:coreProperties>
</file>