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3" r:id="rId4"/>
    <p:sldId id="264" r:id="rId6"/>
    <p:sldId id="259" r:id="rId7"/>
    <p:sldId id="265" r:id="rId8"/>
    <p:sldId id="262" r:id="rId9"/>
    <p:sldId id="258" r:id="rId10"/>
    <p:sldId id="260" r:id="rId11"/>
    <p:sldId id="261"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5]" lastIdx="5" clrIdx="6"/>
  <p:cmAuthor id="1" name="Lin M.Y." initials="LM" lastIdx="1" clrIdx="0"/>
  <p:cmAuthor id="8" name="marko lee" initials="ml" lastIdx="2" clrIdx="7"/>
  <p:cmAuthor id="2" name="Dong Nie" initials="DN" lastIdx="5" clrIdx="1"/>
  <p:cmAuthor id="4" name="Chen Zu" initials="CZ" lastIdx="9" clrIdx="3"/>
  <p:cmAuthor id="5" name="yulin wang" initials="l"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are three basic types that we would like to classify:</a:t>
            </a:r>
            <a:endParaRPr lang="en-US" altLang="zh-CN"/>
          </a:p>
          <a:p>
            <a:r>
              <a:rPr lang="en-US" altLang="zh-CN"/>
              <a:t>The first one is AD. These patients have been already diagnosed as Alzheimer’s Disease, and are somewhat severe</a:t>
            </a:r>
            <a:endParaRPr lang="en-US" altLang="zh-CN"/>
          </a:p>
          <a:p>
            <a:r>
              <a:rPr lang="en-US" altLang="zh-CN"/>
              <a:t>MCI is the type that patients are losing their memory in a certain extent. This is the main type that is needed to detect clinically</a:t>
            </a:r>
            <a:endParaRPr lang="en-US" altLang="zh-CN"/>
          </a:p>
          <a:p>
            <a:r>
              <a:rPr lang="en-US" altLang="zh-CN"/>
              <a:t>HC is the normal patients for comparison</a:t>
            </a:r>
            <a:endParaRPr lang="en-US" altLang="zh-CN"/>
          </a:p>
          <a:p>
            <a:endParaRPr lang="en-US" altLang="zh-CN"/>
          </a:p>
          <a:p>
            <a:r>
              <a:rPr lang="en-US" altLang="zh-CN"/>
              <a:t>In our project, we utilize a dataset of EEG and fNIRS signals from 144 participants with 63 HC, 46 MCI and 35 AD patients</a:t>
            </a:r>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"EEG, or electroencephalography, is a non-invasive method that records brain activity through electrodes placed on the scalp. It provides high temporal resolution, capturing rapid electrical signals in real-time. EEG is widely used in cognitive studies and measures different types of brainwaves such as Delta, Theta, and Gamma.</a:t>
            </a:r>
            <a:endParaRPr lang="en-US" altLang="zh-CN"/>
          </a:p>
          <a:p>
            <a:endParaRPr lang="en-US" altLang="zh-CN"/>
          </a:p>
          <a:p>
            <a:r>
              <a:rPr lang="en-US" altLang="zh-CN"/>
              <a:t>"fNIRS stands for Functional Near-Infrared Spectroscopy. It measures brain activity indirectly by tracking blood oxygenation levels using near-infrared light. This non-invasive and portable technology provides high spatial resolution and is less affected by motion compared to EEG."</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is the pipeline of our classification:</a:t>
            </a:r>
            <a:endParaRPr lang="en-US" altLang="zh-CN"/>
          </a:p>
          <a:p>
            <a:r>
              <a:rPr lang="en-US" altLang="zh-CN"/>
              <a:t>We begin by collecting EEG and fNIRS signals while participants perform four cognitive tasks. </a:t>
            </a:r>
            <a:endParaRPr lang="en-US" altLang="zh-CN"/>
          </a:p>
          <a:p>
            <a:r>
              <a:rPr lang="en-US" altLang="zh-CN"/>
              <a:t>For EEG signals, we perform event-specific Power Spectral Density (PSD) feature extraction.</a:t>
            </a:r>
            <a:endParaRPr lang="en-US" altLang="zh-CN"/>
          </a:p>
          <a:p>
            <a:r>
              <a:rPr lang="en-US" altLang="zh-CN"/>
              <a:t>For fNIRS signals, we apply event-specific time-domain feature extraction as well as PSD analysis. These steps capture the unique characteristics of both modalities during the tasks.</a:t>
            </a:r>
            <a:endParaRPr lang="en-US" altLang="zh-CN"/>
          </a:p>
          <a:p>
            <a:endParaRPr lang="en-US" altLang="zh-CN"/>
          </a:p>
          <a:p>
            <a:r>
              <a:rPr lang="en-US" altLang="zh-CN"/>
              <a:t>Using Recursive Feature Elimination with Cross-Validation (RFECV), we refine the extracted features to identify the most relevant ones for classification.</a:t>
            </a:r>
            <a:endParaRPr lang="en-US" altLang="zh-CN"/>
          </a:p>
          <a:p>
            <a:r>
              <a:rPr lang="en-US" altLang="zh-CN"/>
              <a:t>This is done separately for EEG and fNIRS signals to ensure each modality contributes effectively.</a:t>
            </a:r>
            <a:endParaRPr lang="en-US" altLang="zh-CN"/>
          </a:p>
          <a:p>
            <a:endParaRPr lang="en-US" altLang="zh-CN"/>
          </a:p>
          <a:p>
            <a:r>
              <a:rPr lang="en-US" altLang="zh-CN"/>
              <a:t>After selecting task-specific features for each modality, we combine them into hybrid EEG-fNIRS features.</a:t>
            </a:r>
            <a:endParaRPr lang="en-US" altLang="zh-CN"/>
          </a:p>
          <a:p>
            <a:r>
              <a:rPr lang="en-US" altLang="zh-CN"/>
              <a:t>RFECV is applied again to select the most discriminative features from the combined set.</a:t>
            </a:r>
            <a:endParaRPr lang="en-US" altLang="zh-CN"/>
          </a:p>
          <a:p>
            <a:endParaRPr lang="en-US" altLang="zh-CN"/>
          </a:p>
          <a:p>
            <a:r>
              <a:rPr lang="en-US" altLang="zh-CN"/>
              <a:t>Finally, we use an Extremely Randomized Trees classifier to categorize participants into three groups</a:t>
            </a:r>
            <a:endParaRPr lang="en-US" altLang="zh-CN"/>
          </a:p>
          <a:p>
            <a:endParaRPr lang="en-US" altLang="zh-CN"/>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For the details of feature extraction, actually it is simple because of the small amount number of patients and features.</a:t>
            </a:r>
            <a:endParaRPr lang="en-US" altLang="zh-CN"/>
          </a:p>
          <a:p>
            <a:r>
              <a:rPr lang="en-US" altLang="zh-CN"/>
              <a:t>For the three tasks with information, we only utilize the duration that the patients have actions, while for resting task, we calculate the average value of the whole 60 seconds.</a:t>
            </a:r>
            <a:endParaRPr lang="en-US" altLang="zh-CN"/>
          </a:p>
          <a:p>
            <a:r>
              <a:rPr lang="en-US" altLang="zh-CN"/>
              <a:t>After segmentation, in the EEG part, we calculate the power spectral density of each band, and in the fNIRS part, we caculate some specific feature of the signal shown in the literate.</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normAutofit/>
          </a:bodyPr>
          <a:lstStyle>
            <a:lvl1pPr algn="ctr">
              <a:defRPr sz="6000">
                <a:solidFill>
                  <a:schemeClr val="bg1"/>
                </a:solidFill>
                <a:latin typeface="+mj-lt"/>
                <a:cs typeface="+mj-lt"/>
              </a:defRPr>
            </a:lvl1pPr>
          </a:lstStyle>
          <a:p>
            <a:r>
              <a:rPr lang="en-US" dirty="0"/>
              <a:t>Click to edit Master title style</a:t>
            </a:r>
            <a:endParaRPr lang="en-US" dirty="0"/>
          </a:p>
        </p:txBody>
      </p:sp>
      <p:sp>
        <p:nvSpPr>
          <p:cNvPr id="3" name="Subtitle 2"/>
          <p:cNvSpPr>
            <a:spLocks noGrp="1"/>
          </p:cNvSpPr>
          <p:nvPr>
            <p:ph type="subTitle" idx="1" hasCustomPrompt="1"/>
          </p:nvPr>
        </p:nvSpPr>
        <p:spPr>
          <a:xfrm>
            <a:off x="1828800" y="5012055"/>
            <a:ext cx="8534400" cy="1752600"/>
          </a:xfrm>
        </p:spPr>
        <p:txBody>
          <a:bodyPr/>
          <a:lstStyle>
            <a:lvl1pPr marL="0" indent="0" algn="ctr">
              <a:buNone/>
              <a:defRPr sz="2800">
                <a:solidFill>
                  <a:srgbClr val="FFC000"/>
                </a:solidFill>
                <a:latin typeface="+mn-lt"/>
                <a:cs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lnSpc>
                <a:spcPct val="80000"/>
              </a:lnSpc>
              <a:spcBef>
                <a:spcPct val="20000"/>
              </a:spcBef>
            </a:pPr>
            <a:endParaRPr lang="en-US" dirty="0"/>
          </a:p>
        </p:txBody>
      </p:sp>
      <p:sp>
        <p:nvSpPr>
          <p:cNvPr id="4" name="Date Placeholder 3"/>
          <p:cNvSpPr>
            <a:spLocks noGrp="1"/>
          </p:cNvSpPr>
          <p:nvPr>
            <p:ph type="dt" sz="half" idx="10"/>
          </p:nvPr>
        </p:nvSpPr>
        <p:spPr>
          <a:xfrm>
            <a:off x="609600" y="6356355"/>
            <a:ext cx="2844800" cy="365125"/>
          </a:xfrm>
          <a:prstGeom prst="rect">
            <a:avLst/>
          </a:prstGeom>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737600" y="6356355"/>
            <a:ext cx="2844800" cy="365125"/>
          </a:xfrm>
          <a:prstGeom prst="rect">
            <a:avLst/>
          </a:prstGeom>
        </p:spPr>
        <p:txBody>
          <a:bodyPr/>
          <a:lstStyle/>
          <a:p>
            <a:fld id="{565CE74E-AB26-4998-AD42-012C4C1AD076}" type="slidenum">
              <a:rPr lang="zh-CN" altLang="en-US" smtClean="0"/>
            </a:fld>
            <a:endParaRPr lang="zh-CN" altLang="en-US"/>
          </a:p>
        </p:txBody>
      </p:sp>
      <p:pic>
        <p:nvPicPr>
          <p:cNvPr id="15" name="Picture 14"/>
          <p:cNvPicPr>
            <a:picLocks noChangeAspect="1"/>
          </p:cNvPicPr>
          <p:nvPr/>
        </p:nvPicPr>
        <p:blipFill>
          <a:blip r:embed="rId2" cstate="print"/>
          <a:stretch>
            <a:fillRect/>
          </a:stretch>
        </p:blipFill>
        <p:spPr>
          <a:xfrm rot="10800000">
            <a:off x="0" y="812806"/>
            <a:ext cx="3657600" cy="33633"/>
          </a:xfrm>
          <a:prstGeom prst="rect">
            <a:avLst/>
          </a:pr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atin typeface="+mn-lt"/>
                <a:cs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09600" y="6356355"/>
            <a:ext cx="2844800" cy="365125"/>
          </a:xfrm>
          <a:prstGeom prst="rect">
            <a:avLst/>
          </a:prstGeom>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356355"/>
            <a:ext cx="2844800" cy="365125"/>
          </a:xfrm>
          <a:prstGeom prst="rect">
            <a:avLst/>
          </a:prstGeom>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737600" y="6356355"/>
            <a:ext cx="2844800" cy="365125"/>
          </a:xfrm>
          <a:prstGeom prst="rect">
            <a:avLst/>
          </a:prstGeom>
        </p:spPr>
        <p:txBody>
          <a:bodyPr/>
          <a:lstStyle/>
          <a:p>
            <a:fld id="{565CE74E-AB26-4998-AD42-012C4C1AD076}" type="slidenum">
              <a:rPr lang="zh-CN" altLang="en-US" smtClean="0"/>
            </a:fld>
            <a:endParaRPr lang="zh-CN" altLang="en-US"/>
          </a:p>
        </p:txBody>
      </p:sp>
      <p:pic>
        <p:nvPicPr>
          <p:cNvPr id="7" name="Picture 6"/>
          <p:cNvPicPr>
            <a:picLocks noChangeAspect="1"/>
          </p:cNvPicPr>
          <p:nvPr/>
        </p:nvPicPr>
        <p:blipFill>
          <a:blip r:embed="rId2" cstate="print"/>
          <a:stretch>
            <a:fillRect/>
          </a:stretch>
        </p:blipFill>
        <p:spPr>
          <a:xfrm rot="10800000">
            <a:off x="0" y="825506"/>
            <a:ext cx="3657600" cy="33633"/>
          </a:xfrm>
          <a:prstGeom prst="rect">
            <a:avLst/>
          </a:prstGeom>
        </p:spPr>
      </p:pic>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356355"/>
            <a:ext cx="2844800" cy="365125"/>
          </a:xfrm>
          <a:prstGeom prst="rect">
            <a:avLst/>
          </a:prstGeom>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737600" y="6356355"/>
            <a:ext cx="28448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609600" y="6356355"/>
            <a:ext cx="2844800" cy="365125"/>
          </a:xfrm>
          <a:prstGeom prst="rect">
            <a:avLst/>
          </a:prstGeom>
        </p:spPr>
        <p:txBody>
          <a:bodyPr/>
          <a:lstStyle/>
          <a:p>
            <a:fld id="{8CCE6CCA-7173-4EB9-A942-3ED043CA9D28}" type="datetimeFigureOut">
              <a:rPr lang="en-US" smtClean="0"/>
            </a:fld>
            <a:endParaRPr lang="en-US"/>
          </a:p>
        </p:txBody>
      </p:sp>
      <p:sp>
        <p:nvSpPr>
          <p:cNvPr id="4" name="Footer Placeholder 3"/>
          <p:cNvSpPr>
            <a:spLocks noGrp="1"/>
          </p:cNvSpPr>
          <p:nvPr>
            <p:ph type="ftr" sz="quarter" idx="11"/>
          </p:nvPr>
        </p:nvSpPr>
        <p:spPr>
          <a:xfrm>
            <a:off x="4165600" y="6356355"/>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5"/>
            <a:ext cx="2844800" cy="365125"/>
          </a:xfrm>
          <a:prstGeom prst="rect">
            <a:avLst/>
          </a:prstGeom>
        </p:spPr>
        <p:txBody>
          <a:bodyPr/>
          <a:lstStyle/>
          <a:p>
            <a:fld id="{9BFDDF01-778E-452B-8B20-5D91B426C8D1}" type="slidenum">
              <a:rPr lang="en-US" smtClean="0"/>
            </a:fld>
            <a:endParaRPr lang="en-US"/>
          </a:p>
        </p:txBody>
      </p:sp>
      <p:pic>
        <p:nvPicPr>
          <p:cNvPr id="6" name="Picture 5"/>
          <p:cNvPicPr>
            <a:picLocks noChangeAspect="1"/>
          </p:cNvPicPr>
          <p:nvPr/>
        </p:nvPicPr>
        <p:blipFill>
          <a:blip r:embed="rId2" cstate="print"/>
          <a:stretch>
            <a:fillRect/>
          </a:stretch>
        </p:blipFill>
        <p:spPr>
          <a:xfrm rot="10800000">
            <a:off x="0" y="812806"/>
            <a:ext cx="3657600" cy="33633"/>
          </a:xfrm>
          <a:prstGeom prst="rect">
            <a:avLst/>
          </a:prstGeom>
        </p:spPr>
      </p:pic>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609600" y="6356355"/>
            <a:ext cx="2844800" cy="365125"/>
          </a:xfrm>
          <a:prstGeom prst="rect">
            <a:avLst/>
          </a:prstGeom>
        </p:spPr>
        <p:txBody>
          <a:bodyPr/>
          <a:lstStyle/>
          <a:p>
            <a:fld id="{8CCE6CCA-7173-4EB9-A942-3ED043CA9D28}" type="datetimeFigureOut">
              <a:rPr lang="en-US" smtClean="0"/>
            </a:fld>
            <a:endParaRPr lang="en-US"/>
          </a:p>
        </p:txBody>
      </p:sp>
      <p:sp>
        <p:nvSpPr>
          <p:cNvPr id="4" name="Footer Placeholder 3"/>
          <p:cNvSpPr>
            <a:spLocks noGrp="1"/>
          </p:cNvSpPr>
          <p:nvPr>
            <p:ph type="ftr" sz="quarter" idx="11"/>
          </p:nvPr>
        </p:nvSpPr>
        <p:spPr>
          <a:xfrm>
            <a:off x="4165600" y="6356355"/>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5"/>
            <a:ext cx="2844800" cy="365125"/>
          </a:xfrm>
          <a:prstGeom prst="rect">
            <a:avLst/>
          </a:prstGeom>
        </p:spPr>
        <p:txBody>
          <a:bodyPr/>
          <a:lstStyle/>
          <a:p>
            <a:fld id="{9BFDDF01-778E-452B-8B20-5D91B426C8D1}" type="slidenum">
              <a:rPr lang="en-US" smtClean="0"/>
            </a:fld>
            <a:endParaRPr lang="en-US"/>
          </a:p>
        </p:txBody>
      </p:sp>
      <p:pic>
        <p:nvPicPr>
          <p:cNvPr id="6" name="Picture 5"/>
          <p:cNvPicPr>
            <a:picLocks noChangeAspect="1"/>
          </p:cNvPicPr>
          <p:nvPr/>
        </p:nvPicPr>
        <p:blipFill>
          <a:blip r:embed="rId2" cstate="print"/>
          <a:stretch>
            <a:fillRect/>
          </a:stretch>
        </p:blipFill>
        <p:spPr>
          <a:xfrm rot="10800000">
            <a:off x="0" y="812806"/>
            <a:ext cx="3657600" cy="33633"/>
          </a:xfrm>
          <a:prstGeom prst="rect">
            <a:avLst/>
          </a:prstGeom>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102" y="-130467"/>
            <a:ext cx="11544300" cy="1143000"/>
          </a:xfrm>
        </p:spPr>
        <p:txBody>
          <a:bodyPr/>
          <a:lstStyle>
            <a:lvl1pPr>
              <a:defRPr sz="3600" b="1">
                <a:solidFill>
                  <a:srgbClr val="FFC000"/>
                </a:solidFill>
                <a:latin typeface="+mj-lt"/>
                <a:cs typeface="+mj-lt"/>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sz="2800">
                <a:latin typeface="+mn-lt"/>
                <a:cs typeface="+mn-lt"/>
              </a:defRPr>
            </a:lvl1pPr>
            <a:lvl2pPr>
              <a:buSzPct val="50000"/>
              <a:buFont typeface="Wingdings" panose="05000000000000000000" charset="0"/>
              <a:buChar char="n"/>
              <a:defRPr sz="2400">
                <a:latin typeface="+mn-lt"/>
                <a:cs typeface="+mn-lt"/>
              </a:defRPr>
            </a:lvl2pPr>
            <a:lvl3pPr>
              <a:defRPr sz="2000">
                <a:latin typeface="+mn-lt"/>
                <a:cs typeface="+mn-lt"/>
              </a:defRPr>
            </a:lvl3pPr>
            <a:lvl4pPr>
              <a:buFont typeface="Wingdings" panose="05000000000000000000" charset="0"/>
              <a:buChar char="ü"/>
              <a:defRPr sz="1600">
                <a:latin typeface="+mn-lt"/>
                <a:cs typeface="+mn-lt"/>
              </a:defRPr>
            </a:lvl4pPr>
            <a:lvl5pPr>
              <a:defRPr sz="1600">
                <a:latin typeface="+mn-lt"/>
                <a:cs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5" name="Picture 4"/>
          <p:cNvPicPr>
            <a:picLocks noChangeAspect="1"/>
          </p:cNvPicPr>
          <p:nvPr/>
        </p:nvPicPr>
        <p:blipFill>
          <a:blip r:embed="rId2" cstate="print"/>
          <a:stretch>
            <a:fillRect/>
          </a:stretch>
        </p:blipFill>
        <p:spPr>
          <a:xfrm rot="10800000">
            <a:off x="0" y="812806"/>
            <a:ext cx="3657600" cy="33633"/>
          </a:xfrm>
          <a:prstGeom prst="rect">
            <a:avLst/>
          </a:prstGeom>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3454405"/>
            <a:ext cx="10363200" cy="1362075"/>
          </a:xfrm>
        </p:spPr>
        <p:txBody>
          <a:bodyPr anchor="t">
            <a:normAutofit/>
          </a:bodyPr>
          <a:lstStyle>
            <a:lvl1pPr algn="ctr">
              <a:defRPr sz="2000" b="0" cap="none">
                <a:solidFill>
                  <a:schemeClr val="bg1">
                    <a:lumMod val="65000"/>
                  </a:schemeClr>
                </a:solidFill>
                <a:latin typeface="Avenir Book"/>
                <a:cs typeface="Avenir Book"/>
              </a:defRPr>
            </a:lvl1pPr>
          </a:lstStyle>
          <a:p>
            <a:endParaRPr lang="en-US" dirty="0"/>
          </a:p>
        </p:txBody>
      </p:sp>
      <p:sp>
        <p:nvSpPr>
          <p:cNvPr id="3" name="Text Placeholder 2"/>
          <p:cNvSpPr>
            <a:spLocks noGrp="1"/>
          </p:cNvSpPr>
          <p:nvPr>
            <p:ph type="body" idx="1" hasCustomPrompt="1"/>
          </p:nvPr>
        </p:nvSpPr>
        <p:spPr>
          <a:xfrm>
            <a:off x="963084" y="1954217"/>
            <a:ext cx="10363200" cy="1500187"/>
          </a:xfrm>
        </p:spPr>
        <p:txBody>
          <a:bodyPr anchor="b">
            <a:noAutofit/>
          </a:bodyPr>
          <a:lstStyle>
            <a:lvl1pPr marL="0" indent="0" algn="ctr">
              <a:buNone/>
              <a:defRPr sz="6000">
                <a:solidFill>
                  <a:schemeClr val="accent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a:xfrm>
            <a:off x="609600" y="6356355"/>
            <a:ext cx="2844800" cy="365125"/>
          </a:xfrm>
          <a:prstGeom prst="rect">
            <a:avLst/>
          </a:prstGeom>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737600" y="6356355"/>
            <a:ext cx="28448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atin typeface="+mj-lt"/>
                <a:cs typeface="+mj-lt"/>
              </a:defRPr>
            </a:lvl1pPr>
          </a:lstStyle>
          <a:p>
            <a:r>
              <a:rPr lang="en-US" dirty="0"/>
              <a:t>Click to edit Master title style</a:t>
            </a:r>
            <a:endParaRPr lang="en-US" dirty="0"/>
          </a:p>
        </p:txBody>
      </p:sp>
      <p:sp>
        <p:nvSpPr>
          <p:cNvPr id="3" name="Content Placeholder 2"/>
          <p:cNvSpPr>
            <a:spLocks noGrp="1"/>
          </p:cNvSpPr>
          <p:nvPr>
            <p:ph sz="half" idx="1"/>
          </p:nvPr>
        </p:nvSpPr>
        <p:spPr>
          <a:xfrm>
            <a:off x="609600" y="1600205"/>
            <a:ext cx="5384800" cy="4525963"/>
          </a:xfrm>
        </p:spPr>
        <p:txBody>
          <a:bodyPr/>
          <a:lstStyle>
            <a:lvl1pPr>
              <a:defRPr sz="2800">
                <a:latin typeface="+mn-lt"/>
                <a:cs typeface="+mn-lt"/>
              </a:defRPr>
            </a:lvl1pPr>
            <a:lvl2pPr>
              <a:defRPr sz="2400">
                <a:latin typeface="+mn-lt"/>
                <a:cs typeface="+mn-lt"/>
              </a:defRPr>
            </a:lvl2pPr>
            <a:lvl3pPr>
              <a:defRPr sz="2000">
                <a:latin typeface="+mn-lt"/>
                <a:cs typeface="+mn-lt"/>
              </a:defRPr>
            </a:lvl3pPr>
            <a:lvl4pPr>
              <a:defRPr sz="1800">
                <a:latin typeface="+mn-lt"/>
                <a:cs typeface="+mn-lt"/>
              </a:defRPr>
            </a:lvl4pPr>
            <a:lvl5pPr>
              <a:defRPr sz="1800">
                <a:latin typeface="+mn-lt"/>
                <a:cs typeface="+mn-lt"/>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atin typeface="+mn-lt"/>
                <a:cs typeface="+mn-lt"/>
              </a:defRPr>
            </a:lvl1pPr>
            <a:lvl2pPr>
              <a:defRPr sz="2400">
                <a:latin typeface="+mn-lt"/>
                <a:cs typeface="+mn-lt"/>
              </a:defRPr>
            </a:lvl2pPr>
            <a:lvl3pPr>
              <a:defRPr sz="2000">
                <a:latin typeface="+mn-lt"/>
                <a:cs typeface="+mn-lt"/>
              </a:defRPr>
            </a:lvl3pPr>
            <a:lvl4pPr>
              <a:defRPr sz="1800">
                <a:latin typeface="+mn-lt"/>
                <a:cs typeface="+mn-lt"/>
              </a:defRPr>
            </a:lvl4pPr>
            <a:lvl5pPr>
              <a:defRPr sz="1800">
                <a:latin typeface="+mn-lt"/>
                <a:cs typeface="+mn-lt"/>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09600" y="6356355"/>
            <a:ext cx="2844800" cy="365125"/>
          </a:xfrm>
          <a:prstGeom prst="rect">
            <a:avLst/>
          </a:prstGeom>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fld id="{565CE74E-AB26-4998-AD42-012C4C1AD076}" type="slidenum">
              <a:rPr lang="zh-CN" altLang="en-US" smtClean="0"/>
            </a:fld>
            <a:endParaRPr lang="zh-CN" altLang="en-US"/>
          </a:p>
        </p:txBody>
      </p:sp>
      <p:pic>
        <p:nvPicPr>
          <p:cNvPr id="8" name="Picture 7"/>
          <p:cNvPicPr>
            <a:picLocks noChangeAspect="1"/>
          </p:cNvPicPr>
          <p:nvPr/>
        </p:nvPicPr>
        <p:blipFill>
          <a:blip r:embed="rId2" cstate="print"/>
          <a:stretch>
            <a:fillRect/>
          </a:stretch>
        </p:blipFill>
        <p:spPr>
          <a:xfrm rot="10800000">
            <a:off x="0" y="812806"/>
            <a:ext cx="3657600" cy="33633"/>
          </a:xfrm>
          <a:prstGeom prst="rect">
            <a:avLst/>
          </a:prstGeom>
        </p:spPr>
      </p:pic>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atin typeface="+mn-lt"/>
                <a:cs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atin typeface="+mn-lt"/>
                <a:cs typeface="+mn-lt"/>
              </a:defRPr>
            </a:lvl1pPr>
            <a:lvl2pPr>
              <a:defRPr sz="2000">
                <a:latin typeface="+mn-lt"/>
                <a:cs typeface="+mn-lt"/>
              </a:defRPr>
            </a:lvl2pPr>
            <a:lvl3pPr>
              <a:defRPr sz="1800">
                <a:latin typeface="+mn-lt"/>
                <a:cs typeface="+mn-lt"/>
              </a:defRPr>
            </a:lvl3pPr>
            <a:lvl4pPr>
              <a:defRPr sz="1600">
                <a:latin typeface="+mn-lt"/>
                <a:cs typeface="+mn-lt"/>
              </a:defRPr>
            </a:lvl4pPr>
            <a:lvl5pPr>
              <a:defRPr sz="1600">
                <a:latin typeface="+mn-lt"/>
                <a:cs typeface="+mn-lt"/>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atin typeface="+mn-lt"/>
                <a:cs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70" y="2174875"/>
            <a:ext cx="5389033" cy="3951288"/>
          </a:xfrm>
        </p:spPr>
        <p:txBody>
          <a:bodyPr/>
          <a:lstStyle>
            <a:lvl1pPr>
              <a:defRPr sz="2400">
                <a:latin typeface="+mn-lt"/>
                <a:cs typeface="+mn-lt"/>
              </a:defRPr>
            </a:lvl1pPr>
            <a:lvl2pPr>
              <a:defRPr sz="2000">
                <a:latin typeface="+mn-lt"/>
                <a:cs typeface="+mn-lt"/>
              </a:defRPr>
            </a:lvl2pPr>
            <a:lvl3pPr>
              <a:defRPr sz="1800">
                <a:latin typeface="+mn-lt"/>
                <a:cs typeface="+mn-lt"/>
              </a:defRPr>
            </a:lvl3pPr>
            <a:lvl4pPr>
              <a:defRPr sz="1600">
                <a:latin typeface="+mn-lt"/>
                <a:cs typeface="+mn-lt"/>
              </a:defRPr>
            </a:lvl4pPr>
            <a:lvl5pPr>
              <a:defRPr sz="1600">
                <a:latin typeface="+mn-lt"/>
                <a:cs typeface="+mn-lt"/>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09600" y="6356355"/>
            <a:ext cx="2844800" cy="365125"/>
          </a:xfrm>
          <a:prstGeom prst="rect">
            <a:avLst/>
          </a:prstGeom>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737600" y="6356355"/>
            <a:ext cx="2844800" cy="365125"/>
          </a:xfrm>
          <a:prstGeom prst="rect">
            <a:avLst/>
          </a:prstGeom>
        </p:spPr>
        <p:txBody>
          <a:bodyPr/>
          <a:lstStyle/>
          <a:p>
            <a:fld id="{565CE74E-AB26-4998-AD42-012C4C1AD076}" type="slidenum">
              <a:rPr lang="zh-CN" altLang="en-US" smtClean="0"/>
            </a:fld>
            <a:endParaRPr lang="zh-CN" altLang="en-US"/>
          </a:p>
        </p:txBody>
      </p:sp>
      <p:pic>
        <p:nvPicPr>
          <p:cNvPr id="10" name="Picture 9"/>
          <p:cNvPicPr>
            <a:picLocks noChangeAspect="1"/>
          </p:cNvPicPr>
          <p:nvPr/>
        </p:nvPicPr>
        <p:blipFill>
          <a:blip r:embed="rId2" cstate="print"/>
          <a:stretch>
            <a:fillRect/>
          </a:stretch>
        </p:blipFill>
        <p:spPr>
          <a:xfrm rot="10800000">
            <a:off x="0" y="812806"/>
            <a:ext cx="3657600" cy="33633"/>
          </a:xfrm>
          <a:prstGeom prst="rect">
            <a:avLst/>
          </a:prstGeom>
        </p:spPr>
      </p:pic>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kumimoji="0" lang="en-US" sz="3600" b="1" i="0" u="none" strike="noStrike" kern="1200" cap="none" spc="0" normalizeH="0" baseline="0" noProof="1">
                <a:solidFill>
                  <a:schemeClr val="accent4"/>
                </a:solidFill>
                <a:effectLst>
                  <a:outerShdw blurRad="38100" dist="38100" dir="2700000" algn="tl">
                    <a:srgbClr val="000000">
                      <a:alpha val="43137"/>
                    </a:srgbClr>
                  </a:outerShdw>
                </a:effectLst>
                <a:latin typeface="+mj-lt"/>
                <a:ea typeface="+mj-ea"/>
                <a:cs typeface="+mj-lt"/>
                <a:sym typeface="+mn-ea"/>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graphicFrame>
        <p:nvGraphicFramePr>
          <p:cNvPr id="6" name="表格 5"/>
          <p:cNvGraphicFramePr/>
          <p:nvPr/>
        </p:nvGraphicFramePr>
        <p:xfrm>
          <a:off x="1049655" y="1755140"/>
          <a:ext cx="10060305" cy="2199640"/>
        </p:xfrm>
        <a:graphic>
          <a:graphicData uri="http://schemas.openxmlformats.org/drawingml/2006/table">
            <a:tbl>
              <a:tblPr firstRow="1" bandRow="1">
                <a:tableStyleId>{5C22544A-7EE6-4342-B048-85BDC9FD1C3A}</a:tableStyleId>
              </a:tblPr>
              <a:tblGrid>
                <a:gridCol w="3353435"/>
                <a:gridCol w="3353435"/>
                <a:gridCol w="3353435"/>
              </a:tblGrid>
              <a:tr h="549910">
                <a:tc>
                  <a:txBody>
                    <a:bodyPr/>
                    <a:p>
                      <a:pPr>
                        <a:buNone/>
                      </a:pPr>
                      <a:endParaRPr lang="zh-CN" altLang="en-US" sz="2400">
                        <a:solidFill>
                          <a:schemeClr val="bg1"/>
                        </a:solidFill>
                        <a:cs typeface="+mn-lt"/>
                      </a:endParaRPr>
                    </a:p>
                  </a:txBody>
                  <a:tcPr>
                    <a:lnL>
                      <a:noFill/>
                    </a:lnL>
                    <a:lnR>
                      <a:noFill/>
                    </a:lnR>
                    <a:lnT w="19050">
                      <a:solidFill>
                        <a:schemeClr val="bg1"/>
                      </a:solidFill>
                      <a:prstDash val="solid"/>
                    </a:lnT>
                    <a:lnB w="12700">
                      <a:solidFill>
                        <a:schemeClr val="bg1"/>
                      </a:solidFill>
                      <a:prstDash val="solid"/>
                    </a:lnB>
                    <a:lnTlToBr>
                      <a:noFill/>
                    </a:lnTlToBr>
                    <a:lnBlToTr>
                      <a:noFill/>
                    </a:lnBlToTr>
                    <a:noFill/>
                  </a:tcPr>
                </a:tc>
                <a:tc>
                  <a:txBody>
                    <a:bodyPr/>
                    <a:p>
                      <a:pPr>
                        <a:buNone/>
                      </a:pPr>
                      <a:endParaRPr lang="zh-CN" altLang="en-US" sz="2400">
                        <a:solidFill>
                          <a:schemeClr val="bg1"/>
                        </a:solidFill>
                        <a:cs typeface="+mn-lt"/>
                      </a:endParaRPr>
                    </a:p>
                  </a:txBody>
                  <a:tcPr>
                    <a:lnL>
                      <a:noFill/>
                    </a:lnL>
                    <a:lnR>
                      <a:noFill/>
                    </a:lnR>
                    <a:lnT w="19050">
                      <a:solidFill>
                        <a:schemeClr val="bg1"/>
                      </a:solidFill>
                      <a:prstDash val="solid"/>
                    </a:lnT>
                    <a:lnB w="12700">
                      <a:solidFill>
                        <a:schemeClr val="bg1"/>
                      </a:solidFill>
                      <a:prstDash val="solid"/>
                    </a:lnB>
                    <a:lnTlToBr>
                      <a:noFill/>
                    </a:lnTlToBr>
                    <a:lnBlToTr>
                      <a:noFill/>
                    </a:lnBlToTr>
                    <a:noFill/>
                  </a:tcPr>
                </a:tc>
                <a:tc>
                  <a:txBody>
                    <a:bodyPr/>
                    <a:p>
                      <a:pPr>
                        <a:buNone/>
                      </a:pPr>
                      <a:endParaRPr lang="zh-CN" altLang="en-US" sz="2400">
                        <a:solidFill>
                          <a:schemeClr val="bg1"/>
                        </a:solidFill>
                        <a:cs typeface="+mn-lt"/>
                      </a:endParaRPr>
                    </a:p>
                  </a:txBody>
                  <a:tcPr>
                    <a:lnL>
                      <a:noFill/>
                    </a:lnL>
                    <a:lnR>
                      <a:noFill/>
                    </a:lnR>
                    <a:lnT w="19050">
                      <a:solidFill>
                        <a:schemeClr val="bg1"/>
                      </a:solidFill>
                      <a:prstDash val="solid"/>
                    </a:lnT>
                    <a:lnB w="12700">
                      <a:solidFill>
                        <a:schemeClr val="bg1"/>
                      </a:solidFill>
                      <a:prstDash val="solid"/>
                    </a:lnB>
                    <a:lnTlToBr>
                      <a:noFill/>
                    </a:lnTlToBr>
                    <a:lnBlToTr>
                      <a:noFill/>
                    </a:lnBlToTr>
                    <a:noFill/>
                  </a:tcPr>
                </a:tc>
              </a:tr>
              <a:tr h="549910">
                <a:tc>
                  <a:txBody>
                    <a:bodyPr/>
                    <a:p>
                      <a:pPr>
                        <a:buNone/>
                      </a:pPr>
                      <a:endParaRPr lang="en-US" altLang="zh-CN" sz="2400">
                        <a:solidFill>
                          <a:schemeClr val="bg1"/>
                        </a:solidFill>
                        <a:cs typeface="+mn-lt"/>
                      </a:endParaRPr>
                    </a:p>
                  </a:txBody>
                  <a:tcPr>
                    <a:lnL>
                      <a:noFill/>
                    </a:lnL>
                    <a:lnR>
                      <a:noFill/>
                    </a:lnR>
                    <a:lnT w="12700">
                      <a:solidFill>
                        <a:schemeClr val="bg1"/>
                      </a:solidFill>
                      <a:prstDash val="solid"/>
                    </a:lnT>
                    <a:lnB>
                      <a:noFill/>
                    </a:lnB>
                    <a:lnTlToBr>
                      <a:noFill/>
                    </a:lnTlToBr>
                    <a:lnBlToTr>
                      <a:noFill/>
                    </a:lnBlToTr>
                    <a:noFill/>
                  </a:tcPr>
                </a:tc>
                <a:tc>
                  <a:txBody>
                    <a:bodyPr/>
                    <a:p>
                      <a:pPr>
                        <a:buNone/>
                      </a:pPr>
                      <a:endParaRPr lang="zh-CN" altLang="en-US" sz="2400">
                        <a:solidFill>
                          <a:schemeClr val="bg1"/>
                        </a:solidFill>
                        <a:cs typeface="+mn-lt"/>
                      </a:endParaRPr>
                    </a:p>
                  </a:txBody>
                  <a:tcPr>
                    <a:lnL>
                      <a:noFill/>
                    </a:lnL>
                    <a:lnR>
                      <a:noFill/>
                    </a:lnR>
                    <a:lnT w="12700">
                      <a:solidFill>
                        <a:schemeClr val="bg1"/>
                      </a:solidFill>
                      <a:prstDash val="solid"/>
                    </a:lnT>
                    <a:lnB>
                      <a:noFill/>
                    </a:lnB>
                    <a:lnTlToBr>
                      <a:noFill/>
                    </a:lnTlToBr>
                    <a:lnBlToTr>
                      <a:noFill/>
                    </a:lnBlToTr>
                    <a:noFill/>
                  </a:tcPr>
                </a:tc>
                <a:tc>
                  <a:txBody>
                    <a:bodyPr/>
                    <a:p>
                      <a:pPr>
                        <a:buNone/>
                      </a:pPr>
                      <a:endParaRPr lang="zh-CN" altLang="en-US" sz="2400">
                        <a:solidFill>
                          <a:schemeClr val="bg1"/>
                        </a:solidFill>
                        <a:cs typeface="+mn-lt"/>
                      </a:endParaRPr>
                    </a:p>
                  </a:txBody>
                  <a:tcPr>
                    <a:lnL>
                      <a:noFill/>
                    </a:lnL>
                    <a:lnR>
                      <a:noFill/>
                    </a:lnR>
                    <a:lnT w="12700">
                      <a:solidFill>
                        <a:schemeClr val="bg1"/>
                      </a:solidFill>
                      <a:prstDash val="solid"/>
                    </a:lnT>
                    <a:lnB>
                      <a:noFill/>
                    </a:lnB>
                    <a:lnTlToBr>
                      <a:noFill/>
                    </a:lnTlToBr>
                    <a:lnBlToTr>
                      <a:noFill/>
                    </a:lnBlToTr>
                    <a:noFill/>
                  </a:tcPr>
                </a:tc>
              </a:tr>
              <a:tr h="549910">
                <a:tc>
                  <a:txBody>
                    <a:bodyPr/>
                    <a:p>
                      <a:pPr>
                        <a:buNone/>
                      </a:pPr>
                      <a:endParaRPr lang="zh-CN" altLang="en-US" sz="2400">
                        <a:solidFill>
                          <a:schemeClr val="bg1"/>
                        </a:solidFill>
                        <a:cs typeface="+mn-lt"/>
                      </a:endParaRPr>
                    </a:p>
                  </a:txBody>
                  <a:tcPr>
                    <a:lnL>
                      <a:noFill/>
                    </a:lnL>
                    <a:lnR>
                      <a:noFill/>
                    </a:lnR>
                    <a:lnT>
                      <a:noFill/>
                    </a:lnT>
                    <a:lnB>
                      <a:noFill/>
                    </a:lnB>
                    <a:lnTlToBr>
                      <a:noFill/>
                    </a:lnTlToBr>
                    <a:lnBlToTr>
                      <a:noFill/>
                    </a:lnBlToTr>
                    <a:noFill/>
                  </a:tcPr>
                </a:tc>
                <a:tc>
                  <a:txBody>
                    <a:bodyPr/>
                    <a:p>
                      <a:pPr>
                        <a:buNone/>
                      </a:pPr>
                      <a:endParaRPr lang="zh-CN" altLang="en-US" sz="2400">
                        <a:solidFill>
                          <a:schemeClr val="bg1"/>
                        </a:solidFill>
                        <a:cs typeface="+mn-lt"/>
                      </a:endParaRPr>
                    </a:p>
                  </a:txBody>
                  <a:tcPr>
                    <a:lnL>
                      <a:noFill/>
                    </a:lnL>
                    <a:lnR>
                      <a:noFill/>
                    </a:lnR>
                    <a:lnT>
                      <a:noFill/>
                    </a:lnT>
                    <a:lnB>
                      <a:noFill/>
                    </a:lnB>
                    <a:lnTlToBr>
                      <a:noFill/>
                    </a:lnTlToBr>
                    <a:lnBlToTr>
                      <a:noFill/>
                    </a:lnBlToTr>
                    <a:noFill/>
                  </a:tcPr>
                </a:tc>
                <a:tc>
                  <a:txBody>
                    <a:bodyPr/>
                    <a:p>
                      <a:pPr>
                        <a:buNone/>
                      </a:pPr>
                      <a:endParaRPr lang="zh-CN" altLang="en-US" sz="2400">
                        <a:solidFill>
                          <a:schemeClr val="bg1"/>
                        </a:solidFill>
                        <a:cs typeface="+mn-lt"/>
                      </a:endParaRPr>
                    </a:p>
                  </a:txBody>
                  <a:tcPr>
                    <a:lnL>
                      <a:noFill/>
                    </a:lnL>
                    <a:lnR>
                      <a:noFill/>
                    </a:lnR>
                    <a:lnT>
                      <a:noFill/>
                    </a:lnT>
                    <a:lnB>
                      <a:noFill/>
                    </a:lnB>
                    <a:lnTlToBr>
                      <a:noFill/>
                    </a:lnTlToBr>
                    <a:lnBlToTr>
                      <a:noFill/>
                    </a:lnBlToTr>
                    <a:noFill/>
                  </a:tcPr>
                </a:tc>
              </a:tr>
              <a:tr h="549910">
                <a:tc>
                  <a:txBody>
                    <a:bodyPr/>
                    <a:p>
                      <a:pPr>
                        <a:buNone/>
                      </a:pPr>
                      <a:endParaRPr lang="zh-CN" altLang="en-US" sz="2400">
                        <a:solidFill>
                          <a:schemeClr val="bg1"/>
                        </a:solidFill>
                        <a:cs typeface="+mn-lt"/>
                      </a:endParaRPr>
                    </a:p>
                  </a:txBody>
                  <a:tcPr>
                    <a:lnL>
                      <a:noFill/>
                    </a:lnL>
                    <a:lnR>
                      <a:noFill/>
                    </a:lnR>
                    <a:lnT>
                      <a:noFill/>
                    </a:lnT>
                    <a:lnB w="19050">
                      <a:solidFill>
                        <a:schemeClr val="bg1"/>
                      </a:solidFill>
                      <a:prstDash val="solid"/>
                    </a:lnB>
                    <a:lnTlToBr>
                      <a:noFill/>
                    </a:lnTlToBr>
                    <a:lnBlToTr>
                      <a:noFill/>
                    </a:lnBlToTr>
                    <a:noFill/>
                  </a:tcPr>
                </a:tc>
                <a:tc>
                  <a:txBody>
                    <a:bodyPr/>
                    <a:p>
                      <a:pPr>
                        <a:buNone/>
                      </a:pPr>
                      <a:endParaRPr lang="zh-CN" altLang="en-US" sz="2400">
                        <a:solidFill>
                          <a:schemeClr val="bg1"/>
                        </a:solidFill>
                        <a:cs typeface="+mn-lt"/>
                      </a:endParaRPr>
                    </a:p>
                  </a:txBody>
                  <a:tcPr>
                    <a:lnL>
                      <a:noFill/>
                    </a:lnL>
                    <a:lnR>
                      <a:noFill/>
                    </a:lnR>
                    <a:lnT>
                      <a:noFill/>
                    </a:lnT>
                    <a:lnB w="19050">
                      <a:solidFill>
                        <a:schemeClr val="bg1"/>
                      </a:solidFill>
                      <a:prstDash val="solid"/>
                    </a:lnB>
                    <a:lnTlToBr>
                      <a:noFill/>
                    </a:lnTlToBr>
                    <a:lnBlToTr>
                      <a:noFill/>
                    </a:lnBlToTr>
                    <a:noFill/>
                  </a:tcPr>
                </a:tc>
                <a:tc>
                  <a:txBody>
                    <a:bodyPr/>
                    <a:p>
                      <a:pPr>
                        <a:buNone/>
                      </a:pPr>
                      <a:endParaRPr lang="zh-CN" altLang="en-US" sz="2400">
                        <a:solidFill>
                          <a:schemeClr val="bg1"/>
                        </a:solidFill>
                        <a:cs typeface="+mn-lt"/>
                      </a:endParaRPr>
                    </a:p>
                  </a:txBody>
                  <a:tcPr>
                    <a:lnL>
                      <a:noFill/>
                    </a:lnL>
                    <a:lnR>
                      <a:noFill/>
                    </a:lnR>
                    <a:lnT>
                      <a:noFill/>
                    </a:lnT>
                    <a:lnB w="19050">
                      <a:solidFill>
                        <a:schemeClr val="bg1"/>
                      </a:solidFill>
                      <a:prstDash val="solid"/>
                    </a:lnB>
                    <a:lnTlToBr>
                      <a:noFill/>
                    </a:lnTlToBr>
                    <a:lnBlToTr>
                      <a:noFill/>
                    </a:lnBlToTr>
                    <a:noFill/>
                  </a:tcPr>
                </a:tc>
              </a:tr>
            </a:tbl>
          </a:graphicData>
        </a:graphic>
      </p:graphicFrame>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marL="0" marR="0" algn="l" defTabSz="914400" rtl="0" eaLnBrk="1" fontAlgn="auto" latinLnBrk="0" hangingPunct="1">
              <a:lnSpc>
                <a:spcPct val="100000"/>
              </a:lnSpc>
              <a:buClrTx/>
              <a:buSzTx/>
              <a:buFontTx/>
              <a:buNone/>
              <a:defRPr kumimoji="0" lang="en-US" sz="3600" b="1" i="0" u="none" strike="noStrike" kern="1200" cap="none" spc="0" normalizeH="0" baseline="0" noProof="1" dirty="0">
                <a:solidFill>
                  <a:schemeClr val="accent4"/>
                </a:solidFill>
                <a:effectLst>
                  <a:outerShdw blurRad="38100" dist="38100" dir="2700000" algn="tl">
                    <a:srgbClr val="000000">
                      <a:alpha val="43137"/>
                    </a:srgbClr>
                  </a:outerShdw>
                </a:effectLst>
                <a:latin typeface="+mj-lt"/>
                <a:ea typeface="+mj-ea"/>
                <a:cs typeface="+mj-lt"/>
              </a:defRPr>
            </a:lvl1pPr>
          </a:lstStyle>
          <a:p>
            <a:pPr lvl="0"/>
            <a:r>
              <a:rPr>
                <a:sym typeface="+mn-ea"/>
              </a:rPr>
              <a:t>Click to edit Master title style</a:t>
            </a:r>
            <a:endParaRPr>
              <a:sym typeface="+mn-ea"/>
            </a:endParaRPr>
          </a:p>
        </p:txBody>
      </p:sp>
      <p:sp>
        <p:nvSpPr>
          <p:cNvPr id="3" name="Date Placeholder 2"/>
          <p:cNvSpPr>
            <a:spLocks noGrp="1"/>
          </p:cNvSpPr>
          <p:nvPr>
            <p:ph type="dt" sz="half" idx="10"/>
          </p:nvPr>
        </p:nvSpPr>
        <p:spPr>
          <a:xfrm>
            <a:off x="609600" y="6356355"/>
            <a:ext cx="2844800" cy="365125"/>
          </a:xfrm>
          <a:prstGeom prst="rect">
            <a:avLst/>
          </a:prstGeom>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737600" y="6356355"/>
            <a:ext cx="2844800" cy="365125"/>
          </a:xfrm>
          <a:prstGeom prst="rect">
            <a:avLst/>
          </a:prstGeom>
        </p:spPr>
        <p:txBody>
          <a:bodyPr/>
          <a:lstStyle/>
          <a:p>
            <a:fld id="{565CE74E-AB26-4998-AD42-012C4C1AD076}" type="slidenum">
              <a:rPr lang="zh-CN" altLang="en-US" smtClean="0"/>
            </a:fld>
            <a:endParaRPr lang="zh-CN" altLang="en-US"/>
          </a:p>
        </p:txBody>
      </p:sp>
      <p:pic>
        <p:nvPicPr>
          <p:cNvPr id="6" name="Picture 5"/>
          <p:cNvPicPr>
            <a:picLocks noChangeAspect="1"/>
          </p:cNvPicPr>
          <p:nvPr/>
        </p:nvPicPr>
        <p:blipFill>
          <a:blip r:embed="rId2" cstate="print"/>
          <a:stretch>
            <a:fillRect/>
          </a:stretch>
        </p:blipFill>
        <p:spPr>
          <a:xfrm rot="10800000">
            <a:off x="0" y="812806"/>
            <a:ext cx="3657600" cy="33633"/>
          </a:xfrm>
          <a:prstGeom prst="rect">
            <a:avLst/>
          </a:prstGeom>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5"/>
            <a:ext cx="2844800" cy="365125"/>
          </a:xfrm>
          <a:prstGeom prst="rect">
            <a:avLst/>
          </a:prstGeom>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737600" y="6356355"/>
            <a:ext cx="28448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09600" y="6356355"/>
            <a:ext cx="2844800" cy="365125"/>
          </a:xfrm>
          <a:prstGeom prst="rect">
            <a:avLst/>
          </a:prstGeom>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102" y="-117767"/>
            <a:ext cx="115443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600" y="1358471"/>
            <a:ext cx="109728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10" name="Picture 9"/>
          <p:cNvPicPr>
            <a:picLocks noChangeAspect="1"/>
          </p:cNvPicPr>
          <p:nvPr/>
        </p:nvPicPr>
        <p:blipFill>
          <a:blip r:embed="rId15" cstate="print"/>
          <a:stretch>
            <a:fillRect/>
          </a:stretch>
        </p:blipFill>
        <p:spPr>
          <a:xfrm>
            <a:off x="8534363" y="6159506"/>
            <a:ext cx="3657600" cy="336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rtl="0" eaLnBrk="1" latinLnBrk="0" hangingPunct="1">
        <a:spcBef>
          <a:spcPct val="0"/>
        </a:spcBef>
        <a:buNone/>
        <a:defRPr sz="2800" b="0" i="0" kern="1200">
          <a:solidFill>
            <a:schemeClr val="accent4"/>
          </a:solidFill>
          <a:effectLst>
            <a:outerShdw blurRad="38100" dist="38100" dir="2700000" algn="tl">
              <a:srgbClr val="000000">
                <a:alpha val="43137"/>
              </a:srgbClr>
            </a:outerShdw>
          </a:effectLst>
          <a:latin typeface="+mj-lt"/>
          <a:ea typeface="+mj-ea"/>
          <a:cs typeface="+mj-lt"/>
        </a:defRPr>
      </a:lvl1pPr>
    </p:titleStyle>
    <p:bodyStyle>
      <a:lvl1pPr marL="342900" indent="-342900" algn="l" defTabSz="914400" rtl="0" eaLnBrk="1" latinLnBrk="0" hangingPunct="1">
        <a:spcBef>
          <a:spcPct val="20000"/>
        </a:spcBef>
        <a:buFont typeface="Arial" panose="020B0604020202020204" pitchFamily="34" charset="0"/>
        <a:buChar char="•"/>
        <a:defRPr sz="3200" b="0" i="0" kern="1200">
          <a:solidFill>
            <a:schemeClr val="bg1"/>
          </a:solidFill>
          <a:latin typeface="+mn-lt"/>
          <a:ea typeface="+mn-ea"/>
          <a:cs typeface="+mn-lt"/>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bg1"/>
          </a:solidFill>
          <a:latin typeface="+mn-lt"/>
          <a:ea typeface="+mn-ea"/>
          <a:cs typeface="+mn-lt"/>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bg1"/>
          </a:solidFill>
          <a:latin typeface="+mn-lt"/>
          <a:ea typeface="+mn-ea"/>
          <a:cs typeface="+mn-lt"/>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bg1"/>
          </a:solidFill>
          <a:latin typeface="+mn-lt"/>
          <a:ea typeface="+mn-ea"/>
          <a:cs typeface="+mn-lt"/>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bg1"/>
          </a:solidFill>
          <a:latin typeface="+mn-lt"/>
          <a:ea typeface="+mn-ea"/>
          <a:cs typeface="+mn-lt"/>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en-US" altLang="zh-CN">
                <a:sym typeface="+mn-ea"/>
              </a:rPr>
              <a:t>EEG &amp; fNIRS Based Alzheimer's Disease Detection</a:t>
            </a:r>
            <a:endParaRPr lang="en-US" altLang="zh-CN"/>
          </a:p>
        </p:txBody>
      </p:sp>
      <p:sp>
        <p:nvSpPr>
          <p:cNvPr id="4" name="副标题 3"/>
          <p:cNvSpPr>
            <a:spLocks noGrp="1"/>
          </p:cNvSpPr>
          <p:nvPr>
            <p:ph type="subTitle" idx="1"/>
          </p:nvPr>
        </p:nvSpPr>
        <p:spPr>
          <a:xfrm>
            <a:off x="1828800" y="4890135"/>
            <a:ext cx="8534400" cy="1207770"/>
          </a:xfrm>
        </p:spPr>
        <p:txBody>
          <a:bodyPr/>
          <a:p>
            <a:r>
              <a:rPr lang="en-US" altLang="zh-CN"/>
              <a:t>Gangfeng Hu, Sangdae Nam, Niko Hams,</a:t>
            </a:r>
            <a:endParaRPr lang="en-US" altLang="zh-CN"/>
          </a:p>
          <a:p>
            <a:r>
              <a:rPr lang="en-US" altLang="zh-CN"/>
              <a:t>Uli Prantz, Eric Ji, Matthew Zhou</a:t>
            </a:r>
            <a:endParaRPr lang="en-US" altLang="zh-CN"/>
          </a:p>
          <a:p>
            <a:endParaRPr lang="en-US" altLang="zh-CN"/>
          </a:p>
        </p:txBody>
      </p:sp>
      <p:sp>
        <p:nvSpPr>
          <p:cNvPr id="5" name="文本框 4"/>
          <p:cNvSpPr txBox="1"/>
          <p:nvPr/>
        </p:nvSpPr>
        <p:spPr>
          <a:xfrm>
            <a:off x="2904490" y="4017010"/>
            <a:ext cx="6903720" cy="645160"/>
          </a:xfrm>
          <a:prstGeom prst="rect">
            <a:avLst/>
          </a:prstGeom>
          <a:noFill/>
        </p:spPr>
        <p:txBody>
          <a:bodyPr wrap="square" rtlCol="0">
            <a:spAutoFit/>
          </a:bodyPr>
          <a:p>
            <a:r>
              <a:rPr lang="en-US" altLang="zh-CN">
                <a:solidFill>
                  <a:schemeClr val="bg1"/>
                </a:solidFill>
              </a:rPr>
              <a:t>Primarily references the literature:</a:t>
            </a:r>
            <a:r>
              <a:rPr lang="en-US" altLang="zh-CN" i="1">
                <a:solidFill>
                  <a:schemeClr val="bg1"/>
                </a:solidFill>
              </a:rPr>
              <a:t> Event-specific EEG-FNIRS feature fusion FOR Alzheimer’s disease classification</a:t>
            </a:r>
            <a:r>
              <a:rPr lang="en-US" altLang="zh-CN" i="1" baseline="30000">
                <a:solidFill>
                  <a:schemeClr val="bg1"/>
                </a:solidFill>
              </a:rPr>
              <a:t>[1]</a:t>
            </a:r>
            <a:r>
              <a:rPr lang="en-US" altLang="zh-CN" i="1">
                <a:solidFill>
                  <a:schemeClr val="bg1"/>
                </a:solidFill>
              </a:rPr>
              <a:t> </a:t>
            </a:r>
            <a:endParaRPr lang="en-US" altLang="zh-CN" i="1">
              <a:solidFill>
                <a:schemeClr val="bg1"/>
              </a:solidFill>
            </a:endParaRPr>
          </a:p>
        </p:txBody>
      </p:sp>
      <p:sp>
        <p:nvSpPr>
          <p:cNvPr id="6" name="文本框 5"/>
          <p:cNvSpPr txBox="1"/>
          <p:nvPr/>
        </p:nvSpPr>
        <p:spPr>
          <a:xfrm>
            <a:off x="641350" y="6424295"/>
            <a:ext cx="8159750" cy="368300"/>
          </a:xfrm>
          <a:prstGeom prst="rect">
            <a:avLst/>
          </a:prstGeom>
        </p:spPr>
        <p:txBody>
          <a:bodyPr wrap="square">
            <a:spAutoFit/>
          </a:bodyPr>
          <a:p>
            <a:pPr marL="0" indent="0"/>
            <a:r>
              <a:rPr lang="en-US" altLang="zh-CN" sz="900" b="0">
                <a:solidFill>
                  <a:schemeClr val="bg1"/>
                </a:solidFill>
                <a:latin typeface="Times New Roman" panose="02020603050405020304" charset="0"/>
                <a:ea typeface="Circular"/>
                <a:cs typeface="Times New Roman" panose="02020603050405020304" charset="0"/>
              </a:rPr>
              <a:t>[1] S.-H. Kim, T.-M. Choi, S.-K. Lee, M. Kim, J. G. Kim, and J.-H. Kim, ‘Event-specific EEG-FNIRS feature fusion FOR Alzheimer’s disease classification’, in 2024 IEEE International Conference on Image Processing (ICIP), Abu Dhabi, United Arab Emirates, 2024, pp. 3137–3143.</a:t>
            </a:r>
            <a:endParaRPr lang="en-US" altLang="zh-CN" sz="900" b="0">
              <a:solidFill>
                <a:schemeClr val="bg1"/>
              </a:solidFill>
              <a:latin typeface="Times New Roman" panose="02020603050405020304" charset="0"/>
              <a:ea typeface="Circular"/>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Introduction: Alzheimer’s Disease</a:t>
            </a:r>
            <a:endParaRPr lang="en-US" altLang="zh-CN" sz="3200" b="1"/>
          </a:p>
        </p:txBody>
      </p:sp>
      <p:sp>
        <p:nvSpPr>
          <p:cNvPr id="3" name="内容占位符 2"/>
          <p:cNvSpPr>
            <a:spLocks noGrp="1"/>
          </p:cNvSpPr>
          <p:nvPr>
            <p:ph idx="1"/>
          </p:nvPr>
        </p:nvSpPr>
        <p:spPr>
          <a:xfrm>
            <a:off x="577850" y="1012825"/>
            <a:ext cx="10972800" cy="2070100"/>
          </a:xfrm>
        </p:spPr>
        <p:txBody>
          <a:bodyPr/>
          <a:p>
            <a:r>
              <a:rPr lang="en-US" altLang="zh-CN" sz="2400">
                <a:solidFill>
                  <a:schemeClr val="bg1"/>
                </a:solidFill>
                <a:uFillTx/>
              </a:rPr>
              <a:t>An irreversible neurodegenerative disease </a:t>
            </a:r>
            <a:endParaRPr lang="en-US" altLang="zh-CN" sz="2400">
              <a:solidFill>
                <a:schemeClr val="bg1"/>
              </a:solidFill>
              <a:uFillTx/>
            </a:endParaRPr>
          </a:p>
          <a:p>
            <a:r>
              <a:rPr lang="en-US" altLang="zh-CN" sz="2400">
                <a:solidFill>
                  <a:schemeClr val="bg1"/>
                </a:solidFill>
                <a:uFillTx/>
              </a:rPr>
              <a:t>Starts slowly and progressively worsens</a:t>
            </a:r>
            <a:endParaRPr lang="en-US" altLang="zh-CN" sz="2400">
              <a:solidFill>
                <a:schemeClr val="bg1"/>
              </a:solidFill>
              <a:uFillTx/>
            </a:endParaRPr>
          </a:p>
          <a:p>
            <a:r>
              <a:rPr lang="en-US" altLang="zh-CN" sz="2400">
                <a:solidFill>
                  <a:schemeClr val="bg1"/>
                </a:solidFill>
                <a:uFillTx/>
              </a:rPr>
              <a:t>60–70% of cases of all dementia cases</a:t>
            </a:r>
            <a:r>
              <a:rPr lang="en-US" altLang="zh-CN" sz="2400" baseline="30000">
                <a:solidFill>
                  <a:schemeClr val="bg1"/>
                </a:solidFill>
                <a:uFillTx/>
              </a:rPr>
              <a:t>[1]</a:t>
            </a:r>
            <a:endParaRPr lang="en-US" altLang="zh-CN" sz="2400" baseline="30000">
              <a:solidFill>
                <a:schemeClr val="bg1"/>
              </a:solidFill>
              <a:uFillTx/>
            </a:endParaRPr>
          </a:p>
          <a:p>
            <a:pPr marL="0" indent="457200">
              <a:buNone/>
            </a:pPr>
            <a:endParaRPr lang="en-US" altLang="zh-CN" sz="2400" baseline="30000">
              <a:solidFill>
                <a:schemeClr val="bg1"/>
              </a:solidFill>
              <a:uFillTx/>
            </a:endParaRPr>
          </a:p>
          <a:p>
            <a:pPr marL="0" indent="0">
              <a:buNone/>
            </a:pPr>
            <a:endParaRPr lang="en-US" altLang="zh-CN" sz="2400" baseline="30000">
              <a:solidFill>
                <a:schemeClr val="bg1"/>
              </a:solidFill>
              <a:uFillTx/>
            </a:endParaRPr>
          </a:p>
        </p:txBody>
      </p:sp>
      <p:sp>
        <p:nvSpPr>
          <p:cNvPr id="4" name="内容占位符 2"/>
          <p:cNvSpPr>
            <a:spLocks noGrp="1"/>
          </p:cNvSpPr>
          <p:nvPr/>
        </p:nvSpPr>
        <p:spPr>
          <a:xfrm>
            <a:off x="5276215" y="3179445"/>
            <a:ext cx="9558020" cy="327406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b="0" i="0" kern="1200">
                <a:solidFill>
                  <a:schemeClr val="bg1"/>
                </a:solidFill>
                <a:latin typeface="Avenir Book"/>
                <a:ea typeface="+mn-ea"/>
                <a:cs typeface="Avenir Book"/>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bg1"/>
                </a:solidFill>
                <a:latin typeface="Avenir Book"/>
                <a:ea typeface="+mn-ea"/>
                <a:cs typeface="Avenir Book"/>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bg1"/>
                </a:solidFill>
                <a:latin typeface="Avenir Book"/>
                <a:ea typeface="+mn-ea"/>
                <a:cs typeface="Avenir Book"/>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bg1"/>
                </a:solidFill>
                <a:latin typeface="Avenir Book"/>
                <a:ea typeface="+mn-ea"/>
                <a:cs typeface="Avenir Book"/>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bg1"/>
                </a:solidFill>
                <a:latin typeface="Avenir Book"/>
                <a:ea typeface="+mn-ea"/>
                <a:cs typeface="Avenir Book"/>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200000"/>
              </a:lnSpc>
              <a:spcBef>
                <a:spcPts val="0"/>
              </a:spcBef>
              <a:buNone/>
            </a:pPr>
            <a:r>
              <a:rPr lang="en-US" altLang="zh-CN" sz="2800" b="1">
                <a:solidFill>
                  <a:schemeClr val="accent4"/>
                </a:solidFill>
                <a:uFillTx/>
                <a:latin typeface="+mn-lt"/>
                <a:cs typeface="+mn-lt"/>
              </a:rPr>
              <a:t>Exact cause is not fully understood:</a:t>
            </a:r>
            <a:endParaRPr lang="en-US" altLang="zh-CN" sz="2800" b="1">
              <a:solidFill>
                <a:schemeClr val="accent4"/>
              </a:solidFill>
              <a:uFillTx/>
              <a:latin typeface="+mn-lt"/>
              <a:cs typeface="+mn-lt"/>
            </a:endParaRPr>
          </a:p>
          <a:p>
            <a:pPr marL="0" indent="0" fontAlgn="auto">
              <a:lnSpc>
                <a:spcPct val="200000"/>
              </a:lnSpc>
              <a:spcBef>
                <a:spcPts val="0"/>
              </a:spcBef>
              <a:buNone/>
            </a:pPr>
            <a:r>
              <a:rPr lang="en-US" altLang="zh-CN" sz="2400">
                <a:solidFill>
                  <a:schemeClr val="bg1"/>
                </a:solidFill>
                <a:uFillTx/>
                <a:latin typeface="+mn-lt"/>
                <a:cs typeface="+mn-lt"/>
              </a:rPr>
              <a:t>Some </a:t>
            </a:r>
            <a:r>
              <a:rPr lang="en-US" altLang="zh-CN" sz="2400" b="1">
                <a:solidFill>
                  <a:schemeClr val="bg1"/>
                </a:solidFill>
                <a:uFillTx/>
                <a:latin typeface="+mn-lt"/>
                <a:cs typeface="+mn-lt"/>
              </a:rPr>
              <a:t>key factors</a:t>
            </a:r>
            <a:r>
              <a:rPr lang="en-US" altLang="zh-CN" sz="2400">
                <a:solidFill>
                  <a:schemeClr val="bg1"/>
                </a:solidFill>
                <a:uFillTx/>
                <a:latin typeface="+mn-lt"/>
                <a:cs typeface="+mn-lt"/>
              </a:rPr>
              <a:t> believed to be involved</a:t>
            </a:r>
            <a:r>
              <a:rPr lang="en-US" altLang="zh-CN" sz="2400" baseline="30000">
                <a:solidFill>
                  <a:schemeClr val="bg1"/>
                </a:solidFill>
                <a:uFillTx/>
                <a:latin typeface="+mn-lt"/>
                <a:cs typeface="+mn-lt"/>
              </a:rPr>
              <a:t>[2]</a:t>
            </a:r>
            <a:r>
              <a:rPr lang="en-US" altLang="zh-CN" sz="2400">
                <a:solidFill>
                  <a:schemeClr val="bg1"/>
                </a:solidFill>
                <a:uFillTx/>
                <a:latin typeface="+mn-lt"/>
                <a:cs typeface="+mn-lt"/>
              </a:rPr>
              <a:t>:</a:t>
            </a:r>
            <a:endParaRPr lang="en-US" altLang="zh-CN" sz="2400">
              <a:solidFill>
                <a:schemeClr val="bg1"/>
              </a:solidFill>
              <a:uFillTx/>
              <a:latin typeface="+mn-lt"/>
              <a:cs typeface="+mn-lt"/>
            </a:endParaRPr>
          </a:p>
          <a:p>
            <a:r>
              <a:rPr lang="en-US" altLang="zh-CN" sz="2000">
                <a:solidFill>
                  <a:schemeClr val="bg1"/>
                </a:solidFill>
                <a:uFillTx/>
                <a:latin typeface="+mn-lt"/>
                <a:cs typeface="+mn-lt"/>
              </a:rPr>
              <a:t>Genetics</a:t>
            </a:r>
            <a:endParaRPr lang="en-US" altLang="zh-CN" sz="2000">
              <a:solidFill>
                <a:schemeClr val="bg1"/>
              </a:solidFill>
              <a:uFillTx/>
              <a:latin typeface="+mn-lt"/>
              <a:cs typeface="+mn-lt"/>
            </a:endParaRPr>
          </a:p>
          <a:p>
            <a:r>
              <a:rPr lang="en-US" altLang="zh-CN" sz="2000">
                <a:solidFill>
                  <a:schemeClr val="bg1"/>
                </a:solidFill>
                <a:uFillTx/>
                <a:latin typeface="+mn-lt"/>
                <a:cs typeface="+mn-lt"/>
              </a:rPr>
              <a:t>Abnormal protein deposition: </a:t>
            </a:r>
            <a:r>
              <a:rPr lang="en-US" altLang="zh-CN" sz="1600">
                <a:solidFill>
                  <a:schemeClr val="bg1"/>
                </a:solidFill>
                <a:uFillTx/>
                <a:latin typeface="+mn-lt"/>
                <a:cs typeface="+mn-lt"/>
              </a:rPr>
              <a:t>amyloid-β and tau</a:t>
            </a:r>
            <a:endParaRPr lang="en-US" altLang="zh-CN" sz="1600">
              <a:solidFill>
                <a:schemeClr val="bg1"/>
              </a:solidFill>
              <a:uFillTx/>
              <a:latin typeface="+mn-lt"/>
              <a:cs typeface="+mn-lt"/>
            </a:endParaRPr>
          </a:p>
          <a:p>
            <a:r>
              <a:rPr lang="en-US" altLang="zh-CN" sz="2000">
                <a:solidFill>
                  <a:schemeClr val="bg1"/>
                </a:solidFill>
                <a:uFillTx/>
                <a:latin typeface="+mn-lt"/>
                <a:cs typeface="+mn-lt"/>
              </a:rPr>
              <a:t>Vascular factors</a:t>
            </a:r>
            <a:endParaRPr lang="en-US" altLang="zh-CN" sz="2000">
              <a:solidFill>
                <a:schemeClr val="bg1"/>
              </a:solidFill>
              <a:uFillTx/>
              <a:latin typeface="+mn-lt"/>
              <a:cs typeface="+mn-lt"/>
            </a:endParaRPr>
          </a:p>
          <a:p>
            <a:r>
              <a:rPr lang="en-US" altLang="zh-CN" sz="2000">
                <a:solidFill>
                  <a:schemeClr val="bg1"/>
                </a:solidFill>
                <a:uFillTx/>
                <a:latin typeface="+mn-lt"/>
                <a:cs typeface="+mn-lt"/>
              </a:rPr>
              <a:t>...</a:t>
            </a:r>
            <a:endParaRPr lang="en-US" altLang="zh-CN" sz="2000">
              <a:solidFill>
                <a:schemeClr val="bg1"/>
              </a:solidFill>
              <a:uFillTx/>
              <a:latin typeface="+mn-lt"/>
              <a:cs typeface="+mn-lt"/>
            </a:endParaRPr>
          </a:p>
          <a:p>
            <a:pPr marL="0" indent="0">
              <a:buNone/>
            </a:pPr>
            <a:endParaRPr lang="en-US" altLang="zh-CN" sz="2000" baseline="30000">
              <a:solidFill>
                <a:schemeClr val="bg1"/>
              </a:solidFill>
              <a:uFillTx/>
              <a:latin typeface="+mn-lt"/>
              <a:cs typeface="+mn-lt"/>
            </a:endParaRPr>
          </a:p>
        </p:txBody>
      </p:sp>
      <p:pic>
        <p:nvPicPr>
          <p:cNvPr id="5" name="图片 4" descr="AD"/>
          <p:cNvPicPr>
            <a:picLocks noChangeAspect="1"/>
          </p:cNvPicPr>
          <p:nvPr/>
        </p:nvPicPr>
        <p:blipFill>
          <a:blip r:embed="rId1">
            <a:clrChange>
              <a:clrFrom>
                <a:srgbClr val="15586B">
                  <a:alpha val="100000"/>
                </a:srgbClr>
              </a:clrFrom>
              <a:clrTo>
                <a:srgbClr val="15586B">
                  <a:alpha val="100000"/>
                  <a:alpha val="0"/>
                </a:srgbClr>
              </a:clrTo>
            </a:clrChange>
          </a:blip>
          <a:stretch>
            <a:fillRect/>
          </a:stretch>
        </p:blipFill>
        <p:spPr>
          <a:xfrm>
            <a:off x="7585075" y="840105"/>
            <a:ext cx="2890520" cy="1929765"/>
          </a:xfrm>
          <a:prstGeom prst="rect">
            <a:avLst/>
          </a:prstGeom>
        </p:spPr>
      </p:pic>
      <p:pic>
        <p:nvPicPr>
          <p:cNvPr id="8" name="图片 7" descr="D:/Code/2024 Fall Code/DES INV 198/final project/EEG_fNRIS_AD/EEG_fNIRS/presentation/ad_dark.pngad_dark"/>
          <p:cNvPicPr>
            <a:picLocks noChangeAspect="1"/>
          </p:cNvPicPr>
          <p:nvPr/>
        </p:nvPicPr>
        <p:blipFill>
          <a:blip r:embed="rId2"/>
          <a:srcRect l="17" r="17"/>
          <a:stretch>
            <a:fillRect/>
          </a:stretch>
        </p:blipFill>
        <p:spPr>
          <a:xfrm>
            <a:off x="676910" y="2691130"/>
            <a:ext cx="4387850" cy="3655060"/>
          </a:xfrm>
          <a:prstGeom prst="rect">
            <a:avLst/>
          </a:prstGeom>
        </p:spPr>
      </p:pic>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3525" y="903605"/>
            <a:ext cx="4551045" cy="22758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4951730" y="6285865"/>
            <a:ext cx="6096000" cy="398780"/>
          </a:xfrm>
          <a:prstGeom prst="rect">
            <a:avLst/>
          </a:prstGeom>
          <a:noFill/>
        </p:spPr>
        <p:txBody>
          <a:bodyPr wrap="square" rtlCol="0" anchor="t">
            <a:spAutoFit/>
          </a:bodyPr>
          <a:p>
            <a:r>
              <a:rPr lang="en-US" altLang="zh-CN" sz="1000">
                <a:solidFill>
                  <a:schemeClr val="bg1"/>
                </a:solidFill>
                <a:latin typeface="Times New Roman" panose="02020603050405020304" charset="0"/>
                <a:cs typeface="Times New Roman" panose="02020603050405020304" charset="0"/>
                <a:sym typeface="+mn-ea"/>
              </a:rPr>
              <a:t>[1] "Dementia Fact sheet". World Health Organization. 15 March 2023. Retrieved 10 July 2023.</a:t>
            </a:r>
            <a:endParaRPr lang="en-US" altLang="zh-CN" sz="1000">
              <a:solidFill>
                <a:schemeClr val="bg1"/>
              </a:solidFill>
              <a:latin typeface="Times New Roman" panose="02020603050405020304" charset="0"/>
              <a:cs typeface="Times New Roman" panose="02020603050405020304" charset="0"/>
            </a:endParaRPr>
          </a:p>
          <a:p>
            <a:r>
              <a:rPr lang="en-US" altLang="zh-CN" sz="1000">
                <a:solidFill>
                  <a:schemeClr val="bg1"/>
                </a:solidFill>
                <a:latin typeface="Times New Roman" panose="02020603050405020304" charset="0"/>
                <a:cs typeface="Times New Roman" panose="02020603050405020304" charset="0"/>
                <a:sym typeface="+mn-ea"/>
              </a:rPr>
              <a:t>[2] https://en.wikipedia.org/wiki/Alzheimer%27s_disease#cite_note-WHO2023-2</a:t>
            </a:r>
            <a:endParaRPr lang="en-US" altLang="zh-CN" sz="1000">
              <a:solidFill>
                <a:schemeClr val="bg1"/>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Introduction: Alzheimer’s Disease</a:t>
            </a:r>
            <a:endParaRPr lang="zh-CN" altLang="en-US"/>
          </a:p>
        </p:txBody>
      </p:sp>
      <p:sp>
        <p:nvSpPr>
          <p:cNvPr id="3" name="内容占位符 2"/>
          <p:cNvSpPr>
            <a:spLocks noGrp="1"/>
          </p:cNvSpPr>
          <p:nvPr>
            <p:ph idx="1"/>
          </p:nvPr>
        </p:nvSpPr>
        <p:spPr>
          <a:xfrm>
            <a:off x="609600" y="884761"/>
            <a:ext cx="10972800" cy="4525963"/>
          </a:xfrm>
        </p:spPr>
        <p:txBody>
          <a:bodyPr/>
          <a:p>
            <a:r>
              <a:rPr lang="en-US" altLang="zh-CN" sz="2400" b="1"/>
              <a:t> </a:t>
            </a:r>
            <a:r>
              <a:rPr lang="en-US" altLang="zh-CN" sz="2400" b="1">
                <a:solidFill>
                  <a:srgbClr val="FF0000"/>
                </a:solidFill>
              </a:rPr>
              <a:t>AD</a:t>
            </a:r>
            <a:r>
              <a:rPr lang="en-US" altLang="zh-CN" sz="2400"/>
              <a:t> </a:t>
            </a:r>
            <a:r>
              <a:rPr lang="en-US" altLang="zh-CN" sz="2000"/>
              <a:t>(Alzheimer’s Disease)</a:t>
            </a:r>
            <a:r>
              <a:rPr lang="en-US" altLang="zh-CN" sz="2400"/>
              <a:t>: Severe memory and cognitive decline</a:t>
            </a:r>
            <a:endParaRPr lang="en-US" altLang="zh-CN" sz="2400"/>
          </a:p>
          <a:p>
            <a:r>
              <a:rPr lang="en-US" altLang="zh-CN" sz="2400"/>
              <a:t> </a:t>
            </a:r>
            <a:r>
              <a:rPr lang="en-US" altLang="zh-CN" sz="2400" b="1">
                <a:solidFill>
                  <a:srgbClr val="FFC000"/>
                </a:solidFill>
              </a:rPr>
              <a:t>MCI</a:t>
            </a:r>
            <a:r>
              <a:rPr lang="en-US" altLang="zh-CN" sz="2400"/>
              <a:t> </a:t>
            </a:r>
            <a:r>
              <a:rPr lang="en-US" altLang="zh-CN" sz="2000"/>
              <a:t>(Mild Cognitive Impairment)</a:t>
            </a:r>
            <a:r>
              <a:rPr lang="en-US" altLang="zh-CN" sz="2400"/>
              <a:t>: Noticeable but mild cognitive changes</a:t>
            </a:r>
            <a:endParaRPr lang="en-US" altLang="zh-CN" sz="2400"/>
          </a:p>
          <a:p>
            <a:r>
              <a:rPr lang="en-US" altLang="zh-CN" sz="2400"/>
              <a:t> </a:t>
            </a:r>
            <a:r>
              <a:rPr lang="en-US" altLang="zh-CN" sz="2400" b="1"/>
              <a:t>HC</a:t>
            </a:r>
            <a:r>
              <a:rPr lang="en-US" altLang="zh-CN" sz="2400"/>
              <a:t> </a:t>
            </a:r>
            <a:r>
              <a:rPr lang="en-US" altLang="zh-CN" sz="2000"/>
              <a:t>(</a:t>
            </a:r>
            <a:r>
              <a:rPr lang="en-US" altLang="zh-CN" sz="2000"/>
              <a:t>Healthy Controls)</a:t>
            </a:r>
            <a:r>
              <a:rPr lang="en-US" altLang="zh-CN" sz="2400"/>
              <a:t>: Healthy brain function, no impairments</a:t>
            </a:r>
            <a:endParaRPr lang="en-US" altLang="zh-CN" sz="2400"/>
          </a:p>
          <a:p>
            <a:r>
              <a:rPr lang="en-US" altLang="zh-CN" sz="2400"/>
              <a:t> Focus of Study: Classify participants into these three categories</a:t>
            </a:r>
            <a:endParaRPr lang="en-US" altLang="zh-CN" sz="2400"/>
          </a:p>
          <a:p>
            <a:pPr marL="0" indent="457200">
              <a:buNone/>
            </a:pPr>
            <a:r>
              <a:rPr lang="en-US" altLang="zh-CN" sz="2400"/>
              <a:t>A dataset of 63 HC, 46 MCI, and 35 AD patients</a:t>
            </a:r>
            <a:endParaRPr lang="en-US" altLang="zh-CN" sz="2400"/>
          </a:p>
        </p:txBody>
      </p:sp>
      <p:pic>
        <p:nvPicPr>
          <p:cNvPr id="8" name="图片 7" descr="415_2018_9016_Fig2_HTML"/>
          <p:cNvPicPr>
            <a:picLocks noChangeAspect="1"/>
          </p:cNvPicPr>
          <p:nvPr/>
        </p:nvPicPr>
        <p:blipFill>
          <a:blip r:embed="rId1"/>
          <a:stretch>
            <a:fillRect/>
          </a:stretch>
        </p:blipFill>
        <p:spPr>
          <a:xfrm>
            <a:off x="2475865" y="3351530"/>
            <a:ext cx="7350760" cy="29552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Introduction: EEG &amp; fNIRS</a:t>
            </a:r>
            <a:endParaRPr lang="zh-CN" altLang="en-US"/>
          </a:p>
        </p:txBody>
      </p:sp>
      <p:sp>
        <p:nvSpPr>
          <p:cNvPr id="3" name="内容占位符 2"/>
          <p:cNvSpPr>
            <a:spLocks noGrp="1"/>
          </p:cNvSpPr>
          <p:nvPr>
            <p:ph sz="half" idx="1"/>
          </p:nvPr>
        </p:nvSpPr>
        <p:spPr>
          <a:xfrm>
            <a:off x="5643245" y="942340"/>
            <a:ext cx="6165215" cy="2960370"/>
          </a:xfrm>
        </p:spPr>
        <p:txBody>
          <a:bodyPr>
            <a:normAutofit/>
          </a:bodyPr>
          <a:p>
            <a:pPr marL="0" indent="0">
              <a:buNone/>
            </a:pPr>
            <a:r>
              <a:rPr lang="en-US" altLang="zh-CN" sz="3200" b="1"/>
              <a:t>EEG (electroencephalography):</a:t>
            </a:r>
            <a:endParaRPr lang="en-US" altLang="zh-CN" sz="3200" b="1"/>
          </a:p>
          <a:p>
            <a:r>
              <a:rPr lang="en-US" altLang="zh-CN" sz="2200"/>
              <a:t>Non-invasive brain activity recording</a:t>
            </a:r>
            <a:endParaRPr lang="en-US" altLang="zh-CN" sz="2200"/>
          </a:p>
          <a:p>
            <a:r>
              <a:rPr lang="en-US" altLang="zh-CN" sz="2200"/>
              <a:t>Captures electrical signals in real-time</a:t>
            </a:r>
            <a:endParaRPr lang="en-US" altLang="zh-CN" sz="2200"/>
          </a:p>
          <a:p>
            <a:r>
              <a:rPr lang="en-US" altLang="zh-CN" sz="2200"/>
              <a:t>High temporal resolution (milliseconds)</a:t>
            </a:r>
            <a:endParaRPr lang="en-US" altLang="zh-CN" sz="2200"/>
          </a:p>
          <a:p>
            <a:r>
              <a:rPr lang="en-US" altLang="zh-CN" sz="2200"/>
              <a:t>Measures brainwaves: Delta, Theta, Alpha, Beta, Gamma</a:t>
            </a:r>
            <a:endParaRPr lang="en-US" altLang="zh-CN" sz="2200"/>
          </a:p>
          <a:p>
            <a:pPr marL="0" indent="0">
              <a:buNone/>
            </a:pPr>
            <a:endParaRPr lang="en-US" altLang="zh-CN" sz="2200"/>
          </a:p>
        </p:txBody>
      </p:sp>
      <p:sp>
        <p:nvSpPr>
          <p:cNvPr id="4" name="内容占位符 3"/>
          <p:cNvSpPr>
            <a:spLocks noGrp="1"/>
          </p:cNvSpPr>
          <p:nvPr>
            <p:ph sz="half" idx="2"/>
          </p:nvPr>
        </p:nvSpPr>
        <p:spPr>
          <a:xfrm>
            <a:off x="292100" y="3990975"/>
            <a:ext cx="8051165" cy="2724785"/>
          </a:xfrm>
        </p:spPr>
        <p:txBody>
          <a:bodyPr>
            <a:normAutofit fontScale="80000"/>
          </a:bodyPr>
          <a:p>
            <a:pPr marL="0" algn="l">
              <a:buClrTx/>
              <a:buSzTx/>
              <a:buNone/>
            </a:pPr>
            <a:r>
              <a:rPr lang="en-US" altLang="zh-CN" sz="3200" b="1"/>
              <a:t>fNIRS (Functional Near-Infrared Spectroscopy):</a:t>
            </a:r>
            <a:endParaRPr lang="en-US" altLang="zh-CN" sz="3200" b="1"/>
          </a:p>
          <a:p>
            <a:r>
              <a:rPr lang="en-US" altLang="zh-CN"/>
              <a:t>Measures brain blood oxygenation</a:t>
            </a:r>
            <a:endParaRPr lang="en-US" altLang="zh-CN"/>
          </a:p>
          <a:p>
            <a:r>
              <a:rPr lang="en-US" altLang="zh-CN"/>
              <a:t>Monitors oxygenated (HbO) and deoxygenated hemoglobin (HbR)</a:t>
            </a:r>
            <a:endParaRPr lang="en-US" altLang="zh-CN"/>
          </a:p>
          <a:p>
            <a:r>
              <a:rPr lang="en-US" altLang="zh-CN"/>
              <a:t>High spatial resolution</a:t>
            </a:r>
            <a:endParaRPr lang="en-US" altLang="zh-CN"/>
          </a:p>
          <a:p>
            <a:r>
              <a:rPr lang="en-US" altLang="zh-CN"/>
              <a:t>Less sensitive to motion artifacts than EEG</a:t>
            </a:r>
            <a:endParaRPr lang="en-US" altLang="zh-CN"/>
          </a:p>
        </p:txBody>
      </p:sp>
      <p:pic>
        <p:nvPicPr>
          <p:cNvPr id="6" name="内容占位符 1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79450" y="969645"/>
            <a:ext cx="3462655" cy="2643505"/>
          </a:xfrm>
          <a:prstGeom prst="rect">
            <a:avLst/>
          </a:prstGeom>
        </p:spPr>
      </p:pic>
      <p:pic>
        <p:nvPicPr>
          <p:cNvPr id="8" name="图片 7" descr="fNIRS_dark"/>
          <p:cNvPicPr>
            <a:picLocks noChangeAspect="1"/>
          </p:cNvPicPr>
          <p:nvPr/>
        </p:nvPicPr>
        <p:blipFill>
          <a:blip r:embed="rId2"/>
          <a:stretch>
            <a:fillRect/>
          </a:stretch>
        </p:blipFill>
        <p:spPr>
          <a:xfrm>
            <a:off x="8315960" y="4288790"/>
            <a:ext cx="3492500" cy="1752600"/>
          </a:xfrm>
          <a:prstGeom prst="rect">
            <a:avLst/>
          </a:prstGeom>
        </p:spPr>
      </p:pic>
      <p:cxnSp>
        <p:nvCxnSpPr>
          <p:cNvPr id="11" name="直接连接符 10"/>
          <p:cNvCxnSpPr/>
          <p:nvPr/>
        </p:nvCxnSpPr>
        <p:spPr>
          <a:xfrm flipV="1">
            <a:off x="3112135" y="3681730"/>
            <a:ext cx="8557260" cy="15875"/>
          </a:xfrm>
          <a:prstGeom prst="line">
            <a:avLst/>
          </a:prstGeom>
          <a:ln w="25400" cmpd="sng">
            <a:gradFill>
              <a:gsLst>
                <a:gs pos="36000">
                  <a:schemeClr val="accent1">
                    <a:lumMod val="91000"/>
                    <a:alpha val="0"/>
                    <a:lumOff val="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prstDash val="solid"/>
            <a:tailEnd type="none" w="med"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Introduction: EEG &amp; fNIRS</a:t>
            </a:r>
            <a:endParaRPr lang="zh-CN" altLang="en-US"/>
          </a:p>
        </p:txBody>
      </p:sp>
      <p:sp>
        <p:nvSpPr>
          <p:cNvPr id="3" name="内容占位符 2"/>
          <p:cNvSpPr>
            <a:spLocks noGrp="1"/>
          </p:cNvSpPr>
          <p:nvPr>
            <p:ph sz="half" idx="1"/>
          </p:nvPr>
        </p:nvSpPr>
        <p:spPr>
          <a:xfrm>
            <a:off x="609600" y="1192530"/>
            <a:ext cx="10118725" cy="4526280"/>
          </a:xfrm>
        </p:spPr>
        <p:txBody>
          <a:bodyPr/>
          <a:p>
            <a:pPr marL="0" indent="0">
              <a:buNone/>
            </a:pPr>
            <a:r>
              <a:rPr lang="en-US" altLang="zh-CN"/>
              <a:t>Why Combine EEG and fNIRS? </a:t>
            </a:r>
            <a:endParaRPr lang="en-US" altLang="zh-CN"/>
          </a:p>
          <a:p>
            <a:pPr marL="0" indent="0">
              <a:buNone/>
            </a:pPr>
            <a:r>
              <a:rPr lang="en-US" altLang="zh-CN">
                <a:solidFill>
                  <a:srgbClr val="FFFF00"/>
                </a:solidFill>
              </a:rPr>
              <a:t>Exploit complementary strengths</a:t>
            </a:r>
            <a:endParaRPr lang="en-US" altLang="zh-CN">
              <a:solidFill>
                <a:srgbClr val="FFFF00"/>
              </a:solidFill>
            </a:endParaRPr>
          </a:p>
          <a:p>
            <a:pPr marL="0" indent="0">
              <a:buNone/>
            </a:pPr>
            <a:endParaRPr lang="en-US" altLang="zh-CN">
              <a:solidFill>
                <a:srgbClr val="FFFF00"/>
              </a:solidFill>
            </a:endParaRPr>
          </a:p>
        </p:txBody>
      </p:sp>
      <p:pic>
        <p:nvPicPr>
          <p:cNvPr id="9" name="图片 8" descr="Brain-Vision-EEG-_-fNIRS-wText"/>
          <p:cNvPicPr>
            <a:picLocks noChangeAspect="1"/>
          </p:cNvPicPr>
          <p:nvPr/>
        </p:nvPicPr>
        <p:blipFill>
          <a:blip r:embed="rId1">
            <a:lum bright="84000" contrast="-100000"/>
          </a:blip>
          <a:stretch>
            <a:fillRect/>
          </a:stretch>
        </p:blipFill>
        <p:spPr>
          <a:xfrm>
            <a:off x="6597015" y="817880"/>
            <a:ext cx="1831340" cy="1831340"/>
          </a:xfrm>
          <a:prstGeom prst="rect">
            <a:avLst/>
          </a:prstGeom>
        </p:spPr>
      </p:pic>
      <p:pic>
        <p:nvPicPr>
          <p:cNvPr id="5" name="图片 4" descr="EEG+++fNIRS_dark"/>
          <p:cNvPicPr>
            <a:picLocks noChangeAspect="1"/>
          </p:cNvPicPr>
          <p:nvPr/>
        </p:nvPicPr>
        <p:blipFill>
          <a:blip r:embed="rId2"/>
          <a:stretch>
            <a:fillRect/>
          </a:stretch>
        </p:blipFill>
        <p:spPr>
          <a:xfrm>
            <a:off x="7982585" y="2724150"/>
            <a:ext cx="4047490" cy="3086735"/>
          </a:xfrm>
          <a:prstGeom prst="rect">
            <a:avLst/>
          </a:prstGeom>
        </p:spPr>
      </p:pic>
      <p:graphicFrame>
        <p:nvGraphicFramePr>
          <p:cNvPr id="10" name="表格 9"/>
          <p:cNvGraphicFramePr/>
          <p:nvPr>
            <p:custDataLst>
              <p:tags r:id="rId3"/>
            </p:custDataLst>
          </p:nvPr>
        </p:nvGraphicFramePr>
        <p:xfrm>
          <a:off x="478155" y="2649220"/>
          <a:ext cx="7242810" cy="2603500"/>
        </p:xfrm>
        <a:graphic>
          <a:graphicData uri="http://schemas.openxmlformats.org/drawingml/2006/table">
            <a:tbl>
              <a:tblPr firstRow="1" bandCol="1">
                <a:tableStyleId>{2D5ABB26-0587-4C30-8999-92F81FD0307C}</a:tableStyleId>
              </a:tblPr>
              <a:tblGrid>
                <a:gridCol w="3621405"/>
                <a:gridCol w="3621405"/>
              </a:tblGrid>
              <a:tr h="650875">
                <a:tc>
                  <a:txBody>
                    <a:bodyPr/>
                    <a:p>
                      <a:pPr algn="ctr">
                        <a:buNone/>
                      </a:pPr>
                      <a:r>
                        <a:rPr lang="en-US" altLang="zh-CN" sz="2400">
                          <a:solidFill>
                            <a:schemeClr val="bg1"/>
                          </a:solidFill>
                        </a:rPr>
                        <a:t>EEG</a:t>
                      </a:r>
                      <a:endParaRPr lang="en-US" altLang="zh-CN" sz="2400">
                        <a:solidFill>
                          <a:schemeClr val="bg1"/>
                        </a:solidFill>
                      </a:endParaRPr>
                    </a:p>
                  </a:txBody>
                  <a:tcPr>
                    <a:lnR w="19050">
                      <a:solidFill>
                        <a:schemeClr val="bg1"/>
                      </a:solidFill>
                      <a:prstDash val="solid"/>
                    </a:lnR>
                    <a:lnB w="19050">
                      <a:solidFill>
                        <a:schemeClr val="bg1"/>
                      </a:solidFill>
                      <a:prstDash val="solid"/>
                    </a:lnB>
                  </a:tcPr>
                </a:tc>
                <a:tc>
                  <a:txBody>
                    <a:bodyPr/>
                    <a:p>
                      <a:pPr algn="ctr">
                        <a:buClrTx/>
                        <a:buSzTx/>
                        <a:buFontTx/>
                        <a:buNone/>
                      </a:pPr>
                      <a:r>
                        <a:rPr lang="en-US" altLang="zh-CN" sz="2400">
                          <a:solidFill>
                            <a:schemeClr val="bg1"/>
                          </a:solidFill>
                        </a:rPr>
                        <a:t>fNIRS</a:t>
                      </a:r>
                      <a:endParaRPr lang="en-US" altLang="zh-CN" sz="2400">
                        <a:solidFill>
                          <a:schemeClr val="bg1"/>
                        </a:solidFill>
                      </a:endParaRPr>
                    </a:p>
                  </a:txBody>
                  <a:tcPr>
                    <a:lnL w="19050">
                      <a:solidFill>
                        <a:schemeClr val="bg1"/>
                      </a:solidFill>
                      <a:prstDash val="solid"/>
                    </a:lnL>
                    <a:lnB w="19050">
                      <a:solidFill>
                        <a:schemeClr val="bg1"/>
                      </a:solidFill>
                      <a:prstDash val="solid"/>
                    </a:lnB>
                  </a:tcPr>
                </a:tc>
              </a:tr>
              <a:tr h="650875">
                <a:tc>
                  <a:txBody>
                    <a:bodyPr/>
                    <a:p>
                      <a:pPr algn="ctr">
                        <a:buNone/>
                      </a:pPr>
                      <a:r>
                        <a:rPr lang="en-US" altLang="zh-CN" sz="2400">
                          <a:solidFill>
                            <a:schemeClr val="bg1"/>
                          </a:solidFill>
                        </a:rPr>
                        <a:t>Real-time</a:t>
                      </a:r>
                      <a:endParaRPr lang="en-US" altLang="zh-CN" sz="2400">
                        <a:solidFill>
                          <a:schemeClr val="bg1"/>
                        </a:solidFill>
                      </a:endParaRPr>
                    </a:p>
                  </a:txBody>
                  <a:tcPr>
                    <a:lnL>
                      <a:noFill/>
                    </a:lnL>
                    <a:lnR w="19050">
                      <a:solidFill>
                        <a:schemeClr val="bg1"/>
                      </a:solidFill>
                      <a:prstDash val="solid"/>
                    </a:lnR>
                    <a:lnT w="19050">
                      <a:solidFill>
                        <a:schemeClr val="bg1"/>
                      </a:solidFill>
                      <a:prstDash val="solid"/>
                    </a:lnT>
                    <a:lnB>
                      <a:noFill/>
                    </a:lnB>
                    <a:lnTlToBr>
                      <a:noFill/>
                    </a:lnTlToBr>
                    <a:lnBlToTr>
                      <a:noFill/>
                    </a:lnBlToTr>
                  </a:tcPr>
                </a:tc>
                <a:tc>
                  <a:txBody>
                    <a:bodyPr/>
                    <a:p>
                      <a:pPr algn="ctr">
                        <a:buClrTx/>
                        <a:buSzTx/>
                        <a:buFontTx/>
                        <a:buNone/>
                      </a:pPr>
                      <a:r>
                        <a:rPr lang="en-US" altLang="zh-CN" sz="2400">
                          <a:solidFill>
                            <a:schemeClr val="bg1"/>
                          </a:solidFill>
                        </a:rPr>
                        <a:t>Slight delay in response</a:t>
                      </a:r>
                      <a:endParaRPr lang="en-US" altLang="zh-CN" sz="2400">
                        <a:solidFill>
                          <a:schemeClr val="bg1"/>
                        </a:solidFill>
                      </a:endParaRPr>
                    </a:p>
                  </a:txBody>
                  <a:tcPr>
                    <a:lnL w="19050">
                      <a:solidFill>
                        <a:schemeClr val="bg1"/>
                      </a:solidFill>
                      <a:prstDash val="solid"/>
                    </a:lnL>
                    <a:lnT w="19050">
                      <a:solidFill>
                        <a:schemeClr val="bg1"/>
                      </a:solidFill>
                      <a:prstDash val="solid"/>
                    </a:lnT>
                    <a:lnB>
                      <a:noFill/>
                    </a:lnB>
                  </a:tcPr>
                </a:tc>
              </a:tr>
              <a:tr h="650875">
                <a:tc>
                  <a:txBody>
                    <a:bodyPr/>
                    <a:p>
                      <a:pPr algn="ctr">
                        <a:buNone/>
                      </a:pPr>
                      <a:r>
                        <a:rPr lang="en-US" altLang="zh-CN" sz="2400">
                          <a:solidFill>
                            <a:schemeClr val="bg1"/>
                          </a:solidFill>
                        </a:rPr>
                        <a:t>High temporal</a:t>
                      </a:r>
                      <a:endParaRPr lang="en-US" altLang="zh-CN" sz="2400">
                        <a:solidFill>
                          <a:schemeClr val="bg1"/>
                        </a:solidFill>
                      </a:endParaRPr>
                    </a:p>
                  </a:txBody>
                  <a:tcPr>
                    <a:lnR w="19050">
                      <a:solidFill>
                        <a:schemeClr val="bg1"/>
                      </a:solidFill>
                      <a:prstDash val="solid"/>
                    </a:lnR>
                    <a:lnT>
                      <a:noFill/>
                    </a:lnT>
                  </a:tcPr>
                </a:tc>
                <a:tc>
                  <a:txBody>
                    <a:bodyPr/>
                    <a:p>
                      <a:pPr algn="ctr">
                        <a:buClrTx/>
                        <a:buSzTx/>
                        <a:buFontTx/>
                        <a:buNone/>
                      </a:pPr>
                      <a:r>
                        <a:rPr lang="en-US" altLang="zh-CN" sz="2400">
                          <a:solidFill>
                            <a:schemeClr val="bg1"/>
                          </a:solidFill>
                        </a:rPr>
                        <a:t>Less motion-sensitive</a:t>
                      </a:r>
                      <a:endParaRPr lang="en-US" altLang="zh-CN" sz="2400">
                        <a:solidFill>
                          <a:schemeClr val="bg1"/>
                        </a:solidFill>
                      </a:endParaRPr>
                    </a:p>
                  </a:txBody>
                  <a:tcPr>
                    <a:lnL w="19050">
                      <a:solidFill>
                        <a:schemeClr val="bg1"/>
                      </a:solidFill>
                      <a:prstDash val="solid"/>
                    </a:lnL>
                    <a:lnR>
                      <a:noFill/>
                    </a:lnR>
                    <a:lnT>
                      <a:noFill/>
                    </a:lnT>
                    <a:lnB>
                      <a:noFill/>
                    </a:lnB>
                    <a:lnTlToBr>
                      <a:noFill/>
                    </a:lnTlToBr>
                    <a:lnBlToTr>
                      <a:noFill/>
                    </a:lnBlToTr>
                  </a:tcPr>
                </a:tc>
              </a:tr>
              <a:tr h="650875">
                <a:tc>
                  <a:txBody>
                    <a:bodyPr/>
                    <a:p>
                      <a:pPr algn="ctr">
                        <a:buNone/>
                      </a:pPr>
                      <a:r>
                        <a:rPr lang="en-US" altLang="zh-CN" sz="2200">
                          <a:solidFill>
                            <a:schemeClr val="bg1"/>
                          </a:solidFill>
                        </a:rPr>
                        <a:t>Less spatial resolution</a:t>
                      </a:r>
                      <a:endParaRPr lang="en-US" altLang="zh-CN" sz="2200">
                        <a:solidFill>
                          <a:schemeClr val="bg1"/>
                        </a:solidFill>
                      </a:endParaRPr>
                    </a:p>
                  </a:txBody>
                  <a:tcPr>
                    <a:lnR w="19050">
                      <a:solidFill>
                        <a:schemeClr val="bg1"/>
                      </a:solidFill>
                      <a:prstDash val="solid"/>
                    </a:lnR>
                    <a:lnT>
                      <a:noFill/>
                    </a:lnT>
                  </a:tcPr>
                </a:tc>
                <a:tc>
                  <a:txBody>
                    <a:bodyPr/>
                    <a:p>
                      <a:pPr algn="ctr">
                        <a:buClrTx/>
                        <a:buSzTx/>
                        <a:buFontTx/>
                        <a:buNone/>
                      </a:pPr>
                      <a:r>
                        <a:rPr lang="en-US" altLang="zh-CN" sz="2200">
                          <a:solidFill>
                            <a:schemeClr val="bg1"/>
                          </a:solidFill>
                        </a:rPr>
                        <a:t>High spatial resolution</a:t>
                      </a:r>
                      <a:endParaRPr lang="en-US" altLang="zh-CN" sz="2200">
                        <a:solidFill>
                          <a:schemeClr val="bg1"/>
                        </a:solidFill>
                      </a:endParaRPr>
                    </a:p>
                  </a:txBody>
                  <a:tcPr>
                    <a:lnL w="19050">
                      <a:solidFill>
                        <a:schemeClr val="bg1"/>
                      </a:solidFill>
                      <a:prstDash val="solid"/>
                    </a:lnL>
                    <a:lnR>
                      <a:noFill/>
                    </a:lnR>
                    <a:lnT>
                      <a:noFill/>
                    </a:lnT>
                    <a:lnB>
                      <a:noFill/>
                    </a:lnB>
                    <a:lnTlToBr>
                      <a:noFill/>
                    </a:lnTlToBr>
                    <a:lnBlToTr>
                      <a:noFill/>
                    </a:lnBlToTr>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Methods: the Four Tasks</a:t>
            </a:r>
            <a:endParaRPr lang="en-US" altLang="zh-CN"/>
          </a:p>
        </p:txBody>
      </p:sp>
      <p:sp>
        <p:nvSpPr>
          <p:cNvPr id="5" name="文本框 4"/>
          <p:cNvSpPr txBox="1"/>
          <p:nvPr/>
        </p:nvSpPr>
        <p:spPr>
          <a:xfrm>
            <a:off x="403860" y="1470025"/>
            <a:ext cx="4400550" cy="1426210"/>
          </a:xfrm>
          <a:prstGeom prst="rect">
            <a:avLst/>
          </a:prstGeom>
          <a:noFill/>
        </p:spPr>
        <p:txBody>
          <a:bodyPr wrap="square" rtlCol="0">
            <a:noAutofit/>
          </a:bodyPr>
          <a:p>
            <a:r>
              <a:rPr lang="en-US" altLang="zh-CN" sz="2000" b="1">
                <a:solidFill>
                  <a:srgbClr val="FFFF00"/>
                </a:solidFill>
              </a:rPr>
              <a:t>1. Resting Task:</a:t>
            </a:r>
            <a:endParaRPr lang="en-US" altLang="zh-CN" sz="2000" b="1">
              <a:solidFill>
                <a:srgbClr val="FFFF00"/>
              </a:solidFill>
            </a:endParaRPr>
          </a:p>
          <a:p>
            <a:pPr marL="285750" indent="-285750">
              <a:buFont typeface="Arial" panose="020B0604020202020204" pitchFamily="34" charset="0"/>
              <a:buChar char="•"/>
            </a:pPr>
            <a:r>
              <a:rPr lang="en-US" altLang="zh-CN" sz="2000">
                <a:solidFill>
                  <a:schemeClr val="bg1"/>
                </a:solidFill>
              </a:rPr>
              <a:t>Focus on a white cross on a screen</a:t>
            </a:r>
            <a:endParaRPr lang="en-US" altLang="zh-CN" sz="2000">
              <a:solidFill>
                <a:schemeClr val="bg1"/>
              </a:solidFill>
            </a:endParaRPr>
          </a:p>
          <a:p>
            <a:pPr marL="285750" indent="-285750">
              <a:buFont typeface="Arial" panose="020B0604020202020204" pitchFamily="34" charset="0"/>
              <a:buChar char="•"/>
            </a:pPr>
            <a:r>
              <a:rPr lang="en-US" altLang="zh-CN" sz="2000">
                <a:solidFill>
                  <a:schemeClr val="bg1"/>
                </a:solidFill>
              </a:rPr>
              <a:t>Duration: 60 seconds</a:t>
            </a:r>
            <a:endParaRPr lang="en-US" altLang="zh-CN" sz="2000">
              <a:solidFill>
                <a:schemeClr val="bg1"/>
              </a:solidFill>
            </a:endParaRPr>
          </a:p>
          <a:p>
            <a:pPr marL="285750" indent="-285750">
              <a:buFont typeface="Arial" panose="020B0604020202020204" pitchFamily="34" charset="0"/>
              <a:buChar char="•"/>
            </a:pPr>
            <a:r>
              <a:rPr lang="en-US" altLang="zh-CN" sz="2000">
                <a:solidFill>
                  <a:schemeClr val="bg1"/>
                </a:solidFill>
              </a:rPr>
              <a:t>Baseline brain activity measurement</a:t>
            </a:r>
            <a:endParaRPr lang="en-US" altLang="zh-CN" sz="2000">
              <a:solidFill>
                <a:schemeClr val="bg1"/>
              </a:solidFill>
            </a:endParaRPr>
          </a:p>
        </p:txBody>
      </p:sp>
      <p:sp>
        <p:nvSpPr>
          <p:cNvPr id="9" name="文本框 8"/>
          <p:cNvSpPr txBox="1"/>
          <p:nvPr/>
        </p:nvSpPr>
        <p:spPr>
          <a:xfrm>
            <a:off x="5986780" y="1470025"/>
            <a:ext cx="4788535" cy="1817370"/>
          </a:xfrm>
          <a:prstGeom prst="rect">
            <a:avLst/>
          </a:prstGeom>
          <a:noFill/>
        </p:spPr>
        <p:txBody>
          <a:bodyPr wrap="square" rtlCol="0">
            <a:noAutofit/>
          </a:bodyPr>
          <a:p>
            <a:pPr algn="l">
              <a:buClrTx/>
              <a:buSzTx/>
              <a:buFontTx/>
            </a:pPr>
            <a:r>
              <a:rPr lang="en-US" altLang="zh-CN" sz="2000" b="1">
                <a:solidFill>
                  <a:srgbClr val="FFFF00"/>
                </a:solidFill>
              </a:rPr>
              <a:t>2. Oddball Task:</a:t>
            </a:r>
            <a:endParaRPr lang="en-US" altLang="zh-CN" sz="2000" b="1">
              <a:solidFill>
                <a:srgbClr val="FFFF00"/>
              </a:solidFill>
            </a:endParaRPr>
          </a:p>
          <a:p>
            <a:pPr marL="285750" indent="-285750">
              <a:buFont typeface="Arial" panose="020B0604020202020204" pitchFamily="34" charset="0"/>
              <a:buChar char="•"/>
            </a:pPr>
            <a:r>
              <a:rPr lang="en-US" altLang="zh-CN" sz="2000">
                <a:solidFill>
                  <a:schemeClr val="bg1"/>
                </a:solidFill>
              </a:rPr>
              <a:t>Identify yellow (target) and blue (non-target) circles</a:t>
            </a:r>
            <a:endParaRPr lang="en-US" altLang="zh-CN" sz="2000">
              <a:solidFill>
                <a:schemeClr val="bg1"/>
              </a:solidFill>
            </a:endParaRPr>
          </a:p>
          <a:p>
            <a:pPr marL="285750" indent="-285750">
              <a:buFont typeface="Arial" panose="020B0604020202020204" pitchFamily="34" charset="0"/>
              <a:buChar char="•"/>
            </a:pPr>
            <a:r>
              <a:rPr lang="en-US" altLang="zh-CN" sz="2000">
                <a:solidFill>
                  <a:schemeClr val="bg1"/>
                </a:solidFill>
              </a:rPr>
              <a:t>Respond to yellow by pressing a button</a:t>
            </a:r>
            <a:endParaRPr lang="en-US" altLang="zh-CN" sz="2000">
              <a:solidFill>
                <a:schemeClr val="bg1"/>
              </a:solidFill>
            </a:endParaRPr>
          </a:p>
          <a:p>
            <a:pPr marL="285750" indent="-285750">
              <a:buFont typeface="Arial" panose="020B0604020202020204" pitchFamily="34" charset="0"/>
              <a:buChar char="•"/>
            </a:pPr>
            <a:r>
              <a:rPr lang="en-US" altLang="zh-CN" sz="2000">
                <a:solidFill>
                  <a:schemeClr val="bg1"/>
                </a:solidFill>
              </a:rPr>
              <a:t>Tests attention and response inhibition</a:t>
            </a:r>
            <a:endParaRPr lang="en-US" altLang="zh-CN" sz="2000">
              <a:solidFill>
                <a:schemeClr val="bg1"/>
              </a:solidFill>
            </a:endParaRPr>
          </a:p>
        </p:txBody>
      </p:sp>
      <p:sp>
        <p:nvSpPr>
          <p:cNvPr id="10" name="文本框 9"/>
          <p:cNvSpPr txBox="1"/>
          <p:nvPr/>
        </p:nvSpPr>
        <p:spPr>
          <a:xfrm>
            <a:off x="328930" y="988695"/>
            <a:ext cx="8279765" cy="416560"/>
          </a:xfrm>
          <a:prstGeom prst="rect">
            <a:avLst/>
          </a:prstGeom>
          <a:noFill/>
        </p:spPr>
        <p:txBody>
          <a:bodyPr wrap="square" rtlCol="0">
            <a:noAutofit/>
          </a:bodyPr>
          <a:p>
            <a:r>
              <a:rPr lang="en-US" altLang="zh-CN" sz="2000">
                <a:solidFill>
                  <a:schemeClr val="bg1"/>
                </a:solidFill>
              </a:rPr>
              <a:t>EEG and fNIRS signals are detected during the process of the four tasks below:</a:t>
            </a:r>
            <a:r>
              <a:rPr lang="en-US" altLang="zh-CN">
                <a:solidFill>
                  <a:schemeClr val="bg1"/>
                </a:solidFill>
              </a:rPr>
              <a:t> </a:t>
            </a:r>
            <a:endParaRPr lang="en-US" altLang="zh-CN">
              <a:solidFill>
                <a:schemeClr val="bg1"/>
              </a:solidFill>
            </a:endParaRPr>
          </a:p>
        </p:txBody>
      </p:sp>
      <p:sp>
        <p:nvSpPr>
          <p:cNvPr id="11" name="文本框 10"/>
          <p:cNvSpPr txBox="1"/>
          <p:nvPr/>
        </p:nvSpPr>
        <p:spPr>
          <a:xfrm>
            <a:off x="403860" y="2834005"/>
            <a:ext cx="4622165" cy="2357120"/>
          </a:xfrm>
          <a:prstGeom prst="rect">
            <a:avLst/>
          </a:prstGeom>
          <a:noFill/>
        </p:spPr>
        <p:txBody>
          <a:bodyPr wrap="square" rtlCol="0">
            <a:noAutofit/>
          </a:bodyPr>
          <a:p>
            <a:pPr algn="l">
              <a:buClrTx/>
              <a:buSzTx/>
              <a:buFontTx/>
            </a:pPr>
            <a:r>
              <a:rPr lang="en-US" altLang="zh-CN" sz="2000" b="1">
                <a:solidFill>
                  <a:srgbClr val="FFFF00"/>
                </a:solidFill>
              </a:rPr>
              <a:t>3. 1-back Task:</a:t>
            </a:r>
            <a:endParaRPr lang="en-US" altLang="zh-CN" sz="2000" b="1">
              <a:solidFill>
                <a:srgbClr val="FFFF00"/>
              </a:solidFill>
            </a:endParaRPr>
          </a:p>
          <a:p>
            <a:pPr marL="285750" indent="-285750">
              <a:buFont typeface="Arial" panose="020B0604020202020204" pitchFamily="34" charset="0"/>
              <a:buChar char="•"/>
            </a:pPr>
            <a:r>
              <a:rPr lang="en-US" altLang="zh-CN" sz="2000">
                <a:solidFill>
                  <a:schemeClr val="bg1"/>
                </a:solidFill>
              </a:rPr>
              <a:t>A number in {1,2,3} shows on a screen every time</a:t>
            </a:r>
            <a:endParaRPr lang="en-US" altLang="zh-CN" sz="2000">
              <a:solidFill>
                <a:schemeClr val="bg1"/>
              </a:solidFill>
            </a:endParaRPr>
          </a:p>
          <a:p>
            <a:pPr marL="285750" indent="-285750">
              <a:buFont typeface="Arial" panose="020B0604020202020204" pitchFamily="34" charset="0"/>
              <a:buChar char="•"/>
            </a:pPr>
            <a:r>
              <a:rPr lang="en-US" altLang="zh-CN" sz="2000">
                <a:solidFill>
                  <a:schemeClr val="bg1"/>
                </a:solidFill>
              </a:rPr>
              <a:t>Press a button when the current number matches the previous one</a:t>
            </a:r>
            <a:endParaRPr lang="en-US" altLang="zh-CN" sz="2000">
              <a:solidFill>
                <a:schemeClr val="bg1"/>
              </a:solidFill>
            </a:endParaRPr>
          </a:p>
          <a:p>
            <a:pPr marL="285750" indent="-285750">
              <a:buFont typeface="Arial" panose="020B0604020202020204" pitchFamily="34" charset="0"/>
              <a:buChar char="•"/>
            </a:pPr>
            <a:r>
              <a:rPr lang="en-US" altLang="zh-CN" sz="2000">
                <a:solidFill>
                  <a:schemeClr val="bg1"/>
                </a:solidFill>
              </a:rPr>
              <a:t>Evaluates working memory and cognitive flexibility</a:t>
            </a:r>
            <a:endParaRPr lang="en-US" altLang="zh-CN" sz="2000">
              <a:solidFill>
                <a:schemeClr val="bg1"/>
              </a:solidFill>
            </a:endParaRPr>
          </a:p>
        </p:txBody>
      </p:sp>
      <p:sp>
        <p:nvSpPr>
          <p:cNvPr id="12" name="文本框 11"/>
          <p:cNvSpPr txBox="1"/>
          <p:nvPr/>
        </p:nvSpPr>
        <p:spPr>
          <a:xfrm>
            <a:off x="5986780" y="4177665"/>
            <a:ext cx="4400550" cy="1877060"/>
          </a:xfrm>
          <a:prstGeom prst="rect">
            <a:avLst/>
          </a:prstGeom>
          <a:noFill/>
        </p:spPr>
        <p:txBody>
          <a:bodyPr wrap="square" rtlCol="0">
            <a:noAutofit/>
          </a:bodyPr>
          <a:p>
            <a:pPr algn="l">
              <a:buClrTx/>
              <a:buSzTx/>
              <a:buFontTx/>
            </a:pPr>
            <a:r>
              <a:rPr lang="en-US" altLang="zh-CN" sz="2000" b="1">
                <a:solidFill>
                  <a:srgbClr val="FFFF00"/>
                </a:solidFill>
              </a:rPr>
              <a:t>4. Verbal Fluency Task:</a:t>
            </a:r>
            <a:endParaRPr lang="en-US" altLang="zh-CN" sz="2000" b="1">
              <a:solidFill>
                <a:srgbClr val="FFFF00"/>
              </a:solidFill>
            </a:endParaRPr>
          </a:p>
          <a:p>
            <a:pPr marL="285750" indent="-285750">
              <a:buFont typeface="Arial" panose="020B0604020202020204" pitchFamily="34" charset="0"/>
              <a:buChar char="•"/>
            </a:pPr>
            <a:r>
              <a:rPr lang="en-US" altLang="zh-CN" sz="2000" b="1">
                <a:solidFill>
                  <a:schemeClr val="bg1"/>
                </a:solidFill>
              </a:rPr>
              <a:t>Phonemic Fluency:</a:t>
            </a:r>
            <a:r>
              <a:rPr lang="en-US" altLang="zh-CN" sz="2000">
                <a:solidFill>
                  <a:schemeClr val="bg1"/>
                </a:solidFill>
              </a:rPr>
              <a:t> Generate words starting with a given letter</a:t>
            </a:r>
            <a:endParaRPr lang="en-US" altLang="zh-CN" sz="2000">
              <a:solidFill>
                <a:schemeClr val="bg1"/>
              </a:solidFill>
            </a:endParaRPr>
          </a:p>
          <a:p>
            <a:pPr marL="285750" indent="-285750">
              <a:buFont typeface="Arial" panose="020B0604020202020204" pitchFamily="34" charset="0"/>
              <a:buChar char="•"/>
            </a:pPr>
            <a:r>
              <a:rPr lang="en-US" altLang="zh-CN" sz="2000" b="1">
                <a:solidFill>
                  <a:schemeClr val="bg1"/>
                </a:solidFill>
              </a:rPr>
              <a:t>Semantic Fluency:</a:t>
            </a:r>
            <a:r>
              <a:rPr lang="en-US" altLang="zh-CN" sz="2000">
                <a:solidFill>
                  <a:schemeClr val="bg1"/>
                </a:solidFill>
              </a:rPr>
              <a:t> Generate words within a specific category (e.g., animals)</a:t>
            </a:r>
            <a:endParaRPr lang="en-US" altLang="zh-CN" sz="2000">
              <a:solidFill>
                <a:schemeClr val="bg1"/>
              </a:solidFill>
            </a:endParaRPr>
          </a:p>
        </p:txBody>
      </p:sp>
      <p:pic>
        <p:nvPicPr>
          <p:cNvPr id="13" name="图片 12" descr="oddball_dark"/>
          <p:cNvPicPr>
            <a:picLocks noChangeAspect="1"/>
          </p:cNvPicPr>
          <p:nvPr/>
        </p:nvPicPr>
        <p:blipFill>
          <a:blip r:embed="rId1"/>
          <a:stretch>
            <a:fillRect/>
          </a:stretch>
        </p:blipFill>
        <p:spPr>
          <a:xfrm>
            <a:off x="6104255" y="3091815"/>
            <a:ext cx="3854450" cy="1121410"/>
          </a:xfrm>
          <a:prstGeom prst="rect">
            <a:avLst/>
          </a:prstGeom>
        </p:spPr>
      </p:pic>
      <p:grpSp>
        <p:nvGrpSpPr>
          <p:cNvPr id="24" name="组合 23"/>
          <p:cNvGrpSpPr/>
          <p:nvPr/>
        </p:nvGrpSpPr>
        <p:grpSpPr>
          <a:xfrm>
            <a:off x="2204720" y="4779010"/>
            <a:ext cx="3261360" cy="1833880"/>
            <a:chOff x="2779" y="7710"/>
            <a:chExt cx="5136" cy="2888"/>
          </a:xfrm>
        </p:grpSpPr>
        <p:sp>
          <p:nvSpPr>
            <p:cNvPr id="14" name="矩形 13"/>
            <p:cNvSpPr/>
            <p:nvPr/>
          </p:nvSpPr>
          <p:spPr>
            <a:xfrm>
              <a:off x="4619" y="7710"/>
              <a:ext cx="1054" cy="693"/>
            </a:xfrm>
            <a:prstGeom prst="rect">
              <a:avLst/>
            </a:prstGeom>
            <a:solidFill>
              <a:srgbClr val="70819E"/>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1</a:t>
              </a:r>
              <a:endParaRPr lang="en-US" altLang="zh-CN" dirty="0"/>
            </a:p>
          </p:txBody>
        </p:sp>
        <p:sp>
          <p:nvSpPr>
            <p:cNvPr id="15" name="矩形 14"/>
            <p:cNvSpPr/>
            <p:nvPr/>
          </p:nvSpPr>
          <p:spPr>
            <a:xfrm>
              <a:off x="5101" y="8259"/>
              <a:ext cx="1054" cy="693"/>
            </a:xfrm>
            <a:prstGeom prst="rect">
              <a:avLst/>
            </a:prstGeom>
            <a:solidFill>
              <a:srgbClr val="70819E"/>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2</a:t>
              </a:r>
              <a:endParaRPr lang="en-US" altLang="zh-CN" dirty="0"/>
            </a:p>
          </p:txBody>
        </p:sp>
        <p:sp>
          <p:nvSpPr>
            <p:cNvPr id="16" name="矩形 15"/>
            <p:cNvSpPr/>
            <p:nvPr/>
          </p:nvSpPr>
          <p:spPr>
            <a:xfrm>
              <a:off x="5673" y="8808"/>
              <a:ext cx="1054" cy="693"/>
            </a:xfrm>
            <a:prstGeom prst="rect">
              <a:avLst/>
            </a:prstGeom>
            <a:solidFill>
              <a:srgbClr val="70819E"/>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2</a:t>
              </a:r>
              <a:endParaRPr lang="en-US" altLang="zh-CN" dirty="0"/>
            </a:p>
          </p:txBody>
        </p:sp>
        <p:sp>
          <p:nvSpPr>
            <p:cNvPr id="17" name="矩形 16"/>
            <p:cNvSpPr/>
            <p:nvPr/>
          </p:nvSpPr>
          <p:spPr>
            <a:xfrm>
              <a:off x="6727" y="9906"/>
              <a:ext cx="1054" cy="693"/>
            </a:xfrm>
            <a:prstGeom prst="rect">
              <a:avLst/>
            </a:prstGeom>
            <a:solidFill>
              <a:srgbClr val="70819E"/>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3</a:t>
              </a:r>
              <a:endParaRPr lang="en-US" altLang="zh-CN" dirty="0"/>
            </a:p>
          </p:txBody>
        </p:sp>
        <p:sp>
          <p:nvSpPr>
            <p:cNvPr id="18" name="文本框 17"/>
            <p:cNvSpPr txBox="1"/>
            <p:nvPr/>
          </p:nvSpPr>
          <p:spPr>
            <a:xfrm rot="2460000">
              <a:off x="6267" y="9439"/>
              <a:ext cx="639" cy="580"/>
            </a:xfrm>
            <a:prstGeom prst="rect">
              <a:avLst/>
            </a:prstGeom>
            <a:noFill/>
          </p:spPr>
          <p:txBody>
            <a:bodyPr wrap="square" rtlCol="0">
              <a:spAutoFit/>
            </a:bodyPr>
            <a:p>
              <a:r>
                <a:rPr lang="en-US" altLang="zh-CN">
                  <a:solidFill>
                    <a:schemeClr val="bg2"/>
                  </a:solidFill>
                </a:rPr>
                <a:t>...</a:t>
              </a:r>
              <a:endParaRPr lang="en-US" altLang="zh-CN">
                <a:solidFill>
                  <a:schemeClr val="bg2"/>
                </a:solidFill>
              </a:endParaRPr>
            </a:p>
          </p:txBody>
        </p:sp>
        <p:cxnSp>
          <p:nvCxnSpPr>
            <p:cNvPr id="19" name="直接箭头连接符 18"/>
            <p:cNvCxnSpPr/>
            <p:nvPr/>
          </p:nvCxnSpPr>
          <p:spPr>
            <a:xfrm>
              <a:off x="6065" y="7893"/>
              <a:ext cx="1850" cy="1944"/>
            </a:xfrm>
            <a:prstGeom prst="straightConnector1">
              <a:avLst/>
            </a:prstGeom>
            <a:ln w="25400">
              <a:solidFill>
                <a:schemeClr val="bg1"/>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rot="2760000">
              <a:off x="6597" y="8473"/>
              <a:ext cx="1492" cy="580"/>
            </a:xfrm>
            <a:prstGeom prst="rect">
              <a:avLst/>
            </a:prstGeom>
            <a:noFill/>
          </p:spPr>
          <p:txBody>
            <a:bodyPr wrap="square" rtlCol="0">
              <a:spAutoFit/>
            </a:bodyPr>
            <a:p>
              <a:r>
                <a:rPr lang="en-US" altLang="zh-CN">
                  <a:solidFill>
                    <a:schemeClr val="bg2"/>
                  </a:solidFill>
                </a:rPr>
                <a:t>Time</a:t>
              </a:r>
              <a:endParaRPr lang="en-US" altLang="zh-CN">
                <a:solidFill>
                  <a:schemeClr val="bg2"/>
                </a:solidFill>
              </a:endParaRPr>
            </a:p>
          </p:txBody>
        </p:sp>
        <p:sp>
          <p:nvSpPr>
            <p:cNvPr id="21" name="文本框 20"/>
            <p:cNvSpPr txBox="1"/>
            <p:nvPr/>
          </p:nvSpPr>
          <p:spPr>
            <a:xfrm>
              <a:off x="2779" y="9423"/>
              <a:ext cx="1840" cy="483"/>
            </a:xfrm>
            <a:prstGeom prst="rect">
              <a:avLst/>
            </a:prstGeom>
            <a:noFill/>
          </p:spPr>
          <p:txBody>
            <a:bodyPr wrap="square" rtlCol="0">
              <a:spAutoFit/>
            </a:bodyPr>
            <a:p>
              <a:r>
                <a:rPr lang="en-US" altLang="zh-CN" sz="1400">
                  <a:solidFill>
                    <a:schemeClr val="bg1"/>
                  </a:solidFill>
                </a:rPr>
                <a:t>Press Button</a:t>
              </a:r>
              <a:endParaRPr lang="en-US" altLang="zh-CN" sz="1400">
                <a:solidFill>
                  <a:schemeClr val="bg1"/>
                </a:solidFill>
              </a:endParaRPr>
            </a:p>
          </p:txBody>
        </p:sp>
        <p:cxnSp>
          <p:nvCxnSpPr>
            <p:cNvPr id="23" name="直接箭头连接符 22"/>
            <p:cNvCxnSpPr/>
            <p:nvPr/>
          </p:nvCxnSpPr>
          <p:spPr>
            <a:xfrm flipV="1">
              <a:off x="4495" y="9406"/>
              <a:ext cx="1053" cy="283"/>
            </a:xfrm>
            <a:prstGeom prst="straightConnector1">
              <a:avLst/>
            </a:prstGeom>
            <a:ln w="25400">
              <a:solidFill>
                <a:schemeClr val="bg1"/>
              </a:solidFill>
              <a:tailEnd type="triangle" w="med"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Methods: Pipeline</a:t>
            </a:r>
            <a:endParaRPr lang="en-US" altLang="zh-CN"/>
          </a:p>
        </p:txBody>
      </p:sp>
      <p:pic>
        <p:nvPicPr>
          <p:cNvPr id="4" name="图片 3" descr="pipeline_dark"/>
          <p:cNvPicPr>
            <a:picLocks noChangeAspect="1"/>
          </p:cNvPicPr>
          <p:nvPr/>
        </p:nvPicPr>
        <p:blipFill>
          <a:blip r:embed="rId1"/>
          <a:stretch>
            <a:fillRect/>
          </a:stretch>
        </p:blipFill>
        <p:spPr>
          <a:xfrm>
            <a:off x="836930" y="1868170"/>
            <a:ext cx="10454005" cy="35388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Methods: Feature Extraction</a:t>
            </a:r>
            <a:endParaRPr lang="en-US" altLang="zh-CN"/>
          </a:p>
        </p:txBody>
      </p:sp>
      <p:pic>
        <p:nvPicPr>
          <p:cNvPr id="5" name="图片 4" descr="feature_dark"/>
          <p:cNvPicPr>
            <a:picLocks noChangeAspect="1"/>
          </p:cNvPicPr>
          <p:nvPr/>
        </p:nvPicPr>
        <p:blipFill>
          <a:blip r:embed="rId1"/>
          <a:srcRect t="10164"/>
          <a:stretch>
            <a:fillRect/>
          </a:stretch>
        </p:blipFill>
        <p:spPr>
          <a:xfrm>
            <a:off x="676275" y="933450"/>
            <a:ext cx="9364345" cy="2637790"/>
          </a:xfrm>
          <a:prstGeom prst="rect">
            <a:avLst/>
          </a:prstGeom>
        </p:spPr>
      </p:pic>
      <p:pic>
        <p:nvPicPr>
          <p:cNvPr id="6" name="图片 5" descr="feature2_dark"/>
          <p:cNvPicPr>
            <a:picLocks noChangeAspect="1"/>
          </p:cNvPicPr>
          <p:nvPr/>
        </p:nvPicPr>
        <p:blipFill>
          <a:blip r:embed="rId2"/>
          <a:stretch>
            <a:fillRect/>
          </a:stretch>
        </p:blipFill>
        <p:spPr>
          <a:xfrm>
            <a:off x="676275" y="4464685"/>
            <a:ext cx="9154160" cy="2393315"/>
          </a:xfrm>
          <a:prstGeom prst="rect">
            <a:avLst/>
          </a:prstGeom>
        </p:spPr>
      </p:pic>
      <p:pic>
        <p:nvPicPr>
          <p:cNvPr id="8" name="图片 7"/>
          <p:cNvPicPr>
            <a:picLocks noChangeAspect="1"/>
          </p:cNvPicPr>
          <p:nvPr/>
        </p:nvPicPr>
        <p:blipFill>
          <a:blip r:embed="rId3">
            <a:clrChange>
              <a:clrFrom>
                <a:srgbClr val="0D1117">
                  <a:alpha val="100000"/>
                </a:srgbClr>
              </a:clrFrom>
              <a:clrTo>
                <a:srgbClr val="0D1117">
                  <a:alpha val="100000"/>
                  <a:alpha val="0"/>
                </a:srgbClr>
              </a:clrTo>
            </a:clrChange>
          </a:blip>
          <a:stretch>
            <a:fillRect/>
          </a:stretch>
        </p:blipFill>
        <p:spPr>
          <a:xfrm>
            <a:off x="831215" y="3571240"/>
            <a:ext cx="7840980" cy="9721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Experiment Results</a:t>
            </a:r>
            <a:endParaRPr lang="en-US" altLang="zh-CN"/>
          </a:p>
        </p:txBody>
      </p:sp>
      <p:sp>
        <p:nvSpPr>
          <p:cNvPr id="7" name="文本框 6"/>
          <p:cNvSpPr txBox="1"/>
          <p:nvPr/>
        </p:nvSpPr>
        <p:spPr>
          <a:xfrm>
            <a:off x="324485" y="1057275"/>
            <a:ext cx="5080000" cy="398780"/>
          </a:xfrm>
          <a:prstGeom prst="rect">
            <a:avLst/>
          </a:prstGeom>
        </p:spPr>
        <p:txBody>
          <a:bodyPr>
            <a:spAutoFit/>
          </a:bodyPr>
          <a:p>
            <a:pPr>
              <a:spcAft>
                <a:spcPct val="60000"/>
              </a:spcAft>
            </a:pPr>
            <a:r>
              <a:rPr lang="en-US" altLang="zh-CN" sz="2000" b="1">
                <a:solidFill>
                  <a:schemeClr val="bg1"/>
                </a:solidFill>
              </a:rPr>
              <a:t>Performance Metrics:</a:t>
            </a:r>
            <a:endParaRPr lang="en-US" altLang="zh-CN" sz="2000" b="1">
              <a:solidFill>
                <a:schemeClr val="bg1"/>
              </a:solidFill>
            </a:endParaRPr>
          </a:p>
        </p:txBody>
      </p:sp>
      <p:graphicFrame>
        <p:nvGraphicFramePr>
          <p:cNvPr id="8" name="表格 7"/>
          <p:cNvGraphicFramePr/>
          <p:nvPr/>
        </p:nvGraphicFramePr>
        <p:xfrm>
          <a:off x="368300" y="1721485"/>
          <a:ext cx="10485120" cy="2160270"/>
        </p:xfrm>
        <a:graphic>
          <a:graphicData uri="http://schemas.openxmlformats.org/drawingml/2006/table">
            <a:tbl>
              <a:tblPr/>
              <a:tblGrid>
                <a:gridCol w="3495040"/>
                <a:gridCol w="3495040"/>
                <a:gridCol w="3495040"/>
              </a:tblGrid>
              <a:tr h="540000">
                <a:tc>
                  <a:txBody>
                    <a:bodyPr/>
                    <a:p>
                      <a:pPr algn="ctr"/>
                      <a:r>
                        <a:rPr lang="en-US" altLang="zh-CN" sz="2000" b="1">
                          <a:solidFill>
                            <a:schemeClr val="bg1"/>
                          </a:solidFill>
                        </a:rPr>
                        <a:t>Metric</a:t>
                      </a:r>
                      <a:endParaRPr lang="en-US" altLang="zh-CN" sz="2000" b="1">
                        <a:solidFill>
                          <a:schemeClr val="bg1"/>
                        </a:solidFill>
                      </a:endParaRPr>
                    </a:p>
                  </a:txBody>
                  <a:tcPr marL="0" marR="0" marT="0" marB="0" anchor="ctr" anchorCtr="0">
                    <a:lnL>
                      <a:noFill/>
                    </a:lnL>
                    <a:lnR w="19050">
                      <a:solidFill>
                        <a:schemeClr val="bg1"/>
                      </a:solidFill>
                      <a:prstDash val="solid"/>
                    </a:lnR>
                    <a:lnT>
                      <a:noFill/>
                    </a:lnT>
                    <a:lnB w="19050">
                      <a:solidFill>
                        <a:schemeClr val="bg1"/>
                      </a:solidFill>
                      <a:prstDash val="solid"/>
                    </a:lnB>
                    <a:noFill/>
                  </a:tcPr>
                </a:tc>
                <a:tc>
                  <a:txBody>
                    <a:bodyPr/>
                    <a:p>
                      <a:pPr algn="ctr"/>
                      <a:r>
                        <a:rPr lang="en-US" altLang="zh-CN" sz="2000" b="1">
                          <a:solidFill>
                            <a:schemeClr val="bg1"/>
                          </a:solidFill>
                        </a:rPr>
                        <a:t>ExtraTree</a:t>
                      </a:r>
                      <a:endParaRPr lang="en-US" altLang="zh-CN" sz="2000" b="1">
                        <a:solidFill>
                          <a:schemeClr val="bg1"/>
                        </a:solidFill>
                      </a:endParaRPr>
                    </a:p>
                  </a:txBody>
                  <a:tcPr marL="0" marR="0" marT="0" marB="0" anchor="ctr" anchorCtr="0">
                    <a:lnL w="19050">
                      <a:solidFill>
                        <a:schemeClr val="bg1"/>
                      </a:solidFill>
                      <a:prstDash val="solid"/>
                    </a:lnL>
                    <a:lnR w="19050">
                      <a:solidFill>
                        <a:schemeClr val="bg1"/>
                      </a:solidFill>
                      <a:prstDash val="solid"/>
                    </a:lnR>
                    <a:lnT>
                      <a:noFill/>
                    </a:lnT>
                    <a:lnB w="19050">
                      <a:solidFill>
                        <a:schemeClr val="bg1"/>
                      </a:solidFill>
                      <a:prstDash val="solid"/>
                    </a:lnB>
                    <a:noFill/>
                  </a:tcPr>
                </a:tc>
                <a:tc>
                  <a:txBody>
                    <a:bodyPr/>
                    <a:p>
                      <a:pPr algn="ctr"/>
                      <a:r>
                        <a:rPr lang="en-US" altLang="zh-CN" sz="2000" b="1">
                          <a:solidFill>
                            <a:schemeClr val="bg1"/>
                          </a:solidFill>
                        </a:rPr>
                        <a:t>MLP</a:t>
                      </a:r>
                      <a:endParaRPr lang="en-US" altLang="zh-CN" sz="2000" b="1">
                        <a:solidFill>
                          <a:schemeClr val="bg1"/>
                        </a:solidFill>
                      </a:endParaRPr>
                    </a:p>
                  </a:txBody>
                  <a:tcPr marL="0" marR="0" marT="0" marB="0" anchor="ctr" anchorCtr="0">
                    <a:lnL w="19050">
                      <a:solidFill>
                        <a:schemeClr val="bg1"/>
                      </a:solidFill>
                      <a:prstDash val="solid"/>
                    </a:lnL>
                    <a:lnR>
                      <a:noFill/>
                    </a:lnR>
                    <a:lnT>
                      <a:noFill/>
                    </a:lnT>
                    <a:lnB w="19050">
                      <a:solidFill>
                        <a:schemeClr val="bg1"/>
                      </a:solidFill>
                      <a:prstDash val="solid"/>
                    </a:lnB>
                    <a:noFill/>
                  </a:tcPr>
                </a:tc>
              </a:tr>
              <a:tr h="540000">
                <a:tc>
                  <a:txBody>
                    <a:bodyPr/>
                    <a:p>
                      <a:pPr algn="ctr"/>
                      <a:r>
                        <a:rPr lang="en-US" altLang="zh-CN" sz="2000" b="1">
                          <a:solidFill>
                            <a:schemeClr val="bg1"/>
                          </a:solidFill>
                        </a:rPr>
                        <a:t>Accuracy</a:t>
                      </a:r>
                      <a:endParaRPr lang="en-US" altLang="zh-CN" sz="2000" b="1">
                        <a:solidFill>
                          <a:schemeClr val="bg1"/>
                        </a:solidFill>
                      </a:endParaRPr>
                    </a:p>
                  </a:txBody>
                  <a:tcPr marL="0" marR="0" marT="0" marB="0" anchor="ctr" anchorCtr="0">
                    <a:lnL>
                      <a:noFill/>
                    </a:lnL>
                    <a:lnR w="19050">
                      <a:solidFill>
                        <a:schemeClr val="bg1"/>
                      </a:solidFill>
                      <a:prstDash val="solid"/>
                    </a:lnR>
                    <a:lnT w="19050">
                      <a:solidFill>
                        <a:schemeClr val="bg1"/>
                      </a:solidFill>
                      <a:prstDash val="solid"/>
                    </a:lnT>
                    <a:lnB>
                      <a:noFill/>
                    </a:lnB>
                    <a:noFill/>
                  </a:tcPr>
                </a:tc>
                <a:tc>
                  <a:txBody>
                    <a:bodyPr/>
                    <a:p>
                      <a:pPr algn="ctr"/>
                      <a:r>
                        <a:rPr lang="en-US" altLang="zh-CN" sz="2000">
                          <a:solidFill>
                            <a:schemeClr val="bg1"/>
                          </a:solidFill>
                        </a:rPr>
                        <a:t>0.79</a:t>
                      </a:r>
                      <a:endParaRPr lang="en-US" altLang="zh-CN" sz="2000">
                        <a:solidFill>
                          <a:schemeClr val="bg1"/>
                        </a:solidFill>
                      </a:endParaRPr>
                    </a:p>
                  </a:txBody>
                  <a:tcPr marL="0" marR="0" marT="0" marB="0" anchor="ctr" anchorCtr="0">
                    <a:lnL w="19050">
                      <a:solidFill>
                        <a:schemeClr val="bg1"/>
                      </a:solidFill>
                      <a:prstDash val="solid"/>
                    </a:lnL>
                    <a:lnR w="19050">
                      <a:solidFill>
                        <a:schemeClr val="bg1"/>
                      </a:solidFill>
                      <a:prstDash val="solid"/>
                    </a:lnR>
                    <a:lnT w="19050">
                      <a:solidFill>
                        <a:schemeClr val="bg1"/>
                      </a:solidFill>
                      <a:prstDash val="solid"/>
                    </a:lnT>
                    <a:lnB>
                      <a:noFill/>
                    </a:lnB>
                    <a:noFill/>
                  </a:tcPr>
                </a:tc>
                <a:tc>
                  <a:txBody>
                    <a:bodyPr/>
                    <a:p>
                      <a:pPr algn="ctr"/>
                      <a:r>
                        <a:rPr lang="en-US" altLang="zh-CN" sz="2000">
                          <a:solidFill>
                            <a:schemeClr val="bg1"/>
                          </a:solidFill>
                        </a:rPr>
                        <a:t>0.83</a:t>
                      </a:r>
                      <a:endParaRPr lang="en-US" altLang="zh-CN" sz="2000">
                        <a:solidFill>
                          <a:schemeClr val="bg1"/>
                        </a:solidFill>
                      </a:endParaRPr>
                    </a:p>
                  </a:txBody>
                  <a:tcPr marL="0" marR="0" marT="0" marB="0" anchor="ctr" anchorCtr="0">
                    <a:lnL w="19050">
                      <a:solidFill>
                        <a:schemeClr val="bg1"/>
                      </a:solidFill>
                      <a:prstDash val="solid"/>
                    </a:lnL>
                    <a:lnR>
                      <a:noFill/>
                    </a:lnR>
                    <a:lnT w="19050">
                      <a:solidFill>
                        <a:schemeClr val="bg1"/>
                      </a:solidFill>
                      <a:prstDash val="solid"/>
                    </a:lnT>
                    <a:lnB>
                      <a:noFill/>
                    </a:lnB>
                    <a:noFill/>
                  </a:tcPr>
                </a:tc>
              </a:tr>
              <a:tr h="540000">
                <a:tc>
                  <a:txBody>
                    <a:bodyPr/>
                    <a:p>
                      <a:pPr algn="ctr"/>
                      <a:r>
                        <a:rPr lang="en-US" altLang="zh-CN" sz="2000" b="1">
                          <a:solidFill>
                            <a:schemeClr val="bg1"/>
                          </a:solidFill>
                        </a:rPr>
                        <a:t>Macro Avg F1</a:t>
                      </a:r>
                      <a:endParaRPr lang="en-US" altLang="zh-CN" sz="2000" b="1">
                        <a:solidFill>
                          <a:schemeClr val="bg1"/>
                        </a:solidFill>
                      </a:endParaRPr>
                    </a:p>
                  </a:txBody>
                  <a:tcPr marL="0" marR="0" marT="0" marB="0" anchor="ctr" anchorCtr="0">
                    <a:lnL>
                      <a:noFill/>
                    </a:lnL>
                    <a:lnR w="19050">
                      <a:solidFill>
                        <a:schemeClr val="bg1"/>
                      </a:solidFill>
                      <a:prstDash val="solid"/>
                    </a:lnR>
                    <a:lnT>
                      <a:noFill/>
                    </a:lnT>
                    <a:lnB>
                      <a:noFill/>
                    </a:lnB>
                    <a:noFill/>
                  </a:tcPr>
                </a:tc>
                <a:tc>
                  <a:txBody>
                    <a:bodyPr/>
                    <a:p>
                      <a:pPr algn="ctr"/>
                      <a:r>
                        <a:rPr lang="en-US" altLang="zh-CN" sz="2000">
                          <a:solidFill>
                            <a:schemeClr val="bg1"/>
                          </a:solidFill>
                        </a:rPr>
                        <a:t>0.80</a:t>
                      </a:r>
                      <a:endParaRPr lang="en-US" altLang="zh-CN" sz="2000">
                        <a:solidFill>
                          <a:schemeClr val="bg1"/>
                        </a:solidFill>
                      </a:endParaRPr>
                    </a:p>
                  </a:txBody>
                  <a:tcPr marL="0" marR="0" marT="0" marB="0" anchor="ctr" anchorCtr="0">
                    <a:lnL w="19050">
                      <a:solidFill>
                        <a:schemeClr val="bg1"/>
                      </a:solidFill>
                      <a:prstDash val="solid"/>
                    </a:lnL>
                    <a:lnR w="19050">
                      <a:solidFill>
                        <a:schemeClr val="bg1"/>
                      </a:solidFill>
                      <a:prstDash val="solid"/>
                    </a:lnR>
                    <a:lnT>
                      <a:noFill/>
                    </a:lnT>
                    <a:lnB>
                      <a:noFill/>
                    </a:lnB>
                    <a:noFill/>
                  </a:tcPr>
                </a:tc>
                <a:tc>
                  <a:txBody>
                    <a:bodyPr/>
                    <a:p>
                      <a:pPr algn="ctr"/>
                      <a:r>
                        <a:rPr lang="en-US" altLang="zh-CN" sz="2000">
                          <a:solidFill>
                            <a:schemeClr val="bg1"/>
                          </a:solidFill>
                        </a:rPr>
                        <a:t>0.83</a:t>
                      </a:r>
                      <a:endParaRPr lang="en-US" altLang="zh-CN" sz="2000">
                        <a:solidFill>
                          <a:schemeClr val="bg1"/>
                        </a:solidFill>
                      </a:endParaRPr>
                    </a:p>
                  </a:txBody>
                  <a:tcPr marL="0" marR="0" marT="0" marB="0" anchor="ctr" anchorCtr="0">
                    <a:lnL w="19050">
                      <a:solidFill>
                        <a:schemeClr val="bg1"/>
                      </a:solidFill>
                      <a:prstDash val="solid"/>
                    </a:lnL>
                    <a:lnR>
                      <a:noFill/>
                    </a:lnR>
                    <a:lnT>
                      <a:noFill/>
                    </a:lnT>
                    <a:lnB>
                      <a:noFill/>
                    </a:lnB>
                    <a:noFill/>
                  </a:tcPr>
                </a:tc>
              </a:tr>
              <a:tr h="540000">
                <a:tc>
                  <a:txBody>
                    <a:bodyPr/>
                    <a:p>
                      <a:pPr algn="ctr"/>
                      <a:r>
                        <a:rPr lang="en-US" altLang="zh-CN" sz="2000" b="1">
                          <a:solidFill>
                            <a:schemeClr val="bg1"/>
                          </a:solidFill>
                        </a:rPr>
                        <a:t>Weighted Avg F1</a:t>
                      </a:r>
                      <a:endParaRPr lang="en-US" altLang="zh-CN" sz="2000" b="1">
                        <a:solidFill>
                          <a:schemeClr val="bg1"/>
                        </a:solidFill>
                      </a:endParaRPr>
                    </a:p>
                  </a:txBody>
                  <a:tcPr marL="0" marR="0" marT="0" marB="0" anchor="ctr" anchorCtr="0">
                    <a:lnL>
                      <a:noFill/>
                    </a:lnL>
                    <a:lnR w="19050">
                      <a:solidFill>
                        <a:schemeClr val="bg1"/>
                      </a:solidFill>
                      <a:prstDash val="solid"/>
                    </a:lnR>
                    <a:lnT>
                      <a:noFill/>
                    </a:lnT>
                    <a:lnB>
                      <a:noFill/>
                    </a:lnB>
                    <a:noFill/>
                  </a:tcPr>
                </a:tc>
                <a:tc>
                  <a:txBody>
                    <a:bodyPr/>
                    <a:p>
                      <a:pPr algn="ctr"/>
                      <a:r>
                        <a:rPr lang="en-US" altLang="zh-CN" sz="2000">
                          <a:solidFill>
                            <a:schemeClr val="bg1"/>
                          </a:solidFill>
                        </a:rPr>
                        <a:t>0.79</a:t>
                      </a:r>
                      <a:endParaRPr lang="en-US" altLang="zh-CN" sz="2000">
                        <a:solidFill>
                          <a:schemeClr val="bg1"/>
                        </a:solidFill>
                      </a:endParaRPr>
                    </a:p>
                  </a:txBody>
                  <a:tcPr marL="0" marR="0" marT="0" marB="0" anchor="ctr" anchorCtr="0">
                    <a:lnL w="19050">
                      <a:solidFill>
                        <a:schemeClr val="bg1"/>
                      </a:solidFill>
                      <a:prstDash val="solid"/>
                    </a:lnL>
                    <a:lnR w="19050">
                      <a:solidFill>
                        <a:schemeClr val="bg1"/>
                      </a:solidFill>
                      <a:prstDash val="solid"/>
                    </a:lnR>
                    <a:lnT>
                      <a:noFill/>
                    </a:lnT>
                    <a:lnB>
                      <a:noFill/>
                    </a:lnB>
                    <a:noFill/>
                  </a:tcPr>
                </a:tc>
                <a:tc>
                  <a:txBody>
                    <a:bodyPr/>
                    <a:p>
                      <a:pPr algn="ctr"/>
                      <a:r>
                        <a:rPr lang="en-US" altLang="zh-CN" sz="2000">
                          <a:solidFill>
                            <a:schemeClr val="bg1"/>
                          </a:solidFill>
                        </a:rPr>
                        <a:t>0.83</a:t>
                      </a:r>
                      <a:endParaRPr lang="en-US" altLang="zh-CN" sz="2000">
                        <a:solidFill>
                          <a:schemeClr val="bg1"/>
                        </a:solidFill>
                      </a:endParaRPr>
                    </a:p>
                  </a:txBody>
                  <a:tcPr marL="0" marR="0" marT="0" marB="0" anchor="ctr" anchorCtr="0">
                    <a:lnL w="19050">
                      <a:solidFill>
                        <a:schemeClr val="bg1"/>
                      </a:solidFill>
                      <a:prstDash val="solid"/>
                    </a:lnL>
                    <a:lnR>
                      <a:noFill/>
                    </a:lnR>
                    <a:lnT>
                      <a:noFill/>
                    </a:lnT>
                    <a:lnB>
                      <a:noFill/>
                    </a:lnB>
                    <a:noFill/>
                  </a:tcPr>
                </a:tc>
              </a:tr>
            </a:tbl>
          </a:graphicData>
        </a:graphic>
      </p:graphicFrame>
      <p:sp>
        <p:nvSpPr>
          <p:cNvPr id="9" name="文本框 8"/>
          <p:cNvSpPr txBox="1"/>
          <p:nvPr/>
        </p:nvSpPr>
        <p:spPr>
          <a:xfrm>
            <a:off x="292100" y="4239895"/>
            <a:ext cx="9042400" cy="1322070"/>
          </a:xfrm>
          <a:prstGeom prst="rect">
            <a:avLst/>
          </a:prstGeom>
        </p:spPr>
        <p:txBody>
          <a:bodyPr wrap="square">
            <a:spAutoFit/>
          </a:bodyPr>
          <a:p>
            <a:r>
              <a:rPr lang="en-US" altLang="zh-CN" sz="2000" b="1">
                <a:solidFill>
                  <a:schemeClr val="bg1"/>
                </a:solidFill>
              </a:rPr>
              <a:t>Key Observations</a:t>
            </a:r>
            <a:endParaRPr lang="en-US" altLang="zh-CN" sz="2000" b="1">
              <a:solidFill>
                <a:schemeClr val="bg1"/>
              </a:solidFill>
            </a:endParaRPr>
          </a:p>
          <a:p>
            <a:pPr marL="342900" indent="-342900">
              <a:buFont typeface="Arial" panose="020B0604020202020204" pitchFamily="34" charset="0"/>
              <a:buChar char="•"/>
            </a:pPr>
            <a:r>
              <a:rPr lang="en-US" altLang="zh-CN" sz="2000">
                <a:solidFill>
                  <a:schemeClr val="bg1"/>
                </a:solidFill>
              </a:rPr>
              <a:t>MLP performs slightly better in overall accuracy and F1 scores.</a:t>
            </a:r>
            <a:endParaRPr lang="en-US" altLang="zh-CN" sz="2000">
              <a:solidFill>
                <a:schemeClr val="bg1"/>
              </a:solidFill>
            </a:endParaRPr>
          </a:p>
          <a:p>
            <a:pPr marL="342900" indent="-342900">
              <a:buFont typeface="Arial" panose="020B0604020202020204" pitchFamily="34" charset="0"/>
              <a:buChar char="•"/>
            </a:pPr>
            <a:r>
              <a:rPr lang="en-US" altLang="zh-CN" sz="2000">
                <a:solidFill>
                  <a:schemeClr val="bg1"/>
                </a:solidFill>
                <a:sym typeface="+mn-ea"/>
              </a:rPr>
              <a:t>ExtraTree excels in precision for Class 0 but has lower recall for Class 2.</a:t>
            </a:r>
            <a:endParaRPr lang="en-US" altLang="zh-CN" sz="2000">
              <a:solidFill>
                <a:schemeClr val="bg1"/>
              </a:solidFill>
            </a:endParaRPr>
          </a:p>
          <a:p>
            <a:pPr marL="342900" indent="-342900">
              <a:buFont typeface="Arial" panose="020B0604020202020204" pitchFamily="34" charset="0"/>
              <a:buChar char="•"/>
            </a:pPr>
            <a:r>
              <a:rPr lang="en-US" altLang="zh-CN" sz="2000">
                <a:solidFill>
                  <a:schemeClr val="bg1"/>
                </a:solidFill>
              </a:rPr>
              <a:t>MLP balances recall better across classes, leading to higher overall performance.</a:t>
            </a:r>
            <a:endParaRPr lang="en-US" altLang="zh-CN" sz="2000">
              <a:solidFill>
                <a:schemeClr val="bg1"/>
              </a:solidFill>
            </a:endParaRPr>
          </a:p>
        </p:txBody>
      </p:sp>
    </p:spTree>
  </p:cSld>
  <p:clrMapOvr>
    <a:masterClrMapping/>
  </p:clrMapOvr>
</p:sld>
</file>

<file path=ppt/tags/tag1.xml><?xml version="1.0" encoding="utf-8"?>
<p:tagLst xmlns:p="http://schemas.openxmlformats.org/presentationml/2006/main">
  <p:tag name="TABLE_ENDDRAG_ORIGIN_RECT" val="570*254"/>
  <p:tag name="TABLE_ENDDRAG_RECT" val="53*163*570*254"/>
</p:tagLst>
</file>

<file path=ppt/tags/tag2.xml><?xml version="1.0" encoding="utf-8"?>
<p:tagLst xmlns:p="http://schemas.openxmlformats.org/presentationml/2006/main">
  <p:tag name="resource_record_key" val="{&quot;29&quot;:[50000076,50000142]}"/>
</p:tagLst>
</file>

<file path=ppt/theme/theme1.xml><?xml version="1.0" encoding="utf-8"?>
<a:theme xmlns:a="http://schemas.openxmlformats.org/drawingml/2006/main" name="new_ide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0819E"/>
        </a:solidFill>
        <a:ln w="28575">
          <a:solidFill>
            <a:schemeClr val="bg2">
              <a:lumMod val="90000"/>
            </a:schemeClr>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tailEnd type="stealth" w="med" len="lg"/>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3058</Words>
  <Application>WPS 演示</Application>
  <PresentationFormat>宽屏</PresentationFormat>
  <Paragraphs>148</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Wingdings</vt:lpstr>
      <vt:lpstr>Avenir Book</vt:lpstr>
      <vt:lpstr>Agency FB</vt:lpstr>
      <vt:lpstr>Times New Roman</vt:lpstr>
      <vt:lpstr>Circular</vt:lpstr>
      <vt:lpstr>Segoe Print</vt:lpstr>
      <vt:lpstr>Calibri</vt:lpstr>
      <vt:lpstr>微软雅黑</vt:lpstr>
      <vt:lpstr>Arial Unicode MS</vt:lpstr>
      <vt:lpstr>new_idea</vt:lpstr>
      <vt:lpstr>EEG &amp; fNIRS Based Alzheimer's Disease Detection</vt:lpstr>
      <vt:lpstr>Introduction: Alzheimer’s Disease</vt:lpstr>
      <vt:lpstr>Introduction: Alzheimer’s Disease</vt:lpstr>
      <vt:lpstr>Introduction: EEG &amp; fNIRS</vt:lpstr>
      <vt:lpstr>Introduction: EEG &amp; fNIRS</vt:lpstr>
      <vt:lpstr>Methods: the Four Tasks</vt:lpstr>
      <vt:lpstr>Methods: Pipeline</vt:lpstr>
      <vt:lpstr>Methods: Feature Extracion</vt:lpstr>
      <vt:lpstr>Experiment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22020</dc:creator>
  <cp:lastModifiedBy>过路人</cp:lastModifiedBy>
  <cp:revision>58</cp:revision>
  <dcterms:created xsi:type="dcterms:W3CDTF">2023-08-09T12:44:00Z</dcterms:created>
  <dcterms:modified xsi:type="dcterms:W3CDTF">2024-12-06T01:43:54Z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CB63F0539A5440ED90E12CE65DADC909_13</vt:lpwstr>
  </property>
  <property fmtid="{D5CDD505-2E9C-101B-9397-08002B2CF9AE}" pid="3" name="KSOProductBuildVer">
    <vt:lpwstr>2052-12.1.0.19302</vt:lpwstr>
  </property>
</Properties>
</file>