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3" r:id="rId4"/>
    <p:sldId id="264" r:id="rId6"/>
    <p:sldId id="259" r:id="rId7"/>
    <p:sldId id="265" r:id="rId8"/>
    <p:sldId id="262" r:id="rId9"/>
    <p:sldId id="258" r:id="rId10"/>
    <p:sldId id="260" r:id="rId11"/>
    <p:sldId id="261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5" clrIdx="6"/>
  <p:cmAuthor id="1" name="Lin M.Y." initials="LM" lastIdx="1" clrIdx="0"/>
  <p:cmAuthor id="8" name="marko lee" initials="ml" lastIdx="2" clrIdx="7"/>
  <p:cmAuthor id="2" name="Dong Nie" initials="DN" lastIdx="5" clrIdx="1"/>
  <p:cmAuthor id="4" name="Chen Zu" initials="CZ" lastIdx="9" clrIdx="3"/>
  <p:cmAuthor id="5" name="yulin wang" initials="l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[1] "Dementia Fact sheet". World Health Organization. 15 March 2023. Retrieved 10 July 2023.</a:t>
            </a:r>
            <a:endParaRPr lang="en-US" altLang="zh-CN"/>
          </a:p>
          <a:p>
            <a:r>
              <a:rPr lang="en-US" altLang="zh-CN"/>
              <a:t>[2] https://en.wikipedia.org/wiki/Alzheimer%27s_disease#cite_note-WHO2023-2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"EEG, or electroencephalography, is a non-invasive method that records brain activity through electrodes placed on the scalp. It provides high temporal resolution, capturing rapid electrical signals in real-time. EEG is widely used in cognitive studies and measures different types of brainwaves such as Delta, Theta, and Gamma.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"fNIRS stands for Functional Near-Infrared Spectroscopy. It measures brain activity indirectly by tracking blood oxygenation levels using near-infrared light. This non-invasive and portable technology provides high spatial resolution and is less affected by motion compared to EEG."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  <a:cs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5012055"/>
            <a:ext cx="85344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FFC000"/>
                </a:solidFill>
                <a:latin typeface="+mn-lt"/>
                <a:cs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812806"/>
            <a:ext cx="3657600" cy="336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825506"/>
            <a:ext cx="3657600" cy="336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8CCE6CCA-7173-4EB9-A942-3ED043CA9D2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9BFDDF01-778E-452B-8B20-5D91B426C8D1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812806"/>
            <a:ext cx="3657600" cy="336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8CCE6CCA-7173-4EB9-A942-3ED043CA9D2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9BFDDF01-778E-452B-8B20-5D91B426C8D1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812806"/>
            <a:ext cx="3657600" cy="336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2" y="-130467"/>
            <a:ext cx="11544300" cy="1143000"/>
          </a:xfrm>
        </p:spPr>
        <p:txBody>
          <a:bodyPr/>
          <a:lstStyle>
            <a:lvl1pPr>
              <a:defRPr sz="3600" b="1">
                <a:solidFill>
                  <a:srgbClr val="FFC000"/>
                </a:solidFill>
                <a:latin typeface="+mj-lt"/>
                <a:cs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+mn-lt"/>
                <a:cs typeface="+mn-lt"/>
              </a:defRPr>
            </a:lvl1pPr>
            <a:lvl2pPr>
              <a:buSzPct val="50000"/>
              <a:buFont typeface="Wingdings" panose="05000000000000000000" charset="0"/>
              <a:buChar char="n"/>
              <a:defRPr sz="2400">
                <a:latin typeface="+mn-lt"/>
                <a:cs typeface="+mn-lt"/>
              </a:defRPr>
            </a:lvl2pPr>
            <a:lvl3pPr>
              <a:defRPr sz="2000">
                <a:latin typeface="+mn-lt"/>
                <a:cs typeface="+mn-lt"/>
              </a:defRPr>
            </a:lvl3pPr>
            <a:lvl4pPr>
              <a:buFont typeface="Wingdings" panose="05000000000000000000" charset="0"/>
              <a:buChar char="ü"/>
              <a:defRPr sz="1600">
                <a:latin typeface="+mn-lt"/>
                <a:cs typeface="+mn-lt"/>
              </a:defRPr>
            </a:lvl4pPr>
            <a:lvl5pPr>
              <a:defRPr sz="1600">
                <a:latin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812806"/>
            <a:ext cx="3657600" cy="336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454405"/>
            <a:ext cx="10363200" cy="1362075"/>
          </a:xfrm>
        </p:spPr>
        <p:txBody>
          <a:bodyPr anchor="t">
            <a:normAutofit/>
          </a:bodyPr>
          <a:lstStyle>
            <a:lvl1pPr algn="ctr">
              <a:defRPr sz="2000" b="0" cap="none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1954217"/>
            <a:ext cx="10363200" cy="1500187"/>
          </a:xfrm>
        </p:spPr>
        <p:txBody>
          <a:bodyPr anchor="b">
            <a:noAutofit/>
          </a:bodyPr>
          <a:lstStyle>
            <a:lvl1pPr marL="0" indent="0" algn="ctr">
              <a:buNone/>
              <a:defRPr sz="6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+mj-lt"/>
                <a:cs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>
                <a:latin typeface="+mn-lt"/>
                <a:cs typeface="+mn-lt"/>
              </a:defRPr>
            </a:lvl1pPr>
            <a:lvl2pPr>
              <a:defRPr sz="2400">
                <a:latin typeface="+mn-lt"/>
                <a:cs typeface="+mn-lt"/>
              </a:defRPr>
            </a:lvl2pPr>
            <a:lvl3pPr>
              <a:defRPr sz="2000">
                <a:latin typeface="+mn-lt"/>
                <a:cs typeface="+mn-lt"/>
              </a:defRPr>
            </a:lvl3pPr>
            <a:lvl4pPr>
              <a:defRPr sz="1800">
                <a:latin typeface="+mn-lt"/>
                <a:cs typeface="+mn-lt"/>
              </a:defRPr>
            </a:lvl4pPr>
            <a:lvl5pPr>
              <a:defRPr sz="1800">
                <a:latin typeface="+mn-lt"/>
                <a:cs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>
                <a:latin typeface="+mn-lt"/>
                <a:cs typeface="+mn-lt"/>
              </a:defRPr>
            </a:lvl1pPr>
            <a:lvl2pPr>
              <a:defRPr sz="2400">
                <a:latin typeface="+mn-lt"/>
                <a:cs typeface="+mn-lt"/>
              </a:defRPr>
            </a:lvl2pPr>
            <a:lvl3pPr>
              <a:defRPr sz="2000">
                <a:latin typeface="+mn-lt"/>
                <a:cs typeface="+mn-lt"/>
              </a:defRPr>
            </a:lvl3pPr>
            <a:lvl4pPr>
              <a:defRPr sz="1800">
                <a:latin typeface="+mn-lt"/>
                <a:cs typeface="+mn-lt"/>
              </a:defRPr>
            </a:lvl4pPr>
            <a:lvl5pPr>
              <a:defRPr sz="1800">
                <a:latin typeface="+mn-lt"/>
                <a:cs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812806"/>
            <a:ext cx="3657600" cy="336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+mn-lt"/>
                <a:cs typeface="+mn-lt"/>
              </a:defRPr>
            </a:lvl1pPr>
            <a:lvl2pPr>
              <a:defRPr sz="2000">
                <a:latin typeface="+mn-lt"/>
                <a:cs typeface="+mn-lt"/>
              </a:defRPr>
            </a:lvl2pPr>
            <a:lvl3pPr>
              <a:defRPr sz="1800">
                <a:latin typeface="+mn-lt"/>
                <a:cs typeface="+mn-lt"/>
              </a:defRPr>
            </a:lvl3pPr>
            <a:lvl4pPr>
              <a:defRPr sz="1600">
                <a:latin typeface="+mn-lt"/>
                <a:cs typeface="+mn-lt"/>
              </a:defRPr>
            </a:lvl4pPr>
            <a:lvl5pPr>
              <a:defRPr sz="1600">
                <a:latin typeface="+mn-lt"/>
                <a:cs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>
                <a:latin typeface="+mn-lt"/>
                <a:cs typeface="+mn-lt"/>
              </a:defRPr>
            </a:lvl1pPr>
            <a:lvl2pPr>
              <a:defRPr sz="2000">
                <a:latin typeface="+mn-lt"/>
                <a:cs typeface="+mn-lt"/>
              </a:defRPr>
            </a:lvl2pPr>
            <a:lvl3pPr>
              <a:defRPr sz="1800">
                <a:latin typeface="+mn-lt"/>
                <a:cs typeface="+mn-lt"/>
              </a:defRPr>
            </a:lvl3pPr>
            <a:lvl4pPr>
              <a:defRPr sz="1600">
                <a:latin typeface="+mn-lt"/>
                <a:cs typeface="+mn-lt"/>
              </a:defRPr>
            </a:lvl4pPr>
            <a:lvl5pPr>
              <a:defRPr sz="1600">
                <a:latin typeface="+mn-lt"/>
                <a:cs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812806"/>
            <a:ext cx="3657600" cy="336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0" lang="en-US" sz="3600" b="1" i="0" u="none" strike="noStrike" kern="1200" cap="none" spc="0" normalizeH="0" baseline="0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lt"/>
                <a:sym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1049655" y="1755140"/>
          <a:ext cx="10060305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3435"/>
                <a:gridCol w="3353435"/>
                <a:gridCol w="3353435"/>
              </a:tblGrid>
              <a:tr h="54991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lt"/>
              </a:defRPr>
            </a:lvl1pPr>
          </a:lstStyle>
          <a:p>
            <a:pPr lvl="0"/>
            <a:r>
              <a:rPr>
                <a:sym typeface="+mn-ea"/>
              </a:rPr>
              <a:t>Click to edit Master title style</a:t>
            </a:r>
            <a:endParaRPr>
              <a:sym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812806"/>
            <a:ext cx="3657600" cy="336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102" y="-117767"/>
            <a:ext cx="1154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5847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34363" y="6159506"/>
            <a:ext cx="3657600" cy="336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l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i="0" kern="1200">
          <a:solidFill>
            <a:schemeClr val="bg1"/>
          </a:solidFill>
          <a:latin typeface="+mn-lt"/>
          <a:ea typeface="+mn-ea"/>
          <a:cs typeface="+mn-l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kern="1200">
          <a:solidFill>
            <a:schemeClr val="bg1"/>
          </a:solidFill>
          <a:latin typeface="+mn-lt"/>
          <a:ea typeface="+mn-ea"/>
          <a:cs typeface="+mn-l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l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i="0" kern="1200">
          <a:solidFill>
            <a:schemeClr val="bg1"/>
          </a:solidFill>
          <a:latin typeface="+mn-lt"/>
          <a:ea typeface="+mn-ea"/>
          <a:cs typeface="+mn-l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i="0" kern="1200">
          <a:solidFill>
            <a:schemeClr val="bg1"/>
          </a:solidFill>
          <a:latin typeface="+mn-lt"/>
          <a:ea typeface="+mn-ea"/>
          <a:cs typeface="+mn-l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EEG &amp; fNIRS Based Alzheimer's Disease Detection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828800" y="4890135"/>
            <a:ext cx="8534400" cy="1207770"/>
          </a:xfrm>
        </p:spPr>
        <p:txBody>
          <a:bodyPr/>
          <a:p>
            <a:r>
              <a:rPr lang="en-US" altLang="zh-CN"/>
              <a:t>Gangfeng Hu, Sangdae Nam, Niko Hams,</a:t>
            </a:r>
            <a:endParaRPr lang="en-US" altLang="zh-CN"/>
          </a:p>
          <a:p>
            <a:r>
              <a:rPr lang="en-US" altLang="zh-CN"/>
              <a:t>Uli Prantz, Eric Ji, Matthew Zhou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904490" y="4017010"/>
            <a:ext cx="6903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Primarily references the literature:</a:t>
            </a:r>
            <a:r>
              <a:rPr lang="en-US" altLang="zh-CN" i="1">
                <a:solidFill>
                  <a:schemeClr val="bg1"/>
                </a:solidFill>
              </a:rPr>
              <a:t> Event-specific EEG-FNIRS feature fusion FOR Alzheimer’s disease classification</a:t>
            </a:r>
            <a:r>
              <a:rPr lang="en-US" altLang="zh-CN" i="1" baseline="30000">
                <a:solidFill>
                  <a:schemeClr val="bg1"/>
                </a:solidFill>
              </a:rPr>
              <a:t>[1]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endParaRPr lang="en-US" altLang="zh-CN" i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1350" y="6424295"/>
            <a:ext cx="8159750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sz="900" b="0">
                <a:solidFill>
                  <a:schemeClr val="bg1"/>
                </a:solidFill>
                <a:latin typeface="Times New Roman" panose="02020603050405020304" charset="0"/>
                <a:ea typeface="Circular"/>
                <a:cs typeface="Times New Roman" panose="02020603050405020304" charset="0"/>
              </a:rPr>
              <a:t>[1] S.-H. Kim, T.-M. Choi, S.-K. Lee, M. Kim, J. G. Kim, and J.-H. Kim, ‘Event-specific EEG-FNIRS feature fusion FOR Alzheimer’s disease classification’, in 2024 IEEE International Conference on Image Processing (ICIP), Abu Dhabi, United Arab Emirates, 2024, pp. 3137–3143.</a:t>
            </a:r>
            <a:endParaRPr lang="en-US" altLang="zh-CN" sz="900" b="0">
              <a:solidFill>
                <a:schemeClr val="bg1"/>
              </a:solidFill>
              <a:latin typeface="Times New Roman" panose="02020603050405020304" charset="0"/>
              <a:ea typeface="Circular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 b="1"/>
              <a:t>Introduction: Alzheimer’s Disease</a:t>
            </a:r>
            <a:endParaRPr lang="en-US" altLang="zh-CN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850" y="1012825"/>
            <a:ext cx="10972800" cy="2070100"/>
          </a:xfrm>
        </p:spPr>
        <p:txBody>
          <a:bodyPr/>
          <a:p>
            <a:r>
              <a:rPr lang="en-US" altLang="zh-CN" sz="2400">
                <a:solidFill>
                  <a:schemeClr val="bg1"/>
                </a:solidFill>
                <a:uFillTx/>
              </a:rPr>
              <a:t>An irreversible neurodegenerative disease </a:t>
            </a:r>
            <a:endParaRPr lang="en-US" altLang="zh-CN" sz="2400">
              <a:solidFill>
                <a:schemeClr val="bg1"/>
              </a:solidFill>
              <a:uFillTx/>
            </a:endParaRPr>
          </a:p>
          <a:p>
            <a:r>
              <a:rPr lang="en-US" altLang="zh-CN" sz="2400">
                <a:solidFill>
                  <a:schemeClr val="bg1"/>
                </a:solidFill>
                <a:uFillTx/>
              </a:rPr>
              <a:t>Starts slowly and progressively worsens</a:t>
            </a:r>
            <a:endParaRPr lang="en-US" altLang="zh-CN" sz="2400">
              <a:solidFill>
                <a:schemeClr val="bg1"/>
              </a:solidFill>
              <a:uFillTx/>
            </a:endParaRPr>
          </a:p>
          <a:p>
            <a:r>
              <a:rPr lang="en-US" altLang="zh-CN" sz="2400">
                <a:solidFill>
                  <a:schemeClr val="bg1"/>
                </a:solidFill>
                <a:uFillTx/>
              </a:rPr>
              <a:t>60–70% of cases of all dementia cases.</a:t>
            </a:r>
            <a:endParaRPr lang="en-US" altLang="zh-CN" sz="2400" baseline="30000">
              <a:solidFill>
                <a:schemeClr val="bg1"/>
              </a:solidFill>
              <a:uFillTx/>
            </a:endParaRPr>
          </a:p>
          <a:p>
            <a:pPr marL="0" indent="457200">
              <a:buNone/>
            </a:pPr>
            <a:endParaRPr lang="en-US" altLang="zh-CN" sz="2400" baseline="30000">
              <a:solidFill>
                <a:schemeClr val="bg1"/>
              </a:solidFill>
              <a:uFillTx/>
            </a:endParaRPr>
          </a:p>
          <a:p>
            <a:pPr marL="0" indent="0">
              <a:buNone/>
            </a:pPr>
            <a:endParaRPr lang="en-US" altLang="zh-CN" sz="2400" baseline="30000">
              <a:solidFill>
                <a:schemeClr val="bg1"/>
              </a:solidFill>
              <a:uFillTx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276215" y="3179445"/>
            <a:ext cx="9558020" cy="32740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i="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i="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800" b="1">
                <a:solidFill>
                  <a:schemeClr val="accent4"/>
                </a:solidFill>
                <a:uFillTx/>
                <a:latin typeface="+mn-lt"/>
                <a:cs typeface="+mn-lt"/>
              </a:rPr>
              <a:t>Exact cause is not fully understood:</a:t>
            </a:r>
            <a:endParaRPr lang="en-US" altLang="zh-CN" sz="2800" b="1">
              <a:solidFill>
                <a:schemeClr val="accent4"/>
              </a:solidFill>
              <a:uFillTx/>
              <a:latin typeface="+mn-lt"/>
              <a:cs typeface="+mn-lt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bg1"/>
                </a:solidFill>
                <a:uFillTx/>
                <a:latin typeface="+mn-lt"/>
                <a:cs typeface="+mn-lt"/>
              </a:rPr>
              <a:t>Some </a:t>
            </a:r>
            <a:r>
              <a:rPr lang="en-US" altLang="zh-CN" sz="2400" b="1">
                <a:solidFill>
                  <a:schemeClr val="bg1"/>
                </a:solidFill>
                <a:uFillTx/>
                <a:latin typeface="+mn-lt"/>
                <a:cs typeface="+mn-lt"/>
              </a:rPr>
              <a:t>key factors</a:t>
            </a:r>
            <a:r>
              <a:rPr lang="en-US" altLang="zh-CN" sz="2400">
                <a:solidFill>
                  <a:schemeClr val="bg1"/>
                </a:solidFill>
                <a:uFillTx/>
                <a:latin typeface="+mn-lt"/>
                <a:cs typeface="+mn-lt"/>
              </a:rPr>
              <a:t> believed to be involved:</a:t>
            </a:r>
            <a:endParaRPr lang="en-US" altLang="zh-CN" sz="2400">
              <a:solidFill>
                <a:schemeClr val="bg1"/>
              </a:solidFill>
              <a:uFillTx/>
              <a:latin typeface="+mn-lt"/>
              <a:cs typeface="+mn-lt"/>
            </a:endParaRPr>
          </a:p>
          <a:p>
            <a:r>
              <a:rPr lang="en-US" altLang="zh-CN" sz="2000">
                <a:solidFill>
                  <a:schemeClr val="bg1"/>
                </a:solidFill>
                <a:uFillTx/>
                <a:latin typeface="+mn-lt"/>
                <a:cs typeface="+mn-lt"/>
              </a:rPr>
              <a:t>Genetics</a:t>
            </a:r>
            <a:endParaRPr lang="en-US" altLang="zh-CN" sz="2000">
              <a:solidFill>
                <a:schemeClr val="bg1"/>
              </a:solidFill>
              <a:uFillTx/>
              <a:latin typeface="+mn-lt"/>
              <a:cs typeface="+mn-lt"/>
            </a:endParaRPr>
          </a:p>
          <a:p>
            <a:r>
              <a:rPr lang="en-US" altLang="zh-CN" sz="2000">
                <a:solidFill>
                  <a:schemeClr val="bg1"/>
                </a:solidFill>
                <a:uFillTx/>
                <a:latin typeface="+mn-lt"/>
                <a:cs typeface="+mn-lt"/>
              </a:rPr>
              <a:t>Abnormal protein deposition: </a:t>
            </a:r>
            <a:r>
              <a:rPr lang="en-US" altLang="zh-CN" sz="1600">
                <a:solidFill>
                  <a:schemeClr val="bg1"/>
                </a:solidFill>
                <a:uFillTx/>
                <a:latin typeface="+mn-lt"/>
                <a:cs typeface="+mn-lt"/>
              </a:rPr>
              <a:t>amyloid-β and tau</a:t>
            </a:r>
            <a:endParaRPr lang="en-US" altLang="zh-CN" sz="1600">
              <a:solidFill>
                <a:schemeClr val="bg1"/>
              </a:solidFill>
              <a:uFillTx/>
              <a:latin typeface="+mn-lt"/>
              <a:cs typeface="+mn-lt"/>
            </a:endParaRPr>
          </a:p>
          <a:p>
            <a:r>
              <a:rPr lang="en-US" altLang="zh-CN" sz="2000">
                <a:solidFill>
                  <a:schemeClr val="bg1"/>
                </a:solidFill>
                <a:uFillTx/>
                <a:latin typeface="+mn-lt"/>
                <a:cs typeface="+mn-lt"/>
              </a:rPr>
              <a:t>Vascular factors</a:t>
            </a:r>
            <a:endParaRPr lang="en-US" altLang="zh-CN" sz="2000">
              <a:solidFill>
                <a:schemeClr val="bg1"/>
              </a:solidFill>
              <a:uFillTx/>
              <a:latin typeface="+mn-lt"/>
              <a:cs typeface="+mn-lt"/>
            </a:endParaRPr>
          </a:p>
          <a:p>
            <a:r>
              <a:rPr lang="en-US" altLang="zh-CN" sz="2000">
                <a:solidFill>
                  <a:schemeClr val="bg1"/>
                </a:solidFill>
                <a:uFillTx/>
                <a:latin typeface="+mn-lt"/>
                <a:cs typeface="+mn-lt"/>
              </a:rPr>
              <a:t>...</a:t>
            </a:r>
            <a:endParaRPr lang="en-US" altLang="zh-CN" sz="2000">
              <a:solidFill>
                <a:schemeClr val="bg1"/>
              </a:solidFill>
              <a:uFillTx/>
              <a:latin typeface="+mn-lt"/>
              <a:cs typeface="+mn-lt"/>
            </a:endParaRPr>
          </a:p>
          <a:p>
            <a:pPr marL="0" indent="0">
              <a:buNone/>
            </a:pPr>
            <a:endParaRPr lang="en-US" altLang="zh-CN" sz="2000" baseline="30000">
              <a:solidFill>
                <a:schemeClr val="bg1"/>
              </a:solidFill>
              <a:uFillTx/>
              <a:latin typeface="+mn-lt"/>
              <a:cs typeface="+mn-lt"/>
            </a:endParaRPr>
          </a:p>
        </p:txBody>
      </p:sp>
      <p:pic>
        <p:nvPicPr>
          <p:cNvPr id="5" name="图片 4" descr="AD"/>
          <p:cNvPicPr>
            <a:picLocks noChangeAspect="1"/>
          </p:cNvPicPr>
          <p:nvPr/>
        </p:nvPicPr>
        <p:blipFill>
          <a:blip r:embed="rId1">
            <a:clrChange>
              <a:clrFrom>
                <a:srgbClr val="15586B">
                  <a:alpha val="100000"/>
                </a:srgbClr>
              </a:clrFrom>
              <a:clrTo>
                <a:srgbClr val="15586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5075" y="840105"/>
            <a:ext cx="2890520" cy="1929765"/>
          </a:xfrm>
          <a:prstGeom prst="rect">
            <a:avLst/>
          </a:prstGeom>
        </p:spPr>
      </p:pic>
      <p:pic>
        <p:nvPicPr>
          <p:cNvPr id="8" name="图片 7" descr="D:/Code/2024 Fall Code/DES INV 198/final project/EEG_fNRIS_AD/EEG_fNIRS/presentation/ad_dark.pngad_dark"/>
          <p:cNvPicPr>
            <a:picLocks noChangeAspect="1"/>
          </p:cNvPicPr>
          <p:nvPr/>
        </p:nvPicPr>
        <p:blipFill>
          <a:blip r:embed="rId2"/>
          <a:srcRect l="17" r="17"/>
          <a:stretch>
            <a:fillRect/>
          </a:stretch>
        </p:blipFill>
        <p:spPr>
          <a:xfrm>
            <a:off x="676910" y="2691130"/>
            <a:ext cx="4387850" cy="365506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903605"/>
            <a:ext cx="4551045" cy="227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Introduction: Alzheimer’s Disease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9566"/>
            <a:ext cx="10972800" cy="4525963"/>
          </a:xfrm>
        </p:spPr>
        <p:txBody>
          <a:bodyPr/>
          <a:p>
            <a:r>
              <a:rPr lang="en-US" altLang="zh-CN" sz="2400" b="1"/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AD</a:t>
            </a:r>
            <a:r>
              <a:rPr lang="en-US" altLang="zh-CN" sz="2400"/>
              <a:t> </a:t>
            </a:r>
            <a:r>
              <a:rPr lang="en-US" altLang="zh-CN" sz="2000"/>
              <a:t>(Alzheimer’s Disease)</a:t>
            </a:r>
            <a:r>
              <a:rPr lang="en-US" altLang="zh-CN" sz="2400"/>
              <a:t>: Severe memory and cognitive decline</a:t>
            </a:r>
            <a:endParaRPr lang="en-US" altLang="zh-CN" sz="2400"/>
          </a:p>
          <a:p>
            <a:r>
              <a:rPr lang="en-US" altLang="zh-CN" sz="2400"/>
              <a:t> </a:t>
            </a:r>
            <a:r>
              <a:rPr lang="en-US" altLang="zh-CN" sz="2400" b="1">
                <a:solidFill>
                  <a:srgbClr val="FFC000"/>
                </a:solidFill>
              </a:rPr>
              <a:t>MCI</a:t>
            </a:r>
            <a:r>
              <a:rPr lang="en-US" altLang="zh-CN" sz="2400"/>
              <a:t> </a:t>
            </a:r>
            <a:r>
              <a:rPr lang="en-US" altLang="zh-CN" sz="2000"/>
              <a:t>(Mild Cognitive Impairment)</a:t>
            </a:r>
            <a:r>
              <a:rPr lang="en-US" altLang="zh-CN" sz="2400"/>
              <a:t>: Noticeable but mild cognitive changes</a:t>
            </a:r>
            <a:endParaRPr lang="en-US" altLang="zh-CN" sz="2400"/>
          </a:p>
          <a:p>
            <a:r>
              <a:rPr lang="en-US" altLang="zh-CN" sz="2400"/>
              <a:t> </a:t>
            </a:r>
            <a:r>
              <a:rPr lang="en-US" altLang="zh-CN" sz="2400" b="1"/>
              <a:t>NC</a:t>
            </a:r>
            <a:r>
              <a:rPr lang="en-US" altLang="zh-CN" sz="2400"/>
              <a:t> </a:t>
            </a:r>
            <a:r>
              <a:rPr lang="en-US" altLang="zh-CN" sz="2000"/>
              <a:t>(Normal Cognition)</a:t>
            </a:r>
            <a:r>
              <a:rPr lang="en-US" altLang="zh-CN" sz="2400"/>
              <a:t>: Healthy brain function, no impairments</a:t>
            </a:r>
            <a:endParaRPr lang="en-US" altLang="zh-CN" sz="2400"/>
          </a:p>
          <a:p>
            <a:r>
              <a:rPr lang="en-US" altLang="zh-CN" sz="2400"/>
              <a:t>Focus of Study: Classify participants into these three categories</a:t>
            </a:r>
            <a:endParaRPr lang="en-US" altLang="zh-CN" sz="2400"/>
          </a:p>
        </p:txBody>
      </p:sp>
      <p:pic>
        <p:nvPicPr>
          <p:cNvPr id="8" name="图片 7" descr="415_2018_9016_Fig2_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865" y="3351530"/>
            <a:ext cx="7350760" cy="2955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Introduction: EEG &amp; fNIRS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43245" y="942340"/>
            <a:ext cx="6165215" cy="29603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3200" b="1"/>
              <a:t>EEG (electroencephalography):</a:t>
            </a:r>
            <a:endParaRPr lang="en-US" altLang="zh-CN" sz="3200" b="1"/>
          </a:p>
          <a:p>
            <a:r>
              <a:rPr lang="en-US" altLang="zh-CN" sz="2200"/>
              <a:t>Non-invasive brain activity recording</a:t>
            </a:r>
            <a:endParaRPr lang="en-US" altLang="zh-CN" sz="2200"/>
          </a:p>
          <a:p>
            <a:r>
              <a:rPr lang="en-US" altLang="zh-CN" sz="2200"/>
              <a:t>Captures electrical signals in real-time</a:t>
            </a:r>
            <a:endParaRPr lang="en-US" altLang="zh-CN" sz="2200"/>
          </a:p>
          <a:p>
            <a:r>
              <a:rPr lang="en-US" altLang="zh-CN" sz="2200"/>
              <a:t>High temporal resolution (milliseconds)</a:t>
            </a:r>
            <a:endParaRPr lang="en-US" altLang="zh-CN" sz="2200"/>
          </a:p>
          <a:p>
            <a:r>
              <a:rPr lang="en-US" altLang="zh-CN" sz="2200"/>
              <a:t>Measures brainwaves: Delta, Theta, Alpha, Beta, Gamma</a:t>
            </a:r>
            <a:endParaRPr lang="en-US" altLang="zh-CN" sz="2200"/>
          </a:p>
          <a:p>
            <a:pPr marL="0" indent="0">
              <a:buNone/>
            </a:pPr>
            <a:endParaRPr lang="en-US" altLang="zh-CN" sz="22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2100" y="3990975"/>
            <a:ext cx="8051165" cy="2724785"/>
          </a:xfrm>
        </p:spPr>
        <p:txBody>
          <a:bodyPr>
            <a:normAutofit fontScale="80000"/>
          </a:bodyPr>
          <a:p>
            <a:pPr marL="0" algn="l">
              <a:buClrTx/>
              <a:buSzTx/>
              <a:buNone/>
            </a:pPr>
            <a:r>
              <a:rPr lang="en-US" altLang="zh-CN" sz="3200" b="1"/>
              <a:t>fNIRS (Functional Near-Infrared Spectroscopy):</a:t>
            </a:r>
            <a:endParaRPr lang="en-US" altLang="zh-CN" sz="3200" b="1"/>
          </a:p>
          <a:p>
            <a:r>
              <a:rPr lang="en-US" altLang="zh-CN"/>
              <a:t>Measures brain blood oxygenation</a:t>
            </a:r>
            <a:endParaRPr lang="en-US" altLang="zh-CN"/>
          </a:p>
          <a:p>
            <a:r>
              <a:rPr lang="en-US" altLang="zh-CN"/>
              <a:t>Monitors oxygenated (HbO) and deoxygenated hemoglobin (HbR)</a:t>
            </a:r>
            <a:endParaRPr lang="en-US" altLang="zh-CN"/>
          </a:p>
          <a:p>
            <a:r>
              <a:rPr lang="en-US" altLang="zh-CN"/>
              <a:t>High spatial resolution</a:t>
            </a:r>
            <a:endParaRPr lang="en-US" altLang="zh-CN"/>
          </a:p>
          <a:p>
            <a:r>
              <a:rPr lang="en-US" altLang="zh-CN"/>
              <a:t>Less sensitive to motion artifacts than EEG</a:t>
            </a:r>
            <a:endParaRPr lang="en-US" altLang="zh-CN"/>
          </a:p>
        </p:txBody>
      </p:sp>
      <p:pic>
        <p:nvPicPr>
          <p:cNvPr id="6" name="内容占位符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450" y="969645"/>
            <a:ext cx="3462655" cy="2643505"/>
          </a:xfrm>
          <a:prstGeom prst="rect">
            <a:avLst/>
          </a:prstGeom>
        </p:spPr>
      </p:pic>
      <p:pic>
        <p:nvPicPr>
          <p:cNvPr id="8" name="图片 7" descr="fNIRS_da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60" y="4288790"/>
            <a:ext cx="3492500" cy="17526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3112135" y="3681730"/>
            <a:ext cx="8557260" cy="15875"/>
          </a:xfrm>
          <a:prstGeom prst="line">
            <a:avLst/>
          </a:prstGeom>
          <a:ln w="25400" cmpd="sng">
            <a:gradFill>
              <a:gsLst>
                <a:gs pos="36000">
                  <a:schemeClr val="accent1">
                    <a:lumMod val="91000"/>
                    <a:alpha val="0"/>
                    <a:lumOff val="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Introduction: EEG &amp; fNIRS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92530"/>
            <a:ext cx="10118725" cy="4526280"/>
          </a:xfrm>
        </p:spPr>
        <p:txBody>
          <a:bodyPr/>
          <a:p>
            <a:pPr marL="0" indent="0">
              <a:buNone/>
            </a:pPr>
            <a:r>
              <a:rPr lang="en-US" altLang="zh-CN"/>
              <a:t>Why Combine EEG and fNIRS?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 Exploit complementary strengths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9" name="图片 8" descr="Brain-Vision-EEG-_-fNIRS-wText"/>
          <p:cNvPicPr>
            <a:picLocks noChangeAspect="1"/>
          </p:cNvPicPr>
          <p:nvPr/>
        </p:nvPicPr>
        <p:blipFill>
          <a:blip r:embed="rId1">
            <a:lum bright="84000" contrast="-100000"/>
          </a:blip>
          <a:stretch>
            <a:fillRect/>
          </a:stretch>
        </p:blipFill>
        <p:spPr>
          <a:xfrm>
            <a:off x="10166350" y="1025525"/>
            <a:ext cx="1831340" cy="1831340"/>
          </a:xfrm>
          <a:prstGeom prst="rect">
            <a:avLst/>
          </a:prstGeom>
        </p:spPr>
      </p:pic>
      <p:pic>
        <p:nvPicPr>
          <p:cNvPr id="5" name="图片 4" descr="EEG+++fNIRS_da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2957830"/>
            <a:ext cx="4047490" cy="3086735"/>
          </a:xfrm>
          <a:prstGeom prst="rect">
            <a:avLst/>
          </a:prstGeom>
        </p:spPr>
      </p:pic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478155" y="3026410"/>
          <a:ext cx="7242810" cy="2603500"/>
        </p:xfrm>
        <a:graphic>
          <a:graphicData uri="http://schemas.openxmlformats.org/drawingml/2006/table">
            <a:tbl>
              <a:tblPr firstRow="1" bandCol="1">
                <a:tableStyleId>{2D5ABB26-0587-4C30-8999-92F81FD0307C}</a:tableStyleId>
              </a:tblPr>
              <a:tblGrid>
                <a:gridCol w="3621405"/>
                <a:gridCol w="3621405"/>
              </a:tblGrid>
              <a:tr h="650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EEG</a:t>
                      </a:r>
                      <a:endParaRPr lang="en-US" altLang="zh-CN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/>
                      </a:solidFill>
                      <a:prstDash val="solid"/>
                    </a:lnR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fNIRS</a:t>
                      </a:r>
                      <a:endParaRPr lang="en-US" altLang="zh-CN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650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Real-time</a:t>
                      </a:r>
                      <a:endParaRPr lang="en-US" altLang="zh-CN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Slight delay in response</a:t>
                      </a:r>
                      <a:endParaRPr lang="en-US" altLang="zh-CN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T w="1905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</a:tcPr>
                </a:tc>
              </a:tr>
              <a:tr h="650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High temporal</a:t>
                      </a:r>
                      <a:endParaRPr lang="en-US" altLang="zh-CN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Less motion-sensitive</a:t>
                      </a:r>
                      <a:endParaRPr lang="en-US" altLang="zh-CN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50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</a:rPr>
                        <a:t>Less spatial resolution</a:t>
                      </a:r>
                      <a:endParaRPr lang="en-US" altLang="zh-C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</a:rPr>
                        <a:t>High spatial resolution</a:t>
                      </a:r>
                      <a:endParaRPr lang="en-US" altLang="zh-C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Methods: the Four Tasks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03860" y="1470025"/>
            <a:ext cx="4400550" cy="1426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>
                <a:solidFill>
                  <a:srgbClr val="FFFF00"/>
                </a:solidFill>
              </a:rPr>
              <a:t>1. Resting Task:</a:t>
            </a:r>
            <a:endParaRPr lang="en-US" altLang="zh-CN" sz="2000" b="1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Focus on a white cross on a screen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Duration: 60 seconds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Baseline brain activity measurement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86780" y="1470025"/>
            <a:ext cx="4788535" cy="1817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FF00"/>
                </a:solidFill>
              </a:rPr>
              <a:t>2. Oddball Task:</a:t>
            </a:r>
            <a:endParaRPr lang="en-US" altLang="zh-CN" sz="2000" b="1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Identify yellow (target) and blue (non-target) circles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Respond to yellow by pressing a button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Tests attention and response inhibition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8930" y="988695"/>
            <a:ext cx="8279765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EEG and fNIRS signals are detected during the process of the four tasks below: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3860" y="2834005"/>
            <a:ext cx="4622165" cy="2357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FF00"/>
                </a:solidFill>
              </a:rPr>
              <a:t>3. 1-back Task:</a:t>
            </a:r>
            <a:endParaRPr lang="en-US" altLang="zh-CN" sz="2000" b="1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A number in {1,2,3} shows on a screen every time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Press a button when the current number matches the previous one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Evaluates working memory and cognitive flexibility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86780" y="4177665"/>
            <a:ext cx="4400550" cy="1877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FF00"/>
                </a:solidFill>
              </a:rPr>
              <a:t>4. Verbal Fluency Task:</a:t>
            </a:r>
            <a:endParaRPr lang="en-US" altLang="zh-CN" sz="2000" b="1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1"/>
                </a:solidFill>
              </a:rPr>
              <a:t>Phonemic Fluency:</a:t>
            </a:r>
            <a:r>
              <a:rPr lang="en-US" altLang="zh-CN" sz="2000">
                <a:solidFill>
                  <a:schemeClr val="bg1"/>
                </a:solidFill>
              </a:rPr>
              <a:t> Generate words starting with a given letter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bg1"/>
                </a:solidFill>
              </a:rPr>
              <a:t>Semantic Fluency:</a:t>
            </a:r>
            <a:r>
              <a:rPr lang="en-US" altLang="zh-CN" sz="2000">
                <a:solidFill>
                  <a:schemeClr val="bg1"/>
                </a:solidFill>
              </a:rPr>
              <a:t> Generate words within a specific category (e.g., animals)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13" name="图片 12" descr="oddball_da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4255" y="3091815"/>
            <a:ext cx="3854450" cy="112141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204720" y="4779010"/>
            <a:ext cx="3261360" cy="1833880"/>
            <a:chOff x="2779" y="7710"/>
            <a:chExt cx="5136" cy="2888"/>
          </a:xfrm>
        </p:grpSpPr>
        <p:sp>
          <p:nvSpPr>
            <p:cNvPr id="14" name="矩形 13"/>
            <p:cNvSpPr/>
            <p:nvPr/>
          </p:nvSpPr>
          <p:spPr>
            <a:xfrm>
              <a:off x="4619" y="7710"/>
              <a:ext cx="1054" cy="693"/>
            </a:xfrm>
            <a:prstGeom prst="rect">
              <a:avLst/>
            </a:prstGeom>
            <a:solidFill>
              <a:srgbClr val="70819E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101" y="8259"/>
              <a:ext cx="1054" cy="693"/>
            </a:xfrm>
            <a:prstGeom prst="rect">
              <a:avLst/>
            </a:prstGeom>
            <a:solidFill>
              <a:srgbClr val="70819E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2</a:t>
              </a:r>
              <a:endParaRPr lang="en-US" altLang="zh-CN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673" y="8808"/>
              <a:ext cx="1054" cy="693"/>
            </a:xfrm>
            <a:prstGeom prst="rect">
              <a:avLst/>
            </a:prstGeom>
            <a:solidFill>
              <a:srgbClr val="70819E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2</a:t>
              </a:r>
              <a:endParaRPr lang="en-US" altLang="zh-CN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727" y="9906"/>
              <a:ext cx="1054" cy="693"/>
            </a:xfrm>
            <a:prstGeom prst="rect">
              <a:avLst/>
            </a:prstGeom>
            <a:solidFill>
              <a:srgbClr val="70819E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3</a:t>
              </a:r>
              <a:endParaRPr lang="en-US" altLang="zh-CN" dirty="0"/>
            </a:p>
          </p:txBody>
        </p:sp>
        <p:sp>
          <p:nvSpPr>
            <p:cNvPr id="18" name="文本框 17"/>
            <p:cNvSpPr txBox="1"/>
            <p:nvPr/>
          </p:nvSpPr>
          <p:spPr>
            <a:xfrm rot="2460000">
              <a:off x="6267" y="9439"/>
              <a:ext cx="6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2"/>
                  </a:solidFill>
                </a:rPr>
                <a:t>...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6065" y="7893"/>
              <a:ext cx="1850" cy="194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 rot="2760000">
              <a:off x="6597" y="8473"/>
              <a:ext cx="14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2"/>
                  </a:solidFill>
                </a:rPr>
                <a:t>Time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79" y="9423"/>
              <a:ext cx="18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</a:rPr>
                <a:t>Press Button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4495" y="9406"/>
              <a:ext cx="1053" cy="28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Methods: Pipeline</a:t>
            </a:r>
            <a:endParaRPr lang="en-US" altLang="zh-CN"/>
          </a:p>
        </p:txBody>
      </p:sp>
      <p:pic>
        <p:nvPicPr>
          <p:cNvPr id="4" name="图片 3" descr="pipeline_da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1868170"/>
            <a:ext cx="10454005" cy="35388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Methods: Feature Extracion</a:t>
            </a:r>
            <a:endParaRPr lang="en-US" altLang="zh-CN"/>
          </a:p>
        </p:txBody>
      </p:sp>
      <p:pic>
        <p:nvPicPr>
          <p:cNvPr id="5" name="图片 4" descr="feature_dark"/>
          <p:cNvPicPr>
            <a:picLocks noChangeAspect="1"/>
          </p:cNvPicPr>
          <p:nvPr/>
        </p:nvPicPr>
        <p:blipFill>
          <a:blip r:embed="rId1"/>
          <a:srcRect t="10164"/>
          <a:stretch>
            <a:fillRect/>
          </a:stretch>
        </p:blipFill>
        <p:spPr>
          <a:xfrm>
            <a:off x="676275" y="933450"/>
            <a:ext cx="9364345" cy="2637790"/>
          </a:xfrm>
          <a:prstGeom prst="rect">
            <a:avLst/>
          </a:prstGeom>
        </p:spPr>
      </p:pic>
      <p:pic>
        <p:nvPicPr>
          <p:cNvPr id="6" name="图片 5" descr="feature2_da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4464685"/>
            <a:ext cx="9154160" cy="23933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0D1117">
                  <a:alpha val="100000"/>
                </a:srgbClr>
              </a:clrFrom>
              <a:clrTo>
                <a:srgbClr val="0D111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215" y="3571240"/>
            <a:ext cx="7840980" cy="972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 Results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24485" y="1057275"/>
            <a:ext cx="5080000" cy="39878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en-US" altLang="zh-CN" sz="2000" b="1">
                <a:solidFill>
                  <a:schemeClr val="bg1"/>
                </a:solidFill>
              </a:rPr>
              <a:t>Performance Metrics: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368300" y="1721485"/>
          <a:ext cx="10485120" cy="2160270"/>
        </p:xfrm>
        <a:graphic>
          <a:graphicData uri="http://schemas.openxmlformats.org/drawingml/2006/table">
            <a:tbl>
              <a:tblPr/>
              <a:tblGrid>
                <a:gridCol w="3495040"/>
                <a:gridCol w="3495040"/>
                <a:gridCol w="3495040"/>
              </a:tblGrid>
              <a:tr h="540000">
                <a:tc>
                  <a:txBody>
                    <a:bodyPr/>
                    <a:p>
                      <a:pPr algn="ctr"/>
                      <a:r>
                        <a:rPr lang="en-US" altLang="zh-CN" sz="2000" b="1">
                          <a:solidFill>
                            <a:schemeClr val="bg1"/>
                          </a:solidFill>
                        </a:rPr>
                        <a:t>Metric</a:t>
                      </a:r>
                      <a:endParaRPr lang="en-US" altLang="zh-CN" sz="20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000" b="1">
                          <a:solidFill>
                            <a:schemeClr val="bg1"/>
                          </a:solidFill>
                        </a:rPr>
                        <a:t>ExtraTree</a:t>
                      </a:r>
                      <a:endParaRPr lang="en-US" altLang="zh-CN" sz="20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000" b="1">
                          <a:solidFill>
                            <a:schemeClr val="bg1"/>
                          </a:solidFill>
                        </a:rPr>
                        <a:t>MLP</a:t>
                      </a:r>
                      <a:endParaRPr lang="en-US" altLang="zh-CN" sz="20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540000">
                <a:tc>
                  <a:txBody>
                    <a:bodyPr/>
                    <a:p>
                      <a:pPr algn="ctr"/>
                      <a:r>
                        <a:rPr lang="en-US" altLang="zh-CN" sz="2000" b="1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altLang="zh-CN" sz="20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000">
                          <a:solidFill>
                            <a:schemeClr val="bg1"/>
                          </a:solidFill>
                        </a:rPr>
                        <a:t>0.79</a:t>
                      </a:r>
                      <a:endParaRPr lang="en-US" altLang="zh-CN" sz="2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000">
                          <a:solidFill>
                            <a:schemeClr val="bg1"/>
                          </a:solidFill>
                        </a:rPr>
                        <a:t>0.83</a:t>
                      </a:r>
                      <a:endParaRPr lang="en-US" altLang="zh-CN" sz="2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540000">
                <a:tc>
                  <a:txBody>
                    <a:bodyPr/>
                    <a:p>
                      <a:pPr algn="ctr"/>
                      <a:r>
                        <a:rPr lang="en-US" altLang="zh-CN" sz="2000" b="1">
                          <a:solidFill>
                            <a:schemeClr val="bg1"/>
                          </a:solidFill>
                        </a:rPr>
                        <a:t>Macro Avg F1</a:t>
                      </a:r>
                      <a:endParaRPr lang="en-US" altLang="zh-CN" sz="20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000">
                          <a:solidFill>
                            <a:schemeClr val="bg1"/>
                          </a:solidFill>
                        </a:rPr>
                        <a:t>0.80</a:t>
                      </a:r>
                      <a:endParaRPr lang="en-US" altLang="zh-CN" sz="2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000">
                          <a:solidFill>
                            <a:schemeClr val="bg1"/>
                          </a:solidFill>
                        </a:rPr>
                        <a:t>0.83</a:t>
                      </a:r>
                      <a:endParaRPr lang="en-US" altLang="zh-CN" sz="2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40000">
                <a:tc>
                  <a:txBody>
                    <a:bodyPr/>
                    <a:p>
                      <a:pPr algn="ctr"/>
                      <a:r>
                        <a:rPr lang="en-US" altLang="zh-CN" sz="2000" b="1">
                          <a:solidFill>
                            <a:schemeClr val="bg1"/>
                          </a:solidFill>
                        </a:rPr>
                        <a:t>Weighted Avg F1</a:t>
                      </a:r>
                      <a:endParaRPr lang="en-US" altLang="zh-CN" sz="20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000">
                          <a:solidFill>
                            <a:schemeClr val="bg1"/>
                          </a:solidFill>
                        </a:rPr>
                        <a:t>0.79</a:t>
                      </a:r>
                      <a:endParaRPr lang="en-US" altLang="zh-CN" sz="2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000">
                          <a:solidFill>
                            <a:schemeClr val="bg1"/>
                          </a:solidFill>
                        </a:rPr>
                        <a:t>0.83</a:t>
                      </a:r>
                      <a:endParaRPr lang="en-US" altLang="zh-CN" sz="2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92100" y="4239895"/>
            <a:ext cx="9042400" cy="13220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Key Observations</a:t>
            </a:r>
            <a:endParaRPr lang="en-US" altLang="zh-CN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MLP performs slightly better in overall accuracy and F1 scores.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ExtraTree excels in precision for Class 0 but has lower recall for Class 2.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MLP balances recall better across classes, leading to higher overall performance.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70*254"/>
  <p:tag name="TABLE_ENDDRAG_RECT" val="53*163*570*254"/>
</p:tagLst>
</file>

<file path=ppt/tags/tag2.xml><?xml version="1.0" encoding="utf-8"?>
<p:tagLst xmlns:p="http://schemas.openxmlformats.org/presentationml/2006/main">
  <p:tag name="resource_record_key" val="{&quot;29&quot;:[50000076,50000142]}"/>
</p:tagLst>
</file>

<file path=ppt/theme/theme1.xml><?xml version="1.0" encoding="utf-8"?>
<a:theme xmlns:a="http://schemas.openxmlformats.org/drawingml/2006/main" name="new_ide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0819E"/>
        </a:solidFill>
        <a:ln w="28575"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/>
          </a:solidFill>
          <a:tailEnd type="stealth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2840</Words>
  <Application>WPS 演示</Application>
  <PresentationFormat>宽屏</PresentationFormat>
  <Paragraphs>144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Avenir Book</vt:lpstr>
      <vt:lpstr>Agency FB</vt:lpstr>
      <vt:lpstr>Times New Roman</vt:lpstr>
      <vt:lpstr>Circular</vt:lpstr>
      <vt:lpstr>Segoe Print</vt:lpstr>
      <vt:lpstr>Calibri</vt:lpstr>
      <vt:lpstr>微软雅黑</vt:lpstr>
      <vt:lpstr>Arial Unicode MS</vt:lpstr>
      <vt:lpstr>Arial</vt:lpstr>
      <vt:lpstr>new_idea</vt:lpstr>
      <vt:lpstr>EEG &amp; fNIRS Based Alzheimer's Disease Detection</vt:lpstr>
      <vt:lpstr>Introduction: Alzheimer’s Disease</vt:lpstr>
      <vt:lpstr>Introduction: Alzheimer’s Disease</vt:lpstr>
      <vt:lpstr>Introduction: EEG &amp; fNIRS</vt:lpstr>
      <vt:lpstr>Introduction: EEG &amp; fNIRS</vt:lpstr>
      <vt:lpstr>Methods: the Four Tasks</vt:lpstr>
      <vt:lpstr>Methods: Pipeline</vt:lpstr>
      <vt:lpstr>Experiment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22020</dc:creator>
  <cp:lastModifiedBy>过路人</cp:lastModifiedBy>
  <cp:revision>49</cp:revision>
  <dcterms:created xsi:type="dcterms:W3CDTF">2023-08-09T12:44:00Z</dcterms:created>
  <dcterms:modified xsi:type="dcterms:W3CDTF">2024-12-05T23:28:52Z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