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Arial Black" panose="020B0A04020102020204" pitchFamily="34" charset="0"/>
      <p:bold r:id="rId5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B84941F8-2F36-43DD-836F-55A2072DB9B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5159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85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1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1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78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873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6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202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58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770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20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81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4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107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09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397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621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324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643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420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507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91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396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39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104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109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574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436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412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795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6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70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1487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09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11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279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266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695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09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08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79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38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57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84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FOUR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 Black"/>
              <a:buChar char="•"/>
              <a:defRPr/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 Black"/>
              <a:buChar char=" "/>
              <a:defRPr/>
            </a:lvl2pPr>
            <a:lvl3pPr marL="1143000" marR="0" indent="-50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 Black"/>
              <a:buChar char=" "/>
              <a:defRPr/>
            </a:lvl3pPr>
            <a:lvl4pPr marL="1600200" marR="0" indent="-50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 Black"/>
              <a:buChar char=" "/>
              <a:defRPr/>
            </a:lvl4pPr>
            <a:lvl5pPr marL="2057400" marR="0" indent="-50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 Black"/>
              <a:buChar char=" "/>
              <a:defRPr/>
            </a:lvl5pPr>
            <a:lvl6pPr marL="2514600" marR="0" indent="-50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 Black"/>
              <a:buChar char=" "/>
              <a:defRPr/>
            </a:lvl6pPr>
            <a:lvl7pPr marL="3429000" marR="0" indent="-50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 Black"/>
              <a:buChar char=" "/>
              <a:defRPr/>
            </a:lvl7pPr>
            <a:lvl8pPr marL="4800600" marR="0" indent="-50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 Black"/>
              <a:buChar char=" "/>
              <a:defRPr/>
            </a:lvl8pPr>
            <a:lvl9pPr marL="6629400" marR="0" indent="-50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 Black"/>
              <a:buChar char=" 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010400" y="638175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781675" y="866550"/>
            <a:ext cx="7772400" cy="525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lang="en-U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მემკვიდრეობა</a:t>
            </a:r>
            <a:br>
              <a:rPr lang="en-US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lang="en-US" sz="6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342900" y="1596575"/>
            <a:ext cx="8458200" cy="509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double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getSalary()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/* მშობლის getSalary-ის გამოძახება */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baseSalary =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US" sz="3000" b="1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.getSalary(); 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baseSalary + bonus;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133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მშობელი კლასის მეთოდის გამოძახება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42900" y="890975"/>
            <a:ext cx="8458200" cy="5792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შვილი კლასის კონსტრუირებისას აუცილებელია მშობელი კლასის კონსტრუირება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შვილი კლასის კონსტრუქტორის პირველი ხაზი უნდა იყოს მშობლის კონსტრუქტორის გამოძახება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-ის საშუალებით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Manager(String n, double s, int year, 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int month, int day) {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(n, s, year, month, day);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bonus = 0;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78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შვილი კლასის კონსტრუირება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342900" y="1478975"/>
            <a:ext cx="8458200" cy="520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თუ მშობელ კლასს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აქვს უპარამეტრო კონსტრუქტორი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(გაჩუმებითი კონსტრუქტორი) და შვილი კლასის კონსტრუქტორი ცხადი გზით არ იძახებს მშობლის კონსტრუქტორს ხდება უპარამეტრო კონსტრუქტორის გამოძახება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თუ მშობელ კლასს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არ აქვს უპარამეტრო კონსტრუქტორი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მაშინ აუცილებელია მშობელი კლასის კონსტრუქტორის ცხადი გამოძახება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125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მშობელი კონსტრუქტორის არაცხადი გამოძახება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342900" y="1478975"/>
            <a:ext cx="8458200" cy="5204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თუ მშობელ კლასს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აქვს უპარამეტრო კონსტრუქტორი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(გაჩუმებითი კონსტრუქტორი) და შვილი კლასის კონსტრუქტორი ცხადი გზით არ იძახებს მშობლის კონსტრუქტორს ხდება უპარამეტრო კონსტრუქტორის გამოძახება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თუ მშობელ კლასს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არ აქვს უპარამეტრო კონსტრუქტორი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მაშინ აუცილებელია მშობელი კლასის კონსტრუქტორის ცხადი გამოძახება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125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მშობელი კონსტრუქტორის არაცხადი გამოძახება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342900" y="881150"/>
            <a:ext cx="8458200" cy="588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რადგან შვილს აქვს ყველაფერი რაც აქვს მშობელს შვილი შეიძლება გამოყენებულ იქნას ნებისმიერ ადგილას სადაც მოიაზრება მშობელი. მაგ: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Manager boss =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Manager(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"Carl Cracker"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80000,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1987, 12, 15);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boss.setBonus(5000);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Employee[] staff =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Employee[3]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staff[0] = boss;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staff[1] =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"Harry Hacker"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50000, 1989, 10, 1);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staff[2] =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"Tony Tester",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40000, 1990, 3, 15);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შვილის დაყვანა მშობელზე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342900" y="881150"/>
            <a:ext cx="8458200" cy="588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რადგან შვილს აქვს ყველაფერი რაც აქვს მშობელს შვილი შეიძლება გამოყენებულ იქნას ნებისმიერ ადგილას სადაც მოიაზრება მშობელი. მაგ: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Manager boss =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Manager(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"Carl Cracker"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80000,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1987, 12, 15);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boss.setBonus(5000);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Employee[] staff =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Employee[3]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staff[0] = boss;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staff[1] =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"Harry Hacker"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50000, 1989, 10, 1);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staff[2] =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"Tony Tester",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40000, 1990, 3, 15);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შვილის დაყვანა მშობელზე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342900" y="1361375"/>
            <a:ext cx="8458200" cy="539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(Employee e : staff)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System.</a:t>
            </a:r>
            <a:r>
              <a:rPr lang="en-US" sz="2400" b="1" i="1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.println(e.getName() +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e.getSalary());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გამოტანილი შედეგი: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Carl Cracker 85000.0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Harry Hacker 50000.0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Tommy Tester 40000.0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პოლიმორფიზმი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342900" y="1361375"/>
            <a:ext cx="8458200" cy="539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e.getSalary() იძახებს სწორ მეთოდს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გამოცხადებული ტიპი არის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მაგრამ სინამდვილეში ობიექტი არის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-ის ტიპის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იმ ფაქტს რომ ობიექტის ტიპის ცვლადი შეიძლება ამისამართებდეს სხვადასხვა ტიპზე ეწოდება </a:t>
            </a:r>
            <a:r>
              <a:rPr lang="en-US" sz="3000" b="1" i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პოლიმორფიზმი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პოლიმორფიზმი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342900" y="1361375"/>
            <a:ext cx="8458200" cy="257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მემკვიდრეობა არ არის შეზღუდული მხოლოდ ერთ დონეზე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მაგალითად შესაძლებელია შეიქმნას კლასი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Executive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რაც იქნება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-ის შვილობილი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მემკვიდრეობის იერარქია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75" y="4056550"/>
            <a:ext cx="6988274" cy="2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342900" y="1361375"/>
            <a:ext cx="8458200" cy="5360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ხშირად ობიექტის ტიპის ცვლადი მიმართულია შვილობილ კლასზე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ობიექტისთვის შვილობილი კლასის მეთოდის გამოსაძახებლად გამოიყენება Cast-ი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Manager boss =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Manager(. . .);</a:t>
            </a:r>
            <a:b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Employee[] staff =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Employee[3];</a:t>
            </a:r>
            <a:b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staff[0] = boss;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boss.setBonus(5000); </a:t>
            </a: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// მუშაობს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staff[0].setBonus(5000);</a:t>
            </a: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 // შეცდომა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პოლიმორფიზმი და Cast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381000" y="1015150"/>
            <a:ext cx="8458200" cy="561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ფუნდამენტური კონცეფცია ობიექტზე ორიენტირებულ პროგრამირებაში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იდეა არის ახალი </a:t>
            </a:r>
            <a:r>
              <a:rPr lang="en-US" sz="3000">
                <a:solidFill>
                  <a:srgbClr val="EA9999"/>
                </a:solidFill>
                <a:latin typeface="Arial Black"/>
                <a:ea typeface="Arial Black"/>
                <a:cs typeface="Arial Black"/>
                <a:sym typeface="Arial Black"/>
              </a:rPr>
              <a:t>(შვილი)</a:t>
            </a: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კლასის შექმნა სხვა არსებულ </a:t>
            </a:r>
            <a:r>
              <a:rPr lang="en-US" sz="3000">
                <a:solidFill>
                  <a:srgbClr val="EA9999"/>
                </a:solidFill>
                <a:latin typeface="Arial Black"/>
                <a:ea typeface="Arial Black"/>
                <a:cs typeface="Arial Black"/>
                <a:sym typeface="Arial Black"/>
              </a:rPr>
              <a:t>(მშობელ)</a:t>
            </a: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კლასზე დაფუძნებით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შვილი კლასი მემკვიდრეობით იღებს მეთოდებს მშობელი კლასისგან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კოდის ხელახლა გამოყენების (reuse) გზა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შვილ კლასს ემატება ახალი მეთოდები და ველები რაც ამზადებს მას სხვა სახის გამოყენებისთვის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lang="en-US" sz="3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140374"/>
            <a:ext cx="8229600" cy="79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რა არის მემკვიდრეობა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342900" y="1880800"/>
            <a:ext cx="8458200" cy="484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Cast-ის საშუალებით შესაძლებალია ობიექტის შვილ კლასზე დაყვანა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როდესაც ობიექტი სინამდვილეში არის შვილი კლასის ტიპის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Manager boss = </a:t>
            </a:r>
            <a:r>
              <a:rPr lang="en-US" sz="30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(Manager) staff[0];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/* შეცდომა რადგან staff[1]-ში არის Employee -ტიპის ობიექტი */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Manager boss = (Manager) staff[1]; 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A4C2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125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შვილ კლასზე გადამისამართება (Cast)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342900" y="1028075"/>
            <a:ext cx="8458200" cy="299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ისეთი ზოგადი კლასი რომლის იმპლემენტაცია წარმოუდგენელია და/ან შეუძლებელია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მაგალითად Person კლასი Employee კლასისთვის მაშინ როდესაც გვაქვს Student-იც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A4C2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86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აბსტრაქტული კლასები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00" y="4134950"/>
            <a:ext cx="7213675" cy="25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342900" y="1028075"/>
            <a:ext cx="8458200" cy="557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class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private String name;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public Person(String n)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name = n;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400" b="1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getDescription();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getName()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name;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86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აბსტრაქტული Person კლასი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342900" y="1459375"/>
            <a:ext cx="8458200" cy="514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Student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major;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Student(String n, String m)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super(n);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major = m;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getDescription()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"a student majoring in "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+ major;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122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Person-ის შვილი Student კლასი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342900" y="1502650"/>
            <a:ext cx="8458200" cy="517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Java-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ში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არის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მექანიზმი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რომ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კონკრეტულ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კლასს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შეუზღუდო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მემკვიდრეობა</a:t>
            </a:r>
            <a:endParaRPr lang="en-US" sz="3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თუ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კლასის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გამოცხადება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ხდეა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final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მოდიფიკატორით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მაშინ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სხვა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კლასი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ვერ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გააფართოვებს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(extends)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ამ</a:t>
            </a:r>
            <a:r>
              <a:rPr lang="en-US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კლასს</a:t>
            </a:r>
            <a:endParaRPr lang="en-US" sz="3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101675"/>
            <a:ext cx="8229600" cy="13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მემკვიდრეობის აკრძალვა კლასისთვის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3"/>
          <p:cNvSpPr txBox="1">
            <a:spLocks/>
          </p:cNvSpPr>
          <p:nvPr/>
        </p:nvSpPr>
        <p:spPr>
          <a:xfrm>
            <a:off x="177420" y="2792969"/>
            <a:ext cx="8458200" cy="517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80000"/>
              </a:lnSpc>
              <a:spcBef>
                <a:spcPts val="640"/>
              </a:spcBef>
            </a:pPr>
            <a:r>
              <a:rPr lang="en-US" sz="44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II</a:t>
            </a:r>
            <a:r>
              <a:rPr lang="ka-GE" sz="44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ნაწილი</a:t>
            </a:r>
            <a:endParaRPr lang="ka-GE" sz="4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74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ubTitle" idx="4294967295"/>
          </p:nvPr>
        </p:nvSpPr>
        <p:spPr>
          <a:xfrm>
            <a:off x="342900" y="1273175"/>
            <a:ext cx="8458200" cy="539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მემკვიდრეობის ჯაჭვის ბოლო დონე ყველა კლასისთვის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არაა საჭირო Object-ის, როგორც მშობლის, ცხადად მითითება:</a:t>
            </a:r>
            <a:b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Object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გაჩუმებით ყველა კლასი არის Object-ის შვილობილი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Object-ში მოთავსებულია ყველა კლასისთვის სასარგებლო მეთოდები: </a:t>
            </a:r>
            <a:r>
              <a:rPr lang="en-US" sz="300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equals, hashCode, toString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და ა.შ.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 კოსმიური მშობელი</a:t>
            </a:r>
          </a:p>
        </p:txBody>
      </p:sp>
    </p:spTree>
    <p:extLst>
      <p:ext uri="{BB962C8B-B14F-4D97-AF65-F5344CB8AC3E}">
        <p14:creationId xmlns:p14="http://schemas.microsoft.com/office/powerpoint/2010/main" val="10156030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ubTitle" idx="4294967295"/>
          </p:nvPr>
        </p:nvSpPr>
        <p:spPr>
          <a:xfrm>
            <a:off x="342900" y="949775"/>
            <a:ext cx="8458200" cy="576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მეთოდი რომელიც ადარებს ორ ობიექტს მისი მდგომარეობის იდენტურობის მიხედვით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equals მეთოდი ადგენს არის თუ არა ორი ობიექტი ტოლი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Object-ის equals-ის იმპლემენტაცია ადგენს ორი ობიექტი არის თუ არა ზუსტად იგივე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ეს დიდ რაოდენობა კლასებისთვის გამოსადეგია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</a:p>
        </p:txBody>
      </p:sp>
    </p:spTree>
    <p:extLst>
      <p:ext uri="{BB962C8B-B14F-4D97-AF65-F5344CB8AC3E}">
        <p14:creationId xmlns:p14="http://schemas.microsoft.com/office/powerpoint/2010/main" val="2404337881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4294967295"/>
          </p:nvPr>
        </p:nvSpPr>
        <p:spPr>
          <a:xfrm>
            <a:off x="342900" y="949775"/>
            <a:ext cx="8458200" cy="576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reflexive: ყველა არა null-ი ობიექტისთვის x.equals(x) უნდა იყოს true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symmetric: ნებისმიერი x და y-ისთვის x.equals(y) უნდა იყოს true თუ y.equals(x) არის true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transitive: ნებისმიერი x, y და z-ისთვის: თუ x.equals(y) არის true და თუ y.equals(z) არის true, მაშინ x.equals(z) უნდა იყოს true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ყველა არა null-ი x-ისთვის x.equals(null) უნდა იყოს false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equals-ის კონტრაქტი</a:t>
            </a:r>
          </a:p>
        </p:txBody>
      </p:sp>
    </p:spTree>
    <p:extLst>
      <p:ext uri="{BB962C8B-B14F-4D97-AF65-F5344CB8AC3E}">
        <p14:creationId xmlns:p14="http://schemas.microsoft.com/office/powerpoint/2010/main" val="2195352879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ubTitle" idx="4294967295"/>
          </p:nvPr>
        </p:nvSpPr>
        <p:spPr>
          <a:xfrm>
            <a:off x="342900" y="743950"/>
            <a:ext cx="8458200" cy="593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 {</a:t>
            </a:r>
          </a:p>
          <a:p>
            <a:pPr marL="4572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boolean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equals(Object otherObject) {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// სწრაფი ტესტი თუ ობიექტების იგივეობის შემოწმებისთვის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(this == otherObject) {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true 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// ბრუნდება false თუ გადმოცემული ობიექტი არის null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(otherObject == null) 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false 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// თუ კლასები არ ემთხვევა გამორიცხულია მათი ტოლობა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(getClass() != otherObject.getClass())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// დადგენილია რომ otherObject-ი არის Employee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Employee other = (Employee) otherObject;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// ინდივიდუალური ველების შემოწმება ტოლობაზე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name.equals(other.name)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&amp;&amp; salary == other.salary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&amp;&amp; hireDay.equals(other.hireDay);</a:t>
            </a:r>
          </a:p>
          <a:p>
            <a:pPr marL="4572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54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Employee-ს equals</a:t>
            </a:r>
          </a:p>
        </p:txBody>
      </p:sp>
    </p:spTree>
    <p:extLst>
      <p:ext uri="{BB962C8B-B14F-4D97-AF65-F5344CB8AC3E}">
        <p14:creationId xmlns:p14="http://schemas.microsoft.com/office/powerpoint/2010/main" val="32063661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342900" y="927125"/>
            <a:ext cx="8458200" cy="576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დავუბრუნდეთ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კლასს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ყველა თანამშრომელი არ არის ერთი და იგივე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არსებობს, მაგალითად, მენეჯერი რომელიც განსხვავდება უმრავლესობა თანამშრომლისგან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მენეჯერს (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Manager </a:t>
            </a: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კლასი) ხელფასის გარდა აქვს დამატებით </a:t>
            </a:r>
            <a:r>
              <a:rPr lang="en-US" sz="3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ბონუსი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ყველა მენეჯერი (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 არის თანამშრომელი (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) 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ყველაფერი რაც აქვს თანამშრომელს აქვს მენეჯერსაც + სხვა დეტალები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en-US" sz="3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lang="en-US" sz="3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101674"/>
            <a:ext cx="8229600" cy="7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მაგალითი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ubTitle" idx="4294967295"/>
          </p:nvPr>
        </p:nvSpPr>
        <p:spPr>
          <a:xfrm>
            <a:off x="342900" y="1625775"/>
            <a:ext cx="8458200" cy="519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getClass() უზრუნველყოფს რომ გადმოცემული ობიექტი იყოს იგივე კლასის ეგზემპლარი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შვილობილი მეთოდის equals-ი უნდა იძახებდეს მშობლის equals. თუ ტესტი ვერ გაივლის გამორიცხულია შვილები იყოს ტოლი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Manager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{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equals(Object otherObject) {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(!super.equals(otherObject)) {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false 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// მშობელმა შეამოწმა რომ იგივე კლასის ეგზემპლარია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Manager other = (Manager) otherObject;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return bonus == other.bonus;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11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equals-ის მეთოდი შვილობილი კლასისთვის</a:t>
            </a:r>
          </a:p>
        </p:txBody>
      </p:sp>
    </p:spTree>
    <p:extLst>
      <p:ext uri="{BB962C8B-B14F-4D97-AF65-F5344CB8AC3E}">
        <p14:creationId xmlns:p14="http://schemas.microsoft.com/office/powerpoint/2010/main" val="3454512742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4294967295"/>
          </p:nvPr>
        </p:nvSpPr>
        <p:spPr>
          <a:xfrm>
            <a:off x="342900" y="1381425"/>
            <a:ext cx="8458200" cy="519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ობიექტის კლასები იგივეობის დასადგენად equals-ში ხშირად გამოიყენება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b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(!(otherObject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Employee))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გარკვეულ შემთხვევებში სიმეტრიულობის კანონი ირღვევა. მაგალითად Employee-ს (e) და Manager-ის (m) შემთხვევაში: e.equals(m) არის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მაგრამ m.equals(e) არის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თუ equals მეთოდი სრულყოფილად ერგება ყველა შვილობილ კლასს მაშინ ხდება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-ის გამოყენება და მშობილის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equals-ი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ცხადდება როგორც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100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 და მემკვიდრეობა</a:t>
            </a:r>
          </a:p>
        </p:txBody>
      </p:sp>
    </p:spTree>
    <p:extLst>
      <p:ext uri="{BB962C8B-B14F-4D97-AF65-F5344CB8AC3E}">
        <p14:creationId xmlns:p14="http://schemas.microsoft.com/office/powerpoint/2010/main" val="1675704518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ubTitle" idx="4294967295"/>
          </p:nvPr>
        </p:nvSpPr>
        <p:spPr>
          <a:xfrm>
            <a:off x="342900" y="1039750"/>
            <a:ext cx="8458200" cy="5501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დაარქვით ცხად პარამეტრს otherObject მოგვიანებით ქასთის შემდეგ ცვლადს დაარქვით other-ი.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შეამოწმეთ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== otherObject)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null-ზე შემოწმება: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(otherObject == null)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თუ სემანტიკა იგივეა ყველა შვილობილ კლასში გამოიყენეთ </a:t>
            </a:r>
            <a:r>
              <a:rPr lang="en-US" sz="240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instanceof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თუ განსხვავდება გამოიყენეთ </a:t>
            </a:r>
            <a:r>
              <a:rPr lang="en-US" sz="240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დაქასთვა: 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ClassName other = (ClassName) otherObject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.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შეადარეთ მნიშვნელოვანი ველები რომლებიც ობიექტისთვის გამოხატავენ იდენტობას 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აირიდეთ შეცდომა equals (Employee otherObject)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65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equals-ის რეცეპტი</a:t>
            </a:r>
          </a:p>
        </p:txBody>
      </p:sp>
    </p:spTree>
    <p:extLst>
      <p:ext uri="{BB962C8B-B14F-4D97-AF65-F5344CB8AC3E}">
        <p14:creationId xmlns:p14="http://schemas.microsoft.com/office/powerpoint/2010/main" val="373673338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342900" y="1105450"/>
            <a:ext cx="8458200" cy="55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hashCode არის Object-ის მეთოდი რომელიც აბრუნებს Integer-ის ტიპის მთლე რიცხვა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hashCode ისე უნდა დაიმპლემენტირდეს რომ თუ x და y არის სხვადასხვა ობიექტების მაშინ ალბათობა იმისა რომ hashCode-ები განსხვავებული იქნება უნდა იყოს მაღალი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Object-ისთვის hashCode ითვლება ობიექტის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მეხსიერებაში 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მდებარეობის მისამართიდან გამომდინარე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hashCode</a:t>
            </a:r>
          </a:p>
        </p:txBody>
      </p:sp>
    </p:spTree>
    <p:extLst>
      <p:ext uri="{BB962C8B-B14F-4D97-AF65-F5344CB8AC3E}">
        <p14:creationId xmlns:p14="http://schemas.microsoft.com/office/powerpoint/2010/main" val="2455174599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342900" y="1273175"/>
            <a:ext cx="8458200" cy="539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hash = 0;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 = 0; i &lt; length(); i++)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hash = 31 * hash + charAt(i);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Employee-ს hashCode-ის მაგალითი: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Employee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int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hashCode()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return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7 * name.hashCode()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+ 11 * new Double(salary).hashCode()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+ 13 * hireDay.hashCode();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String-ის hashCode</a:t>
            </a:r>
          </a:p>
        </p:txBody>
      </p:sp>
    </p:spTree>
    <p:extLst>
      <p:ext uri="{BB962C8B-B14F-4D97-AF65-F5344CB8AC3E}">
        <p14:creationId xmlns:p14="http://schemas.microsoft.com/office/powerpoint/2010/main" val="294038013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4294967295"/>
          </p:nvPr>
        </p:nvSpPr>
        <p:spPr>
          <a:xfrm>
            <a:off x="342900" y="1105450"/>
            <a:ext cx="8458200" cy="55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თუ x.equals(y) მაშინ x.hashCode() === y.hashCode(), შესაბამისად hashCode-ის დათვლაში უნდა მონაწილეობდნენ ის ველები რაც მონაწილეობს equals-ში (შესაძლებელია არა ყველა)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სხვადასხვა ველები უნდა გამრავლდეს სხვადასხვა პრიმიტიულ რიცხვებზე და დაჯამდეს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პრიმიტიული რიცხვები უნდა იყოს მაქსიმალური საზღვრებიდან გამომდინარე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hashCode-ის რეცეპტი</a:t>
            </a:r>
          </a:p>
        </p:txBody>
      </p:sp>
    </p:spTree>
    <p:extLst>
      <p:ext uri="{BB962C8B-B14F-4D97-AF65-F5344CB8AC3E}">
        <p14:creationId xmlns:p14="http://schemas.microsoft.com/office/powerpoint/2010/main" val="341186506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342900" y="1646800"/>
            <a:ext cx="8458200" cy="502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თუ კლასი განსაზღვრულია იმისთვის რომ შეინახოს Map-ში აუცილებელია hashCode-ის გადატვირთვა (equal-თან ერთად)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საქმის გასამარტივებლად შესაძლებელია Object.hash-ის გამოყენება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Object</a:t>
            </a:r>
            <a:r>
              <a:rPr lang="en-US" sz="24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hash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(name, salary, hireDay);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java.util.Arrays.hashCode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(arr) - გამოიყენეთ მასივის hashCode-ის განსასაზღვრად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112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hashCode თან დაკავშირებული რჩევები</a:t>
            </a:r>
          </a:p>
        </p:txBody>
      </p:sp>
    </p:spTree>
    <p:extLst>
      <p:ext uri="{BB962C8B-B14F-4D97-AF65-F5344CB8AC3E}">
        <p14:creationId xmlns:p14="http://schemas.microsoft.com/office/powerpoint/2010/main" val="553156420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342900" y="1105450"/>
            <a:ext cx="8458200" cy="55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ზოგადი კონტრაქტი: აბრუნებს ობიექტის მდგომარეობის რეპრეზენტაციას სტრიქონის სახით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როდესაც ობიექტის კონკატეაცია ხდება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“+”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-ით Java ავტომატურად იძახებს ობიექტის toString მეთოდს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Employee-ს toString მაგალითი: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String toString() {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"Employee[name="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+ name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+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",salary="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+ salary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+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",hireDay="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+ hireDay</a:t>
            </a:r>
          </a:p>
          <a:p>
            <a:pPr marL="0" marR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+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"]"</a:t>
            </a: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2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</a:p>
        </p:txBody>
      </p:sp>
    </p:spTree>
    <p:extLst>
      <p:ext uri="{BB962C8B-B14F-4D97-AF65-F5344CB8AC3E}">
        <p14:creationId xmlns:p14="http://schemas.microsoft.com/office/powerpoint/2010/main" val="80496697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342900" y="1601225"/>
            <a:ext cx="8458200" cy="489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ყველა პრიმიტიულ ტიპს შეესაბამება თავისი კლასი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მაგალითად Integer-ი შეესაბამება პრიმიტიულ ტიპს int-ს 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ასეთ შემთხვევებს ეწოდებათ შემფუთავები (wrappers)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პრიმიტიული ტიპების wrapper-ებია: Integer , Long , Float , Double , Short , Byte , Character , და Boolean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126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ობიექტების შემფუთავი კლასები და “Autoboxing”-ი</a:t>
            </a:r>
          </a:p>
        </p:txBody>
      </p:sp>
    </p:spTree>
    <p:extLst>
      <p:ext uri="{BB962C8B-B14F-4D97-AF65-F5344CB8AC3E}">
        <p14:creationId xmlns:p14="http://schemas.microsoft.com/office/powerpoint/2010/main" val="895536141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ubTitle" idx="4294967295"/>
          </p:nvPr>
        </p:nvSpPr>
        <p:spPr>
          <a:xfrm>
            <a:off x="342900" y="1774650"/>
            <a:ext cx="8458200" cy="489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Wrapper-ები არიან არამუტირებადი კლასები - მისი შექმნის შემდეგ არ ეცვლებათ მნიშვნელობა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ხანდახან იქმნება ილუზია რომ Wrapper-ი კლასები იდენტურია (==) მაგრამ ეს ასე არ არის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გმოიყენეთ equals მეთოდი მათ შესადარებლად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ხანდახან </a:t>
            </a:r>
            <a:r>
              <a:rPr lang="en-US" sz="2800" i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შესაძლებელია </a:t>
            </a: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Wrapper-ები მართლაც == ერთმანეთს მაგრამ ნუ მიენდობით ბედს!!!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126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ობიექტების შემფუთავი კლასები და “Autoboxing”-ი</a:t>
            </a:r>
          </a:p>
        </p:txBody>
      </p:sp>
    </p:spTree>
    <p:extLst>
      <p:ext uri="{BB962C8B-B14F-4D97-AF65-F5344CB8AC3E}">
        <p14:creationId xmlns:p14="http://schemas.microsoft.com/office/powerpoint/2010/main" val="291543998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342900" y="927125"/>
            <a:ext cx="8458200" cy="576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Manager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{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/* აქ გამოცხადდება დამატებითი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      მეთოდები და კლასები */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საგასაღებო სიტყვა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მიუთითებს რომ ახალი კლასი დაფუძნებულია არსებულზე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1674"/>
            <a:ext cx="8229600" cy="7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Manager კლასის აღწერა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342900" y="1774650"/>
            <a:ext cx="8458200" cy="489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Java SE 5.0-მდე ყველა მეთოდს ქონდა ფიქსირებული რაოდენობის პარამეტრები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შესაძლებელია გაკეთდეს მეთოდი რომელიც გამოიძახება სხვადასხვა რაოდენობის პარამეტრისთვის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</a:pPr>
            <a:r>
              <a:rPr lang="en-US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ასეთ პარამეტრებს ხანდახან “varargs”-ებს უწოდებენ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126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ცვლადი პარამეტრების მეთოდები</a:t>
            </a:r>
          </a:p>
        </p:txBody>
      </p:sp>
    </p:spTree>
    <p:extLst>
      <p:ext uri="{BB962C8B-B14F-4D97-AF65-F5344CB8AC3E}">
        <p14:creationId xmlns:p14="http://schemas.microsoft.com/office/powerpoint/2010/main" val="3203664897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ubTitle" idx="4294967295"/>
          </p:nvPr>
        </p:nvSpPr>
        <p:spPr>
          <a:xfrm>
            <a:off x="342900" y="1062925"/>
            <a:ext cx="8458200" cy="561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System.out.printf(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n);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System.out.printf(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"%d %s"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n,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"widgets"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printf მეთოდი გამოცხადებულია შემდეგნაირად: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PrintStream printf(String fmt, </a:t>
            </a:r>
            <a:r>
              <a:rPr lang="en-US" sz="1800" b="1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Object…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args) { 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format(fmt, args); 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args-ზე მიმართვა ხდება ისე თითქოს იყოს მასივი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სინამდვილეში Java “varargs”-ებს ექცევა ისე როგორც მასივებს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“vararg”-ი უნდა იყოს გამოცხადებული მეთოდის ბოლო პარამეტრად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9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</a:p>
        </p:txBody>
      </p:sp>
    </p:spTree>
    <p:extLst>
      <p:ext uri="{BB962C8B-B14F-4D97-AF65-F5344CB8AC3E}">
        <p14:creationId xmlns:p14="http://schemas.microsoft.com/office/powerpoint/2010/main" val="1567568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342900" y="1062925"/>
            <a:ext cx="8458200" cy="576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Enumeration-ის ტიპური გამოცხადება:</a:t>
            </a:r>
            <a:b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enum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Size { SMALL, MEDIUM, LARGE, EXTRA_LARGE };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ეს არის კლასი ზუსტად ოთხი ეგზემპლარით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არ არის შესაძლებელი დამატებითი ეგზემპლარის კონსტრუირება, ეგზემპლარები მკაცრად განსაზღვრულია თვითონ გამოცხადებაში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Enumeration-ს არ ჭირდება equals მეთოდი, გამოიყენება ==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ყველა Enumeration-ი არის Enum კლასის შვილობილი რომელიც გვაწვდის სასარგებლო მეთოდებს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მაგალითად Size.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.toString() ===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“SMALL”</a:t>
            </a: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აქვს მეთოდი </a:t>
            </a:r>
            <a:r>
              <a:rPr lang="en-US" sz="2400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რომელიც აბრუნებს Enumeration-ის ყველა წევრის მასივს</a:t>
            </a:r>
            <a:b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Size[] values = Size.values();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9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Enumeration კლასები</a:t>
            </a:r>
          </a:p>
        </p:txBody>
      </p:sp>
    </p:spTree>
    <p:extLst>
      <p:ext uri="{BB962C8B-B14F-4D97-AF65-F5344CB8AC3E}">
        <p14:creationId xmlns:p14="http://schemas.microsoft.com/office/powerpoint/2010/main" val="2900510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subTitle" idx="4294967295"/>
          </p:nvPr>
        </p:nvSpPr>
        <p:spPr>
          <a:xfrm>
            <a:off x="342900" y="1062925"/>
            <a:ext cx="8458200" cy="5764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Enumeration-ს შესაძლებელია დაემატოს კერძო კონსტრუქტორები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enum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Size {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SMALL(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"S"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), MEDIUM(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"M"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), LARGE(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"L"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),    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EXTRA_LARGE(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"XL"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String abbreviation;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Size(String abbreviation) { 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this.abbreviation = abbreviation; 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String getAbbreviation() { 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abbreviation; 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79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Enumeration-ის კონსტრუქტორები</a:t>
            </a:r>
          </a:p>
        </p:txBody>
      </p:sp>
    </p:spTree>
    <p:extLst>
      <p:ext uri="{BB962C8B-B14F-4D97-AF65-F5344CB8AC3E}">
        <p14:creationId xmlns:p14="http://schemas.microsoft.com/office/powerpoint/2010/main" val="31226705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342900" y="1858850"/>
            <a:ext cx="8458200" cy="457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მაგალითად მოცემულია სტრიქონი </a:t>
            </a:r>
            <a:r>
              <a:rPr lang="en-US" sz="36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"XL"</a:t>
            </a: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იპოვეთ/დააბრუბეთ მისი შესაბამისი Size-ის ეგზემპლარი (Size.EXTRA_LARGE)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154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Size-ის წევრის ამოღება მისი abbreviation-ით  </a:t>
            </a:r>
          </a:p>
        </p:txBody>
      </p:sp>
    </p:spTree>
    <p:extLst>
      <p:ext uri="{BB962C8B-B14F-4D97-AF65-F5344CB8AC3E}">
        <p14:creationId xmlns:p14="http://schemas.microsoft.com/office/powerpoint/2010/main" val="6770746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ubTitle" idx="4294967295"/>
          </p:nvPr>
        </p:nvSpPr>
        <p:spPr>
          <a:xfrm>
            <a:off x="342900" y="1345575"/>
            <a:ext cx="8458200" cy="536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enum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Size {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private static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Map&lt;String, Size&gt; </a:t>
            </a:r>
            <a:r>
              <a:rPr lang="en-US" sz="1800" b="1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entriesMap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static 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 b="1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entriesMap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HashMap&lt;String, Size&gt;();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for (Size size : Size.values()) {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lang="en-US" sz="1800" b="1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entriesMap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.put(size.getAbbreviation(), size);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Size getSize(String abbr) {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-US" sz="18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entriesMap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.get(abbr);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Size-ის წევრის ამოღება მისი abbreviation-ით  </a:t>
            </a:r>
          </a:p>
        </p:txBody>
      </p:sp>
    </p:spTree>
    <p:extLst>
      <p:ext uri="{BB962C8B-B14F-4D97-AF65-F5344CB8AC3E}">
        <p14:creationId xmlns:p14="http://schemas.microsoft.com/office/powerpoint/2010/main" val="778450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ubTitle" idx="4294967295"/>
          </p:nvPr>
        </p:nvSpPr>
        <p:spPr>
          <a:xfrm>
            <a:off x="342900" y="1858850"/>
            <a:ext cx="8458200" cy="457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Enumeration-ს </a:t>
            </a: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არ</a:t>
            </a: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შეიძლება</a:t>
            </a: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ყავდეს</a:t>
            </a: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რაიმე</a:t>
            </a: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კერძო</a:t>
            </a: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მშობელი</a:t>
            </a:r>
            <a:endParaRPr lang="en-US" sz="30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2860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სამაგიეროდ</a:t>
            </a: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შეიძლება</a:t>
            </a: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აიმპლემენტირებდეს</a:t>
            </a: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ინტერფეისს</a:t>
            </a:r>
            <a:r>
              <a:rPr lang="en-US" sz="3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(Interface) </a:t>
            </a:r>
            <a:r>
              <a:rPr lang="en-US" sz="30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ka-GE" sz="30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განვიხილავთ შემდეგში</a:t>
            </a:r>
            <a:endParaRPr lang="en-US" sz="2400" i="1" dirty="0">
              <a:solidFill>
                <a:srgbClr val="9FC5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endParaRPr sz="30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title" idx="4294967295"/>
          </p:nvPr>
        </p:nvSpPr>
        <p:spPr>
          <a:xfrm>
            <a:off x="457200" y="101675"/>
            <a:ext cx="8229600" cy="154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Enumeration &amp; Interface </a:t>
            </a:r>
          </a:p>
        </p:txBody>
      </p:sp>
    </p:spTree>
    <p:extLst>
      <p:ext uri="{BB962C8B-B14F-4D97-AF65-F5344CB8AC3E}">
        <p14:creationId xmlns:p14="http://schemas.microsoft.com/office/powerpoint/2010/main" val="6323206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42900" y="927125"/>
            <a:ext cx="8458200" cy="576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არსებულ კლასს ქვია: სუპერკლასი (</a:t>
            </a:r>
            <a:r>
              <a:rPr lang="en-US" sz="30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superclass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), ან საბაზისო კლასი (</a:t>
            </a:r>
            <a:r>
              <a:rPr lang="en-US" sz="30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base class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), ან მშობელი კლასი (</a:t>
            </a:r>
            <a:r>
              <a:rPr lang="en-US" sz="30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parent class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ახალ კლასს ქვია: ქვეკლასი (</a:t>
            </a:r>
            <a:r>
              <a:rPr lang="en-US" sz="30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subclass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), ან წარმოშობილი კლასი (</a:t>
            </a:r>
            <a:r>
              <a:rPr lang="en-US" sz="30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derived class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), ან შვილობილი კლასი (</a:t>
            </a:r>
            <a:r>
              <a:rPr lang="en-US" sz="30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child class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457200" marR="0" lvl="0" indent="-22860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კლასს არ ეწოდება superclass იმის გამო რომ მას აქვს უფრო მეტი ფუნქციონალი ვიდრე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-ს. სინამდვილეში პირიქითაა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01674"/>
            <a:ext cx="8229600" cy="7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ტერმინოლოგია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342900" y="927125"/>
            <a:ext cx="8458200" cy="576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Manager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კლასი მოიცავს უფრო მეტ ინფორმაციას და უფრო მეტ მეთოდს ვიდრე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b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30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Manager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{</a:t>
            </a:r>
          </a:p>
          <a:p>
            <a:pPr mar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private double</a:t>
            </a: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 bonus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setBonus(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b) {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bonus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b;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01674"/>
            <a:ext cx="8229600" cy="7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კლასი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42900" y="927125"/>
            <a:ext cx="8458200" cy="576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Manager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კლასი მოიცავს უფრო მეტ ინფორმაციას და უფრო მეტ მეთოდს ვიდრე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b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30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Manager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Employee {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private double</a:t>
            </a: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 bonus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setBonus(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b) {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bonus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b;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01674"/>
            <a:ext cx="8229600" cy="7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კლასი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42900" y="927125"/>
            <a:ext cx="8458200" cy="576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Manager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კლასი მოიცავს: name, salary hireDay, და bonus ველებს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name, salary hireDay მემკვიდრეობით არის მიღებული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Employee </a:t>
            </a: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-სგან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შვილობილ კლასში აღიწერება მხოლოდ </a:t>
            </a:r>
            <a:r>
              <a:rPr lang="en-US" sz="3000" b="1" i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სხვაობა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ხშირ შემთხვევაში შვილობილი კლასისთვის ყველა მეთოდი არ არის იდენტური და საჭიროა მშობელი მეთოდის გადაწერა (override)</a:t>
            </a:r>
          </a:p>
          <a:p>
            <a: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-US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მაგალითად მენეჯერის ხელფასის დათვლის მეთოდი getSalary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01674"/>
            <a:ext cx="8229600" cy="7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კლასი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rgbClr val="0F0020"/>
            </a:gs>
          </a:gsLst>
          <a:lin ang="5400012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342900" y="927125"/>
            <a:ext cx="8458200" cy="576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getSalary() {</a:t>
            </a:r>
          </a:p>
          <a:p>
            <a:pPr marL="0" lvl="0" indent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// არ იმუშავებს, salary არ ჩანს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salary + bonus;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public double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getSalary()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/* მაინც არ მუშაობს, ჩაიციკლება */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baseSalary = getSalary(); 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baseSalary + bonus;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01674"/>
            <a:ext cx="8229600" cy="7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64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Manager</a:t>
            </a:r>
            <a:r>
              <a:rPr lang="en-U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კლასის </a:t>
            </a: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getSalary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1902</Words>
  <Application>Microsoft Office PowerPoint</Application>
  <PresentationFormat>On-screen Show (4:3)</PresentationFormat>
  <Paragraphs>319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Consolas</vt:lpstr>
      <vt:lpstr>Arial Black</vt:lpstr>
      <vt:lpstr>Arial</vt:lpstr>
      <vt:lpstr>Default Design</vt:lpstr>
      <vt:lpstr>მემკვიდრეობა </vt:lpstr>
      <vt:lpstr>რა არის მემკვიდრეობა</vt:lpstr>
      <vt:lpstr>მაგალითი</vt:lpstr>
      <vt:lpstr>Manager კლასის აღწერა </vt:lpstr>
      <vt:lpstr>ტერმინოლოგია</vt:lpstr>
      <vt:lpstr>Manager კლასი</vt:lpstr>
      <vt:lpstr>Manager კლასი</vt:lpstr>
      <vt:lpstr>Manager კლასი</vt:lpstr>
      <vt:lpstr>Manager კლასის getSalary</vt:lpstr>
      <vt:lpstr>მშობელი კლასის მეთოდის გამოძახება</vt:lpstr>
      <vt:lpstr>შვილი კლასის კონსტრუირება</vt:lpstr>
      <vt:lpstr>მშობელი კონსტრუქტორის არაცხადი გამოძახება</vt:lpstr>
      <vt:lpstr>მშობელი კონსტრუქტორის არაცხადი გამოძახება</vt:lpstr>
      <vt:lpstr>შვილის დაყვანა მშობელზე</vt:lpstr>
      <vt:lpstr>შვილის დაყვანა მშობელზე</vt:lpstr>
      <vt:lpstr>პოლიმორფიზმი</vt:lpstr>
      <vt:lpstr>პოლიმორფიზმი</vt:lpstr>
      <vt:lpstr>მემკვიდრეობის იერარქია</vt:lpstr>
      <vt:lpstr>პოლიმორფიზმი და Cast</vt:lpstr>
      <vt:lpstr>შვილ კლასზე გადამისამართება (Cast)</vt:lpstr>
      <vt:lpstr>აბსტრაქტული კლასები</vt:lpstr>
      <vt:lpstr>აბსტრაქტული Person კლასი</vt:lpstr>
      <vt:lpstr>Person-ის შვილი Student კლასი</vt:lpstr>
      <vt:lpstr>მემკვიდრეობის აკრძალვა კლასისთვის</vt:lpstr>
      <vt:lpstr>PowerPoint Presentation</vt:lpstr>
      <vt:lpstr>Object კოსმიური მშობელი</vt:lpstr>
      <vt:lpstr>equals</vt:lpstr>
      <vt:lpstr>equals-ის კონტრაქტი</vt:lpstr>
      <vt:lpstr>Employee-ს equals</vt:lpstr>
      <vt:lpstr>equals-ის მეთოდი შვილობილი კლასისთვის</vt:lpstr>
      <vt:lpstr>equals და მემკვიდრეობა</vt:lpstr>
      <vt:lpstr>equals-ის რეცეპტი</vt:lpstr>
      <vt:lpstr>hashCode</vt:lpstr>
      <vt:lpstr>String-ის hashCode</vt:lpstr>
      <vt:lpstr>hashCode-ის რეცეპტი</vt:lpstr>
      <vt:lpstr>hashCode თან დაკავშირებული რჩევები</vt:lpstr>
      <vt:lpstr>toString</vt:lpstr>
      <vt:lpstr>ობიექტების შემფუთავი კლასები და “Autoboxing”-ი</vt:lpstr>
      <vt:lpstr>ობიექტების შემფუთავი კლასები და “Autoboxing”-ი</vt:lpstr>
      <vt:lpstr>ცვლადი პარამეტრების მეთოდები</vt:lpstr>
      <vt:lpstr>printf</vt:lpstr>
      <vt:lpstr>Enumeration კლასები</vt:lpstr>
      <vt:lpstr>Enumeration-ის კონსტრუქტორები</vt:lpstr>
      <vt:lpstr>Size-ის წევრის ამოღება მისი abbreviation-ით  </vt:lpstr>
      <vt:lpstr>Size-ის წევრის ამოღება მისი abbreviation-ით  </vt:lpstr>
      <vt:lpstr>Enumeration &amp; Interface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</dc:title>
  <cp:lastModifiedBy>Computer</cp:lastModifiedBy>
  <cp:revision>2</cp:revision>
  <dcterms:modified xsi:type="dcterms:W3CDTF">2016-11-25T19:35:37Z</dcterms:modified>
</cp:coreProperties>
</file>