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5" r:id="rId3"/>
    <p:sldId id="299" r:id="rId4"/>
    <p:sldId id="300" r:id="rId5"/>
    <p:sldId id="318" r:id="rId6"/>
    <p:sldId id="301" r:id="rId7"/>
    <p:sldId id="302" r:id="rId8"/>
    <p:sldId id="319" r:id="rId9"/>
    <p:sldId id="303" r:id="rId10"/>
    <p:sldId id="304" r:id="rId11"/>
    <p:sldId id="305" r:id="rId12"/>
    <p:sldId id="306" r:id="rId13"/>
    <p:sldId id="320" r:id="rId14"/>
    <p:sldId id="309" r:id="rId15"/>
    <p:sldId id="310" r:id="rId16"/>
    <p:sldId id="312" r:id="rId17"/>
    <p:sldId id="314" r:id="rId18"/>
    <p:sldId id="317" r:id="rId19"/>
    <p:sldId id="321" r:id="rId20"/>
  </p:sldIdLst>
  <p:sldSz cx="12192000" cy="6858000"/>
  <p:notesSz cx="9926638" cy="6797675"/>
  <p:custDataLst>
    <p:tags r:id="rId2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k29wv" initials="k" lastIdx="0" clrIdx="0">
    <p:extLst>
      <p:ext uri="{19B8F6BF-5375-455C-9EA6-DF929625EA0E}">
        <p15:presenceInfo xmlns:p15="http://schemas.microsoft.com/office/powerpoint/2012/main" userId="kok29w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389"/>
    <a:srgbClr val="FFFFFF"/>
    <a:srgbClr val="00529E"/>
    <a:srgbClr val="D9D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82" autoAdjust="0"/>
    <p:restoredTop sz="72396" autoAdjust="0"/>
  </p:normalViewPr>
  <p:slideViewPr>
    <p:cSldViewPr snapToGrid="0">
      <p:cViewPr varScale="1">
        <p:scale>
          <a:sx n="180" d="100"/>
          <a:sy n="180" d="100"/>
        </p:scale>
        <p:origin x="1496" y="192"/>
      </p:cViewPr>
      <p:guideLst/>
    </p:cSldViewPr>
  </p:slideViewPr>
  <p:outlineViewPr>
    <p:cViewPr>
      <p:scale>
        <a:sx n="33" d="100"/>
        <a:sy n="33" d="100"/>
      </p:scale>
      <p:origin x="0" y="-12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04"/>
    </p:cViewPr>
  </p:sorterViewPr>
  <p:notesViewPr>
    <p:cSldViewPr snapToGrid="0">
      <p:cViewPr>
        <p:scale>
          <a:sx n="66" d="100"/>
          <a:sy n="66" d="100"/>
        </p:scale>
        <p:origin x="4308" y="5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800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AB428-DE0C-49BF-90E7-B3CB4C7D1715}" type="datetimeFigureOut">
              <a:rPr lang="de-DE" smtClean="0"/>
              <a:t>17.09.20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456613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800" y="6456613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53CF4-3BA1-45F9-A12A-D45D9F9AC1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610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800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FF18C-CCFE-49B1-BEF3-4B981799B926}" type="datetimeFigureOut">
              <a:rPr lang="en-US" smtClean="0"/>
              <a:t>9/17/20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631825"/>
            <a:ext cx="4078288" cy="2293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5" y="3271380"/>
            <a:ext cx="7941310" cy="318523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Textmasterformat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800" y="6456613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04BFF-B250-4F34-8513-350D55F32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7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3.ti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5505B7-06B0-455E-A771-2886E2CB8F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48269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5" name="think-cell Slide" r:id="rId5" imgW="451" imgH="450" progId="TCLayout.ActiveDocument.1">
                  <p:embed/>
                </p:oleObj>
              </mc:Choice>
              <mc:Fallback>
                <p:oleObj name="think-cell Slide" r:id="rId5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8950D236-6E19-4E60-9AB2-BDDCE5311D4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77925" y="3189288"/>
            <a:ext cx="7766050" cy="4587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11020425" y="381000"/>
            <a:ext cx="819150" cy="1190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/>
          <p:cNvSpPr/>
          <p:nvPr userDrawn="1"/>
        </p:nvSpPr>
        <p:spPr>
          <a:xfrm>
            <a:off x="1009650" y="1800225"/>
            <a:ext cx="161925" cy="1847850"/>
          </a:xfrm>
          <a:prstGeom prst="rect">
            <a:avLst/>
          </a:prstGeom>
          <a:solidFill>
            <a:srgbClr val="00438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435429" y="6464299"/>
            <a:ext cx="746180" cy="149225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0734628-2878-4DB4-B3BE-EF04089235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35" b="36454"/>
          <a:stretch/>
        </p:blipFill>
        <p:spPr>
          <a:xfrm>
            <a:off x="9001098" y="3754582"/>
            <a:ext cx="3190902" cy="3103418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99D512FA-56DD-4D8A-B248-A7CC3709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4138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7260439-4441-4B8C-ABE7-2F9DD29008F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34637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3" name="think-cell Slide" r:id="rId5" imgW="451" imgH="450" progId="TCLayout.ActiveDocument.1">
                  <p:embed/>
                </p:oleObj>
              </mc:Choice>
              <mc:Fallback>
                <p:oleObj name="think-cell Slide" r:id="rId5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7F550D8-F006-4A55-846B-5005DF6F22B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6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A9F2966-3E23-4F0F-ADD5-86C5D7E742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953313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9" name="think-cell Slide" r:id="rId5" imgW="451" imgH="450" progId="TCLayout.ActiveDocument.1">
                  <p:embed/>
                </p:oleObj>
              </mc:Choice>
              <mc:Fallback>
                <p:oleObj name="think-cell Slide" r:id="rId5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38AE24C3-AFD7-4ACB-BE6B-094E6BDCCA6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rgbClr val="004389"/>
              </a:buClr>
              <a:buFont typeface="Wingdings" panose="05000000000000000000" pitchFamily="2" charset="2"/>
              <a:buChar char="§"/>
              <a:defRPr sz="1600"/>
            </a:lvl1pPr>
            <a:lvl2pPr marL="538163" indent="-228600">
              <a:buClr>
                <a:srgbClr val="004389"/>
              </a:buClr>
              <a:defRPr sz="1600"/>
            </a:lvl2pPr>
            <a:lvl3pPr marL="80486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3pPr>
            <a:lvl4pPr marL="1077913" indent="-228600">
              <a:buClr>
                <a:schemeClr val="accent1"/>
              </a:buClr>
              <a:buFont typeface="Symbol" panose="05050102010706020507" pitchFamily="18" charset="2"/>
              <a:buChar char="-"/>
              <a:defRPr sz="1600"/>
            </a:lvl4pPr>
            <a:lvl5pPr marL="13446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1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A9F2966-3E23-4F0F-ADD5-86C5D7E742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06" name="think-cell Slide" r:id="rId5" imgW="451" imgH="450" progId="TCLayout.ActiveDocument.1">
                  <p:embed/>
                </p:oleObj>
              </mc:Choice>
              <mc:Fallback>
                <p:oleObj name="think-cell Slide" r:id="rId5" imgW="451" imgH="45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A9F2966-3E23-4F0F-ADD5-86C5D7E742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38AE24C3-AFD7-4ACB-BE6B-094E6BDCCA6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396999"/>
            <a:ext cx="5361231" cy="4735511"/>
          </a:xfrm>
        </p:spPr>
        <p:txBody>
          <a:bodyPr>
            <a:normAutofit/>
          </a:bodyPr>
          <a:lstStyle>
            <a:lvl1pPr marL="228600" indent="-228600">
              <a:buClr>
                <a:srgbClr val="004389"/>
              </a:buClr>
              <a:buFont typeface="Wingdings" panose="05000000000000000000" pitchFamily="2" charset="2"/>
              <a:buChar char="§"/>
              <a:defRPr sz="1600"/>
            </a:lvl1pPr>
            <a:lvl2pPr marL="538163" indent="-228600">
              <a:buClr>
                <a:srgbClr val="004389"/>
              </a:buClr>
              <a:defRPr sz="1600"/>
            </a:lvl2pPr>
            <a:lvl3pPr marL="80486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3pPr>
            <a:lvl4pPr marL="1077913" indent="-228600">
              <a:buClr>
                <a:schemeClr val="accent1"/>
              </a:buClr>
              <a:buFont typeface="Symbol" panose="05050102010706020507" pitchFamily="18" charset="2"/>
              <a:buChar char="-"/>
              <a:defRPr sz="1600"/>
            </a:lvl4pPr>
            <a:lvl5pPr marL="13446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6DB0301-693B-40CA-BA84-F80307F89B8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78769" y="1396999"/>
            <a:ext cx="5361231" cy="4735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9795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image" Target="../media/image2.jpeg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27C934F-FA50-4DB7-B4DC-D62CB9D7AA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633524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5" name="think-cell Slide" r:id="rId9" imgW="451" imgH="450" progId="TCLayout.ActiveDocument.1">
                  <p:embed/>
                </p:oleObj>
              </mc:Choice>
              <mc:Fallback>
                <p:oleObj name="think-cell Slide" r:id="rId9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DBD2721-E9BD-4747-A88D-23A8F12CCF56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269671" y="512384"/>
            <a:ext cx="9070329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396999"/>
            <a:ext cx="11046792" cy="4735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512384"/>
            <a:ext cx="1643743" cy="721658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11340000" y="512384"/>
            <a:ext cx="138792" cy="716587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432000" y="6464299"/>
            <a:ext cx="746180" cy="149225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181609" y="6464299"/>
            <a:ext cx="6971791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432000" y="6464299"/>
            <a:ext cx="746180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E8D993-E95F-491F-9987-D09E7E644F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3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0" r:id="rId3"/>
    <p:sldLayoutId id="214748365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438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085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20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8425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54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hyperlink" Target="https://www.atlassian.com/de/git/tutorials/comparing-workflows/feature-branch-workflow" TargetMode="External"/><Relationship Id="rId2" Type="http://schemas.openxmlformats.org/officeDocument/2006/relationships/tags" Target="../tags/tag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ithub.com/" TargetMode="External"/><Relationship Id="rId3" Type="http://schemas.openxmlformats.org/officeDocument/2006/relationships/tags" Target="../tags/tag21.xml"/><Relationship Id="rId7" Type="http://schemas.openxmlformats.org/officeDocument/2006/relationships/image" Target="../media/image11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github.com/NikoStein/klausurtagung202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redrikNoren/ungit" TargetMode="External"/><Relationship Id="rId3" Type="http://schemas.openxmlformats.org/officeDocument/2006/relationships/tags" Target="../tags/tag25.xml"/><Relationship Id="rId7" Type="http://schemas.openxmlformats.org/officeDocument/2006/relationships/hyperlink" Target="https://github.com/jupyterlab/jupyterlab-git" TargetMode="External"/><Relationship Id="rId2" Type="http://schemas.openxmlformats.org/officeDocument/2006/relationships/tags" Target="../tags/tag2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5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www.sourcetreeapp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hyperlink" Target="https://happygitwithr.com/install-git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60440A5-71AB-5646-AAF9-13F47F221D6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85733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4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AF1E19E-6246-6446-92F7-82CF133005F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2400" b="1" dirty="0">
              <a:latin typeface="Arial" panose="020B0604020202020204" pitchFamily="34" charset="0"/>
              <a:ea typeface="+mj-ea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CB821-1CEA-49E7-ABD2-A5E725FE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5" y="1800225"/>
            <a:ext cx="7766050" cy="1847850"/>
          </a:xfrm>
        </p:spPr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Basics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A7815-92F1-426A-B0DE-BE6166322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Klausurtagung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CFB34-B40B-445C-83BA-6528E81877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FB351-1EA7-46BF-A5B3-FD69208466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4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AB408-5576-214B-8897-BDD804E4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repo to your local computer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072E4-4FCB-A944-BE0A-28E7B0081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Go to the shell</a:t>
            </a:r>
          </a:p>
          <a:p>
            <a:r>
              <a:rPr lang="en-US" sz="1800" dirty="0"/>
              <a:t>Make a new directory and move into it</a:t>
            </a:r>
          </a:p>
          <a:p>
            <a:pPr lvl="1"/>
            <a:r>
              <a:rPr lang="en-US" sz="1800" i="1" dirty="0" err="1"/>
              <a:t>mkdir</a:t>
            </a:r>
            <a:r>
              <a:rPr lang="en-US" sz="1800" i="1" dirty="0"/>
              <a:t> test</a:t>
            </a:r>
            <a:endParaRPr lang="en-US" sz="1800" dirty="0"/>
          </a:p>
          <a:p>
            <a:pPr lvl="1"/>
            <a:r>
              <a:rPr lang="en-US" sz="1800" i="1" dirty="0"/>
              <a:t>cd test</a:t>
            </a:r>
            <a:endParaRPr lang="en-US" sz="1800" dirty="0"/>
          </a:p>
          <a:p>
            <a:r>
              <a:rPr lang="en-US" sz="1800" dirty="0"/>
              <a:t>Clone your repository (copy the link from </a:t>
            </a:r>
            <a:r>
              <a:rPr lang="en-US" sz="1800" dirty="0" err="1"/>
              <a:t>github.com</a:t>
            </a:r>
            <a:r>
              <a:rPr lang="en-US" sz="1800" dirty="0"/>
              <a:t>)</a:t>
            </a:r>
          </a:p>
          <a:p>
            <a:pPr lvl="1"/>
            <a:r>
              <a:rPr lang="en-US" sz="1800" i="1" dirty="0"/>
              <a:t>git clone https://</a:t>
            </a:r>
            <a:r>
              <a:rPr lang="en-US" sz="1800" i="1" dirty="0" err="1"/>
              <a:t>github.com</a:t>
            </a:r>
            <a:r>
              <a:rPr lang="en-US" sz="1800" i="1" dirty="0"/>
              <a:t>/YOUR-USERNAME/YOUR-</a:t>
            </a:r>
            <a:r>
              <a:rPr lang="en-US" sz="1800" i="1" dirty="0" err="1"/>
              <a:t>REPOSITORY.git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5C8A23-66C1-E546-93B3-2626714593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D836D-4D6D-F143-9CAE-0875F66AA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08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8EB75-315C-FF42-B5D8-01AA1EE7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local change, commit, and push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674CF0-5EF3-9242-B345-4AE4469FA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Add some text to the README with the editor of your choice</a:t>
            </a:r>
          </a:p>
          <a:p>
            <a:r>
              <a:rPr lang="en-US" sz="1800" dirty="0"/>
              <a:t>Verify that git notices the change:</a:t>
            </a:r>
          </a:p>
          <a:p>
            <a:pPr lvl="1"/>
            <a:r>
              <a:rPr lang="en-US" sz="1800" i="1" dirty="0"/>
              <a:t>git status</a:t>
            </a:r>
          </a:p>
          <a:p>
            <a:r>
              <a:rPr lang="en-US" sz="1800" dirty="0"/>
              <a:t>Stage and commit this change and push it to your remote repo on </a:t>
            </a:r>
            <a:r>
              <a:rPr lang="en-US" sz="1800" dirty="0" err="1"/>
              <a:t>github</a:t>
            </a:r>
            <a:endParaRPr lang="en-US" sz="1800" dirty="0"/>
          </a:p>
          <a:p>
            <a:pPr lvl="1"/>
            <a:r>
              <a:rPr lang="en-US" sz="1800" i="1" dirty="0"/>
              <a:t>git add -A</a:t>
            </a:r>
            <a:endParaRPr lang="en-US" sz="1800" dirty="0"/>
          </a:p>
          <a:p>
            <a:pPr lvl="1"/>
            <a:r>
              <a:rPr lang="en-US" sz="1800" i="1" dirty="0"/>
              <a:t>git commit –m “My first commit”</a:t>
            </a:r>
          </a:p>
          <a:p>
            <a:pPr lvl="1"/>
            <a:r>
              <a:rPr lang="en-US" sz="1800" i="1" dirty="0"/>
              <a:t>git push origin master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98091A-DE42-E149-9BE3-AC48F5A6C1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B34-3AEB-B340-B85C-11DE54CD0C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9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9DC43-E6A4-5C4D-9508-5B2F88E9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350F1A-2EDA-7249-880C-7E42728B5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Delete the local test folder</a:t>
            </a:r>
          </a:p>
          <a:p>
            <a:r>
              <a:rPr lang="en-US" sz="1800" dirty="0"/>
              <a:t>Delete the repository on </a:t>
            </a:r>
            <a:r>
              <a:rPr lang="en-US" sz="1800" dirty="0" err="1"/>
              <a:t>github.com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1EDAF3-9216-F248-BE95-843B7EB682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7C61A1-F427-EC4E-AE99-35A9E366C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0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5CCDAC5-AB00-40FD-BA28-B29576F6450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4"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5CCDAC5-AB00-40FD-BA28-B29576F645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0390C-03A0-425F-AED6-4F9B55156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50098-C16F-4015-B279-DE29E8518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A3DFDA6-B9AD-4A9A-8FC1-8FC3D2B3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71" y="512384"/>
            <a:ext cx="9070329" cy="71658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2A15D0-A44F-4345-B454-763F48F8B2FE}"/>
              </a:ext>
            </a:extLst>
          </p:cNvPr>
          <p:cNvSpPr txBox="1">
            <a:spLocks/>
          </p:cNvSpPr>
          <p:nvPr/>
        </p:nvSpPr>
        <p:spPr>
          <a:xfrm>
            <a:off x="7474527" y="512384"/>
            <a:ext cx="3865473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438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Session objectives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2B0E52-27B5-4227-9B86-933302798690}"/>
              </a:ext>
            </a:extLst>
          </p:cNvPr>
          <p:cNvGrpSpPr/>
          <p:nvPr/>
        </p:nvGrpSpPr>
        <p:grpSpPr>
          <a:xfrm>
            <a:off x="1921681" y="2292153"/>
            <a:ext cx="5269525" cy="466487"/>
            <a:chOff x="1921681" y="2292153"/>
            <a:chExt cx="5269525" cy="466487"/>
          </a:xfrm>
          <a:solidFill>
            <a:schemeClr val="bg2"/>
          </a:solidFill>
        </p:grpSpPr>
        <p:sp>
          <p:nvSpPr>
            <p:cNvPr id="10" name="Pointer-half">
              <a:extLst>
                <a:ext uri="{FF2B5EF4-FFF2-40B4-BE49-F238E27FC236}">
                  <a16:creationId xmlns:a16="http://schemas.microsoft.com/office/drawing/2014/main" id="{D9A1536A-8CC8-4D70-9809-295900B975E8}"/>
                </a:ext>
              </a:extLst>
            </p:cNvPr>
            <p:cNvSpPr/>
            <p:nvPr/>
          </p:nvSpPr>
          <p:spPr>
            <a:xfrm>
              <a:off x="1921681" y="2356821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AE973A-951E-4CE5-B4FD-9248341615B7}"/>
                </a:ext>
              </a:extLst>
            </p:cNvPr>
            <p:cNvSpPr txBox="1"/>
            <p:nvPr/>
          </p:nvSpPr>
          <p:spPr>
            <a:xfrm>
              <a:off x="2269671" y="2292153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What is version control?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BA2776-36CD-46FA-B02D-FD97455CB561}"/>
              </a:ext>
            </a:extLst>
          </p:cNvPr>
          <p:cNvGrpSpPr/>
          <p:nvPr/>
        </p:nvGrpSpPr>
        <p:grpSpPr>
          <a:xfrm>
            <a:off x="1921681" y="2931708"/>
            <a:ext cx="5269525" cy="466487"/>
            <a:chOff x="1921681" y="2908437"/>
            <a:chExt cx="5269525" cy="466487"/>
          </a:xfrm>
          <a:solidFill>
            <a:schemeClr val="bg2"/>
          </a:solidFill>
        </p:grpSpPr>
        <p:sp>
          <p:nvSpPr>
            <p:cNvPr id="13" name="Pointer-half">
              <a:extLst>
                <a:ext uri="{FF2B5EF4-FFF2-40B4-BE49-F238E27FC236}">
                  <a16:creationId xmlns:a16="http://schemas.microsoft.com/office/drawing/2014/main" id="{FDE3B896-3436-47FC-B4E8-72956B7766C1}"/>
                </a:ext>
              </a:extLst>
            </p:cNvPr>
            <p:cNvSpPr/>
            <p:nvPr/>
          </p:nvSpPr>
          <p:spPr>
            <a:xfrm>
              <a:off x="1921681" y="2973105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239F17-F92B-4228-B85D-3349A01E15E9}"/>
                </a:ext>
              </a:extLst>
            </p:cNvPr>
            <p:cNvSpPr txBox="1"/>
            <p:nvPr/>
          </p:nvSpPr>
          <p:spPr>
            <a:xfrm>
              <a:off x="2269671" y="2908437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Setting up git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B90172-FE67-4B26-9235-789E76F1E71E}"/>
              </a:ext>
            </a:extLst>
          </p:cNvPr>
          <p:cNvGrpSpPr/>
          <p:nvPr/>
        </p:nvGrpSpPr>
        <p:grpSpPr>
          <a:xfrm>
            <a:off x="1921681" y="3571263"/>
            <a:ext cx="5269525" cy="466487"/>
            <a:chOff x="1921681" y="3497174"/>
            <a:chExt cx="5269525" cy="466487"/>
          </a:xfrm>
          <a:solidFill>
            <a:schemeClr val="bg2"/>
          </a:solidFill>
        </p:grpSpPr>
        <p:sp>
          <p:nvSpPr>
            <p:cNvPr id="16" name="Pointer-half">
              <a:extLst>
                <a:ext uri="{FF2B5EF4-FFF2-40B4-BE49-F238E27FC236}">
                  <a16:creationId xmlns:a16="http://schemas.microsoft.com/office/drawing/2014/main" id="{4697D029-CA7D-4F1D-B4A7-2664B9D1344D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77C7DC-E591-4491-86F8-B14CDFA6409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Create your first repository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50D3B13-919B-4FD9-8EA1-ECD8E340B5DF}"/>
              </a:ext>
            </a:extLst>
          </p:cNvPr>
          <p:cNvSpPr txBox="1"/>
          <p:nvPr/>
        </p:nvSpPr>
        <p:spPr>
          <a:xfrm>
            <a:off x="7594858" y="2277849"/>
            <a:ext cx="3655033" cy="4114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&lt;objective 1&gt;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&lt;objective 2&gt;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&lt;…&gt;</a:t>
            </a: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DEC1006F-EDBF-4542-8AC6-09896599A22D}"/>
              </a:ext>
            </a:extLst>
          </p:cNvPr>
          <p:cNvGrpSpPr/>
          <p:nvPr/>
        </p:nvGrpSpPr>
        <p:grpSpPr>
          <a:xfrm>
            <a:off x="1921681" y="4210818"/>
            <a:ext cx="5269525" cy="466487"/>
            <a:chOff x="1921681" y="3497174"/>
            <a:chExt cx="5269525" cy="466487"/>
          </a:xfrm>
          <a:solidFill>
            <a:schemeClr val="accent1"/>
          </a:solidFill>
        </p:grpSpPr>
        <p:sp>
          <p:nvSpPr>
            <p:cNvPr id="21" name="Pointer-half">
              <a:extLst>
                <a:ext uri="{FF2B5EF4-FFF2-40B4-BE49-F238E27FC236}">
                  <a16:creationId xmlns:a16="http://schemas.microsoft.com/office/drawing/2014/main" id="{9CF3A1A8-35BF-CC4E-A7B6-EE73FA57DE1E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2E934A94-E62D-4E47-98CD-A6E45A42ADC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Feature Branch Workflow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907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C45D9E6-781E-9742-8525-B589DD29B0F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43706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6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DBAA6D3A-4ACB-B041-B5A6-87219B1C27D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latin typeface="Arial" panose="020B0604020202020204" pitchFamily="34" charset="0"/>
              <a:ea typeface="+mj-ea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DB9C4C-43E2-C448-93B6-0C90C47B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Feature Branch 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D2797E-4884-D648-98ED-CADBC81CB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feature branch workflow is a common way of collaborating on projects</a:t>
            </a:r>
          </a:p>
          <a:p>
            <a:r>
              <a:rPr lang="en-US" dirty="0"/>
              <a:t>Basically, the feature branch workflow looks like this:</a:t>
            </a:r>
          </a:p>
          <a:p>
            <a:pPr lvl="1"/>
            <a:r>
              <a:rPr lang="de-DE" dirty="0" err="1"/>
              <a:t>Clone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  <a:p>
            <a:pPr lvl="1"/>
            <a:r>
              <a:rPr lang="de-DE" dirty="0"/>
              <a:t>Create a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in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  <a:p>
            <a:pPr lvl="1"/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  <a:p>
            <a:pPr lvl="1"/>
            <a:r>
              <a:rPr lang="de-DE" dirty="0"/>
              <a:t>Commit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  <a:p>
            <a:pPr lvl="1"/>
            <a:r>
              <a:rPr lang="de-DE" dirty="0"/>
              <a:t>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GitHub</a:t>
            </a:r>
            <a:endParaRPr lang="de-DE" dirty="0"/>
          </a:p>
          <a:p>
            <a:pPr lvl="1"/>
            <a:r>
              <a:rPr lang="de-DE" dirty="0"/>
              <a:t>Open a pull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repo</a:t>
            </a:r>
            <a:endParaRPr lang="de-DE" dirty="0"/>
          </a:p>
          <a:p>
            <a:pPr lvl="1"/>
            <a:r>
              <a:rPr lang="de-DE" dirty="0"/>
              <a:t>Clean </a:t>
            </a:r>
            <a:r>
              <a:rPr lang="de-DE" dirty="0" err="1"/>
              <a:t>up</a:t>
            </a:r>
            <a:r>
              <a:rPr lang="de-DE" dirty="0"/>
              <a:t> after </a:t>
            </a:r>
            <a:r>
              <a:rPr lang="de-DE" dirty="0" err="1"/>
              <a:t>your</a:t>
            </a:r>
            <a:r>
              <a:rPr lang="de-DE" dirty="0"/>
              <a:t> pull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merged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>
                <a:hlinkClick r:id="rId7"/>
              </a:rPr>
              <a:t>https://www.atlassian.com/de/git/tutorials/comparing-workflows/feature-branch-workflow</a:t>
            </a: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8714E9-A34B-CA4D-AA06-761703102D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CC692A-CB11-1A45-8369-54726B054F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96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A251C330-F91C-B64B-80E3-2761A6E8732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9256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78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2F02A3C6-F95C-3A41-81EC-9EF63373219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latin typeface="Arial" panose="020B0604020202020204" pitchFamily="34" charset="0"/>
              <a:ea typeface="+mj-ea"/>
              <a:sym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9356529-02C7-8745-B8B6-A0D9B7FFE0EC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7"/>
          <a:stretch>
            <a:fillRect/>
          </a:stretch>
        </p:blipFill>
        <p:spPr>
          <a:xfrm>
            <a:off x="6096000" y="1841476"/>
            <a:ext cx="5243513" cy="384656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067CF5-C500-FF4E-B81B-7A2244ED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repository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DDD7E-9E8B-A845-919D-B5AF3E50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First, clone our Klausurtagung2020 repository:</a:t>
            </a:r>
          </a:p>
          <a:p>
            <a:pPr lvl="1"/>
            <a:r>
              <a:rPr lang="en-US" sz="1800" dirty="0"/>
              <a:t>Go to </a:t>
            </a:r>
            <a:r>
              <a:rPr lang="en-US" sz="1800" dirty="0">
                <a:hlinkClick r:id="rId8"/>
              </a:rPr>
              <a:t>www.github.com</a:t>
            </a:r>
            <a:endParaRPr lang="en-US" dirty="0"/>
          </a:p>
          <a:p>
            <a:pPr lvl="1"/>
            <a:r>
              <a:rPr lang="de-DE" sz="1800" dirty="0" err="1"/>
              <a:t>Make</a:t>
            </a:r>
            <a:r>
              <a:rPr lang="de-DE" sz="1800" dirty="0"/>
              <a:t> </a:t>
            </a:r>
            <a:r>
              <a:rPr lang="de-DE" sz="1800" dirty="0" err="1"/>
              <a:t>sure</a:t>
            </a:r>
            <a:r>
              <a:rPr lang="de-DE" sz="1800" dirty="0"/>
              <a:t> </a:t>
            </a:r>
            <a:r>
              <a:rPr lang="de-DE" sz="1800" dirty="0" err="1"/>
              <a:t>you’re</a:t>
            </a:r>
            <a:r>
              <a:rPr lang="de-DE" sz="1800" dirty="0"/>
              <a:t> </a:t>
            </a:r>
            <a:r>
              <a:rPr lang="de-DE" sz="1800" dirty="0" err="1"/>
              <a:t>logged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GitHub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account</a:t>
            </a:r>
            <a:endParaRPr lang="de-DE" sz="1800" dirty="0"/>
          </a:p>
          <a:p>
            <a:pPr lvl="1"/>
            <a:r>
              <a:rPr lang="de-DE" sz="1800" dirty="0"/>
              <a:t>Find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GitHub</a:t>
            </a:r>
            <a:r>
              <a:rPr lang="de-DE" sz="1800" dirty="0"/>
              <a:t> </a:t>
            </a:r>
            <a:r>
              <a:rPr lang="de-DE" sz="1800" dirty="0" err="1"/>
              <a:t>repository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you’d</a:t>
            </a:r>
            <a:r>
              <a:rPr lang="de-DE" sz="1800" dirty="0"/>
              <a:t> like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work</a:t>
            </a:r>
            <a:r>
              <a:rPr lang="de-DE" sz="1800" dirty="0"/>
              <a:t> on (</a:t>
            </a:r>
            <a:r>
              <a:rPr lang="en-US" sz="1800" dirty="0">
                <a:hlinkClick r:id="rId9"/>
              </a:rPr>
              <a:t>https://github.com/NikoStein/klausurtagung2020</a:t>
            </a:r>
            <a:r>
              <a:rPr lang="en-US" sz="1800" dirty="0"/>
              <a:t>)</a:t>
            </a:r>
            <a:endParaRPr lang="de-DE" sz="1800" dirty="0"/>
          </a:p>
          <a:p>
            <a:pPr lvl="1"/>
            <a:endParaRPr lang="de-DE" sz="1800" dirty="0"/>
          </a:p>
          <a:p>
            <a:r>
              <a:rPr lang="de-DE" sz="1800" dirty="0" err="1"/>
              <a:t>Clone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repository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local</a:t>
            </a:r>
            <a:r>
              <a:rPr lang="de-DE" sz="1800" dirty="0"/>
              <a:t> </a:t>
            </a:r>
            <a:r>
              <a:rPr lang="de-DE" sz="1800" dirty="0" err="1"/>
              <a:t>machine</a:t>
            </a:r>
            <a:r>
              <a:rPr lang="de-DE" sz="1800" dirty="0"/>
              <a:t> </a:t>
            </a:r>
            <a:r>
              <a:rPr lang="de-DE" sz="1800" dirty="0" err="1"/>
              <a:t>using</a:t>
            </a:r>
            <a:endParaRPr lang="de-DE" sz="1800" dirty="0"/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</a:t>
            </a:r>
            <a:r>
              <a:rPr lang="de-DE" sz="1800" i="1" dirty="0" err="1"/>
              <a:t>clone</a:t>
            </a:r>
            <a:r>
              <a:rPr lang="de-DE" sz="1800" i="1" dirty="0"/>
              <a:t> https://</a:t>
            </a:r>
            <a:r>
              <a:rPr lang="de-DE" sz="1800" i="1" dirty="0" err="1"/>
              <a:t>github.com</a:t>
            </a:r>
            <a:r>
              <a:rPr lang="de-DE" sz="1800" i="1" dirty="0"/>
              <a:t>/</a:t>
            </a:r>
            <a:r>
              <a:rPr lang="de-DE" sz="1800" i="1" dirty="0" err="1"/>
              <a:t>abc</a:t>
            </a:r>
            <a:r>
              <a:rPr lang="de-DE" sz="1800" i="1" dirty="0"/>
              <a:t>/</a:t>
            </a:r>
            <a:r>
              <a:rPr lang="de-DE" sz="1800" i="1" dirty="0" err="1"/>
              <a:t>abc.git</a:t>
            </a:r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3FBB44-9866-4244-A3BB-EE8F39F8A9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E130E9-517C-3649-B367-5F21E46A8C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D9AD95-E351-FD45-8C39-770FF1064036}"/>
              </a:ext>
            </a:extLst>
          </p:cNvPr>
          <p:cNvSpPr/>
          <p:nvPr/>
        </p:nvSpPr>
        <p:spPr>
          <a:xfrm>
            <a:off x="9516862" y="3016954"/>
            <a:ext cx="1822651" cy="575567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84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D652FED-5FF2-3549-AC40-0D2A97EC7B8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8884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0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58472391-5926-1545-A0AE-4B44D605DB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latin typeface="Arial" panose="020B0604020202020204" pitchFamily="34" charset="0"/>
              <a:ea typeface="+mj-ea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10D0BC-8CAA-2C4D-953B-FEDE2007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</a:t>
            </a:r>
            <a:r>
              <a:rPr lang="en-US"/>
              <a:t>in a new </a:t>
            </a:r>
            <a:r>
              <a:rPr lang="en-US" dirty="0"/>
              <a:t>feature branch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519A66-CFE0-5C44-AD16-DE8FACEB6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Now you are all set-up to start making changes to your local Git repository</a:t>
            </a:r>
          </a:p>
          <a:p>
            <a:r>
              <a:rPr lang="en-US" sz="1800" dirty="0"/>
              <a:t>However, you should use branches to effectively collaborate with others on the same repo</a:t>
            </a:r>
          </a:p>
          <a:p>
            <a:r>
              <a:rPr lang="en-US" sz="1800" dirty="0"/>
              <a:t>To create a new branch and check it out use:</a:t>
            </a:r>
          </a:p>
          <a:p>
            <a:pPr marL="309563" lvl="1" indent="0">
              <a:buNone/>
            </a:pPr>
            <a:r>
              <a:rPr lang="en-US" sz="1800" i="1" dirty="0"/>
              <a:t>git checkout –b &lt;new branch name&gt;</a:t>
            </a:r>
          </a:p>
          <a:p>
            <a:r>
              <a:rPr lang="en-US" sz="1800" dirty="0"/>
              <a:t>You can switch you active branch by</a:t>
            </a:r>
          </a:p>
          <a:p>
            <a:pPr marL="309563" lvl="1" indent="0">
              <a:buNone/>
            </a:pPr>
            <a:r>
              <a:rPr lang="en-US" sz="1800" i="1" dirty="0"/>
              <a:t>git checkout &lt;branch name&gt;</a:t>
            </a:r>
          </a:p>
          <a:p>
            <a:r>
              <a:rPr lang="en-US" sz="1800" dirty="0"/>
              <a:t>Finally, you can work on your code and push changes to the new branch in your forked repository by</a:t>
            </a:r>
          </a:p>
          <a:p>
            <a:pPr marL="309563" lvl="1" indent="0">
              <a:buNone/>
            </a:pPr>
            <a:r>
              <a:rPr lang="en-US" sz="1800" i="1" dirty="0"/>
              <a:t>git push origin &lt;branch name&gt;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223968-E7DA-4948-BD02-228704F610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8DEAAD-D1D5-3849-BDBA-AF31319947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44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D52EC-3C83-EB4C-8CEE-40D0FF06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pull request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A955F7-880E-1C44-9A44-0DB8E25C1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396999"/>
            <a:ext cx="5664000" cy="4735511"/>
          </a:xfrm>
        </p:spPr>
        <p:txBody>
          <a:bodyPr>
            <a:normAutofit/>
          </a:bodyPr>
          <a:lstStyle/>
          <a:p>
            <a:r>
              <a:rPr lang="en-US" sz="1800" dirty="0"/>
              <a:t>Prior to pushing your changes to the master branch you should update your feature branch </a:t>
            </a:r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</a:t>
            </a:r>
            <a:r>
              <a:rPr lang="de-DE" sz="1800" i="1" dirty="0" err="1"/>
              <a:t>checkout</a:t>
            </a:r>
            <a:r>
              <a:rPr lang="de-DE" sz="1800" i="1" dirty="0"/>
              <a:t> </a:t>
            </a:r>
            <a:r>
              <a:rPr lang="de-DE" sz="1800" i="1" dirty="0" err="1"/>
              <a:t>master</a:t>
            </a:r>
            <a:r>
              <a:rPr lang="de-DE" sz="1800" i="1" dirty="0"/>
              <a:t>	(</a:t>
            </a:r>
            <a:r>
              <a:rPr lang="de-DE" sz="1800" i="1" dirty="0" err="1"/>
              <a:t>switch</a:t>
            </a:r>
            <a:r>
              <a:rPr lang="de-DE" sz="1800" i="1" dirty="0"/>
              <a:t> </a:t>
            </a:r>
            <a:r>
              <a:rPr lang="de-DE" sz="1800" i="1" dirty="0" err="1"/>
              <a:t>to</a:t>
            </a:r>
            <a:r>
              <a:rPr lang="de-DE" sz="1800" i="1" dirty="0"/>
              <a:t> </a:t>
            </a:r>
            <a:r>
              <a:rPr lang="de-DE" sz="1800" i="1" dirty="0" err="1"/>
              <a:t>master</a:t>
            </a:r>
            <a:r>
              <a:rPr lang="de-DE" sz="1800" i="1" dirty="0"/>
              <a:t> </a:t>
            </a:r>
            <a:r>
              <a:rPr lang="de-DE" sz="1800" i="1" dirty="0" err="1"/>
              <a:t>branch</a:t>
            </a:r>
            <a:r>
              <a:rPr lang="de-DE" sz="1800" i="1" dirty="0"/>
              <a:t>)</a:t>
            </a:r>
          </a:p>
          <a:p>
            <a:pPr marL="309563" lvl="1" indent="0">
              <a:buNone/>
            </a:pPr>
            <a:r>
              <a:rPr lang="en-US" sz="1800" i="1" dirty="0"/>
              <a:t>git fetch -p origin	(update from </a:t>
            </a:r>
            <a:r>
              <a:rPr lang="en-US" sz="1800" i="1" dirty="0" err="1"/>
              <a:t>github</a:t>
            </a:r>
            <a:r>
              <a:rPr lang="en-US" sz="1800" i="1" dirty="0"/>
              <a:t>)</a:t>
            </a:r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</a:t>
            </a:r>
            <a:r>
              <a:rPr lang="de-DE" sz="1800" i="1" dirty="0" err="1"/>
              <a:t>merge</a:t>
            </a:r>
            <a:r>
              <a:rPr lang="de-DE" sz="1800" i="1" dirty="0"/>
              <a:t> </a:t>
            </a:r>
            <a:r>
              <a:rPr lang="de-DE" sz="1800" i="1" dirty="0" err="1"/>
              <a:t>origin</a:t>
            </a:r>
            <a:r>
              <a:rPr lang="de-DE" sz="1800" i="1" dirty="0"/>
              <a:t>/</a:t>
            </a:r>
            <a:r>
              <a:rPr lang="de-DE" sz="1800" i="1" dirty="0" err="1"/>
              <a:t>master</a:t>
            </a:r>
            <a:r>
              <a:rPr lang="de-DE" sz="1800" i="1" dirty="0"/>
              <a:t>	(</a:t>
            </a:r>
            <a:r>
              <a:rPr lang="de-DE" sz="1800" i="1" dirty="0" err="1"/>
              <a:t>merge</a:t>
            </a:r>
            <a:r>
              <a:rPr lang="de-DE" sz="1800" i="1" dirty="0"/>
              <a:t> </a:t>
            </a:r>
            <a:r>
              <a:rPr lang="de-DE" sz="1800" i="1" dirty="0" err="1"/>
              <a:t>to</a:t>
            </a:r>
            <a:r>
              <a:rPr lang="de-DE" sz="1800" i="1" dirty="0"/>
              <a:t> </a:t>
            </a:r>
            <a:r>
              <a:rPr lang="de-DE" sz="1800" i="1" dirty="0" err="1"/>
              <a:t>local</a:t>
            </a:r>
            <a:r>
              <a:rPr lang="de-DE" sz="1800" i="1" dirty="0"/>
              <a:t> </a:t>
            </a:r>
            <a:r>
              <a:rPr lang="de-DE" sz="1800" i="1" dirty="0" err="1"/>
              <a:t>master</a:t>
            </a:r>
            <a:r>
              <a:rPr lang="de-DE" sz="1800" i="1" dirty="0"/>
              <a:t>)</a:t>
            </a:r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</a:t>
            </a:r>
            <a:r>
              <a:rPr lang="de-DE" sz="1800" i="1" dirty="0" err="1"/>
              <a:t>checkout</a:t>
            </a:r>
            <a:r>
              <a:rPr lang="de-DE" sz="1800" i="1" dirty="0"/>
              <a:t> </a:t>
            </a:r>
            <a:r>
              <a:rPr lang="de-DE" i="1" dirty="0"/>
              <a:t>&lt;</a:t>
            </a:r>
            <a:r>
              <a:rPr lang="de-DE" sz="1800" i="1" dirty="0" err="1"/>
              <a:t>feature-branch</a:t>
            </a:r>
            <a:r>
              <a:rPr lang="de-DE" i="1" dirty="0"/>
              <a:t>&gt;	(</a:t>
            </a:r>
            <a:r>
              <a:rPr lang="de-DE" i="1" dirty="0" err="1"/>
              <a:t>switch</a:t>
            </a:r>
            <a:r>
              <a:rPr lang="de-DE" i="1" dirty="0"/>
              <a:t> </a:t>
            </a:r>
            <a:r>
              <a:rPr lang="de-DE" i="1" dirty="0" err="1"/>
              <a:t>branch</a:t>
            </a:r>
            <a:r>
              <a:rPr lang="de-DE" i="1" dirty="0"/>
              <a:t>)</a:t>
            </a:r>
            <a:endParaRPr lang="en-US" sz="1800" i="1" dirty="0"/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</a:t>
            </a:r>
            <a:r>
              <a:rPr lang="de-DE" sz="1800" i="1" dirty="0" err="1"/>
              <a:t>merge</a:t>
            </a:r>
            <a:r>
              <a:rPr lang="de-DE" sz="1800" i="1" dirty="0"/>
              <a:t> </a:t>
            </a:r>
            <a:r>
              <a:rPr lang="de-DE" sz="1800" i="1" dirty="0" err="1"/>
              <a:t>master</a:t>
            </a:r>
            <a:r>
              <a:rPr lang="de-DE" sz="1800" i="1" dirty="0"/>
              <a:t>	(</a:t>
            </a:r>
            <a:r>
              <a:rPr lang="de-DE" sz="1800" i="1" dirty="0" err="1"/>
              <a:t>merge</a:t>
            </a:r>
            <a:r>
              <a:rPr lang="de-DE" sz="1800" i="1" dirty="0"/>
              <a:t> </a:t>
            </a:r>
            <a:r>
              <a:rPr lang="de-DE" sz="1800" i="1" dirty="0" err="1"/>
              <a:t>master</a:t>
            </a:r>
            <a:r>
              <a:rPr lang="de-DE" sz="1800" i="1" dirty="0"/>
              <a:t> </a:t>
            </a:r>
            <a:r>
              <a:rPr lang="de-DE" sz="1800" i="1" dirty="0" err="1"/>
              <a:t>into</a:t>
            </a:r>
            <a:r>
              <a:rPr lang="de-DE" sz="1800" i="1" dirty="0"/>
              <a:t> </a:t>
            </a:r>
            <a:r>
              <a:rPr lang="de-DE" sz="1800" i="1" dirty="0" err="1"/>
              <a:t>new</a:t>
            </a:r>
            <a:r>
              <a:rPr lang="de-DE" sz="1800" i="1" dirty="0"/>
              <a:t>)</a:t>
            </a:r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push </a:t>
            </a:r>
            <a:r>
              <a:rPr lang="de-DE" sz="1800" i="1" dirty="0" err="1"/>
              <a:t>origin</a:t>
            </a:r>
            <a:r>
              <a:rPr lang="de-DE" sz="1800" i="1" dirty="0"/>
              <a:t> </a:t>
            </a:r>
            <a:r>
              <a:rPr lang="de-DE" i="1" dirty="0"/>
              <a:t>&lt;</a:t>
            </a:r>
            <a:r>
              <a:rPr lang="de-DE" sz="1800" i="1" dirty="0" err="1"/>
              <a:t>feature-branch</a:t>
            </a:r>
            <a:r>
              <a:rPr lang="de-DE" i="1" dirty="0"/>
              <a:t>&gt;	(push </a:t>
            </a:r>
            <a:r>
              <a:rPr lang="de-DE" i="1" dirty="0" err="1"/>
              <a:t>changes</a:t>
            </a:r>
            <a:r>
              <a:rPr lang="de-DE" i="1" dirty="0"/>
              <a:t>)</a:t>
            </a:r>
            <a:endParaRPr lang="en-US" sz="1800" i="1" dirty="0"/>
          </a:p>
          <a:p>
            <a:r>
              <a:rPr lang="en-US" sz="1800" dirty="0"/>
              <a:t>To submit your changes to the master you have to create a Pull Request for the feature branch on the </a:t>
            </a:r>
            <a:r>
              <a:rPr lang="en-US" sz="1800" dirty="0" err="1"/>
              <a:t>github</a:t>
            </a:r>
            <a:r>
              <a:rPr lang="en-US" sz="1800" dirty="0"/>
              <a:t> website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9CED46-9327-8447-BE88-C7F4030AD6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B6E0A9-0A13-184B-9872-C6AC24ABEC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31A1568-6674-CE42-A0C5-9B21906281C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6373813" y="3054110"/>
            <a:ext cx="4965700" cy="142129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11FD0BC-E2D1-FC43-A3BB-6529E80F22CE}"/>
              </a:ext>
            </a:extLst>
          </p:cNvPr>
          <p:cNvSpPr/>
          <p:nvPr/>
        </p:nvSpPr>
        <p:spPr>
          <a:xfrm>
            <a:off x="10058399" y="3363217"/>
            <a:ext cx="1047566" cy="803074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9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9427A-FD79-0949-8868-E1992798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up after a merged pull request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7A56AE-E5EB-0D4E-901E-CEEB15E90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After</a:t>
            </a:r>
            <a:r>
              <a:rPr lang="en-US" sz="1800" dirty="0"/>
              <a:t> your pull request  has been accepted you can clean up the branch</a:t>
            </a:r>
          </a:p>
          <a:p>
            <a:r>
              <a:rPr lang="en-US" sz="1800" dirty="0"/>
              <a:t>Checkout the master branch</a:t>
            </a:r>
          </a:p>
          <a:p>
            <a:pPr marL="309563" lvl="1" indent="0">
              <a:buNone/>
            </a:pPr>
            <a:r>
              <a:rPr lang="en-US" sz="1800" i="1" dirty="0"/>
              <a:t>git checkout master</a:t>
            </a:r>
            <a:endParaRPr lang="en-US" sz="1800" dirty="0"/>
          </a:p>
          <a:p>
            <a:r>
              <a:rPr lang="en-US" sz="1800" dirty="0"/>
              <a:t>Update your local clone by using</a:t>
            </a:r>
          </a:p>
          <a:p>
            <a:pPr marL="309563" lvl="1" indent="0">
              <a:buNone/>
            </a:pPr>
            <a:r>
              <a:rPr lang="en-US" sz="1800" i="1" dirty="0"/>
              <a:t>git pull origin master</a:t>
            </a:r>
          </a:p>
          <a:p>
            <a:r>
              <a:rPr lang="en-US" sz="1800" dirty="0"/>
              <a:t>Delete the feature branch</a:t>
            </a:r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</a:t>
            </a:r>
            <a:r>
              <a:rPr lang="de-DE" sz="1800" i="1" dirty="0" err="1"/>
              <a:t>branch</a:t>
            </a:r>
            <a:r>
              <a:rPr lang="de-DE" sz="1800" i="1" dirty="0"/>
              <a:t> -D &lt;</a:t>
            </a:r>
            <a:r>
              <a:rPr lang="de-DE" sz="1800" i="1" dirty="0" err="1"/>
              <a:t>branch</a:t>
            </a:r>
            <a:r>
              <a:rPr lang="de-DE" sz="1800" i="1" dirty="0"/>
              <a:t> </a:t>
            </a:r>
            <a:r>
              <a:rPr lang="de-DE" sz="1800" i="1" dirty="0" err="1"/>
              <a:t>name</a:t>
            </a:r>
            <a:r>
              <a:rPr lang="de-DE" sz="1800" i="1" dirty="0"/>
              <a:t>&gt;</a:t>
            </a:r>
          </a:p>
          <a:p>
            <a:r>
              <a:rPr lang="en-US" sz="1800" dirty="0"/>
              <a:t>Delete the feature branch on your GitHub repository</a:t>
            </a:r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push --</a:t>
            </a:r>
            <a:r>
              <a:rPr lang="de-DE" sz="1800" i="1" dirty="0" err="1"/>
              <a:t>delete</a:t>
            </a:r>
            <a:r>
              <a:rPr lang="de-DE" sz="1800" i="1" dirty="0"/>
              <a:t> </a:t>
            </a:r>
            <a:r>
              <a:rPr lang="de-DE" sz="1800" i="1" dirty="0" err="1"/>
              <a:t>origin</a:t>
            </a:r>
            <a:r>
              <a:rPr lang="de-DE" sz="1800" i="1" dirty="0"/>
              <a:t> &lt;</a:t>
            </a:r>
            <a:r>
              <a:rPr lang="de-DE" sz="1800" i="1" dirty="0" err="1"/>
              <a:t>branch</a:t>
            </a:r>
            <a:r>
              <a:rPr lang="de-DE" sz="1800" i="1" dirty="0"/>
              <a:t> </a:t>
            </a:r>
            <a:r>
              <a:rPr lang="de-DE" sz="1800" i="1" dirty="0" err="1"/>
              <a:t>name</a:t>
            </a:r>
            <a:r>
              <a:rPr lang="de-DE" sz="1800" i="1" dirty="0"/>
              <a:t>&gt;</a:t>
            </a:r>
            <a:endParaRPr lang="en-US" sz="1800" i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8039B8-071A-A44E-A717-CB2E621898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CE3F0A-D0BB-5C4E-88CB-69465DA5F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8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F49F05A7-0FF4-7043-8FC6-9E52DDB2197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146434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16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17105553-1E07-574C-97CB-2CA7655B26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latin typeface="Arial" panose="020B0604020202020204" pitchFamily="34" charset="0"/>
              <a:ea typeface="+mj-ea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94C6E-B411-8F4C-B858-72DD0F99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helpful tools if you don‘t like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D7413-FF5F-A840-ACF5-2A8F1E2E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JupyterLab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extension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hlinkClick r:id="rId7"/>
              </a:rPr>
              <a:t>https://github.com/jupyterlab/jupyterlab-git</a:t>
            </a:r>
            <a:endParaRPr lang="de-DE" dirty="0"/>
          </a:p>
          <a:p>
            <a:pPr marL="309563" lvl="1" indent="0">
              <a:buNone/>
            </a:pPr>
            <a:endParaRPr lang="de-DE" dirty="0"/>
          </a:p>
          <a:p>
            <a:r>
              <a:rPr lang="de-DE" dirty="0" err="1"/>
              <a:t>Ungit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hlinkClick r:id="rId8"/>
              </a:rPr>
              <a:t>https://github.com/FredrikNoren/ungit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Sourcetree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hlinkClick r:id="rId9"/>
              </a:rPr>
              <a:t>https://www.sourcetreeapp.com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978DA-D2B1-D542-B065-8EDB23F625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EF617-52B4-E34A-B804-9CFC071A55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EF9E1DD-8100-2E42-AD52-A3B20C4D4DA4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10"/>
          <a:stretch>
            <a:fillRect/>
          </a:stretch>
        </p:blipFill>
        <p:spPr>
          <a:xfrm>
            <a:off x="6173972" y="1837537"/>
            <a:ext cx="5165541" cy="40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9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5CCDAC5-AB00-40FD-BA28-B29576F6450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44"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5CCDAC5-AB00-40FD-BA28-B29576F645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0390C-03A0-425F-AED6-4F9B55156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50098-C16F-4015-B279-DE29E8518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A3DFDA6-B9AD-4A9A-8FC1-8FC3D2B3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71" y="512384"/>
            <a:ext cx="9070329" cy="71658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2A15D0-A44F-4345-B454-763F48F8B2FE}"/>
              </a:ext>
            </a:extLst>
          </p:cNvPr>
          <p:cNvSpPr txBox="1">
            <a:spLocks/>
          </p:cNvSpPr>
          <p:nvPr/>
        </p:nvSpPr>
        <p:spPr>
          <a:xfrm>
            <a:off x="7474527" y="512384"/>
            <a:ext cx="3865473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438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Session objectives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2B0E52-27B5-4227-9B86-933302798690}"/>
              </a:ext>
            </a:extLst>
          </p:cNvPr>
          <p:cNvGrpSpPr/>
          <p:nvPr/>
        </p:nvGrpSpPr>
        <p:grpSpPr>
          <a:xfrm>
            <a:off x="1921681" y="2292153"/>
            <a:ext cx="5269525" cy="466487"/>
            <a:chOff x="1921681" y="2292153"/>
            <a:chExt cx="5269525" cy="466487"/>
          </a:xfrm>
          <a:solidFill>
            <a:schemeClr val="accent1"/>
          </a:solidFill>
        </p:grpSpPr>
        <p:sp>
          <p:nvSpPr>
            <p:cNvPr id="10" name="Pointer-half">
              <a:extLst>
                <a:ext uri="{FF2B5EF4-FFF2-40B4-BE49-F238E27FC236}">
                  <a16:creationId xmlns:a16="http://schemas.microsoft.com/office/drawing/2014/main" id="{D9A1536A-8CC8-4D70-9809-295900B975E8}"/>
                </a:ext>
              </a:extLst>
            </p:cNvPr>
            <p:cNvSpPr/>
            <p:nvPr/>
          </p:nvSpPr>
          <p:spPr>
            <a:xfrm>
              <a:off x="1921681" y="2356821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AE973A-951E-4CE5-B4FD-9248341615B7}"/>
                </a:ext>
              </a:extLst>
            </p:cNvPr>
            <p:cNvSpPr txBox="1"/>
            <p:nvPr/>
          </p:nvSpPr>
          <p:spPr>
            <a:xfrm>
              <a:off x="2269671" y="2292153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What is version control?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BA2776-36CD-46FA-B02D-FD97455CB561}"/>
              </a:ext>
            </a:extLst>
          </p:cNvPr>
          <p:cNvGrpSpPr/>
          <p:nvPr/>
        </p:nvGrpSpPr>
        <p:grpSpPr>
          <a:xfrm>
            <a:off x="1921681" y="2931708"/>
            <a:ext cx="5269525" cy="466487"/>
            <a:chOff x="1921681" y="2908437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3" name="Pointer-half">
              <a:extLst>
                <a:ext uri="{FF2B5EF4-FFF2-40B4-BE49-F238E27FC236}">
                  <a16:creationId xmlns:a16="http://schemas.microsoft.com/office/drawing/2014/main" id="{FDE3B896-3436-47FC-B4E8-72956B7766C1}"/>
                </a:ext>
              </a:extLst>
            </p:cNvPr>
            <p:cNvSpPr/>
            <p:nvPr/>
          </p:nvSpPr>
          <p:spPr>
            <a:xfrm>
              <a:off x="1921681" y="2973105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239F17-F92B-4228-B85D-3349A01E15E9}"/>
                </a:ext>
              </a:extLst>
            </p:cNvPr>
            <p:cNvSpPr txBox="1"/>
            <p:nvPr/>
          </p:nvSpPr>
          <p:spPr>
            <a:xfrm>
              <a:off x="2269671" y="2908437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Setting up git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B90172-FE67-4B26-9235-789E76F1E71E}"/>
              </a:ext>
            </a:extLst>
          </p:cNvPr>
          <p:cNvGrpSpPr/>
          <p:nvPr/>
        </p:nvGrpSpPr>
        <p:grpSpPr>
          <a:xfrm>
            <a:off x="1921681" y="3571263"/>
            <a:ext cx="5269525" cy="466487"/>
            <a:chOff x="1921681" y="3497174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6" name="Pointer-half">
              <a:extLst>
                <a:ext uri="{FF2B5EF4-FFF2-40B4-BE49-F238E27FC236}">
                  <a16:creationId xmlns:a16="http://schemas.microsoft.com/office/drawing/2014/main" id="{4697D029-CA7D-4F1D-B4A7-2664B9D1344D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77C7DC-E591-4491-86F8-B14CDFA6409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Create your first repository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50D3B13-919B-4FD9-8EA1-ECD8E340B5DF}"/>
              </a:ext>
            </a:extLst>
          </p:cNvPr>
          <p:cNvSpPr txBox="1"/>
          <p:nvPr/>
        </p:nvSpPr>
        <p:spPr>
          <a:xfrm>
            <a:off x="7594858" y="2277849"/>
            <a:ext cx="3655033" cy="4114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&lt;objective 1&gt;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&lt;objective 2&gt;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&lt;…&gt;</a:t>
            </a: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DEC1006F-EDBF-4542-8AC6-09896599A22D}"/>
              </a:ext>
            </a:extLst>
          </p:cNvPr>
          <p:cNvGrpSpPr/>
          <p:nvPr/>
        </p:nvGrpSpPr>
        <p:grpSpPr>
          <a:xfrm>
            <a:off x="1921681" y="4210818"/>
            <a:ext cx="5269525" cy="466487"/>
            <a:chOff x="1921681" y="3497174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1" name="Pointer-half">
              <a:extLst>
                <a:ext uri="{FF2B5EF4-FFF2-40B4-BE49-F238E27FC236}">
                  <a16:creationId xmlns:a16="http://schemas.microsoft.com/office/drawing/2014/main" id="{9CF3A1A8-35BF-CC4E-A7B6-EE73FA57DE1E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2E934A94-E62D-4E47-98CD-A6E45A42ADC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Feature Branch Workflow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86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42F25-1BBE-E84B-AFE7-1971CD94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version control?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46C7E7-D894-7446-A4F2-C90940CB45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CFE8C7-DE3D-C94F-A0EC-443987657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AC33192-CCCD-7545-AFE1-A4CF0F5D3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991" y="1397000"/>
            <a:ext cx="3512605" cy="4735513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217F658-4E97-3F4A-862C-374AE37593B1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5978525" y="2074445"/>
            <a:ext cx="5360988" cy="338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1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8C41-EAF9-F54B-AE69-1BFB8C3C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9A6A18-3802-7344-9509-4B89C3898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D96CCF-8A83-5542-942C-CBF0DFCA31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D3E2FA5-16C7-E14F-8994-E5C059952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237" y="1397000"/>
            <a:ext cx="5006113" cy="4735513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C1E4EEF-641F-F840-98CA-C4507B7599BA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7002737" y="1397000"/>
            <a:ext cx="3312564" cy="473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5CCDAC5-AB00-40FD-BA28-B29576F6450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66"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5CCDAC5-AB00-40FD-BA28-B29576F645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0390C-03A0-425F-AED6-4F9B55156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50098-C16F-4015-B279-DE29E8518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A3DFDA6-B9AD-4A9A-8FC1-8FC3D2B3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71" y="512384"/>
            <a:ext cx="9070329" cy="71658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2A15D0-A44F-4345-B454-763F48F8B2FE}"/>
              </a:ext>
            </a:extLst>
          </p:cNvPr>
          <p:cNvSpPr txBox="1">
            <a:spLocks/>
          </p:cNvSpPr>
          <p:nvPr/>
        </p:nvSpPr>
        <p:spPr>
          <a:xfrm>
            <a:off x="7474527" y="512384"/>
            <a:ext cx="3865473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438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Session objectives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2B0E52-27B5-4227-9B86-933302798690}"/>
              </a:ext>
            </a:extLst>
          </p:cNvPr>
          <p:cNvGrpSpPr/>
          <p:nvPr/>
        </p:nvGrpSpPr>
        <p:grpSpPr>
          <a:xfrm>
            <a:off x="1921681" y="2292153"/>
            <a:ext cx="5269525" cy="466487"/>
            <a:chOff x="1921681" y="2292153"/>
            <a:chExt cx="5269525" cy="466487"/>
          </a:xfrm>
          <a:solidFill>
            <a:schemeClr val="bg2"/>
          </a:solidFill>
        </p:grpSpPr>
        <p:sp>
          <p:nvSpPr>
            <p:cNvPr id="10" name="Pointer-half">
              <a:extLst>
                <a:ext uri="{FF2B5EF4-FFF2-40B4-BE49-F238E27FC236}">
                  <a16:creationId xmlns:a16="http://schemas.microsoft.com/office/drawing/2014/main" id="{D9A1536A-8CC8-4D70-9809-295900B975E8}"/>
                </a:ext>
              </a:extLst>
            </p:cNvPr>
            <p:cNvSpPr/>
            <p:nvPr/>
          </p:nvSpPr>
          <p:spPr>
            <a:xfrm>
              <a:off x="1921681" y="2356821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AE973A-951E-4CE5-B4FD-9248341615B7}"/>
                </a:ext>
              </a:extLst>
            </p:cNvPr>
            <p:cNvSpPr txBox="1"/>
            <p:nvPr/>
          </p:nvSpPr>
          <p:spPr>
            <a:xfrm>
              <a:off x="2269671" y="2292153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What is version control?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BA2776-36CD-46FA-B02D-FD97455CB561}"/>
              </a:ext>
            </a:extLst>
          </p:cNvPr>
          <p:cNvGrpSpPr/>
          <p:nvPr/>
        </p:nvGrpSpPr>
        <p:grpSpPr>
          <a:xfrm>
            <a:off x="1921681" y="2931708"/>
            <a:ext cx="5269525" cy="466487"/>
            <a:chOff x="1921681" y="2908437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3" name="Pointer-half">
              <a:extLst>
                <a:ext uri="{FF2B5EF4-FFF2-40B4-BE49-F238E27FC236}">
                  <a16:creationId xmlns:a16="http://schemas.microsoft.com/office/drawing/2014/main" id="{FDE3B896-3436-47FC-B4E8-72956B7766C1}"/>
                </a:ext>
              </a:extLst>
            </p:cNvPr>
            <p:cNvSpPr/>
            <p:nvPr/>
          </p:nvSpPr>
          <p:spPr>
            <a:xfrm>
              <a:off x="1921681" y="2973105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239F17-F92B-4228-B85D-3349A01E15E9}"/>
                </a:ext>
              </a:extLst>
            </p:cNvPr>
            <p:cNvSpPr txBox="1"/>
            <p:nvPr/>
          </p:nvSpPr>
          <p:spPr>
            <a:xfrm>
              <a:off x="2269671" y="2908437"/>
              <a:ext cx="4921535" cy="466487"/>
            </a:xfrm>
            <a:prstGeom prst="rect">
              <a:avLst/>
            </a:prstGeom>
            <a:solidFill>
              <a:schemeClr val="accent1"/>
            </a:solidFill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Setting up git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B90172-FE67-4B26-9235-789E76F1E71E}"/>
              </a:ext>
            </a:extLst>
          </p:cNvPr>
          <p:cNvGrpSpPr/>
          <p:nvPr/>
        </p:nvGrpSpPr>
        <p:grpSpPr>
          <a:xfrm>
            <a:off x="1921681" y="3571263"/>
            <a:ext cx="5269525" cy="466487"/>
            <a:chOff x="1921681" y="3497174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6" name="Pointer-half">
              <a:extLst>
                <a:ext uri="{FF2B5EF4-FFF2-40B4-BE49-F238E27FC236}">
                  <a16:creationId xmlns:a16="http://schemas.microsoft.com/office/drawing/2014/main" id="{4697D029-CA7D-4F1D-B4A7-2664B9D1344D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77C7DC-E591-4491-86F8-B14CDFA6409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Create your first repository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50D3B13-919B-4FD9-8EA1-ECD8E340B5DF}"/>
              </a:ext>
            </a:extLst>
          </p:cNvPr>
          <p:cNvSpPr txBox="1"/>
          <p:nvPr/>
        </p:nvSpPr>
        <p:spPr>
          <a:xfrm>
            <a:off x="7594858" y="2277849"/>
            <a:ext cx="3655033" cy="4114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&lt;objective 1&gt;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&lt;objective 2&gt;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&lt;…&gt;</a:t>
            </a: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DEC1006F-EDBF-4542-8AC6-09896599A22D}"/>
              </a:ext>
            </a:extLst>
          </p:cNvPr>
          <p:cNvGrpSpPr/>
          <p:nvPr/>
        </p:nvGrpSpPr>
        <p:grpSpPr>
          <a:xfrm>
            <a:off x="1921681" y="4210818"/>
            <a:ext cx="5269525" cy="466487"/>
            <a:chOff x="1921681" y="3497174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1" name="Pointer-half">
              <a:extLst>
                <a:ext uri="{FF2B5EF4-FFF2-40B4-BE49-F238E27FC236}">
                  <a16:creationId xmlns:a16="http://schemas.microsoft.com/office/drawing/2014/main" id="{9CF3A1A8-35BF-CC4E-A7B6-EE73FA57DE1E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2E934A94-E62D-4E47-98CD-A6E45A42ADC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Feature Branch Workflow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678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9DD10-3CFF-D14F-9F23-A3754C88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3637BC-6DE9-D64C-B347-1721D1FEF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 very good tutorial:</a:t>
            </a:r>
          </a:p>
          <a:p>
            <a:r>
              <a:rPr lang="en-US" sz="1800" dirty="0">
                <a:hlinkClick r:id="rId2"/>
              </a:rPr>
              <a:t>https://happygitwithr.com/install-git.html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Install Git for Windows:</a:t>
            </a:r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https://gitforwindows.org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NOTE:</a:t>
            </a:r>
            <a:r>
              <a:rPr lang="en-US" sz="1800" dirty="0"/>
              <a:t> When asked about “Adjusting your PATH environment”, make sure to select “Git from the command line and also from 3rd-party software”. Otherwise, we believe it is good to accept the defaults.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2E6635-F01E-F241-829D-3252B89AF8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69B39A-7B78-804B-BFB0-DC8E5BEF40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A8264B-0170-EC42-9D74-D4627AAD941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Install Git for Mac:</a:t>
            </a:r>
          </a:p>
          <a:p>
            <a:pPr marL="0" indent="0">
              <a:buNone/>
            </a:pPr>
            <a:r>
              <a:rPr lang="en-US" sz="1800" dirty="0"/>
              <a:t>Go to the Terminal and and install the </a:t>
            </a:r>
            <a:r>
              <a:rPr lang="en-US" sz="1800" dirty="0" err="1"/>
              <a:t>Xcode</a:t>
            </a:r>
            <a:r>
              <a:rPr lang="en-US" sz="1800" dirty="0"/>
              <a:t> command line tools (which include git) by entering:</a:t>
            </a:r>
          </a:p>
          <a:p>
            <a:pPr marL="0" indent="0">
              <a:buNone/>
            </a:pPr>
            <a:r>
              <a:rPr lang="en-US" sz="1800" dirty="0"/>
              <a:t>“</a:t>
            </a:r>
            <a:r>
              <a:rPr lang="en-US" sz="1800" dirty="0" err="1"/>
              <a:t>xcode</a:t>
            </a:r>
            <a:r>
              <a:rPr lang="en-US" sz="1800" dirty="0"/>
              <a:t>-select –install”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Or if you use Homebrew:</a:t>
            </a:r>
          </a:p>
          <a:p>
            <a:pPr marL="0" indent="0">
              <a:buNone/>
            </a:pPr>
            <a:r>
              <a:rPr lang="en-US" sz="1800" dirty="0"/>
              <a:t>“brew install git”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8626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747E1-3E3E-C646-83F1-A55D596F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Git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E2D113-480E-F94E-B44B-623550738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On Windows:</a:t>
            </a:r>
          </a:p>
          <a:p>
            <a:pPr lvl="1"/>
            <a:r>
              <a:rPr lang="en-US" sz="1800" dirty="0"/>
              <a:t>Enter the Git Bash shell</a:t>
            </a:r>
          </a:p>
          <a:p>
            <a:r>
              <a:rPr lang="en-US" sz="1800" dirty="0"/>
              <a:t>On Mac and Linux:</a:t>
            </a:r>
          </a:p>
          <a:p>
            <a:pPr lvl="1"/>
            <a:r>
              <a:rPr lang="en-US" sz="1800" dirty="0"/>
              <a:t>Enter the shell</a:t>
            </a:r>
          </a:p>
          <a:p>
            <a:pPr lvl="1"/>
            <a:endParaRPr lang="en-US" sz="1800" dirty="0"/>
          </a:p>
          <a:p>
            <a:r>
              <a:rPr lang="en-US" sz="1800" dirty="0"/>
              <a:t>Configure your git:</a:t>
            </a:r>
          </a:p>
          <a:p>
            <a:pPr lvl="1"/>
            <a:r>
              <a:rPr lang="en-US" sz="1800" i="1" dirty="0"/>
              <a:t>git config --global </a:t>
            </a:r>
            <a:r>
              <a:rPr lang="en-US" sz="1800" i="1" dirty="0" err="1"/>
              <a:t>user.name</a:t>
            </a:r>
            <a:r>
              <a:rPr lang="en-US" sz="1800" i="1" dirty="0"/>
              <a:t> “Max </a:t>
            </a:r>
            <a:r>
              <a:rPr lang="en-US" sz="1800" i="1" dirty="0" err="1"/>
              <a:t>Mustermann</a:t>
            </a:r>
            <a:r>
              <a:rPr lang="en-US" sz="1800" i="1" dirty="0"/>
              <a:t>”</a:t>
            </a:r>
          </a:p>
          <a:p>
            <a:pPr lvl="1"/>
            <a:r>
              <a:rPr lang="en-US" sz="1800" i="1" dirty="0"/>
              <a:t>git config --global </a:t>
            </a:r>
            <a:r>
              <a:rPr lang="en-US" sz="1800" i="1" dirty="0" err="1"/>
              <a:t>user.email</a:t>
            </a:r>
            <a:r>
              <a:rPr lang="en-US" sz="1800" i="1" dirty="0"/>
              <a:t> “</a:t>
            </a:r>
            <a:r>
              <a:rPr lang="en-US" sz="1800" i="1" dirty="0" err="1"/>
              <a:t>max.mustermann@mail.com</a:t>
            </a:r>
            <a:r>
              <a:rPr lang="en-US" sz="1800" i="1" dirty="0"/>
              <a:t>”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322EA5-9729-1A46-A940-46C1E43D36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6F3022-C281-404F-A9CD-5133D0F2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3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5CCDAC5-AB00-40FD-BA28-B29576F6450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0"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5CCDAC5-AB00-40FD-BA28-B29576F645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0390C-03A0-425F-AED6-4F9B55156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50098-C16F-4015-B279-DE29E8518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A3DFDA6-B9AD-4A9A-8FC1-8FC3D2B3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71" y="512384"/>
            <a:ext cx="9070329" cy="71658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2A15D0-A44F-4345-B454-763F48F8B2FE}"/>
              </a:ext>
            </a:extLst>
          </p:cNvPr>
          <p:cNvSpPr txBox="1">
            <a:spLocks/>
          </p:cNvSpPr>
          <p:nvPr/>
        </p:nvSpPr>
        <p:spPr>
          <a:xfrm>
            <a:off x="7474527" y="512384"/>
            <a:ext cx="3865473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438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Session objectives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2B0E52-27B5-4227-9B86-933302798690}"/>
              </a:ext>
            </a:extLst>
          </p:cNvPr>
          <p:cNvGrpSpPr/>
          <p:nvPr/>
        </p:nvGrpSpPr>
        <p:grpSpPr>
          <a:xfrm>
            <a:off x="1921681" y="2292153"/>
            <a:ext cx="5269525" cy="466487"/>
            <a:chOff x="1921681" y="2292153"/>
            <a:chExt cx="5269525" cy="466487"/>
          </a:xfrm>
          <a:solidFill>
            <a:schemeClr val="bg2"/>
          </a:solidFill>
        </p:grpSpPr>
        <p:sp>
          <p:nvSpPr>
            <p:cNvPr id="10" name="Pointer-half">
              <a:extLst>
                <a:ext uri="{FF2B5EF4-FFF2-40B4-BE49-F238E27FC236}">
                  <a16:creationId xmlns:a16="http://schemas.microsoft.com/office/drawing/2014/main" id="{D9A1536A-8CC8-4D70-9809-295900B975E8}"/>
                </a:ext>
              </a:extLst>
            </p:cNvPr>
            <p:cNvSpPr/>
            <p:nvPr/>
          </p:nvSpPr>
          <p:spPr>
            <a:xfrm>
              <a:off x="1921681" y="2356821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AE973A-951E-4CE5-B4FD-9248341615B7}"/>
                </a:ext>
              </a:extLst>
            </p:cNvPr>
            <p:cNvSpPr txBox="1"/>
            <p:nvPr/>
          </p:nvSpPr>
          <p:spPr>
            <a:xfrm>
              <a:off x="2269671" y="2292153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What is version control?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BA2776-36CD-46FA-B02D-FD97455CB561}"/>
              </a:ext>
            </a:extLst>
          </p:cNvPr>
          <p:cNvGrpSpPr/>
          <p:nvPr/>
        </p:nvGrpSpPr>
        <p:grpSpPr>
          <a:xfrm>
            <a:off x="1921681" y="2931708"/>
            <a:ext cx="5269525" cy="466487"/>
            <a:chOff x="1921681" y="2908437"/>
            <a:chExt cx="5269525" cy="466487"/>
          </a:xfrm>
          <a:solidFill>
            <a:schemeClr val="bg2"/>
          </a:solidFill>
        </p:grpSpPr>
        <p:sp>
          <p:nvSpPr>
            <p:cNvPr id="13" name="Pointer-half">
              <a:extLst>
                <a:ext uri="{FF2B5EF4-FFF2-40B4-BE49-F238E27FC236}">
                  <a16:creationId xmlns:a16="http://schemas.microsoft.com/office/drawing/2014/main" id="{FDE3B896-3436-47FC-B4E8-72956B7766C1}"/>
                </a:ext>
              </a:extLst>
            </p:cNvPr>
            <p:cNvSpPr/>
            <p:nvPr/>
          </p:nvSpPr>
          <p:spPr>
            <a:xfrm>
              <a:off x="1921681" y="2973105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239F17-F92B-4228-B85D-3349A01E15E9}"/>
                </a:ext>
              </a:extLst>
            </p:cNvPr>
            <p:cNvSpPr txBox="1"/>
            <p:nvPr/>
          </p:nvSpPr>
          <p:spPr>
            <a:xfrm>
              <a:off x="2269671" y="2908437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Setting up git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B90172-FE67-4B26-9235-789E76F1E71E}"/>
              </a:ext>
            </a:extLst>
          </p:cNvPr>
          <p:cNvGrpSpPr/>
          <p:nvPr/>
        </p:nvGrpSpPr>
        <p:grpSpPr>
          <a:xfrm>
            <a:off x="1921681" y="3571263"/>
            <a:ext cx="5269525" cy="466487"/>
            <a:chOff x="1921681" y="3497174"/>
            <a:chExt cx="5269525" cy="466487"/>
          </a:xfrm>
          <a:solidFill>
            <a:schemeClr val="accent1"/>
          </a:solidFill>
        </p:grpSpPr>
        <p:sp>
          <p:nvSpPr>
            <p:cNvPr id="16" name="Pointer-half">
              <a:extLst>
                <a:ext uri="{FF2B5EF4-FFF2-40B4-BE49-F238E27FC236}">
                  <a16:creationId xmlns:a16="http://schemas.microsoft.com/office/drawing/2014/main" id="{4697D029-CA7D-4F1D-B4A7-2664B9D1344D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77C7DC-E591-4491-86F8-B14CDFA6409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Create your first repository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50D3B13-919B-4FD9-8EA1-ECD8E340B5DF}"/>
              </a:ext>
            </a:extLst>
          </p:cNvPr>
          <p:cNvSpPr txBox="1"/>
          <p:nvPr/>
        </p:nvSpPr>
        <p:spPr>
          <a:xfrm>
            <a:off x="7594858" y="2277849"/>
            <a:ext cx="3655033" cy="4114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&lt;objective 1&gt;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&lt;objective 2&gt;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&lt;…&gt;</a:t>
            </a: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DEC1006F-EDBF-4542-8AC6-09896599A22D}"/>
              </a:ext>
            </a:extLst>
          </p:cNvPr>
          <p:cNvGrpSpPr/>
          <p:nvPr/>
        </p:nvGrpSpPr>
        <p:grpSpPr>
          <a:xfrm>
            <a:off x="1921681" y="4210818"/>
            <a:ext cx="5269525" cy="466487"/>
            <a:chOff x="1921681" y="3497174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1" name="Pointer-half">
              <a:extLst>
                <a:ext uri="{FF2B5EF4-FFF2-40B4-BE49-F238E27FC236}">
                  <a16:creationId xmlns:a16="http://schemas.microsoft.com/office/drawing/2014/main" id="{9CF3A1A8-35BF-CC4E-A7B6-EE73FA57DE1E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2E934A94-E62D-4E47-98CD-A6E45A42ADC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Feature Branch Workflow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39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27614-98B3-4B4E-A4E5-16C6B4A7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first repository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CD9209-0EEB-2F4E-8EA5-E7AFB467A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Go to </a:t>
            </a:r>
            <a:r>
              <a:rPr lang="en-US" sz="1800" dirty="0">
                <a:hlinkClick r:id="rId2"/>
              </a:rPr>
              <a:t>https://github.com/</a:t>
            </a:r>
            <a:r>
              <a:rPr lang="en-US" sz="1800" dirty="0"/>
              <a:t> and create an account (make sure to use the email address from your git config)</a:t>
            </a:r>
          </a:p>
          <a:p>
            <a:r>
              <a:rPr lang="en-US" sz="1800" dirty="0"/>
              <a:t>Click green “New repository” button</a:t>
            </a:r>
          </a:p>
          <a:p>
            <a:r>
              <a:rPr lang="en-US" sz="1800" dirty="0"/>
              <a:t>How to fill this in:</a:t>
            </a:r>
          </a:p>
          <a:p>
            <a:pPr lvl="1"/>
            <a:r>
              <a:rPr lang="en-US" sz="1800" dirty="0"/>
              <a:t>Repository name: </a:t>
            </a:r>
            <a:r>
              <a:rPr lang="en-US" sz="1800" dirty="0" err="1"/>
              <a:t>myrepo</a:t>
            </a:r>
            <a:r>
              <a:rPr lang="en-US" sz="1800" dirty="0"/>
              <a:t> (or whatever you wish, we’ll delete this soon anyway).</a:t>
            </a:r>
          </a:p>
          <a:p>
            <a:pPr lvl="1"/>
            <a:r>
              <a:rPr lang="en-US" sz="1800" dirty="0"/>
              <a:t>Description: “testing my setup” (or whatever, but some text is good for the README).</a:t>
            </a:r>
          </a:p>
          <a:p>
            <a:pPr lvl="1"/>
            <a:r>
              <a:rPr lang="en-US" sz="1800" dirty="0"/>
              <a:t>Public</a:t>
            </a:r>
          </a:p>
          <a:p>
            <a:pPr lvl="1"/>
            <a:r>
              <a:rPr lang="en-US" sz="1800" dirty="0"/>
              <a:t>YES Initialize this repository with a README</a:t>
            </a:r>
          </a:p>
          <a:p>
            <a:endParaRPr lang="en-US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26476D-0BFE-C243-8F60-5482A1D2B7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D401C1-0B06-B446-B394-033AFEC11B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75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3fe9acc7-e4c0-41b1-9029-bb9c243be5d9"/>
  <p:tag name="EE4P_AGENDAWIZARD" val="&lt;ee4p&gt;&lt;layouts&gt;&lt;layout name=&quot;Box Circle&quot; id=&quot;1_5&quot;&gt;&lt;standard&gt;&lt;textframe horizontalAnchor=&quot;1&quot; marginBottom=&quot;10&quot; marginLeft=&quot;0&quot; marginRight=&quot;0&quot; marginTop=&quot;10&quot; orientation=&quot;1&quot; verticalAnchor=&quot;1&quot; /&gt;&lt;font name=&quot;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9.58284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04&quot; top=&quot;133.875&quot; width=&quot;657.75&quot; height=&quot;351.6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2&quot; /&gt;&lt;/element&gt;&lt;element field=&quot;topic&quot; type=&quot;autoshape&quot; autoShapeType=&quot;1&quot; indent=&quot;(level-1)*44.58284*scale*fontScale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44.58284*scale*fontScale&quot; indentType=&quot;1&quot;&gt;&lt;paragraphformat alignment=&quot;1&quot; /&gt;&lt;/element&gt;&lt;element field=&quot;freecolumn&quot; type=&quot;autoshape&quot; autoShapeType=&quot;1&quot; indent=&quot;(level-1)*44.58284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((level-0.5)*39.58284+(level-1)*5)*scale*fontScale&quot; top=&quot;0&quot; width=&quot;agendaWidth-(((level-0.5)*39.58284+(level-1)*5)*scale*fontScale)&quot; height=&quot;itemHeight&quot; /&gt;&lt;fill foreColor=&quot;#D9D9D9&quot; visible=&quot;1&quot; /&gt;&lt;/element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2&quot; /&gt;&lt;/element&gt;&lt;element field=&quot;topic&quot; type=&quot;autoshape&quot; autoShapeType=&quot;1&quot; indent=&quot;(level-1)*44.58284*scale*fontScale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44.58284*scale*fontScale&quot; indentType=&quot;1&quot;&gt;&lt;paragraphformat alignment=&quot;1&quot; /&gt;&lt;/element&gt;&lt;element field=&quot;freecolumn&quot; type=&quot;autoshape&quot; autoShapeType=&quot;1&quot; indent=&quot;(level-1)*44.58284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2&quot; /&gt;&lt;/element&gt;&lt;element field=&quot;topic&quot; type=&quot;autoshape&quot; autoShapeType=&quot;1&quot; indent=&quot;(level-1)*44.58284*scale*fontScale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44.58284*scale*fontScale&quot; indentType=&quot;1&quot;&gt;&lt;paragraphformat alignment=&quot;1&quot; /&gt;&lt;font italic=&quot;1&quot; /&gt;&lt;/element&gt;&lt;element field=&quot;freecolumn&quot; type=&quot;autoshape&quot; autoShapeType=&quot;1&quot; indent=&quot;(level-1)*44.58284*scale*fontScale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2&quot; /&gt;&lt;/element&gt;&lt;element type=&quot;autoshape&quot; autoShapeType=&quot;1&quot; value=&quot;&quot;&gt;&lt;position left=&quot;((level-0.5)*39.58284+(level-1)*5)*scale*fontScale&quot; top=&quot;0&quot; width=&quot;agendaWidth-(((level-0.5)*39.58284+(level-1)*5)*scale*fontScale)&quot; height=&quot;itemHeight&quot; /&gt;&lt;fill foreColor=&quot;#D9D9D9&quot; visible=&quot;1&quot; /&gt;&lt;/element&gt;&lt;element field=&quot;topic&quot; type=&quot;autoshape&quot; autoShapeType=&quot;1&quot; indent=&quot;(level-1)*44.58284*scale*fontScale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44.58284*scale*fontScale&quot; indentType=&quot;1&quot;&gt;&lt;paragraphformat alignment=&quot;1&quot; /&gt;&lt;font italic=&quot;1&quot; /&gt;&lt;/element&gt;&lt;element field=&quot;freecolumn&quot; type=&quot;autoshape&quot; autoShapeType=&quot;1&quot; indent=&quot;(level-1)*44.58284*scale*fontScale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8&quot; fontSizeAuto=&quot;0&quot; startTime=&quot;540&quot; timeFormatId=&quot;1&quot; startItemNo=&quot;1&quot; createSingleAgendaSlide=&quot;1&quot; createSeparatingSlides=&quot;1&quot; createBackupSlide=&quot;0&quot; layoutId=&quot;1_5&quot; createSections=&quot;0&quot; singleSlideId=&quot;1f41c5e8-cc5f-465b-9715-aa8b127e79b7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.625&quot; rightDistribute=&quot;1&quot; dock=&quot;1&quot; rightSpacing=&quot;598.7515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fd7ab121-4911-4bfd-8c57-08af70dd2909&quot; parentId=&quot;&quot; level=&quot;1&quot; generateAgendaSlide=&quot;1&quot; showAgendaItem=&quot;1&quot; isBreak=&quot;0&quot; topic=&quot;Introduction&quot; agendaSlideId=&quot;a53e7d98-fb91-4b4a-868c-b4530f29ac09&quot; /&gt;&lt;item duration=&quot;30&quot; id=&quot;ca0844e6-7e3b-4da0-b6c5-e35c240dcdd5&quot; parentId=&quot;&quot; level=&quot;1&quot; generateAgendaSlide=&quot;1&quot; showAgendaItem=&quot;1&quot; isBreak=&quot;0&quot; topic=&quot;Single-Period AP&quot; agendaSlideId=&quot;54b181dd-779d-49ad-b71c-0d824b6ce194&quot; /&gt;&lt;item duration=&quot;30&quot; id=&quot;1e702326-10fe-4b99-ba04-e5662a6bd883&quot; parentId=&quot;&quot; level=&quot;1&quot; generateAgendaSlide=&quot;1&quot; showAgendaItem=&quot;1&quot; isBreak=&quot;0&quot; topic=&quot;Multi-Period AP&quot; agendaSlideId=&quot;faf510b7-6381-4404-857e-6f6ee3fa88b1&quot; /&gt;&lt;item duration=&quot;30&quot; id=&quot;d34aea87-ba1a-49f9-89bb-fdc2f857c370&quot; parentId=&quot;1e702326-10fe-4b99-ba04-e5662a6bd883&quot; level=&quot;2&quot; generateAgendaSlide=&quot;1&quot; showAgendaItem=&quot;1&quot; isBreak=&quot;0&quot; topic=&quot;Central&quot; agendaSlideId=&quot;08fb5709-0044-4c6a-81aa-736073dc1175&quot; /&gt;&lt;item duration=&quot;30&quot; id=&quot;484bda1e-e480-4c7c-a1b6-f7f164a9cf77&quot; parentId=&quot;1e702326-10fe-4b99-ba04-e5662a6bd883&quot; level=&quot;2&quot; generateAgendaSlide=&quot;1&quot; showAgendaItem=&quot;1&quot; isBreak=&quot;0&quot; topic=&quot;Hierarchical&quot; agendaSlideId=&quot;e02b615d-bcd9-4e9c-a1aa-80a0cf965139&quot; /&gt;&lt;item duration=&quot;30&quot; id=&quot;fdd4148a-7990-4159-a54e-7a964b8f1997&quot; parentId=&quot;&quot; level=&quot;1&quot; generateAgendaSlide=&quot;1&quot; showAgendaItem=&quot;1&quot; isBreak=&quot;0&quot; topic=&quot;Conclusion&quot; agendaSlideId=&quot;5650935f-7705-4ee6-a20a-f548c292d795&quot; /&gt;&lt;/items&gt;&lt;/agenda&gt;&lt;/contents&gt;&lt;/ee4p&gt;"/>
  <p:tag name="BLUEONEFOURTHTITLEFONTCOLORFIXED" val="true"/>
  <p:tag name="NEWLAYOUTNAMES" val="true"/>
  <p:tag name="TEMPLATECREATED" val="2019-08-14 11:17 "/>
  <p:tag name="TEMPLATELASTEDITED" val="2019-08-15 01:01 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knT1WtEH0TJyAzoq2Q2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W7f20gFhJhCuUW3yiDhC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A.j4pjy1gXcHbsUaezVP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ETvZJWGOjCAOrZlfnSur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1FGn0QE1I57lxlEkddJO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MgzUEXHKgwParkv5VQAm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FjT7lWsx_XTN0LGQyA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REAAg4kpk.LOLxybiiY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IcJOrci7GjNi3xE2_wtz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knT1WtEH0TJyAzoq2Q2g"/>
</p:tagLst>
</file>

<file path=ppt/theme/theme1.xml><?xml version="1.0" encoding="utf-8"?>
<a:theme xmlns:a="http://schemas.openxmlformats.org/drawingml/2006/main" name="Flath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389"/>
      </a:accent1>
      <a:accent2>
        <a:srgbClr val="ED7D31"/>
      </a:accent2>
      <a:accent3>
        <a:srgbClr val="A5A5A5"/>
      </a:accent3>
      <a:accent4>
        <a:srgbClr val="65B2F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Master_Flath" id="{99FDE7C9-F676-D64F-BFAF-3CA3A4D430AD}" vid="{FEB52118-2331-AF41-8383-5D638FA1C6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Flath</Template>
  <TotalTime>62</TotalTime>
  <Words>1026</Words>
  <Application>Microsoft Macintosh PowerPoint</Application>
  <PresentationFormat>Widescreen</PresentationFormat>
  <Paragraphs>184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Segoe UI</vt:lpstr>
      <vt:lpstr>Symbol</vt:lpstr>
      <vt:lpstr>Wingdings</vt:lpstr>
      <vt:lpstr>Flath</vt:lpstr>
      <vt:lpstr>think-cell Slide</vt:lpstr>
      <vt:lpstr>Git Basics</vt:lpstr>
      <vt:lpstr>Agenda</vt:lpstr>
      <vt:lpstr>Why do we need version control?</vt:lpstr>
      <vt:lpstr>How does it work?</vt:lpstr>
      <vt:lpstr>Agenda</vt:lpstr>
      <vt:lpstr>Install git</vt:lpstr>
      <vt:lpstr>Configure Git</vt:lpstr>
      <vt:lpstr>Agenda</vt:lpstr>
      <vt:lpstr>Create your first repository</vt:lpstr>
      <vt:lpstr>Clone the repo to your local computer</vt:lpstr>
      <vt:lpstr>Make a local change, commit, and push</vt:lpstr>
      <vt:lpstr>Clean up</vt:lpstr>
      <vt:lpstr>Agenda</vt:lpstr>
      <vt:lpstr>The Feature Branch Workflow</vt:lpstr>
      <vt:lpstr>Clone the repository</vt:lpstr>
      <vt:lpstr>Work in a new feature branch</vt:lpstr>
      <vt:lpstr>Opening a pull request</vt:lpstr>
      <vt:lpstr>Cleaning up after a merged pull request</vt:lpstr>
      <vt:lpstr>Some helpful tools if you don‘t like the command line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</dc:title>
  <dc:subject/>
  <dc:creator>s212773</dc:creator>
  <cp:keywords/>
  <dc:description/>
  <cp:lastModifiedBy>Nikolai Stein</cp:lastModifiedBy>
  <cp:revision>24</cp:revision>
  <cp:lastPrinted>2018-08-28T11:15:39Z</cp:lastPrinted>
  <dcterms:created xsi:type="dcterms:W3CDTF">2019-10-14T17:48:10Z</dcterms:created>
  <dcterms:modified xsi:type="dcterms:W3CDTF">2020-09-17T20:01:06Z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2019-08-14 11:17 </vt:lpwstr>
  </property>
  <property fmtid="{D5CDD505-2E9C-101B-9397-08002B2CF9AE}" pid="3" name="TemplateLastEdited">
    <vt:lpwstr>2019-08-15 01:01 </vt:lpwstr>
  </property>
</Properties>
</file>