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299" r:id="rId4"/>
    <p:sldId id="300" r:id="rId5"/>
    <p:sldId id="318" r:id="rId6"/>
    <p:sldId id="301" r:id="rId7"/>
    <p:sldId id="302" r:id="rId8"/>
    <p:sldId id="319" r:id="rId9"/>
    <p:sldId id="303" r:id="rId10"/>
    <p:sldId id="304" r:id="rId11"/>
    <p:sldId id="305" r:id="rId12"/>
    <p:sldId id="306" r:id="rId13"/>
    <p:sldId id="320" r:id="rId14"/>
    <p:sldId id="309" r:id="rId15"/>
    <p:sldId id="310" r:id="rId16"/>
    <p:sldId id="312" r:id="rId17"/>
    <p:sldId id="314" r:id="rId18"/>
    <p:sldId id="317" r:id="rId19"/>
    <p:sldId id="316" r:id="rId20"/>
  </p:sldIdLst>
  <p:sldSz cx="12192000" cy="6858000"/>
  <p:notesSz cx="9926638" cy="679767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8" autoAdjust="0"/>
    <p:restoredTop sz="72396" autoAdjust="0"/>
  </p:normalViewPr>
  <p:slideViewPr>
    <p:cSldViewPr snapToGrid="0">
      <p:cViewPr varScale="1">
        <p:scale>
          <a:sx n="180" d="100"/>
          <a:sy n="180" d="100"/>
        </p:scale>
        <p:origin x="1224" y="192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9/17/20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ti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8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hyperlink" Target="https://www.atlassian.com/de/git/tutorials/comparing-workflows/feature-branch-workflow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NikoStein/klausurtagung202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happygitwithr.com/install-git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60440A5-71AB-5646-AAF9-13F47F221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733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AF1E19E-6246-6446-92F7-82CF133005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800225"/>
            <a:ext cx="7766050" cy="184785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Basics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Klausurtagung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B34-B40B-445C-83BA-6528E818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B351-1EA7-46BF-A5B3-FD6920846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B408-5576-214B-8897-BDD804E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 to your local 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072E4-4FCB-A944-BE0A-28E7B008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the shell</a:t>
            </a:r>
          </a:p>
          <a:p>
            <a:r>
              <a:rPr lang="en-US" sz="1800" dirty="0"/>
              <a:t>Make a new directory and move into it</a:t>
            </a:r>
          </a:p>
          <a:p>
            <a:pPr lvl="1"/>
            <a:r>
              <a:rPr lang="en-US" sz="1800" i="1" dirty="0" err="1"/>
              <a:t>mkdir</a:t>
            </a:r>
            <a:r>
              <a:rPr lang="en-US" sz="1800" i="1" dirty="0"/>
              <a:t> test</a:t>
            </a:r>
            <a:endParaRPr lang="en-US" sz="1800" dirty="0"/>
          </a:p>
          <a:p>
            <a:pPr lvl="1"/>
            <a:r>
              <a:rPr lang="en-US" sz="1800" i="1" dirty="0"/>
              <a:t>cd test</a:t>
            </a:r>
            <a:endParaRPr lang="en-US" sz="1800" dirty="0"/>
          </a:p>
          <a:p>
            <a:r>
              <a:rPr lang="en-US" sz="1800" dirty="0"/>
              <a:t>Clone your repository (copy the link from </a:t>
            </a:r>
            <a:r>
              <a:rPr lang="en-US" sz="1800" dirty="0" err="1"/>
              <a:t>github.com</a:t>
            </a:r>
            <a:r>
              <a:rPr lang="en-US" sz="1800" dirty="0"/>
              <a:t>)</a:t>
            </a:r>
          </a:p>
          <a:p>
            <a:pPr lvl="1"/>
            <a:r>
              <a:rPr lang="en-US" sz="1800" i="1" dirty="0"/>
              <a:t>git clone https://</a:t>
            </a:r>
            <a:r>
              <a:rPr lang="en-US" sz="1800" i="1" dirty="0" err="1"/>
              <a:t>github.com</a:t>
            </a:r>
            <a:r>
              <a:rPr lang="en-US" sz="1800" i="1" dirty="0"/>
              <a:t>/YOUR-USERNAME/YOUR-</a:t>
            </a:r>
            <a:r>
              <a:rPr lang="en-US" sz="1800" i="1" dirty="0" err="1"/>
              <a:t>REPOSITORY.git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C8A23-66C1-E546-93B3-26267145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D836D-4D6D-F143-9CAE-0875F66AA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EB75-315C-FF42-B5D8-01AA1EE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change, commit, and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74CF0-5EF3-9242-B345-4AE4469F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some text to the README with the editor of your choice</a:t>
            </a:r>
          </a:p>
          <a:p>
            <a:r>
              <a:rPr lang="en-US" sz="1800" dirty="0"/>
              <a:t>Verify that git notices the change:</a:t>
            </a:r>
          </a:p>
          <a:p>
            <a:pPr lvl="1"/>
            <a:r>
              <a:rPr lang="en-US" sz="1800" i="1" dirty="0"/>
              <a:t>git status</a:t>
            </a:r>
          </a:p>
          <a:p>
            <a:r>
              <a:rPr lang="en-US" sz="1800" dirty="0"/>
              <a:t>Stage and commit this change and push it to your remote repo on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i="1" dirty="0"/>
              <a:t>git add -A</a:t>
            </a:r>
            <a:endParaRPr lang="en-US" sz="1800" dirty="0"/>
          </a:p>
          <a:p>
            <a:pPr lvl="1"/>
            <a:r>
              <a:rPr lang="en-US" sz="1800" i="1" dirty="0"/>
              <a:t>git commit –m “My first commit”</a:t>
            </a:r>
          </a:p>
          <a:p>
            <a:pPr lvl="1"/>
            <a:r>
              <a:rPr lang="en-US" sz="1800" i="1" dirty="0"/>
              <a:t>git push origin master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98091A-DE42-E149-9BE3-AC48F5A6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B34-3AEB-B340-B85C-11DE54CD0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9DC43-E6A4-5C4D-9508-5B2F88E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50F1A-2EDA-7249-880C-7E4272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local test folder</a:t>
            </a:r>
          </a:p>
          <a:p>
            <a:r>
              <a:rPr lang="en-US" sz="1800" dirty="0"/>
              <a:t>Delete the repository on </a:t>
            </a:r>
            <a:r>
              <a:rPr lang="en-US" sz="1800" dirty="0" err="1"/>
              <a:t>github.com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EDAF3-9216-F248-BE95-843B7EB68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C61A1-F427-EC4E-AE99-35A9E366C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6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bg2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45D9E6-781E-9742-8525-B589DD29B0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70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BAA6D3A-4ACB-B041-B5A6-87219B1C2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B9C4C-43E2-C448-93B6-0C90C47B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Branch 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797E-4884-D648-98ED-CADBC81C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branch workflow is a common way of collaborating on projects</a:t>
            </a:r>
          </a:p>
          <a:p>
            <a:r>
              <a:rPr lang="en-US" dirty="0"/>
              <a:t>Basically, the feature branch workflow looks like this:</a:t>
            </a:r>
          </a:p>
          <a:p>
            <a:pPr lvl="1"/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Open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repo</a:t>
            </a:r>
            <a:endParaRPr lang="de-DE" dirty="0"/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your</a:t>
            </a:r>
            <a:r>
              <a:rPr lang="de-DE" dirty="0"/>
              <a:t>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7"/>
              </a:rPr>
              <a:t>https://www.atlassian.com/de/git/tutorials/comparing-workflows/feature-branch-workflow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714E9-A34B-CA4D-AA06-761703102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C692A-CB11-1A45-8369-54726B05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251C330-F91C-B64B-80E3-2761A6E87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5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2F02A3C6-F95C-3A41-81EC-9EF6337321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356529-02C7-8745-B8B6-A0D9B7FFE0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/>
          <a:stretch>
            <a:fillRect/>
          </a:stretch>
        </p:blipFill>
        <p:spPr>
          <a:xfrm>
            <a:off x="6096000" y="1841476"/>
            <a:ext cx="5243513" cy="3846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067CF5-C500-FF4E-B81B-7A2244E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DD7E-9E8B-A845-919D-B5AF3E5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First, clone our Klausurtagung2020 repository: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8"/>
              </a:rPr>
              <a:t>www.github.com</a:t>
            </a:r>
            <a:endParaRPr lang="en-US" dirty="0"/>
          </a:p>
          <a:p>
            <a:pPr lvl="1"/>
            <a:r>
              <a:rPr lang="de-DE" sz="1800" dirty="0" err="1"/>
              <a:t>Make</a:t>
            </a:r>
            <a:r>
              <a:rPr lang="de-DE" sz="1800" dirty="0"/>
              <a:t> </a:t>
            </a:r>
            <a:r>
              <a:rPr lang="de-DE" sz="1800" dirty="0" err="1"/>
              <a:t>sure</a:t>
            </a:r>
            <a:r>
              <a:rPr lang="de-DE" sz="1800" dirty="0"/>
              <a:t> </a:t>
            </a:r>
            <a:r>
              <a:rPr lang="de-DE" sz="1800" dirty="0" err="1"/>
              <a:t>you’re</a:t>
            </a:r>
            <a:r>
              <a:rPr lang="de-DE" sz="1800" dirty="0"/>
              <a:t> </a:t>
            </a:r>
            <a:r>
              <a:rPr lang="de-DE" sz="1800" dirty="0" err="1"/>
              <a:t>logged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account</a:t>
            </a:r>
            <a:endParaRPr lang="de-DE" sz="1800" dirty="0"/>
          </a:p>
          <a:p>
            <a:pPr lvl="1"/>
            <a:r>
              <a:rPr lang="de-DE" sz="1800" dirty="0"/>
              <a:t>Find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you’d</a:t>
            </a:r>
            <a:r>
              <a:rPr lang="de-DE" sz="1800" dirty="0"/>
              <a:t> like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 (</a:t>
            </a:r>
            <a:r>
              <a:rPr lang="en-US" sz="1800" dirty="0">
                <a:hlinkClick r:id="rId9"/>
              </a:rPr>
              <a:t>https://github.com/NikoStein/klausurtagung2020</a:t>
            </a:r>
            <a:r>
              <a:rPr lang="en-US" sz="1800" dirty="0"/>
              <a:t>)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 err="1"/>
              <a:t>Clone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clone</a:t>
            </a:r>
            <a:r>
              <a:rPr lang="de-DE" sz="1800" i="1" dirty="0"/>
              <a:t> https://</a:t>
            </a:r>
            <a:r>
              <a:rPr lang="de-DE" sz="1800" i="1" dirty="0" err="1"/>
              <a:t>github.com</a:t>
            </a:r>
            <a:r>
              <a:rPr lang="de-DE" sz="1800" i="1" dirty="0"/>
              <a:t>/</a:t>
            </a:r>
            <a:r>
              <a:rPr lang="de-DE" sz="1800" i="1" dirty="0" err="1"/>
              <a:t>abc</a:t>
            </a:r>
            <a:r>
              <a:rPr lang="de-DE" sz="1800" i="1" dirty="0"/>
              <a:t>/</a:t>
            </a:r>
            <a:r>
              <a:rPr lang="de-DE" sz="1800" i="1" dirty="0" err="1"/>
              <a:t>abc.git</a:t>
            </a: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3FBB44-9866-4244-A3BB-EE8F39F8A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130E9-517C-3649-B367-5F21E46A8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9AD95-E351-FD45-8C39-770FF1064036}"/>
              </a:ext>
            </a:extLst>
          </p:cNvPr>
          <p:cNvSpPr/>
          <p:nvPr/>
        </p:nvSpPr>
        <p:spPr>
          <a:xfrm>
            <a:off x="9516862" y="3016954"/>
            <a:ext cx="1822651" cy="575567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0D0BC-8CAA-2C4D-953B-FEDE200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a feature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9A66-CFE0-5C44-AD16-DE8FACE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you are all set-up to start making changes to your local Git repository</a:t>
            </a:r>
          </a:p>
          <a:p>
            <a:r>
              <a:rPr lang="en-US" sz="1800" dirty="0"/>
              <a:t>However, you should use branches to effectively collaborate with others on the same repo</a:t>
            </a:r>
          </a:p>
          <a:p>
            <a:r>
              <a:rPr lang="en-US" sz="1800" dirty="0"/>
              <a:t>To create a new branch and check it out use:</a:t>
            </a:r>
          </a:p>
          <a:p>
            <a:pPr marL="309563" lvl="1" indent="0">
              <a:buNone/>
            </a:pPr>
            <a:r>
              <a:rPr lang="en-US" sz="1800" i="1" dirty="0"/>
              <a:t>git checkout –b &lt;new branch name&gt;</a:t>
            </a:r>
          </a:p>
          <a:p>
            <a:r>
              <a:rPr lang="en-US" sz="1800" dirty="0"/>
              <a:t>You can switch you active branch by</a:t>
            </a:r>
          </a:p>
          <a:p>
            <a:pPr marL="309563" lvl="1" indent="0">
              <a:buNone/>
            </a:pPr>
            <a:r>
              <a:rPr lang="en-US" sz="1800" i="1" dirty="0"/>
              <a:t>git checkout &lt;branch name&gt;</a:t>
            </a:r>
          </a:p>
          <a:p>
            <a:r>
              <a:rPr lang="en-US" sz="1800" dirty="0"/>
              <a:t>Finally, you can work on your code and push changes to the new branch in your forked repository by</a:t>
            </a:r>
          </a:p>
          <a:p>
            <a:pPr marL="309563" lvl="1" indent="0">
              <a:buNone/>
            </a:pPr>
            <a:r>
              <a:rPr lang="en-US" sz="1800" i="1" dirty="0"/>
              <a:t>git push origin &lt;branch name&gt;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23968-E7DA-4948-BD02-228704F61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DEAAD-D1D5-3849-BDBA-AF3131994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52EC-3C83-EB4C-8CEE-40D0FF0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55F7-880E-1C44-9A44-0DB8E25C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5664000" cy="4735511"/>
          </a:xfrm>
        </p:spPr>
        <p:txBody>
          <a:bodyPr>
            <a:normAutofit/>
          </a:bodyPr>
          <a:lstStyle/>
          <a:p>
            <a:r>
              <a:rPr lang="en-US" sz="1800" dirty="0"/>
              <a:t>Prior to pushing your changes to the master branch you should update your feature branch 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switch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en-US" sz="1800" i="1" dirty="0"/>
              <a:t>git fetch -p upstream	(update from upstream)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upstream</a:t>
            </a:r>
            <a:r>
              <a:rPr lang="de-DE" sz="1800" i="1" dirty="0"/>
              <a:t>/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</a:t>
            </a:r>
            <a:r>
              <a:rPr lang="de-DE" i="1" dirty="0" err="1"/>
              <a:t>switch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)</a:t>
            </a:r>
            <a:endParaRPr lang="en-US" sz="1800" i="1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into</a:t>
            </a:r>
            <a:r>
              <a:rPr lang="de-DE" sz="1800" i="1" dirty="0"/>
              <a:t> </a:t>
            </a:r>
            <a:r>
              <a:rPr lang="de-DE" sz="1800" i="1" dirty="0" err="1"/>
              <a:t>new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(push </a:t>
            </a:r>
            <a:r>
              <a:rPr lang="de-DE" i="1" dirty="0" err="1"/>
              <a:t>changes</a:t>
            </a:r>
            <a:r>
              <a:rPr lang="de-DE" i="1" dirty="0"/>
              <a:t>)</a:t>
            </a:r>
            <a:endParaRPr lang="en-US" sz="1800" i="1" dirty="0"/>
          </a:p>
          <a:p>
            <a:r>
              <a:rPr lang="en-US" sz="1800" dirty="0"/>
              <a:t>To submit your changes to our official class repo you have to create a Pull Request for the feature branch on the </a:t>
            </a:r>
            <a:r>
              <a:rPr lang="en-US" sz="1800" dirty="0" err="1"/>
              <a:t>github</a:t>
            </a:r>
            <a:r>
              <a:rPr lang="en-US" sz="1800" dirty="0"/>
              <a:t> website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CED46-9327-8447-BE88-C7F4030AD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6E0A9-0A13-184B-9872-C6AC24ABE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1A1568-6674-CE42-A0C5-9B21906281C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73813" y="3054110"/>
            <a:ext cx="4965700" cy="14212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1FD0BC-E2D1-FC43-A3BB-6529E80F22CE}"/>
              </a:ext>
            </a:extLst>
          </p:cNvPr>
          <p:cNvSpPr/>
          <p:nvPr/>
        </p:nvSpPr>
        <p:spPr>
          <a:xfrm>
            <a:off x="10058399" y="3363217"/>
            <a:ext cx="1047566" cy="80307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427A-FD79-0949-8868-E199279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after a merged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56AE-E5EB-0D4E-901E-CEEB15E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we accept your pull request and add your changes to the official repository you can clean up the fork</a:t>
            </a:r>
          </a:p>
          <a:p>
            <a:r>
              <a:rPr lang="en-US" sz="1800" dirty="0"/>
              <a:t>Checkout the master branch</a:t>
            </a:r>
          </a:p>
          <a:p>
            <a:pPr marL="309563" lvl="1" indent="0">
              <a:buNone/>
            </a:pPr>
            <a:r>
              <a:rPr lang="en-US" sz="1800" i="1" dirty="0"/>
              <a:t>git </a:t>
            </a:r>
            <a:r>
              <a:rPr lang="en-US" sz="1800" i="1"/>
              <a:t>checkout master</a:t>
            </a:r>
            <a:endParaRPr lang="en-US" sz="1800" dirty="0"/>
          </a:p>
          <a:p>
            <a:r>
              <a:rPr lang="en-US" sz="1800" dirty="0"/>
              <a:t>Update your local clone by using</a:t>
            </a:r>
          </a:p>
          <a:p>
            <a:pPr marL="309563" lvl="1" indent="0">
              <a:buNone/>
            </a:pPr>
            <a:r>
              <a:rPr lang="en-US" sz="1800" i="1" dirty="0"/>
              <a:t>git pull upstream master</a:t>
            </a:r>
          </a:p>
          <a:p>
            <a:r>
              <a:rPr lang="en-US" sz="1800" dirty="0"/>
              <a:t>Delete the feature branch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 -D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</a:p>
          <a:p>
            <a:r>
              <a:rPr lang="de-DE" sz="1800" dirty="0"/>
              <a:t>Update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master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forked</a:t>
            </a:r>
            <a:r>
              <a:rPr lang="de-DE" sz="1800" dirty="0"/>
              <a:t> </a:t>
            </a:r>
            <a:r>
              <a:rPr lang="de-DE" sz="1800" dirty="0" err="1"/>
              <a:t>repo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endParaRPr lang="de-DE" sz="1800" i="1" dirty="0"/>
          </a:p>
          <a:p>
            <a:r>
              <a:rPr lang="en-US" sz="1800" dirty="0"/>
              <a:t>Delete the feature branch on your GitHub repository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--</a:t>
            </a:r>
            <a:r>
              <a:rPr lang="de-DE" sz="1800" i="1" dirty="0" err="1"/>
              <a:t>delete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  <a:endParaRPr lang="en-US" sz="1800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039B8-071A-A44E-A717-CB2E62189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E3F0A-D0BB-5C4E-88CB-69465DA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E07A9-9BFB-7D4B-895E-6BA275D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EE2BF-8EED-DA49-8FAC-D715854C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000" dirty="0"/>
              <a:t>Nikolai Stein</a:t>
            </a:r>
          </a:p>
          <a:p>
            <a:pPr>
              <a:buNone/>
            </a:pPr>
            <a:r>
              <a:rPr lang="de-DE" sz="2000" dirty="0"/>
              <a:t>Lehrstuhl für WI &amp; IM</a:t>
            </a:r>
          </a:p>
          <a:p>
            <a:pPr>
              <a:buNone/>
            </a:pPr>
            <a:r>
              <a:rPr lang="de-DE" sz="2000" dirty="0"/>
              <a:t>Julius-Maximilians-Universität Würzburg</a:t>
            </a:r>
          </a:p>
          <a:p>
            <a:pPr>
              <a:buNone/>
            </a:pPr>
            <a:r>
              <a:rPr lang="de-DE" sz="2000" dirty="0"/>
              <a:t>Josef-Stangl-Platz 2, 97070 Würzburg</a:t>
            </a:r>
          </a:p>
          <a:p>
            <a:pPr>
              <a:buNone/>
            </a:pPr>
            <a:endParaRPr lang="de-DE" sz="2000" dirty="0"/>
          </a:p>
          <a:p>
            <a:pPr>
              <a:buNone/>
            </a:pPr>
            <a:r>
              <a:rPr lang="de-DE" sz="2000" dirty="0" err="1"/>
              <a:t>nikolai.stein@uni-wuerzburg.de</a:t>
            </a:r>
            <a:endParaRPr lang="de-DE" sz="2000" dirty="0"/>
          </a:p>
          <a:p>
            <a:pPr>
              <a:buNone/>
            </a:pPr>
            <a:r>
              <a:rPr lang="de-DE" sz="2000" dirty="0" err="1"/>
              <a:t>www.bwl.uni-wuerzburg.de</a:t>
            </a:r>
            <a:r>
              <a:rPr lang="de-DE" sz="2000" dirty="0"/>
              <a:t>/</a:t>
            </a:r>
            <a:r>
              <a:rPr lang="de-DE" sz="2000" dirty="0" err="1"/>
              <a:t>lehrstuehle</a:t>
            </a:r>
            <a:r>
              <a:rPr lang="de-DE" sz="2000" dirty="0"/>
              <a:t>/bwl12/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42A1AE-184C-5746-B1B6-D473DCDAC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6F04FD-E6CD-6640-A0C2-1FF99B278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6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25-1BBE-E84B-AFE7-1971CD9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version control?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6C7E7-D894-7446-A4F2-C90940C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FE8C7-DE3D-C94F-A0EC-44398765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C33192-CCCD-7545-AFE1-A4CF0F5D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1" y="1397000"/>
            <a:ext cx="3512605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17F658-4E97-3F4A-862C-374AE37593B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78525" y="2074445"/>
            <a:ext cx="5360988" cy="3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8C41-EAF9-F54B-AE69-1BFB8C3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A6A18-3802-7344-9509-4B89C389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6CCF-8A83-5542-942C-CBF0DFCA3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E2FA5-16C7-E14F-8994-E5C0599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37" y="1397000"/>
            <a:ext cx="5006113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1E4EEF-641F-F840-98CA-C4507B7599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02737" y="1397000"/>
            <a:ext cx="3312564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8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D10-3CFF-D14F-9F23-A3754C8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637BC-6DE9-D64C-B347-1721D1F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very good tutorial:</a:t>
            </a:r>
          </a:p>
          <a:p>
            <a:r>
              <a:rPr lang="en-US" sz="1800" dirty="0">
                <a:hlinkClick r:id="rId2"/>
              </a:rPr>
              <a:t>https://happygitwithr.com/install-git.html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Install Git for Windows: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https://gitforwindows.org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NOTE:</a:t>
            </a:r>
            <a:r>
              <a:rPr lang="en-US" sz="1800" dirty="0"/>
              <a:t> When asked about “Adjusting your PATH environment”, make sure to select “Git from the command line and also from 3rd-party software”. Otherwise, we believe it is good to accept the defaults.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2E6635-F01E-F241-829D-3252B89AF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9B39A-7B78-804B-BFB0-DC8E5BEF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8264B-0170-EC42-9D74-D4627AAD94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Install Git for Mac:</a:t>
            </a:r>
          </a:p>
          <a:p>
            <a:pPr marL="0" indent="0">
              <a:buNone/>
            </a:pPr>
            <a:r>
              <a:rPr lang="en-US" sz="1800" dirty="0"/>
              <a:t>Go to the Terminal and and install the </a:t>
            </a:r>
            <a:r>
              <a:rPr lang="en-US" sz="1800" dirty="0" err="1"/>
              <a:t>Xcode</a:t>
            </a:r>
            <a:r>
              <a:rPr lang="en-US" sz="1800" dirty="0"/>
              <a:t> command line tools (which include git) by entering:</a:t>
            </a:r>
          </a:p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xcode</a:t>
            </a:r>
            <a:r>
              <a:rPr lang="en-US" sz="1800" dirty="0"/>
              <a:t>-select –install”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if you use Homebrew:</a:t>
            </a:r>
          </a:p>
          <a:p>
            <a:pPr marL="0" indent="0">
              <a:buNone/>
            </a:pPr>
            <a:r>
              <a:rPr lang="en-US" sz="1800" dirty="0"/>
              <a:t>“brew install git”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747E1-3E3E-C646-83F1-A55D596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2D113-480E-F94E-B44B-62355073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 Windows:</a:t>
            </a:r>
          </a:p>
          <a:p>
            <a:pPr lvl="1"/>
            <a:r>
              <a:rPr lang="en-US" sz="1800" dirty="0"/>
              <a:t>Enter the Git Bash shell</a:t>
            </a:r>
          </a:p>
          <a:p>
            <a:r>
              <a:rPr lang="en-US" sz="1800" dirty="0"/>
              <a:t>On Mac and Linux:</a:t>
            </a:r>
          </a:p>
          <a:p>
            <a:pPr lvl="1"/>
            <a:r>
              <a:rPr lang="en-US" sz="1800" dirty="0"/>
              <a:t>Enter the shell</a:t>
            </a:r>
          </a:p>
          <a:p>
            <a:pPr lvl="1"/>
            <a:endParaRPr lang="en-US" sz="1800" dirty="0"/>
          </a:p>
          <a:p>
            <a:r>
              <a:rPr lang="en-US" sz="1800" dirty="0"/>
              <a:t>Configure your git: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user.name</a:t>
            </a:r>
            <a:r>
              <a:rPr lang="en-US" sz="1800" i="1" dirty="0"/>
              <a:t> “Max </a:t>
            </a:r>
            <a:r>
              <a:rPr lang="en-US" sz="1800" i="1" dirty="0" err="1"/>
              <a:t>Mustermann</a:t>
            </a:r>
            <a:r>
              <a:rPr lang="en-US" sz="1800" i="1" dirty="0"/>
              <a:t>”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user.email</a:t>
            </a:r>
            <a:r>
              <a:rPr lang="en-US" sz="1800" i="1" dirty="0"/>
              <a:t> “</a:t>
            </a:r>
            <a:r>
              <a:rPr lang="en-US" sz="1800" i="1" dirty="0" err="1"/>
              <a:t>max.mustermann@mail.com</a:t>
            </a:r>
            <a:r>
              <a:rPr lang="en-US" sz="1800" i="1" dirty="0"/>
              <a:t>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22EA5-9729-1A46-A940-46C1E43D3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F3022-C281-404F-A9CD-5133D0F2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2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3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7614-98B3-4B4E-A4E5-16C6B4A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D9209-0EEB-2F4E-8EA5-E7AFB467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https://github.com/</a:t>
            </a:r>
            <a:r>
              <a:rPr lang="en-US" sz="1800" dirty="0"/>
              <a:t> and create an account (make sure to use the email address from your git config)</a:t>
            </a:r>
          </a:p>
          <a:p>
            <a:r>
              <a:rPr lang="en-US" sz="1800" dirty="0"/>
              <a:t>Click green “New repository” button</a:t>
            </a:r>
          </a:p>
          <a:p>
            <a:r>
              <a:rPr lang="en-US" sz="1800" dirty="0"/>
              <a:t>How to fill this in:</a:t>
            </a:r>
          </a:p>
          <a:p>
            <a:pPr lvl="1"/>
            <a:r>
              <a:rPr lang="en-US" sz="1800" dirty="0"/>
              <a:t>Repository name: </a:t>
            </a:r>
            <a:r>
              <a:rPr lang="en-US" sz="1800" dirty="0" err="1"/>
              <a:t>myrepo</a:t>
            </a:r>
            <a:r>
              <a:rPr lang="en-US" sz="1800" dirty="0"/>
              <a:t> (or whatever you wish, we’ll delete this soon anyway).</a:t>
            </a:r>
          </a:p>
          <a:p>
            <a:pPr lvl="1"/>
            <a:r>
              <a:rPr lang="en-US" sz="1800" dirty="0"/>
              <a:t>Description: “testing my setup” (or whatever, but some text is good for the README).</a:t>
            </a:r>
          </a:p>
          <a:p>
            <a:pPr lvl="1"/>
            <a:r>
              <a:rPr lang="en-US" sz="1800" dirty="0"/>
              <a:t>Public</a:t>
            </a:r>
          </a:p>
          <a:p>
            <a:pPr lvl="1"/>
            <a:r>
              <a:rPr lang="en-US" sz="1800" dirty="0"/>
              <a:t>YES Initialize this repository with a README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6476D-0BFE-C243-8F60-5482A1D2B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01C1-0B06-B446-B394-033AFEC1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5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EMPLATELASTEDITED" val="2019-08-15 01:01 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7f20gFhJhCuUW3yiDh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.j4pjy1gXcHbsUaezV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vZJWGOjCAOrZlfnSu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ster_Flath" id="{99FDE7C9-F676-D64F-BFAF-3CA3A4D430AD}" vid="{FEB52118-2331-AF41-8383-5D638FA1C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35</TotalTime>
  <Words>1036</Words>
  <Application>Microsoft Macintosh PowerPoint</Application>
  <PresentationFormat>Widescreen</PresentationFormat>
  <Paragraphs>187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Symbol</vt:lpstr>
      <vt:lpstr>Wingdings</vt:lpstr>
      <vt:lpstr>Flath</vt:lpstr>
      <vt:lpstr>think-cell Slide</vt:lpstr>
      <vt:lpstr>Git Basics</vt:lpstr>
      <vt:lpstr>Agenda</vt:lpstr>
      <vt:lpstr>Why do we need version control?</vt:lpstr>
      <vt:lpstr>How does it work?</vt:lpstr>
      <vt:lpstr>Agenda</vt:lpstr>
      <vt:lpstr>Install git</vt:lpstr>
      <vt:lpstr>Configure Git</vt:lpstr>
      <vt:lpstr>Agenda</vt:lpstr>
      <vt:lpstr>Create your first repository</vt:lpstr>
      <vt:lpstr>Clone the repo to your local computer</vt:lpstr>
      <vt:lpstr>Make a local change, commit, and push</vt:lpstr>
      <vt:lpstr>Clean up</vt:lpstr>
      <vt:lpstr>Agenda</vt:lpstr>
      <vt:lpstr>The Feature Branch Workflow</vt:lpstr>
      <vt:lpstr>Clone the repository</vt:lpstr>
      <vt:lpstr>Work in a feature branch</vt:lpstr>
      <vt:lpstr>Opening a pull request</vt:lpstr>
      <vt:lpstr>Cleaning up after a merged pull request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subject/>
  <dc:creator>s212773</dc:creator>
  <cp:keywords/>
  <dc:description/>
  <cp:lastModifiedBy>Nikolai Stein</cp:lastModifiedBy>
  <cp:revision>18</cp:revision>
  <cp:lastPrinted>2018-08-28T11:15:39Z</cp:lastPrinted>
  <dcterms:created xsi:type="dcterms:W3CDTF">2019-10-14T17:48:10Z</dcterms:created>
  <dcterms:modified xsi:type="dcterms:W3CDTF">2020-09-17T19:31:03Z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