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1" r:id="rId5"/>
    <p:sldId id="264" r:id="rId6"/>
    <p:sldId id="265" r:id="rId7"/>
    <p:sldId id="26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84DF2-AFCB-2124-34D3-3AD53134EE83}" v="19" dt="2023-01-12T20:57:33.370"/>
    <p1510:client id="{91B27969-4172-41B7-8BA7-C939AAA2EE0A}" v="913" dt="2023-01-12T20:58:2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12/01/2023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12/01/2023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12/01/2023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12/01/2023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12/01/2023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12/01/2023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12/01/2023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C9A76-B9E6-0E7F-26E5-786B699C76E8}"/>
              </a:ext>
            </a:extLst>
          </p:cNvPr>
          <p:cNvPicPr>
            <a:picLocks noChangeAspect="1"/>
          </p:cNvPicPr>
          <p:nvPr/>
        </p:nvPicPr>
        <p:blipFill rotWithShape="1">
          <a:blip r:embed="rId2"/>
          <a:srcRect t="5842" r="-2" b="4156"/>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re 1"/>
          <p:cNvSpPr>
            <a:spLocks noGrp="1"/>
          </p:cNvSpPr>
          <p:nvPr>
            <p:ph type="ctrTitle"/>
          </p:nvPr>
        </p:nvSpPr>
        <p:spPr>
          <a:xfrm>
            <a:off x="8022021" y="3231931"/>
            <a:ext cx="3852041" cy="1834056"/>
          </a:xfrm>
        </p:spPr>
        <p:txBody>
          <a:bodyPr>
            <a:normAutofit/>
          </a:bodyPr>
          <a:lstStyle/>
          <a:p>
            <a:r>
              <a:rPr lang="fr-FR" sz="4000" dirty="0">
                <a:ea typeface="Calibri Light"/>
                <a:cs typeface="Calibri Light"/>
              </a:rPr>
              <a:t>Projet 3: projet d'</a:t>
            </a:r>
            <a:r>
              <a:rPr lang="fr-FR" sz="4000" dirty="0" err="1">
                <a:ea typeface="Calibri Light"/>
                <a:cs typeface="Calibri Light"/>
              </a:rPr>
              <a:t>hab</a:t>
            </a:r>
            <a:endParaRPr lang="fr-FR" sz="4000"/>
          </a:p>
        </p:txBody>
      </p:sp>
      <p:sp>
        <p:nvSpPr>
          <p:cNvPr id="3" name="Sous-titre 2"/>
          <p:cNvSpPr>
            <a:spLocks noGrp="1"/>
          </p:cNvSpPr>
          <p:nvPr>
            <p:ph type="subTitle" idx="1"/>
          </p:nvPr>
        </p:nvSpPr>
        <p:spPr>
          <a:xfrm>
            <a:off x="7782910" y="5242675"/>
            <a:ext cx="4330262" cy="683284"/>
          </a:xfrm>
        </p:spPr>
        <p:txBody>
          <a:bodyPr vert="horz" lIns="91440" tIns="45720" rIns="91440" bIns="45720" rtlCol="0">
            <a:normAutofit/>
          </a:bodyPr>
          <a:lstStyle/>
          <a:p>
            <a:r>
              <a:rPr lang="fr-FR" sz="2000">
                <a:ea typeface="Calibri"/>
                <a:cs typeface="Calibri"/>
              </a:rPr>
              <a:t>Réalisé par Noah, Aurelien et Nikolaï</a:t>
            </a:r>
            <a:endParaRPr lang="fr-FR"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378C6-E5F8-D334-34E1-3A29AF18434D}"/>
              </a:ext>
            </a:extLst>
          </p:cNvPr>
          <p:cNvSpPr>
            <a:spLocks noGrp="1"/>
          </p:cNvSpPr>
          <p:nvPr>
            <p:ph type="title"/>
          </p:nvPr>
        </p:nvSpPr>
        <p:spPr/>
        <p:txBody>
          <a:bodyPr/>
          <a:lstStyle/>
          <a:p>
            <a:r>
              <a:rPr lang="fr-FR" u="sng" dirty="0">
                <a:ea typeface="Calibri Light"/>
                <a:cs typeface="Calibri Light"/>
              </a:rPr>
              <a:t> sommaire</a:t>
            </a:r>
          </a:p>
        </p:txBody>
      </p:sp>
      <p:sp>
        <p:nvSpPr>
          <p:cNvPr id="3" name="Espace réservé du contenu 2">
            <a:extLst>
              <a:ext uri="{FF2B5EF4-FFF2-40B4-BE49-F238E27FC236}">
                <a16:creationId xmlns:a16="http://schemas.microsoft.com/office/drawing/2014/main" id="{0A2BFDBC-3A18-FEFD-AC9D-F4A18CB85C34}"/>
              </a:ext>
            </a:extLst>
          </p:cNvPr>
          <p:cNvSpPr>
            <a:spLocks noGrp="1"/>
          </p:cNvSpPr>
          <p:nvPr>
            <p:ph idx="1"/>
          </p:nvPr>
        </p:nvSpPr>
        <p:spPr/>
        <p:txBody>
          <a:bodyPr vert="horz" lIns="91440" tIns="45720" rIns="91440" bIns="45720" rtlCol="0" anchor="t">
            <a:normAutofit/>
          </a:bodyPr>
          <a:lstStyle/>
          <a:p>
            <a:r>
              <a:rPr lang="fr-FR" dirty="0">
                <a:ea typeface="Calibri"/>
                <a:cs typeface="Calibri"/>
              </a:rPr>
              <a:t>Fonction de vérification</a:t>
            </a:r>
          </a:p>
          <a:p>
            <a:r>
              <a:rPr lang="fr-FR" dirty="0">
                <a:ea typeface="Calibri"/>
                <a:cs typeface="Calibri"/>
              </a:rPr>
              <a:t>Menus principaux</a:t>
            </a:r>
          </a:p>
          <a:p>
            <a:r>
              <a:rPr lang="fr-FR" dirty="0">
                <a:ea typeface="Calibri"/>
                <a:cs typeface="Calibri"/>
              </a:rPr>
              <a:t>Fonction actions</a:t>
            </a:r>
          </a:p>
          <a:p>
            <a:r>
              <a:rPr lang="fr-FR" dirty="0">
                <a:ea typeface="Calibri"/>
                <a:cs typeface="Calibri"/>
              </a:rPr>
              <a:t>Data</a:t>
            </a:r>
          </a:p>
          <a:p>
            <a:r>
              <a:rPr lang="fr-FR" dirty="0" err="1">
                <a:ea typeface="Calibri"/>
                <a:cs typeface="Calibri"/>
              </a:rPr>
              <a:t>Dico.json</a:t>
            </a:r>
            <a:endParaRPr lang="fr-FR" dirty="0">
              <a:ea typeface="Calibri"/>
              <a:cs typeface="Calibri"/>
            </a:endParaRPr>
          </a:p>
        </p:txBody>
      </p:sp>
    </p:spTree>
    <p:extLst>
      <p:ext uri="{BB962C8B-B14F-4D97-AF65-F5344CB8AC3E}">
        <p14:creationId xmlns:p14="http://schemas.microsoft.com/office/powerpoint/2010/main" val="349255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3" name="Freeform: Shape 2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5" name="Freeform: Shape 2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35327F9C-6569-FE28-36A5-8AA902618DD7}"/>
              </a:ext>
            </a:extLst>
          </p:cNvPr>
          <p:cNvSpPr>
            <a:spLocks noGrp="1"/>
          </p:cNvSpPr>
          <p:nvPr>
            <p:ph type="title"/>
          </p:nvPr>
        </p:nvSpPr>
        <p:spPr>
          <a:xfrm>
            <a:off x="457201" y="723406"/>
            <a:ext cx="3234018" cy="1726179"/>
          </a:xfrm>
        </p:spPr>
        <p:txBody>
          <a:bodyPr vert="horz" lIns="91440" tIns="45720" rIns="91440" bIns="45720" rtlCol="0" anchor="b">
            <a:normAutofit/>
          </a:bodyPr>
          <a:lstStyle/>
          <a:p>
            <a:pPr algn="ctr"/>
            <a:r>
              <a:rPr lang="en-US" sz="5000" u="sng" kern="1200" dirty="0" err="1">
                <a:solidFill>
                  <a:schemeClr val="tx1"/>
                </a:solidFill>
                <a:latin typeface="+mj-lt"/>
                <a:ea typeface="+mj-ea"/>
                <a:cs typeface="+mj-cs"/>
              </a:rPr>
              <a:t>Fonction</a:t>
            </a:r>
            <a:r>
              <a:rPr lang="en-US" sz="5000" u="sng" kern="1200" dirty="0">
                <a:solidFill>
                  <a:schemeClr val="tx1"/>
                </a:solidFill>
                <a:latin typeface="+mj-lt"/>
                <a:ea typeface="+mj-ea"/>
                <a:cs typeface="+mj-cs"/>
              </a:rPr>
              <a:t> de </a:t>
            </a:r>
            <a:r>
              <a:rPr lang="en-US" sz="5000" u="sng" kern="1200" dirty="0" err="1">
                <a:solidFill>
                  <a:schemeClr val="tx1"/>
                </a:solidFill>
                <a:latin typeface="+mj-lt"/>
                <a:ea typeface="+mj-ea"/>
                <a:cs typeface="+mj-cs"/>
              </a:rPr>
              <a:t>vérification</a:t>
            </a:r>
            <a:endParaRPr lang="en-US" sz="5000" u="sng" kern="1200" dirty="0">
              <a:solidFill>
                <a:schemeClr val="tx1"/>
              </a:solidFill>
              <a:latin typeface="+mj-lt"/>
              <a:ea typeface="+mj-ea"/>
              <a:cs typeface="+mj-cs"/>
            </a:endParaRPr>
          </a:p>
        </p:txBody>
      </p:sp>
      <p:sp>
        <p:nvSpPr>
          <p:cNvPr id="3" name="Espace réservé du contenu 2">
            <a:extLst>
              <a:ext uri="{FF2B5EF4-FFF2-40B4-BE49-F238E27FC236}">
                <a16:creationId xmlns:a16="http://schemas.microsoft.com/office/drawing/2014/main" id="{8172A552-1EA5-C805-CBC7-D41E915F2F36}"/>
              </a:ext>
            </a:extLst>
          </p:cNvPr>
          <p:cNvSpPr>
            <a:spLocks noGrp="1"/>
          </p:cNvSpPr>
          <p:nvPr>
            <p:ph idx="1"/>
          </p:nvPr>
        </p:nvSpPr>
        <p:spPr>
          <a:xfrm>
            <a:off x="370825" y="2575396"/>
            <a:ext cx="3406770" cy="2743224"/>
          </a:xfrm>
        </p:spPr>
        <p:txBody>
          <a:bodyPr vert="horz" lIns="91440" tIns="45720" rIns="91440" bIns="45720" rtlCol="0" anchor="t">
            <a:normAutofit/>
          </a:bodyPr>
          <a:lstStyle/>
          <a:p>
            <a:pPr marL="0" indent="0">
              <a:buNone/>
            </a:pPr>
            <a:r>
              <a:rPr lang="en-US" sz="2000" kern="1200" dirty="0">
                <a:latin typeface="Calibri Light"/>
                <a:cs typeface="Calibri Light"/>
              </a:rPr>
              <a:t>Tout </a:t>
            </a:r>
            <a:r>
              <a:rPr lang="fr-FR" sz="2000" kern="1200" dirty="0">
                <a:latin typeface="Calibri Light"/>
                <a:cs typeface="Calibri Light"/>
              </a:rPr>
              <a:t>d'abord</a:t>
            </a:r>
            <a:r>
              <a:rPr lang="en-US" sz="2000" kern="1200" dirty="0">
                <a:latin typeface="Calibri Light"/>
                <a:cs typeface="Calibri Light"/>
              </a:rPr>
              <a:t> nous </a:t>
            </a:r>
            <a:r>
              <a:rPr lang="fr-FR" sz="2000" kern="1200" dirty="0">
                <a:latin typeface="Calibri Light"/>
                <a:cs typeface="Calibri Light"/>
              </a:rPr>
              <a:t>avons</a:t>
            </a:r>
            <a:r>
              <a:rPr lang="en-US" sz="2000" kern="1200" dirty="0">
                <a:latin typeface="Calibri Light"/>
                <a:cs typeface="Calibri Light"/>
              </a:rPr>
              <a:t> </a:t>
            </a:r>
            <a:r>
              <a:rPr lang="fr-FR" sz="2000" kern="1200" dirty="0">
                <a:latin typeface="Calibri Light"/>
                <a:cs typeface="Calibri Light"/>
              </a:rPr>
              <a:t>créé</a:t>
            </a:r>
            <a:r>
              <a:rPr lang="en-US" sz="2000" kern="1200" dirty="0">
                <a:latin typeface="Calibri Light"/>
                <a:cs typeface="Calibri Light"/>
              </a:rPr>
              <a:t> 2 </a:t>
            </a:r>
            <a:r>
              <a:rPr lang="en-US" sz="2000" kern="1200" dirty="0" err="1">
                <a:latin typeface="Calibri Light"/>
                <a:cs typeface="Calibri Light"/>
              </a:rPr>
              <a:t>fonctions</a:t>
            </a:r>
            <a:r>
              <a:rPr lang="en-US" sz="2000" dirty="0">
                <a:latin typeface="Calibri Light"/>
                <a:cs typeface="Calibri Light"/>
              </a:rPr>
              <a:t> </a:t>
            </a:r>
            <a:r>
              <a:rPr lang="en-US" sz="2000" dirty="0" err="1">
                <a:latin typeface="Calibri Light"/>
                <a:cs typeface="Calibri Light"/>
              </a:rPr>
              <a:t>d'identification</a:t>
            </a:r>
            <a:r>
              <a:rPr lang="en-US" sz="2000" kern="1200" dirty="0">
                <a:latin typeface="Calibri Light"/>
                <a:cs typeface="Calibri Light"/>
              </a:rPr>
              <a:t> pour le client et le </a:t>
            </a:r>
            <a:r>
              <a:rPr lang="en-US" sz="2000" kern="1200" dirty="0" err="1">
                <a:latin typeface="Calibri Light"/>
                <a:cs typeface="Calibri Light"/>
              </a:rPr>
              <a:t>conseiller</a:t>
            </a:r>
            <a:r>
              <a:rPr lang="en-US" sz="2000" kern="1200" dirty="0">
                <a:latin typeface="Calibri Light"/>
                <a:cs typeface="Calibri Light"/>
              </a:rPr>
              <a:t> :</a:t>
            </a:r>
          </a:p>
          <a:p>
            <a:pPr>
              <a:buFontTx/>
              <a:buChar char="-"/>
            </a:pPr>
            <a:r>
              <a:rPr lang="en-US" sz="2000" dirty="0">
                <a:latin typeface="Calibri Light"/>
                <a:cs typeface="Calibri Light"/>
              </a:rPr>
              <a:t>Une pour le </a:t>
            </a:r>
            <a:r>
              <a:rPr lang="en-US" sz="2000" dirty="0" err="1">
                <a:latin typeface="Calibri Light"/>
                <a:cs typeface="Calibri Light"/>
              </a:rPr>
              <a:t>statut</a:t>
            </a:r>
            <a:endParaRPr lang="en-US" sz="2000" dirty="0">
              <a:latin typeface="Calibri Light"/>
              <a:cs typeface="Calibri Light"/>
            </a:endParaRPr>
          </a:p>
          <a:p>
            <a:pPr>
              <a:buFontTx/>
              <a:buChar char="-"/>
            </a:pPr>
            <a:r>
              <a:rPr lang="en-US" sz="2000" kern="1200" dirty="0">
                <a:latin typeface="Calibri Light"/>
                <a:cs typeface="Calibri Light"/>
              </a:rPr>
              <a:t>Une pour le mot de passe</a:t>
            </a:r>
          </a:p>
        </p:txBody>
      </p:sp>
      <p:pic>
        <p:nvPicPr>
          <p:cNvPr id="6" name="Image 6" descr="Une image contenant texte&#10;&#10;Description générée automatiquement">
            <a:extLst>
              <a:ext uri="{FF2B5EF4-FFF2-40B4-BE49-F238E27FC236}">
                <a16:creationId xmlns:a16="http://schemas.microsoft.com/office/drawing/2014/main" id="{417AB90C-BACA-956A-1E9C-A248D7FE31EF}"/>
              </a:ext>
            </a:extLst>
          </p:cNvPr>
          <p:cNvPicPr>
            <a:picLocks noChangeAspect="1"/>
          </p:cNvPicPr>
          <p:nvPr/>
        </p:nvPicPr>
        <p:blipFill>
          <a:blip r:embed="rId2"/>
          <a:stretch>
            <a:fillRect/>
          </a:stretch>
        </p:blipFill>
        <p:spPr>
          <a:xfrm>
            <a:off x="4916251" y="1157766"/>
            <a:ext cx="6631341" cy="4542468"/>
          </a:xfrm>
          <a:prstGeom prst="rect">
            <a:avLst/>
          </a:prstGeom>
        </p:spPr>
      </p:pic>
    </p:spTree>
    <p:extLst>
      <p:ext uri="{BB962C8B-B14F-4D97-AF65-F5344CB8AC3E}">
        <p14:creationId xmlns:p14="http://schemas.microsoft.com/office/powerpoint/2010/main" val="295115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98B975-63E2-8576-3865-DD69EB41DE2C}"/>
              </a:ext>
            </a:extLst>
          </p:cNvPr>
          <p:cNvSpPr>
            <a:spLocks noGrp="1"/>
          </p:cNvSpPr>
          <p:nvPr>
            <p:ph type="title"/>
          </p:nvPr>
        </p:nvSpPr>
        <p:spPr>
          <a:xfrm>
            <a:off x="4965430" y="629268"/>
            <a:ext cx="6586491" cy="1286160"/>
          </a:xfrm>
        </p:spPr>
        <p:txBody>
          <a:bodyPr anchor="b">
            <a:normAutofit/>
          </a:bodyPr>
          <a:lstStyle/>
          <a:p>
            <a:r>
              <a:rPr lang="fr-FR"/>
              <a:t>Menus principaux</a:t>
            </a:r>
            <a:endParaRPr lang="fr-FR" dirty="0"/>
          </a:p>
        </p:txBody>
      </p:sp>
      <p:sp>
        <p:nvSpPr>
          <p:cNvPr id="3" name="Espace réservé du contenu 2">
            <a:extLst>
              <a:ext uri="{FF2B5EF4-FFF2-40B4-BE49-F238E27FC236}">
                <a16:creationId xmlns:a16="http://schemas.microsoft.com/office/drawing/2014/main" id="{E69CFEF4-CEF0-C4CE-BFB4-B097DB007639}"/>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fr-FR" sz="2000">
                <a:ea typeface="Calibri"/>
                <a:cs typeface="Calibri"/>
              </a:rPr>
              <a:t>Nous avons ensuite créé 2 menus pour chaque rôle à choix multiples afin de permettre à l'utilisateur de choisir ce qu'il veut: faire un dépôt, un retrait, regarder son compte ou son historique d’action.</a:t>
            </a:r>
            <a:endParaRPr lang="fr-FR" sz="2000" dirty="0">
              <a:ea typeface="Calibri"/>
              <a:cs typeface="Calibri"/>
            </a:endParaRPr>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7BB3A"/>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E985122A-D7B4-2CFB-4785-7BABC5F2DEB7}"/>
              </a:ext>
            </a:extLst>
          </p:cNvPr>
          <p:cNvPicPr>
            <a:picLocks noChangeAspect="1"/>
          </p:cNvPicPr>
          <p:nvPr/>
        </p:nvPicPr>
        <p:blipFill rotWithShape="1">
          <a:blip r:embed="rId2"/>
          <a:srcRect r="5559"/>
          <a:stretch/>
        </p:blipFill>
        <p:spPr>
          <a:xfrm>
            <a:off x="75501" y="393989"/>
            <a:ext cx="4798503" cy="6070022"/>
          </a:xfrm>
          <a:prstGeom prst="rect">
            <a:avLst/>
          </a:prstGeom>
        </p:spPr>
      </p:pic>
    </p:spTree>
    <p:extLst>
      <p:ext uri="{BB962C8B-B14F-4D97-AF65-F5344CB8AC3E}">
        <p14:creationId xmlns:p14="http://schemas.microsoft.com/office/powerpoint/2010/main" val="13037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47659-1D9C-8773-E080-EA89C8DB977B}"/>
              </a:ext>
            </a:extLst>
          </p:cNvPr>
          <p:cNvSpPr>
            <a:spLocks noGrp="1"/>
          </p:cNvSpPr>
          <p:nvPr>
            <p:ph type="title"/>
          </p:nvPr>
        </p:nvSpPr>
        <p:spPr>
          <a:xfrm>
            <a:off x="7228573" y="629268"/>
            <a:ext cx="4323348" cy="718268"/>
          </a:xfrm>
        </p:spPr>
        <p:txBody>
          <a:bodyPr anchor="b">
            <a:normAutofit/>
          </a:bodyPr>
          <a:lstStyle/>
          <a:p>
            <a:r>
              <a:rPr lang="fr-FR"/>
              <a:t>Fonctions actions</a:t>
            </a:r>
            <a:endParaRPr lang="fr-FR" dirty="0"/>
          </a:p>
        </p:txBody>
      </p:sp>
      <p:sp>
        <p:nvSpPr>
          <p:cNvPr id="20" name="Content Placeholder 19">
            <a:extLst>
              <a:ext uri="{FF2B5EF4-FFF2-40B4-BE49-F238E27FC236}">
                <a16:creationId xmlns:a16="http://schemas.microsoft.com/office/drawing/2014/main" id="{30861BB4-11FA-7B29-4288-E36A7CADA2BA}"/>
              </a:ext>
            </a:extLst>
          </p:cNvPr>
          <p:cNvSpPr>
            <a:spLocks noGrp="1"/>
          </p:cNvSpPr>
          <p:nvPr>
            <p:ph idx="1"/>
          </p:nvPr>
        </p:nvSpPr>
        <p:spPr>
          <a:xfrm>
            <a:off x="7026442" y="2115117"/>
            <a:ext cx="5080914" cy="3785419"/>
          </a:xfrm>
        </p:spPr>
        <p:txBody>
          <a:bodyPr>
            <a:normAutofit/>
          </a:bodyPr>
          <a:lstStyle/>
          <a:p>
            <a:pPr marL="0" indent="0">
              <a:buNone/>
            </a:pPr>
            <a:r>
              <a:rPr lang="en-US" sz="2000" dirty="0" err="1"/>
              <a:t>Plusieurs</a:t>
            </a:r>
            <a:r>
              <a:rPr lang="en-US" sz="2000" dirty="0"/>
              <a:t> </a:t>
            </a:r>
            <a:r>
              <a:rPr lang="en-US" sz="2000" dirty="0" err="1"/>
              <a:t>fonctions</a:t>
            </a:r>
            <a:r>
              <a:rPr lang="en-US" sz="2000" dirty="0"/>
              <a:t> </a:t>
            </a:r>
            <a:r>
              <a:rPr lang="en-US" sz="2000" dirty="0" err="1"/>
              <a:t>correspondants</a:t>
            </a:r>
            <a:r>
              <a:rPr lang="en-US" sz="2000" dirty="0"/>
              <a:t> au actions proposes on </a:t>
            </a:r>
            <a:r>
              <a:rPr lang="en-US" sz="2000" dirty="0" err="1"/>
              <a:t>été</a:t>
            </a:r>
            <a:r>
              <a:rPr lang="en-US" sz="2000" dirty="0"/>
              <a:t> </a:t>
            </a:r>
            <a:r>
              <a:rPr lang="en-US" sz="2000" dirty="0" err="1"/>
              <a:t>créé</a:t>
            </a:r>
            <a:r>
              <a:rPr lang="en-US" sz="2000" dirty="0"/>
              <a:t> :</a:t>
            </a:r>
          </a:p>
          <a:p>
            <a:pPr marL="0" indent="0">
              <a:buNone/>
            </a:pPr>
            <a:r>
              <a:rPr lang="en-US" sz="2000" dirty="0"/>
              <a:t> - </a:t>
            </a:r>
            <a:r>
              <a:rPr lang="en-US" sz="2000" dirty="0" err="1"/>
              <a:t>action_account</a:t>
            </a:r>
            <a:r>
              <a:rPr lang="en-US" sz="2000" dirty="0"/>
              <a:t>(name) pour </a:t>
            </a:r>
            <a:r>
              <a:rPr lang="en-US" sz="2000" dirty="0" err="1"/>
              <a:t>renvoyer</a:t>
            </a:r>
            <a:r>
              <a:rPr lang="en-US" sz="2000" dirty="0"/>
              <a:t> les </a:t>
            </a:r>
            <a:r>
              <a:rPr lang="en-US" sz="2000" dirty="0" err="1"/>
              <a:t>infos</a:t>
            </a:r>
            <a:r>
              <a:rPr lang="en-US" sz="2000" dirty="0"/>
              <a:t> d’un </a:t>
            </a:r>
            <a:r>
              <a:rPr lang="en-US" sz="2000" dirty="0" err="1"/>
              <a:t>compte</a:t>
            </a:r>
            <a:endParaRPr lang="en-US" sz="2000" dirty="0"/>
          </a:p>
          <a:p>
            <a:pPr marL="0" indent="0">
              <a:buNone/>
            </a:pPr>
            <a:r>
              <a:rPr lang="en-US" sz="2000" dirty="0"/>
              <a:t>-</a:t>
            </a:r>
            <a:r>
              <a:rPr lang="en-US" sz="2000" dirty="0" err="1"/>
              <a:t>text_historique</a:t>
            </a:r>
            <a:r>
              <a:rPr lang="en-US" sz="2000" dirty="0"/>
              <a:t>(name) pour </a:t>
            </a:r>
            <a:r>
              <a:rPr lang="en-US" sz="2000" dirty="0" err="1"/>
              <a:t>renvoyer</a:t>
            </a:r>
            <a:r>
              <a:rPr lang="en-US" sz="2000" dirty="0"/>
              <a:t> </a:t>
            </a:r>
            <a:r>
              <a:rPr lang="en-US" sz="2000" dirty="0" err="1"/>
              <a:t>l’historique</a:t>
            </a:r>
            <a:r>
              <a:rPr lang="en-US" sz="2000" dirty="0"/>
              <a:t> d’un nom.</a:t>
            </a:r>
          </a:p>
          <a:p>
            <a:pPr marL="0" indent="0">
              <a:buNone/>
            </a:pPr>
            <a:r>
              <a:rPr lang="en-US" sz="2000" dirty="0"/>
              <a:t>-</a:t>
            </a:r>
            <a:r>
              <a:rPr lang="en-US" sz="2000" dirty="0" err="1"/>
              <a:t>action_deposit</a:t>
            </a:r>
            <a:r>
              <a:rPr lang="en-US" sz="2000" dirty="0"/>
              <a:t>(name) pour faire un depot.</a:t>
            </a:r>
          </a:p>
          <a:p>
            <a:pPr marL="0" indent="0">
              <a:buNone/>
            </a:pPr>
            <a:r>
              <a:rPr lang="en-US" sz="2000" dirty="0"/>
              <a:t>-</a:t>
            </a:r>
            <a:r>
              <a:rPr lang="en-US" sz="2000" dirty="0" err="1"/>
              <a:t>action_withdrawal</a:t>
            </a:r>
            <a:r>
              <a:rPr lang="en-US" sz="2000" dirty="0"/>
              <a:t>(name) pour faire un </a:t>
            </a:r>
            <a:r>
              <a:rPr lang="en-US" sz="2000" dirty="0" err="1"/>
              <a:t>retrait</a:t>
            </a:r>
            <a:endParaRPr lang="en-US" sz="2000" dirty="0"/>
          </a:p>
          <a:p>
            <a:pPr marL="0" indent="0">
              <a:buNone/>
            </a:pPr>
            <a:r>
              <a:rPr lang="en-US" sz="2000" dirty="0"/>
              <a:t>-</a:t>
            </a:r>
            <a:r>
              <a:rPr lang="en-US" sz="2000" dirty="0" err="1"/>
              <a:t>action_list_advice_advisor</a:t>
            </a:r>
            <a:r>
              <a:rPr lang="en-US" sz="2000" dirty="0"/>
              <a:t> : </a:t>
            </a:r>
            <a:r>
              <a:rPr lang="en-US" sz="2000" dirty="0" err="1"/>
              <a:t>renvoie</a:t>
            </a:r>
            <a:r>
              <a:rPr lang="en-US" sz="2000" dirty="0"/>
              <a:t> la </a:t>
            </a:r>
            <a:r>
              <a:rPr lang="en-US" sz="2000" dirty="0" err="1"/>
              <a:t>liste</a:t>
            </a:r>
            <a:r>
              <a:rPr lang="en-US" sz="2000" dirty="0"/>
              <a:t> des clients</a:t>
            </a:r>
          </a:p>
        </p:txBody>
      </p:sp>
      <p:cxnSp>
        <p:nvCxnSpPr>
          <p:cNvPr id="38" name="Straight Connector 2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06CD8"/>
            </a:solidFill>
          </a:ln>
        </p:spPr>
        <p:style>
          <a:lnRef idx="1">
            <a:schemeClr val="accent1"/>
          </a:lnRef>
          <a:fillRef idx="0">
            <a:schemeClr val="accent1"/>
          </a:fillRef>
          <a:effectRef idx="0">
            <a:schemeClr val="accent1"/>
          </a:effectRef>
          <a:fontRef idx="minor">
            <a:schemeClr val="tx1"/>
          </a:fontRef>
        </p:style>
      </p:cxnSp>
      <p:pic>
        <p:nvPicPr>
          <p:cNvPr id="5" name="Espace réservé du contenu 4">
            <a:extLst>
              <a:ext uri="{FF2B5EF4-FFF2-40B4-BE49-F238E27FC236}">
                <a16:creationId xmlns:a16="http://schemas.microsoft.com/office/drawing/2014/main" id="{BD4F52C7-0093-487B-00FE-E7BCFBF13E05}"/>
              </a:ext>
            </a:extLst>
          </p:cNvPr>
          <p:cNvPicPr>
            <a:picLocks noChangeAspect="1"/>
          </p:cNvPicPr>
          <p:nvPr/>
        </p:nvPicPr>
        <p:blipFill rotWithShape="1">
          <a:blip r:embed="rId2"/>
          <a:srcRect r="569"/>
          <a:stretch/>
        </p:blipFill>
        <p:spPr>
          <a:xfrm>
            <a:off x="20" y="10"/>
            <a:ext cx="7026422" cy="6857990"/>
          </a:xfrm>
          <a:prstGeom prst="rect">
            <a:avLst/>
          </a:prstGeom>
          <a:effectLst/>
        </p:spPr>
      </p:pic>
    </p:spTree>
    <p:extLst>
      <p:ext uri="{BB962C8B-B14F-4D97-AF65-F5344CB8AC3E}">
        <p14:creationId xmlns:p14="http://schemas.microsoft.com/office/powerpoint/2010/main" val="263685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0F32A-E4C0-CB8B-8AC8-4C281CD81EF5}"/>
              </a:ext>
            </a:extLst>
          </p:cNvPr>
          <p:cNvSpPr>
            <a:spLocks noGrp="1"/>
          </p:cNvSpPr>
          <p:nvPr>
            <p:ph type="title"/>
          </p:nvPr>
        </p:nvSpPr>
        <p:spPr>
          <a:xfrm>
            <a:off x="648929" y="629266"/>
            <a:ext cx="3505495" cy="1622321"/>
          </a:xfrm>
        </p:spPr>
        <p:txBody>
          <a:bodyPr>
            <a:normAutofit/>
          </a:bodyPr>
          <a:lstStyle/>
          <a:p>
            <a:r>
              <a:rPr lang="fr-FR" u="sng" dirty="0"/>
              <a:t>Data</a:t>
            </a:r>
          </a:p>
        </p:txBody>
      </p:sp>
      <p:sp>
        <p:nvSpPr>
          <p:cNvPr id="9" name="Content Placeholder 8">
            <a:extLst>
              <a:ext uri="{FF2B5EF4-FFF2-40B4-BE49-F238E27FC236}">
                <a16:creationId xmlns:a16="http://schemas.microsoft.com/office/drawing/2014/main" id="{38010335-7E17-B2B9-A940-A317B475386B}"/>
              </a:ext>
            </a:extLst>
          </p:cNvPr>
          <p:cNvSpPr>
            <a:spLocks noGrp="1"/>
          </p:cNvSpPr>
          <p:nvPr>
            <p:ph idx="1"/>
          </p:nvPr>
        </p:nvSpPr>
        <p:spPr>
          <a:xfrm>
            <a:off x="648931" y="2438400"/>
            <a:ext cx="3505494" cy="3785419"/>
          </a:xfrm>
        </p:spPr>
        <p:txBody>
          <a:bodyPr>
            <a:normAutofit/>
          </a:bodyPr>
          <a:lstStyle/>
          <a:p>
            <a:pPr marL="0" indent="0">
              <a:buNone/>
            </a:pPr>
            <a:r>
              <a:rPr lang="en-US" sz="2000" dirty="0" err="1"/>
              <a:t>Fichier</a:t>
            </a:r>
            <a:r>
              <a:rPr lang="en-US" sz="2000" dirty="0"/>
              <a:t> qui </a:t>
            </a:r>
            <a:r>
              <a:rPr lang="en-US" sz="2000" dirty="0" err="1"/>
              <a:t>comporte</a:t>
            </a:r>
            <a:r>
              <a:rPr lang="en-US" sz="2000" dirty="0"/>
              <a:t> </a:t>
            </a:r>
            <a:r>
              <a:rPr lang="en-US" sz="2000" dirty="0" err="1"/>
              <a:t>differents</a:t>
            </a:r>
            <a:r>
              <a:rPr lang="en-US" sz="2000" dirty="0"/>
              <a:t> </a:t>
            </a:r>
            <a:r>
              <a:rPr lang="en-US" sz="2000" dirty="0" err="1"/>
              <a:t>textes</a:t>
            </a:r>
            <a:r>
              <a:rPr lang="en-US" sz="2000" dirty="0"/>
              <a:t> et </a:t>
            </a:r>
            <a:r>
              <a:rPr lang="en-US" sz="2000" dirty="0" err="1"/>
              <a:t>liste</a:t>
            </a:r>
            <a:r>
              <a:rPr lang="en-US" sz="2000" dirty="0"/>
              <a:t> </a:t>
            </a:r>
            <a:r>
              <a:rPr lang="en-US" sz="2000" dirty="0" err="1"/>
              <a:t>sde</a:t>
            </a:r>
            <a:r>
              <a:rPr lang="en-US" sz="2000" dirty="0"/>
              <a:t> nom et </a:t>
            </a:r>
            <a:r>
              <a:rPr lang="en-US" sz="2000" dirty="0" err="1"/>
              <a:t>caractères</a:t>
            </a:r>
            <a:r>
              <a:rPr lang="en-US" sz="2000" dirty="0"/>
              <a:t> </a:t>
            </a:r>
            <a:r>
              <a:rPr lang="en-US" sz="2000" dirty="0" err="1"/>
              <a:t>autorisés</a:t>
            </a:r>
            <a:r>
              <a:rPr lang="en-US" sz="2000" dirty="0"/>
              <a:t>.</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1A4A391A-9C61-7E27-67CB-A52987AA0791}"/>
              </a:ext>
            </a:extLst>
          </p:cNvPr>
          <p:cNvPicPr>
            <a:picLocks noChangeAspect="1"/>
          </p:cNvPicPr>
          <p:nvPr/>
        </p:nvPicPr>
        <p:blipFill>
          <a:blip r:embed="rId2"/>
          <a:stretch>
            <a:fillRect/>
          </a:stretch>
        </p:blipFill>
        <p:spPr>
          <a:xfrm>
            <a:off x="5480195" y="807593"/>
            <a:ext cx="5870664" cy="5239568"/>
          </a:xfrm>
          <a:prstGeom prst="rect">
            <a:avLst/>
          </a:prstGeom>
          <a:effectLst/>
        </p:spPr>
      </p:pic>
    </p:spTree>
    <p:extLst>
      <p:ext uri="{BB962C8B-B14F-4D97-AF65-F5344CB8AC3E}">
        <p14:creationId xmlns:p14="http://schemas.microsoft.com/office/powerpoint/2010/main" val="57624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C0E6A-33C2-694F-02C5-3DD4FC5AD077}"/>
              </a:ext>
            </a:extLst>
          </p:cNvPr>
          <p:cNvSpPr>
            <a:spLocks noGrp="1"/>
          </p:cNvSpPr>
          <p:nvPr>
            <p:ph type="title"/>
          </p:nvPr>
        </p:nvSpPr>
        <p:spPr>
          <a:xfrm>
            <a:off x="4965430" y="629268"/>
            <a:ext cx="6586491" cy="1286160"/>
          </a:xfrm>
        </p:spPr>
        <p:txBody>
          <a:bodyPr anchor="b">
            <a:normAutofit/>
          </a:bodyPr>
          <a:lstStyle/>
          <a:p>
            <a:r>
              <a:rPr lang="fr-FR" dirty="0"/>
              <a:t>Dico JSON</a:t>
            </a:r>
          </a:p>
        </p:txBody>
      </p:sp>
      <p:sp>
        <p:nvSpPr>
          <p:cNvPr id="3" name="Espace réservé du contenu 2">
            <a:extLst>
              <a:ext uri="{FF2B5EF4-FFF2-40B4-BE49-F238E27FC236}">
                <a16:creationId xmlns:a16="http://schemas.microsoft.com/office/drawing/2014/main" id="{094026C6-ED21-C10D-1638-8FC45F3CC512}"/>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fr-FR" sz="2000" dirty="0">
                <a:ea typeface="Calibri"/>
                <a:cs typeface="Calibri"/>
              </a:rPr>
              <a:t>Ici nous avons nos dicos JYSON qui sont les comptes de nos clients et conseillés. Nous leur avons donné un mot de passe infaillible et de l'argent (un peu beaucoup). Nous importons nos fichier JYSON pour le reste de notre programme.</a:t>
            </a:r>
          </a:p>
        </p:txBody>
      </p:sp>
      <p:pic>
        <p:nvPicPr>
          <p:cNvPr id="4" name="Image 4" descr="Une image contenant texte&#10;&#10;Description générée automatiquement">
            <a:extLst>
              <a:ext uri="{FF2B5EF4-FFF2-40B4-BE49-F238E27FC236}">
                <a16:creationId xmlns:a16="http://schemas.microsoft.com/office/drawing/2014/main" id="{AB26688B-7919-8649-EAE4-FDC4330DB74A}"/>
              </a:ext>
            </a:extLst>
          </p:cNvPr>
          <p:cNvPicPr>
            <a:picLocks noChangeAspect="1"/>
          </p:cNvPicPr>
          <p:nvPr/>
        </p:nvPicPr>
        <p:blipFill rotWithShape="1">
          <a:blip r:embed="rId2"/>
          <a:srcRect t="7419" r="-2" b="492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2CF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443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230</Words>
  <Application>Microsoft Office PowerPoint</Application>
  <PresentationFormat>Grand écran</PresentationFormat>
  <Paragraphs>25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Projet 3: projet d'hab</vt:lpstr>
      <vt:lpstr> sommaire</vt:lpstr>
      <vt:lpstr>Fonction de vérification</vt:lpstr>
      <vt:lpstr>Menus principaux</vt:lpstr>
      <vt:lpstr>Fonctions actions</vt:lpstr>
      <vt:lpstr>Data</vt:lpstr>
      <vt:lpstr>Dico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 BRZ</dc:creator>
  <cp:lastModifiedBy>C BRZ</cp:lastModifiedBy>
  <cp:revision>213</cp:revision>
  <dcterms:created xsi:type="dcterms:W3CDTF">2023-01-12T19:53:35Z</dcterms:created>
  <dcterms:modified xsi:type="dcterms:W3CDTF">2023-01-12T22:18:41Z</dcterms:modified>
</cp:coreProperties>
</file>