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6849210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6849210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testcase shows off an example use case. As with the first directed testcase, here, we write one character of a message to each address of the RAM. Once each character is written, we read back the data from each address, store it in a string in the testbench, and display the returned message to see if we get the same message back.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6849210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6849210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15000"/>
              </a:lnSpc>
              <a:spcBef>
                <a:spcPts val="1200"/>
              </a:spcBef>
              <a:spcAft>
                <a:spcPts val="1200"/>
              </a:spcAft>
              <a:buNone/>
            </a:pPr>
            <a:r>
              <a:rPr lang="en"/>
              <a:t>In these random testcase snippets, we see a Write  Miss, a Read Miss, a Write Miss, and a Read Hit. The first two are seen in the first image on this slide, where data value 86 is written to address 181 in 3 cycles since it’s a miss. Note that the output changes to 0 when the operation is complete. The next instruction is a Read Miss that returns data value 105 from address 153. This value is left over from the previous directed testcase where we write the first 256 characters of this documentation to the cache and corresponds to the letter ‘i’.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684921046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684921046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 lvl="0" marL="0" rtl="0" algn="l">
              <a:lnSpc>
                <a:spcPct val="115000"/>
              </a:lnSpc>
              <a:spcBef>
                <a:spcPts val="1200"/>
              </a:spcBef>
              <a:spcAft>
                <a:spcPts val="1200"/>
              </a:spcAft>
              <a:buNone/>
            </a:pPr>
            <a:r>
              <a:rPr lang="en"/>
              <a:t>Here, we perform a Write Miss of value 143 to address 1 in Random Test 46. Later, in the next image in Random Test 61, address 1 is still in the cache and we return the same value 143 after a Read Hit. These testcases have some extra debugging information but the operation is still correct.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6849210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6849210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was an extremely fun and challenging project. We learned that it’s much easier to implement a design by first very clearly specifying the functionality and ONLY then implementing it in code. This is how it’s done in the industry, but we underplayed the complexity of the design and thought we could jump straight into the implementation. Because of this, we had to go back and change the design many, many times in the middle of verification. The design got confusing and we only started making progress once everything was set in stone.</a:t>
            </a:r>
            <a:endParaRPr/>
          </a:p>
          <a:p>
            <a:pPr indent="0" lvl="0" marL="0" rtl="0" algn="l">
              <a:lnSpc>
                <a:spcPct val="115000"/>
              </a:lnSpc>
              <a:spcBef>
                <a:spcPts val="1200"/>
              </a:spcBef>
              <a:spcAft>
                <a:spcPts val="0"/>
              </a:spcAft>
              <a:buClr>
                <a:schemeClr val="dk1"/>
              </a:buClr>
              <a:buSzPts val="1100"/>
              <a:buFont typeface="Arial"/>
              <a:buNone/>
            </a:pPr>
            <a:r>
              <a:rPr lang="en"/>
              <a:t>Future work would include reconstructing the system to allow for pipelining. This would not only improve the efficiency/throughput but also likely simplify the logic so that operations don’t overlap. Future work would also include reconstructing the design as an FSM rather than a set of blocks of logic.</a:t>
            </a:r>
            <a:endParaRPr/>
          </a:p>
          <a:p>
            <a:pPr indent="0" lvl="0" marL="0" rtl="0" algn="l">
              <a:lnSpc>
                <a:spcPct val="115000"/>
              </a:lnSpc>
              <a:spcBef>
                <a:spcPts val="1200"/>
              </a:spcBef>
              <a:spcAft>
                <a:spcPts val="0"/>
              </a:spcAft>
              <a:buClr>
                <a:schemeClr val="dk1"/>
              </a:buClr>
              <a:buSzPts val="1100"/>
              <a:buFont typeface="Arial"/>
              <a:buNone/>
            </a:pPr>
            <a:r>
              <a:rPr lang="en"/>
              <a:t>This project was both a good practice of our understanding of caches/the algorithms that help them work and of hardware design/verification. It feels like we used every single SystemVerilog concept under the sun out of pure necessity (not just to look pretty), considering we wrote ~3k lines of testbench code, ~1k lines of design code, and ~4k lines of code total.</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684921046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68492104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This was an extremely fun and challenging project. We learned that it’s much easier to implement a design by first very clearly specifying the functionality and ONLY then implementing it in code. This is how it’s done in the industry, but we underplayed the complexity of the design and thought we could jump straight into the implementation. Because of this, we had to go back and change the design many, many times in the middle of verification. The design got confusing and we only started making progress once everything was set in stone.</a:t>
            </a:r>
            <a:endParaRPr/>
          </a:p>
          <a:p>
            <a:pPr indent="0" lvl="0" marL="0" rtl="0" algn="l">
              <a:lnSpc>
                <a:spcPct val="115000"/>
              </a:lnSpc>
              <a:spcBef>
                <a:spcPts val="1200"/>
              </a:spcBef>
              <a:spcAft>
                <a:spcPts val="0"/>
              </a:spcAft>
              <a:buNone/>
            </a:pPr>
            <a:r>
              <a:rPr lang="en"/>
              <a:t>Future work would include reconstructing the system to allow for pipelining. This would not only improve the efficiency/throughput but also likely simplify the logic so that operations don’t overlap. Future work would also include reconstructing the design as an FSM rather than a set of blocks of logic.</a:t>
            </a:r>
            <a:endParaRPr/>
          </a:p>
          <a:p>
            <a:pPr indent="0" lvl="0" marL="0" rtl="0" algn="l">
              <a:lnSpc>
                <a:spcPct val="115000"/>
              </a:lnSpc>
              <a:spcBef>
                <a:spcPts val="1200"/>
              </a:spcBef>
              <a:spcAft>
                <a:spcPts val="0"/>
              </a:spcAft>
              <a:buNone/>
            </a:pPr>
            <a:r>
              <a:rPr lang="en"/>
              <a:t>This project was both a good practice of our understanding of caches/the algorithms that help them work and of hardware design/verification. It feels like we used every single SystemVerilog concept under the sun out of pure necessity (not just to look pretty), considering we wrote ~3k lines of testbench code, ~1k lines of design code, and ~4k lines of code total.</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6849210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6849210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68492104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6849210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block diagram we have the Cache and the RAM it interfaces with. As we’ll see in the next slide, the </a:t>
            </a:r>
            <a:r>
              <a:rPr lang="en"/>
              <a:t>cache</a:t>
            </a:r>
            <a:r>
              <a:rPr lang="en"/>
              <a:t> is composed of 6 functional blocks: The Cache Data block, Tag block, Valid bit block, the Hit/Miss Logic block, the LRU Logic block, and the Control logic block.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configure the Cache size, you specify the total size you want the cache to be and the number of banks you’d like. In all our </a:t>
            </a:r>
            <a:r>
              <a:rPr lang="en"/>
              <a:t>testing, we used a 4-set cache with a total size of 16 bytes, which means the index only has 4 possible addresses.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cache has 4 total operations: a write hit, a write miss, a read hit, or a read miss. The miss operations take 3 cycles to complete and the read operations take 2 cycles to complete.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RAM is configured using only the RAM size, we use 256 Bytes. Each RAM read and write take only 1 cycle with reads occurring when the write enable is low.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6849210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6849210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following are the contents of the </a:t>
            </a:r>
            <a:r>
              <a:rPr lang="en">
                <a:solidFill>
                  <a:schemeClr val="dk1"/>
                </a:solidFill>
              </a:rPr>
              <a:t>cache</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top three blocks are the memory storage blocks: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Cache </a:t>
            </a:r>
            <a:r>
              <a:rPr lang="en">
                <a:solidFill>
                  <a:schemeClr val="dk1"/>
                </a:solidFill>
              </a:rPr>
              <a:t>Data block stores the actual data in the cache.</a:t>
            </a:r>
            <a:endParaRPr>
              <a:solidFill>
                <a:schemeClr val="dk1"/>
              </a:solidFill>
            </a:endParaRPr>
          </a:p>
          <a:p>
            <a:pPr indent="0" lvl="0" marL="0" rtl="0" algn="l">
              <a:spcBef>
                <a:spcPts val="0"/>
              </a:spcBef>
              <a:spcAft>
                <a:spcPts val="0"/>
              </a:spcAft>
              <a:buNone/>
            </a:pPr>
            <a:r>
              <a:rPr lang="en">
                <a:solidFill>
                  <a:schemeClr val="dk1"/>
                </a:solidFill>
              </a:rPr>
              <a:t>The Cache Tag block stores the tags for each byte of data stored in the cache</a:t>
            </a:r>
            <a:endParaRPr>
              <a:solidFill>
                <a:schemeClr val="dk1"/>
              </a:solidFill>
            </a:endParaRPr>
          </a:p>
          <a:p>
            <a:pPr indent="0" lvl="0" marL="0" rtl="0" algn="l">
              <a:spcBef>
                <a:spcPts val="0"/>
              </a:spcBef>
              <a:spcAft>
                <a:spcPts val="0"/>
              </a:spcAft>
              <a:buNone/>
            </a:pPr>
            <a:r>
              <a:rPr lang="en">
                <a:solidFill>
                  <a:schemeClr val="dk1"/>
                </a:solidFill>
              </a:rPr>
              <a:t>The Cache Valid block stores the valid bit for each byte of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bottom three blocks focus on the logic of the cache.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Cache Hit block determines if the requested read/write is present in the cache, meaning if the requested operation is a hit or miss, and also outputs the bank relevant to the index of the current operation.</a:t>
            </a:r>
            <a:endParaRPr>
              <a:solidFill>
                <a:schemeClr val="dk1"/>
              </a:solidFill>
            </a:endParaRPr>
          </a:p>
          <a:p>
            <a:pPr indent="0" lvl="0" marL="0" rtl="0" algn="l">
              <a:spcBef>
                <a:spcPts val="0"/>
              </a:spcBef>
              <a:spcAft>
                <a:spcPts val="0"/>
              </a:spcAft>
              <a:buNone/>
            </a:pPr>
            <a:r>
              <a:rPr lang="en">
                <a:solidFill>
                  <a:schemeClr val="dk1"/>
                </a:solidFill>
              </a:rPr>
              <a:t>The Cache Control block handles all the miscellaneous logic in the cache, including the done signal, internal write enables used for the storage blocks, cache input data muxing (since the cache data block sometimes needs to fetch data from the RAM and sometimes from the data input from the microprocessor), and data output muxing.</a:t>
            </a:r>
            <a:endParaRPr>
              <a:solidFill>
                <a:schemeClr val="dk1"/>
              </a:solidFill>
            </a:endParaRPr>
          </a:p>
          <a:p>
            <a:pPr indent="0" lvl="0" marL="0" rtl="0" algn="l">
              <a:spcBef>
                <a:spcPts val="0"/>
              </a:spcBef>
              <a:spcAft>
                <a:spcPts val="0"/>
              </a:spcAft>
              <a:buNone/>
            </a:pPr>
            <a:r>
              <a:rPr lang="en">
                <a:solidFill>
                  <a:schemeClr val="dk1"/>
                </a:solidFill>
              </a:rPr>
              <a:t>The Cache LRU block stores the pointers to the least recently used banks for each index and outputs the least recently used one.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more information on these blocks, please refer to the extended Cache Documentation in our submission.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6849210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6849210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of the time of the Project Progress report, we had completed the designs and testbenches for each individual block, with the top-level integration and testbench remaining.</a:t>
            </a:r>
            <a:endParaRPr/>
          </a:p>
          <a:p>
            <a:pPr indent="0" lvl="0" marL="0" rtl="0" algn="l">
              <a:spcBef>
                <a:spcPts val="0"/>
              </a:spcBef>
              <a:spcAft>
                <a:spcPts val="0"/>
              </a:spcAft>
              <a:buClr>
                <a:schemeClr val="dk1"/>
              </a:buClr>
              <a:buSzPts val="1100"/>
              <a:buFont typeface="Arial"/>
              <a:buNone/>
            </a:pPr>
            <a:r>
              <a:rPr lang="en"/>
              <a:t>Each block had its own unique implementation of the testbenches. As an example, below are the directed and random testcases for the Cache Hit block.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are 6 unique directed testcases, each repeated 5 times, with each testcase describing the inputs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also conducted constrained-random verification with the following constraints:</a:t>
            </a:r>
            <a:endParaRPr/>
          </a:p>
          <a:p>
            <a:pPr indent="0" lvl="0" marL="0" rtl="0" algn="l">
              <a:spcBef>
                <a:spcPts val="0"/>
              </a:spcBef>
              <a:spcAft>
                <a:spcPts val="0"/>
              </a:spcAft>
              <a:buClr>
                <a:schemeClr val="dk1"/>
              </a:buClr>
              <a:buSzPts val="1100"/>
              <a:buFont typeface="Arial"/>
              <a:buNone/>
            </a:pPr>
            <a:r>
              <a:rPr lang="en"/>
              <a:t>-	The target tag, least recently used bank from the LRU, and the cache tags are all randomized with a 10% chance for all 0s, 10% chance for all 1s, and an 80% chance for all other combinations.</a:t>
            </a:r>
            <a:endParaRPr/>
          </a:p>
          <a:p>
            <a:pPr indent="0" lvl="0" marL="0" rtl="0" algn="l">
              <a:spcBef>
                <a:spcPts val="0"/>
              </a:spcBef>
              <a:spcAft>
                <a:spcPts val="0"/>
              </a:spcAft>
              <a:buClr>
                <a:schemeClr val="dk1"/>
              </a:buClr>
              <a:buSzPts val="1100"/>
              <a:buFont typeface="Arial"/>
              <a:buNone/>
            </a:pPr>
            <a:r>
              <a:rPr lang="en"/>
              <a:t>-	The cache tags, which are the tags for each bank of the current index, must never be the same.</a:t>
            </a:r>
            <a:endParaRPr/>
          </a:p>
          <a:p>
            <a:pPr indent="0" lvl="0" marL="0" rtl="0" algn="l">
              <a:spcBef>
                <a:spcPts val="0"/>
              </a:spcBef>
              <a:spcAft>
                <a:spcPts val="0"/>
              </a:spcAft>
              <a:buClr>
                <a:schemeClr val="dk1"/>
              </a:buClr>
              <a:buSzPts val="1100"/>
              <a:buFont typeface="Arial"/>
              <a:buNone/>
            </a:pPr>
            <a:r>
              <a:rPr lang="en"/>
              <a:t>-	The target tag matches one of the cache tags 50% of the time to make sure we test for hits and misses equally.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Each test also had its own set of assertions and additional reference models/logic for testing. The Cache Hit block had the following assertions: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Miss_check: If a miss is reported, the chosen bank must match the lru bank.</a:t>
            </a:r>
            <a:endParaRPr/>
          </a:p>
          <a:p>
            <a:pPr indent="0" lvl="0" marL="0" rtl="0" algn="l">
              <a:spcBef>
                <a:spcPts val="0"/>
              </a:spcBef>
              <a:spcAft>
                <a:spcPts val="0"/>
              </a:spcAft>
              <a:buClr>
                <a:schemeClr val="dk1"/>
              </a:buClr>
              <a:buSzPts val="1100"/>
              <a:buFont typeface="Arial"/>
              <a:buNone/>
            </a:pPr>
            <a:r>
              <a:rPr lang="en"/>
              <a:t>-	Hit_check: If a hit is reported, the tag corresponding to the chosen bank must match the target tag.</a:t>
            </a:r>
            <a:endParaRPr/>
          </a:p>
          <a:p>
            <a:pPr indent="0" lvl="0" marL="0" rtl="0" algn="l">
              <a:spcBef>
                <a:spcPts val="0"/>
              </a:spcBef>
              <a:spcAft>
                <a:spcPts val="0"/>
              </a:spcAft>
              <a:buClr>
                <a:schemeClr val="dk1"/>
              </a:buClr>
              <a:buSzPts val="1100"/>
              <a:buFont typeface="Arial"/>
              <a:buNone/>
            </a:pPr>
            <a:r>
              <a:rPr lang="en"/>
              <a:t>-	Tags_match: If any of the tags match the target tag, there should be a hit reported.</a:t>
            </a:r>
            <a:endParaRPr/>
          </a:p>
          <a:p>
            <a:pPr indent="0" lvl="0" marL="0" rtl="0" algn="l">
              <a:spcBef>
                <a:spcPts val="0"/>
              </a:spcBef>
              <a:spcAft>
                <a:spcPts val="0"/>
              </a:spcAft>
              <a:buClr>
                <a:schemeClr val="dk1"/>
              </a:buClr>
              <a:buSzPts val="1100"/>
              <a:buFont typeface="Arial"/>
              <a:buNone/>
            </a:pPr>
            <a:r>
              <a:rPr lang="en"/>
              <a:t>-	No_tags_match: When no tags match the target tag, we expect a miss.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68492104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68492104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The Top-Level testbench consists of a set of direct testcases and random testcases.</a:t>
            </a:r>
            <a:endParaRPr/>
          </a:p>
          <a:p>
            <a:pPr indent="0" lvl="0" marL="0" rtl="0" algn="l">
              <a:lnSpc>
                <a:spcPct val="115000"/>
              </a:lnSpc>
              <a:spcBef>
                <a:spcPts val="1200"/>
              </a:spcBef>
              <a:spcAft>
                <a:spcPts val="0"/>
              </a:spcAft>
              <a:buNone/>
            </a:pPr>
            <a:r>
              <a:rPr lang="en"/>
              <a:t>In the first directed testcase, we test for Write Miss and Read Miss operations by writing to every RAM address first and then reading from every address afterwards. Since each address access is separated by the reads and writes of all the other addresses, each operation will be a miss.</a:t>
            </a:r>
            <a:endParaRPr/>
          </a:p>
          <a:p>
            <a:pPr indent="0" lvl="0" marL="0" rtl="0" algn="l">
              <a:lnSpc>
                <a:spcPct val="115000"/>
              </a:lnSpc>
              <a:spcBef>
                <a:spcPts val="1200"/>
              </a:spcBef>
              <a:spcAft>
                <a:spcPts val="0"/>
              </a:spcAft>
              <a:buNone/>
            </a:pPr>
            <a:r>
              <a:rPr lang="en"/>
              <a:t>This testcase ensures that data that is written is maintained over longer periods of time, even as other indices and banks are written to and read from.</a:t>
            </a:r>
            <a:endParaRPr/>
          </a:p>
          <a:p>
            <a:pPr indent="0" lvl="0" marL="0" rtl="0" algn="l">
              <a:lnSpc>
                <a:spcPct val="115000"/>
              </a:lnSpc>
              <a:spcBef>
                <a:spcPts val="1200"/>
              </a:spcBef>
              <a:spcAft>
                <a:spcPts val="0"/>
              </a:spcAft>
              <a:buNone/>
            </a:pPr>
            <a:r>
              <a:rPr lang="en"/>
              <a:t>Here is a snippet of the first directed testcase. In the left image, you can see a Write Miss operation happen at address 1 with data input of 1, and the start of the same operation for address/data 2. In the right image, you can see a Read Miss operation take place in 3 cycles (as expected) with the written data of 1.</a:t>
            </a:r>
            <a:endParaRPr/>
          </a:p>
          <a:p>
            <a:pPr indent="0" lvl="0" marL="0" rtl="0" algn="l">
              <a:lnSpc>
                <a:spcPct val="115000"/>
              </a:lnSpc>
              <a:spcBef>
                <a:spcPts val="1200"/>
              </a:spcBef>
              <a:spcAft>
                <a:spcPts val="0"/>
              </a:spcAft>
              <a:buNone/>
            </a:pPr>
            <a:r>
              <a:rPr lang="en"/>
              <a:t>For more detail please see the extended Cache Documentation or run the code in the EDA playground linked in the submission. We’ll also show this testcase in the demo.</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68492104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68492104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In the second directed testcase, we test for Write Hit and Read Hit operations by writing to every RAM address twice and reading from the same address immediately afterwards. This is then repeated for each address. Since each address access is sequential, the second write and first read for each operation will be a hit.</a:t>
            </a:r>
            <a:endParaRPr/>
          </a:p>
          <a:p>
            <a:pPr indent="0" lvl="0" marL="0" rtl="0" algn="l">
              <a:lnSpc>
                <a:spcPct val="115000"/>
              </a:lnSpc>
              <a:spcBef>
                <a:spcPts val="1200"/>
              </a:spcBef>
              <a:spcAft>
                <a:spcPts val="0"/>
              </a:spcAft>
              <a:buClr>
                <a:schemeClr val="dk1"/>
              </a:buClr>
              <a:buSzPts val="1100"/>
              <a:buFont typeface="Arial"/>
              <a:buNone/>
            </a:pPr>
            <a:r>
              <a:rPr lang="en"/>
              <a:t>This testcase ensures that data is written and read in the expected delay time.</a:t>
            </a:r>
            <a:endParaRPr/>
          </a:p>
          <a:p>
            <a:pPr indent="0" lvl="0" marL="0" rtl="0" algn="l">
              <a:spcBef>
                <a:spcPts val="1200"/>
              </a:spcBef>
              <a:spcAft>
                <a:spcPts val="0"/>
              </a:spcAft>
              <a:buNone/>
            </a:pPr>
            <a:r>
              <a:rPr lang="en"/>
              <a:t>In the snippet of Directed Hit testcase 2, we perform a Write Miss with address 0 and data input 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68492104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68492104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operation we perform is a Write Hit to address 0 (hit because address 0 is currently in the cache) and data input 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68492104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68492104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perform a Read Hit (hit for the same reason as the write before) which returns the previously written value of 1. Note that the Hit operations only take 2 cycles.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xJ7fTJOHv4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edaplayground.com/x/BhL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N-set Cache/RAM System with LRU Replacement Strategy</a:t>
            </a:r>
            <a:endParaRPr/>
          </a:p>
        </p:txBody>
      </p:sp>
      <p:sp>
        <p:nvSpPr>
          <p:cNvPr id="60" name="Google Shape;60;p13"/>
          <p:cNvSpPr txBox="1"/>
          <p:nvPr>
            <p:ph idx="1" type="subTitle"/>
          </p:nvPr>
        </p:nvSpPr>
        <p:spPr>
          <a:xfrm>
            <a:off x="671250" y="3174874"/>
            <a:ext cx="7801500" cy="136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Brennan Borchert, Luke Saleh, Quinlan Stewart,</a:t>
            </a:r>
            <a:endParaRPr/>
          </a:p>
          <a:p>
            <a:pPr indent="0" lvl="0" marL="0" rtl="0" algn="ctr">
              <a:spcBef>
                <a:spcPts val="0"/>
              </a:spcBef>
              <a:spcAft>
                <a:spcPts val="0"/>
              </a:spcAft>
              <a:buNone/>
            </a:pPr>
            <a:r>
              <a:rPr lang="en"/>
              <a:t>Nikodem Gazda</a:t>
            </a:r>
            <a:endParaRPr/>
          </a:p>
          <a:p>
            <a:pPr indent="0" lvl="0" marL="0" rtl="0" algn="ctr">
              <a:spcBef>
                <a:spcPts val="0"/>
              </a:spcBef>
              <a:spcAft>
                <a:spcPts val="0"/>
              </a:spcAft>
              <a:buNone/>
            </a:pPr>
            <a:r>
              <a:rPr lang="en"/>
              <a:t>VIDEO LINK:</a:t>
            </a:r>
            <a:endParaRPr/>
          </a:p>
          <a:p>
            <a:pPr indent="0" lvl="0" marL="0" rtl="0" algn="ctr">
              <a:spcBef>
                <a:spcPts val="0"/>
              </a:spcBef>
              <a:spcAft>
                <a:spcPts val="0"/>
              </a:spcAft>
              <a:buNone/>
            </a:pPr>
            <a:r>
              <a:rPr lang="en" sz="1100" u="sng">
                <a:solidFill>
                  <a:schemeClr val="hlink"/>
                </a:solidFill>
                <a:latin typeface="Arial"/>
                <a:ea typeface="Arial"/>
                <a:cs typeface="Arial"/>
                <a:sym typeface="Arial"/>
                <a:hlinkClick r:id="rId3"/>
              </a:rPr>
              <a:t>(1) N-set Cache/RAM System with LRU Replacement Strategy - YouTube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Results: Top-Level Testbench (Example Use Case)</a:t>
            </a:r>
            <a:endParaRPr/>
          </a:p>
          <a:p>
            <a:pPr indent="0" lvl="0" marL="0" rtl="0" algn="l">
              <a:spcBef>
                <a:spcPts val="0"/>
              </a:spcBef>
              <a:spcAft>
                <a:spcPts val="0"/>
              </a:spcAft>
              <a:buNone/>
            </a:pPr>
            <a:r>
              <a:t/>
            </a:r>
            <a:endParaRPr/>
          </a:p>
        </p:txBody>
      </p:sp>
      <p:pic>
        <p:nvPicPr>
          <p:cNvPr id="116" name="Google Shape;116;p22"/>
          <p:cNvPicPr preferRelativeResize="0"/>
          <p:nvPr/>
        </p:nvPicPr>
        <p:blipFill>
          <a:blip r:embed="rId3">
            <a:alphaModFix/>
          </a:blip>
          <a:stretch>
            <a:fillRect/>
          </a:stretch>
        </p:blipFill>
        <p:spPr>
          <a:xfrm>
            <a:off x="2163913" y="1017725"/>
            <a:ext cx="4816171"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Results: Top-Level Testbench (Random test)</a:t>
            </a:r>
            <a:endParaRPr/>
          </a:p>
          <a:p>
            <a:pPr indent="0" lvl="0" marL="0" rtl="0" algn="l">
              <a:spcBef>
                <a:spcPts val="0"/>
              </a:spcBef>
              <a:spcAft>
                <a:spcPts val="0"/>
              </a:spcAft>
              <a:buNone/>
            </a:pPr>
            <a:r>
              <a:t/>
            </a:r>
            <a:endParaRPr/>
          </a:p>
        </p:txBody>
      </p:sp>
      <p:pic>
        <p:nvPicPr>
          <p:cNvPr id="122" name="Google Shape;122;p23"/>
          <p:cNvPicPr preferRelativeResize="0"/>
          <p:nvPr/>
        </p:nvPicPr>
        <p:blipFill>
          <a:blip r:embed="rId3">
            <a:alphaModFix/>
          </a:blip>
          <a:stretch>
            <a:fillRect/>
          </a:stretch>
        </p:blipFill>
        <p:spPr>
          <a:xfrm>
            <a:off x="2360100" y="1017725"/>
            <a:ext cx="442379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Results: Top-Level Testbench (Random test)</a:t>
            </a:r>
            <a:endParaRPr/>
          </a:p>
          <a:p>
            <a:pPr indent="0" lvl="0" marL="0" rtl="0" algn="l">
              <a:spcBef>
                <a:spcPts val="0"/>
              </a:spcBef>
              <a:spcAft>
                <a:spcPts val="0"/>
              </a:spcAft>
              <a:buNone/>
            </a:pPr>
            <a:r>
              <a:t/>
            </a:r>
            <a:endParaRPr/>
          </a:p>
        </p:txBody>
      </p:sp>
      <p:pic>
        <p:nvPicPr>
          <p:cNvPr id="128" name="Google Shape;128;p24"/>
          <p:cNvPicPr preferRelativeResize="0"/>
          <p:nvPr/>
        </p:nvPicPr>
        <p:blipFill>
          <a:blip r:embed="rId3">
            <a:alphaModFix/>
          </a:blip>
          <a:stretch>
            <a:fillRect/>
          </a:stretch>
        </p:blipFill>
        <p:spPr>
          <a:xfrm>
            <a:off x="178150" y="1170125"/>
            <a:ext cx="3743325" cy="3028950"/>
          </a:xfrm>
          <a:prstGeom prst="rect">
            <a:avLst/>
          </a:prstGeom>
          <a:noFill/>
          <a:ln>
            <a:noFill/>
          </a:ln>
        </p:spPr>
      </p:pic>
      <p:pic>
        <p:nvPicPr>
          <p:cNvPr id="129" name="Google Shape;129;p24"/>
          <p:cNvPicPr preferRelativeResize="0"/>
          <p:nvPr/>
        </p:nvPicPr>
        <p:blipFill>
          <a:blip r:embed="rId4">
            <a:alphaModFix/>
          </a:blip>
          <a:stretch>
            <a:fillRect/>
          </a:stretch>
        </p:blipFill>
        <p:spPr>
          <a:xfrm>
            <a:off x="4009525" y="1284100"/>
            <a:ext cx="4943475" cy="28010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1200"/>
              </a:spcBef>
              <a:spcAft>
                <a:spcPts val="0"/>
              </a:spcAft>
              <a:buClr>
                <a:schemeClr val="dk1"/>
              </a:buClr>
              <a:buSzPts val="2100"/>
              <a:buChar char="●"/>
            </a:pPr>
            <a:r>
              <a:rPr b="1" lang="en" sz="2100">
                <a:solidFill>
                  <a:schemeClr val="dk1"/>
                </a:solidFill>
              </a:rPr>
              <a:t>Lessons Learned</a:t>
            </a:r>
            <a:r>
              <a:rPr lang="en" sz="2100">
                <a:solidFill>
                  <a:schemeClr val="dk1"/>
                </a:solidFill>
              </a:rPr>
              <a:t>: Clear functionality specs prevent redesigns and confusion.</a:t>
            </a:r>
            <a:endParaRPr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Future Work</a:t>
            </a:r>
            <a:r>
              <a:rPr lang="en" sz="2100">
                <a:solidFill>
                  <a:schemeClr val="dk1"/>
                </a:solidFill>
              </a:rPr>
              <a:t>: Add pipelining and redesign as an FSM for efficiency.</a:t>
            </a:r>
            <a:endParaRPr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Experience Gained</a:t>
            </a:r>
            <a:r>
              <a:rPr lang="en" sz="2100">
                <a:solidFill>
                  <a:schemeClr val="dk1"/>
                </a:solidFill>
              </a:rPr>
              <a:t>: Improved skills in design, verification, and SystemVerilog.</a:t>
            </a:r>
            <a:endParaRPr sz="2100">
              <a:solidFill>
                <a:schemeClr val="dk1"/>
              </a:solidFill>
            </a:endParaRPr>
          </a:p>
          <a:p>
            <a:pPr indent="-361950" lvl="0" marL="457200" rtl="0" algn="l">
              <a:spcBef>
                <a:spcPts val="0"/>
              </a:spcBef>
              <a:spcAft>
                <a:spcPts val="0"/>
              </a:spcAft>
              <a:buClr>
                <a:schemeClr val="dk1"/>
              </a:buClr>
              <a:buSzPts val="2100"/>
              <a:buChar char="●"/>
            </a:pPr>
            <a:r>
              <a:rPr b="1" lang="en" sz="2100">
                <a:solidFill>
                  <a:schemeClr val="dk1"/>
                </a:solidFill>
              </a:rPr>
              <a:t>Challenge and Reward</a:t>
            </a:r>
            <a:r>
              <a:rPr lang="en" sz="2100">
                <a:solidFill>
                  <a:schemeClr val="dk1"/>
                </a:solidFill>
              </a:rPr>
              <a:t>: A challenging yet rewarding practice of industry standards.</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046825" y="1201000"/>
            <a:ext cx="704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0000"/>
              <a:t>DEMO</a:t>
            </a:r>
            <a:endParaRPr sz="10000"/>
          </a:p>
        </p:txBody>
      </p:sp>
      <p:sp>
        <p:nvSpPr>
          <p:cNvPr id="141" name="Google Shape;141;p26"/>
          <p:cNvSpPr txBox="1"/>
          <p:nvPr>
            <p:ph idx="1" type="body"/>
          </p:nvPr>
        </p:nvSpPr>
        <p:spPr>
          <a:xfrm>
            <a:off x="2661975" y="2735675"/>
            <a:ext cx="4026000" cy="456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600" u="sng">
                <a:solidFill>
                  <a:schemeClr val="hlink"/>
                </a:solidFill>
                <a:hlinkClick r:id="rId3"/>
              </a:rPr>
              <a:t>https://www.edaplayground.com/x/BhLN</a:t>
            </a:r>
            <a:endParaRPr b="1" sz="2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Original proposal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Implement a cache/RAM system using SystemVerilog </a:t>
            </a:r>
            <a:endParaRPr/>
          </a:p>
          <a:p>
            <a:pPr indent="-317500" lvl="1" marL="914400" rtl="0" algn="l">
              <a:lnSpc>
                <a:spcPct val="150000"/>
              </a:lnSpc>
              <a:spcBef>
                <a:spcPts val="0"/>
              </a:spcBef>
              <a:spcAft>
                <a:spcPts val="0"/>
              </a:spcAft>
              <a:buSzPts val="1400"/>
              <a:buChar char="○"/>
            </a:pPr>
            <a:r>
              <a:rPr lang="en"/>
              <a:t>N-set associative cache</a:t>
            </a:r>
            <a:endParaRPr/>
          </a:p>
          <a:p>
            <a:pPr indent="-317500" lvl="2" marL="1371600" rtl="0" algn="l">
              <a:lnSpc>
                <a:spcPct val="150000"/>
              </a:lnSpc>
              <a:spcBef>
                <a:spcPts val="0"/>
              </a:spcBef>
              <a:spcAft>
                <a:spcPts val="0"/>
              </a:spcAft>
              <a:buSzPts val="1400"/>
              <a:buChar char="■"/>
            </a:pPr>
            <a:r>
              <a:rPr lang="en"/>
              <a:t>Configurable at compile time</a:t>
            </a:r>
            <a:endParaRPr/>
          </a:p>
          <a:p>
            <a:pPr indent="-317500" lvl="1" marL="914400" rtl="0" algn="l">
              <a:lnSpc>
                <a:spcPct val="150000"/>
              </a:lnSpc>
              <a:spcBef>
                <a:spcPts val="0"/>
              </a:spcBef>
              <a:spcAft>
                <a:spcPts val="0"/>
              </a:spcAft>
              <a:buSzPts val="1400"/>
              <a:buChar char="○"/>
            </a:pPr>
            <a:r>
              <a:rPr lang="en"/>
              <a:t>Modules for cache data </a:t>
            </a:r>
            <a:r>
              <a:rPr lang="en"/>
              <a:t>storage</a:t>
            </a:r>
            <a:r>
              <a:rPr lang="en"/>
              <a:t>, cache tags, cache valid bits</a:t>
            </a:r>
            <a:endParaRPr/>
          </a:p>
          <a:p>
            <a:pPr indent="-317500" lvl="1" marL="914400" rtl="0" algn="l">
              <a:lnSpc>
                <a:spcPct val="150000"/>
              </a:lnSpc>
              <a:spcBef>
                <a:spcPts val="0"/>
              </a:spcBef>
              <a:spcAft>
                <a:spcPts val="0"/>
              </a:spcAft>
              <a:buSzPts val="1400"/>
              <a:buChar char="○"/>
            </a:pPr>
            <a:r>
              <a:rPr lang="en"/>
              <a:t>LRU buffer and logic in one module, hit/miss logic in another, miscellaneous control in a third</a:t>
            </a:r>
            <a:endParaRPr/>
          </a:p>
          <a:p>
            <a:pPr indent="-342900" lvl="0" marL="457200" rtl="0" algn="l">
              <a:lnSpc>
                <a:spcPct val="150000"/>
              </a:lnSpc>
              <a:spcBef>
                <a:spcPts val="0"/>
              </a:spcBef>
              <a:spcAft>
                <a:spcPts val="0"/>
              </a:spcAft>
              <a:buSzPts val="1800"/>
              <a:buChar char="●"/>
            </a:pPr>
            <a:r>
              <a:rPr lang="en"/>
              <a:t>Directed and randomized test benches for each module</a:t>
            </a:r>
            <a:endParaRPr/>
          </a:p>
          <a:p>
            <a:pPr indent="-317500" lvl="1" marL="914400" rtl="0" algn="l">
              <a:lnSpc>
                <a:spcPct val="150000"/>
              </a:lnSpc>
              <a:spcBef>
                <a:spcPts val="0"/>
              </a:spcBef>
              <a:spcAft>
                <a:spcPts val="0"/>
              </a:spcAft>
              <a:buSzPts val="1400"/>
              <a:buChar char="○"/>
            </a:pPr>
            <a:r>
              <a:rPr lang="en"/>
              <a:t>Constrained random verification</a:t>
            </a:r>
            <a:endParaRPr/>
          </a:p>
          <a:p>
            <a:pPr indent="-317500" lvl="1" marL="914400" rtl="0" algn="l">
              <a:lnSpc>
                <a:spcPct val="150000"/>
              </a:lnSpc>
              <a:spcBef>
                <a:spcPts val="0"/>
              </a:spcBef>
              <a:spcAft>
                <a:spcPts val="0"/>
              </a:spcAft>
              <a:buSzPts val="1400"/>
              <a:buChar char="○"/>
            </a:pPr>
            <a:r>
              <a:rPr lang="en"/>
              <a:t>Real-world cases (directed tests)</a:t>
            </a:r>
            <a:endParaRPr/>
          </a:p>
          <a:p>
            <a:pPr indent="-317500" lvl="1" marL="914400" rtl="0" algn="l">
              <a:lnSpc>
                <a:spcPct val="150000"/>
              </a:lnSpc>
              <a:spcBef>
                <a:spcPts val="0"/>
              </a:spcBef>
              <a:spcAft>
                <a:spcPts val="0"/>
              </a:spcAft>
              <a:buSzPts val="1400"/>
              <a:buChar char="○"/>
            </a:pPr>
            <a:r>
              <a:rPr lang="en"/>
              <a:t>Utilize assertions and additional reference models/logic to check output correctness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Progress Presentation: Cache/RAM Interface</a:t>
            </a:r>
            <a:endParaRPr/>
          </a:p>
        </p:txBody>
      </p:sp>
      <p:pic>
        <p:nvPicPr>
          <p:cNvPr id="72" name="Google Shape;72;p15"/>
          <p:cNvPicPr preferRelativeResize="0"/>
          <p:nvPr/>
        </p:nvPicPr>
        <p:blipFill>
          <a:blip r:embed="rId3">
            <a:alphaModFix/>
          </a:blip>
          <a:stretch>
            <a:fillRect/>
          </a:stretch>
        </p:blipFill>
        <p:spPr>
          <a:xfrm>
            <a:off x="311700" y="1430562"/>
            <a:ext cx="8626975" cy="286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Project Progress Presentation: Cache Block Diagram</a:t>
            </a:r>
            <a:endParaRPr/>
          </a:p>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1523000" y="1017725"/>
            <a:ext cx="6098009"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4914925" y="1441625"/>
            <a:ext cx="3917400" cy="385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Assertions</a:t>
            </a:r>
            <a:endParaRPr/>
          </a:p>
          <a:p>
            <a:pPr indent="-317500" lvl="1" marL="914400" rtl="0" algn="l">
              <a:spcBef>
                <a:spcPts val="0"/>
              </a:spcBef>
              <a:spcAft>
                <a:spcPts val="0"/>
              </a:spcAft>
              <a:buSzPts val="1400"/>
              <a:buChar char="-"/>
            </a:pPr>
            <a:r>
              <a:rPr b="1" lang="en" sz="1100">
                <a:solidFill>
                  <a:schemeClr val="dk1"/>
                </a:solidFill>
              </a:rPr>
              <a:t>Miss_check</a:t>
            </a:r>
            <a:endParaRPr sz="1100">
              <a:solidFill>
                <a:schemeClr val="dk1"/>
              </a:solidFill>
            </a:endParaRPr>
          </a:p>
          <a:p>
            <a:pPr indent="-317500" lvl="1" marL="914400" rtl="0" algn="l">
              <a:spcBef>
                <a:spcPts val="0"/>
              </a:spcBef>
              <a:spcAft>
                <a:spcPts val="0"/>
              </a:spcAft>
              <a:buSzPts val="1400"/>
              <a:buChar char="-"/>
            </a:pPr>
            <a:r>
              <a:rPr b="1" lang="en" sz="1100">
                <a:solidFill>
                  <a:schemeClr val="dk1"/>
                </a:solidFill>
              </a:rPr>
              <a:t>Hit_check</a:t>
            </a:r>
            <a:endParaRPr sz="1100">
              <a:solidFill>
                <a:schemeClr val="dk1"/>
              </a:solidFill>
            </a:endParaRPr>
          </a:p>
          <a:p>
            <a:pPr indent="-317500" lvl="1" marL="914400" rtl="0" algn="l">
              <a:spcBef>
                <a:spcPts val="0"/>
              </a:spcBef>
              <a:spcAft>
                <a:spcPts val="0"/>
              </a:spcAft>
              <a:buSzPts val="1400"/>
              <a:buChar char="-"/>
            </a:pPr>
            <a:r>
              <a:rPr b="1" lang="en" sz="1100">
                <a:solidFill>
                  <a:schemeClr val="dk1"/>
                </a:solidFill>
              </a:rPr>
              <a:t>Tags_match</a:t>
            </a:r>
            <a:endParaRPr b="1" sz="1100">
              <a:solidFill>
                <a:schemeClr val="dk1"/>
              </a:solidFill>
            </a:endParaRPr>
          </a:p>
          <a:p>
            <a:pPr indent="-317500" lvl="1" marL="914400" rtl="0" algn="l">
              <a:spcBef>
                <a:spcPts val="0"/>
              </a:spcBef>
              <a:spcAft>
                <a:spcPts val="0"/>
              </a:spcAft>
              <a:buSzPts val="1400"/>
              <a:buChar char="-"/>
            </a:pPr>
            <a:r>
              <a:rPr b="1" lang="en" sz="1100">
                <a:solidFill>
                  <a:schemeClr val="dk1"/>
                </a:solidFill>
              </a:rPr>
              <a:t>No_tags_match</a:t>
            </a:r>
            <a:endParaRPr/>
          </a:p>
        </p:txBody>
      </p:sp>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Project progress presentation: Verification</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128725" y="1017725"/>
            <a:ext cx="4646700" cy="412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Example: Cache Hit block</a:t>
            </a:r>
            <a:endParaRPr/>
          </a:p>
          <a:p>
            <a:pPr indent="-342900" lvl="0" marL="457200" rtl="0" algn="l">
              <a:spcBef>
                <a:spcPts val="1200"/>
              </a:spcBef>
              <a:spcAft>
                <a:spcPts val="0"/>
              </a:spcAft>
              <a:buSzPts val="1800"/>
              <a:buChar char="-"/>
            </a:pPr>
            <a:r>
              <a:rPr lang="en"/>
              <a:t>Directed Testcases (Each repeated 5x)</a:t>
            </a:r>
            <a:endParaRPr/>
          </a:p>
          <a:p>
            <a:pPr indent="-317500" lvl="1" marL="914400" rtl="0" algn="l">
              <a:spcBef>
                <a:spcPts val="0"/>
              </a:spcBef>
              <a:spcAft>
                <a:spcPts val="0"/>
              </a:spcAft>
              <a:buSzPts val="1400"/>
              <a:buChar char="-"/>
            </a:pPr>
            <a:r>
              <a:rPr b="1" lang="en" sz="1100">
                <a:solidFill>
                  <a:schemeClr val="dk1"/>
                </a:solidFill>
              </a:rPr>
              <a:t>Test 1:</a:t>
            </a:r>
            <a:r>
              <a:rPr lang="en" sz="1100">
                <a:solidFill>
                  <a:schemeClr val="dk1"/>
                </a:solidFill>
              </a:rPr>
              <a:t> all tags are 0, 1, 2, 3, target tag is 0, valid bits are 0, lru_way is 0</a:t>
            </a:r>
            <a:endParaRPr sz="1100">
              <a:solidFill>
                <a:schemeClr val="dk1"/>
              </a:solidFill>
            </a:endParaRPr>
          </a:p>
          <a:p>
            <a:pPr indent="-317500" lvl="1" marL="914400" rtl="0" algn="l">
              <a:spcBef>
                <a:spcPts val="0"/>
              </a:spcBef>
              <a:spcAft>
                <a:spcPts val="0"/>
              </a:spcAft>
              <a:buSzPts val="1400"/>
              <a:buChar char="-"/>
            </a:pPr>
            <a:r>
              <a:rPr b="1" lang="en" sz="1100">
                <a:solidFill>
                  <a:schemeClr val="dk1"/>
                </a:solidFill>
              </a:rPr>
              <a:t>Test 2:</a:t>
            </a:r>
            <a:r>
              <a:rPr lang="en" sz="1100">
                <a:solidFill>
                  <a:schemeClr val="dk1"/>
                </a:solidFill>
              </a:rPr>
              <a:t> all tags are 0, 1, 2, 3, target tag is 0, valid bits are 0, lru way is 1</a:t>
            </a:r>
            <a:endParaRPr sz="1100">
              <a:solidFill>
                <a:schemeClr val="dk1"/>
              </a:solidFill>
            </a:endParaRPr>
          </a:p>
          <a:p>
            <a:pPr indent="-317500" lvl="1" marL="914400" rtl="0" algn="l">
              <a:spcBef>
                <a:spcPts val="0"/>
              </a:spcBef>
              <a:spcAft>
                <a:spcPts val="0"/>
              </a:spcAft>
              <a:buSzPts val="1400"/>
              <a:buChar char="-"/>
            </a:pPr>
            <a:r>
              <a:rPr b="1" lang="en" sz="1100">
                <a:solidFill>
                  <a:schemeClr val="dk1"/>
                </a:solidFill>
              </a:rPr>
              <a:t>Test 3:</a:t>
            </a:r>
            <a:r>
              <a:rPr lang="en" sz="1100">
                <a:solidFill>
                  <a:schemeClr val="dk1"/>
                </a:solidFill>
              </a:rPr>
              <a:t> all tags are 0, 1, 2, 3, targt tag is 0, valid bits are 1, lru way is 2</a:t>
            </a:r>
            <a:endParaRPr sz="1100">
              <a:solidFill>
                <a:schemeClr val="dk1"/>
              </a:solidFill>
            </a:endParaRPr>
          </a:p>
          <a:p>
            <a:pPr indent="-317500" lvl="1" marL="914400" rtl="0" algn="l">
              <a:spcBef>
                <a:spcPts val="0"/>
              </a:spcBef>
              <a:spcAft>
                <a:spcPts val="0"/>
              </a:spcAft>
              <a:buSzPts val="1400"/>
              <a:buChar char="-"/>
            </a:pPr>
            <a:r>
              <a:rPr b="1" lang="en" sz="1100">
                <a:solidFill>
                  <a:schemeClr val="dk1"/>
                </a:solidFill>
              </a:rPr>
              <a:t>Test 4:</a:t>
            </a:r>
            <a:r>
              <a:rPr lang="en" sz="1100">
                <a:solidFill>
                  <a:schemeClr val="dk1"/>
                </a:solidFill>
              </a:rPr>
              <a:t> all tags are 0, 1, 2, 3, targt tag is 1, valid bits are 1, lru way is 3</a:t>
            </a:r>
            <a:endParaRPr sz="1100">
              <a:solidFill>
                <a:schemeClr val="dk1"/>
              </a:solidFill>
            </a:endParaRPr>
          </a:p>
          <a:p>
            <a:pPr indent="-317500" lvl="1" marL="914400" rtl="0" algn="l">
              <a:spcBef>
                <a:spcPts val="0"/>
              </a:spcBef>
              <a:spcAft>
                <a:spcPts val="0"/>
              </a:spcAft>
              <a:buSzPts val="1400"/>
              <a:buChar char="-"/>
            </a:pPr>
            <a:r>
              <a:rPr b="1" lang="en" sz="1100">
                <a:solidFill>
                  <a:schemeClr val="dk1"/>
                </a:solidFill>
              </a:rPr>
              <a:t>Test 5:</a:t>
            </a:r>
            <a:r>
              <a:rPr lang="en" sz="1100">
                <a:solidFill>
                  <a:schemeClr val="dk1"/>
                </a:solidFill>
              </a:rPr>
              <a:t> all inputs are 0s</a:t>
            </a:r>
            <a:endParaRPr sz="1100">
              <a:solidFill>
                <a:schemeClr val="dk1"/>
              </a:solidFill>
            </a:endParaRPr>
          </a:p>
          <a:p>
            <a:pPr indent="-317500" lvl="1" marL="914400" rtl="0" algn="l">
              <a:spcBef>
                <a:spcPts val="0"/>
              </a:spcBef>
              <a:spcAft>
                <a:spcPts val="0"/>
              </a:spcAft>
              <a:buSzPts val="1400"/>
              <a:buChar char="-"/>
            </a:pPr>
            <a:r>
              <a:rPr b="1" lang="en" sz="1100">
                <a:solidFill>
                  <a:schemeClr val="dk1"/>
                </a:solidFill>
              </a:rPr>
              <a:t>Test 6:</a:t>
            </a:r>
            <a:r>
              <a:rPr lang="en" sz="1100">
                <a:solidFill>
                  <a:schemeClr val="dk1"/>
                </a:solidFill>
              </a:rPr>
              <a:t> all inputs are 1s</a:t>
            </a:r>
            <a:endParaRPr/>
          </a:p>
          <a:p>
            <a:pPr indent="-342900" lvl="0" marL="457200" rtl="0" algn="l">
              <a:spcBef>
                <a:spcPts val="0"/>
              </a:spcBef>
              <a:spcAft>
                <a:spcPts val="0"/>
              </a:spcAft>
              <a:buSzPts val="1800"/>
              <a:buChar char="-"/>
            </a:pPr>
            <a:r>
              <a:rPr lang="en"/>
              <a:t>Constrained-Randomized Testcases</a:t>
            </a:r>
            <a:endParaRPr/>
          </a:p>
          <a:p>
            <a:pPr indent="-317500" lvl="1" marL="914400" rtl="0" algn="l">
              <a:spcBef>
                <a:spcPts val="0"/>
              </a:spcBef>
              <a:spcAft>
                <a:spcPts val="0"/>
              </a:spcAft>
              <a:buSzPts val="1400"/>
              <a:buChar char="-"/>
            </a:pPr>
            <a:r>
              <a:rPr b="1" lang="en" sz="1100">
                <a:solidFill>
                  <a:schemeClr val="dk1"/>
                </a:solidFill>
              </a:rPr>
              <a:t>target_tag_ranges, lru_way_ranges, tags_ranges</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Tags_never_same</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target_tag_match</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Top-Level Testbench (Write/Read Miss)</a:t>
            </a:r>
            <a:endParaRPr/>
          </a:p>
        </p:txBody>
      </p:sp>
      <p:pic>
        <p:nvPicPr>
          <p:cNvPr id="91" name="Google Shape;91;p18"/>
          <p:cNvPicPr preferRelativeResize="0"/>
          <p:nvPr/>
        </p:nvPicPr>
        <p:blipFill>
          <a:blip r:embed="rId3">
            <a:alphaModFix/>
          </a:blip>
          <a:stretch>
            <a:fillRect/>
          </a:stretch>
        </p:blipFill>
        <p:spPr>
          <a:xfrm>
            <a:off x="311700" y="1152475"/>
            <a:ext cx="3037975" cy="3810500"/>
          </a:xfrm>
          <a:prstGeom prst="rect">
            <a:avLst/>
          </a:prstGeom>
          <a:noFill/>
          <a:ln>
            <a:noFill/>
          </a:ln>
        </p:spPr>
      </p:pic>
      <p:pic>
        <p:nvPicPr>
          <p:cNvPr id="92" name="Google Shape;92;p18"/>
          <p:cNvPicPr preferRelativeResize="0"/>
          <p:nvPr/>
        </p:nvPicPr>
        <p:blipFill>
          <a:blip r:embed="rId4">
            <a:alphaModFix/>
          </a:blip>
          <a:stretch>
            <a:fillRect/>
          </a:stretch>
        </p:blipFill>
        <p:spPr>
          <a:xfrm>
            <a:off x="4197627" y="1165225"/>
            <a:ext cx="4634682" cy="381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Results: Top-Level Testbench (Write/Read Hit)</a:t>
            </a:r>
            <a:endParaRPr/>
          </a:p>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2157550" y="1017728"/>
            <a:ext cx="4828899" cy="376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Results: Top-Level Testbench (Write/Read Hit)</a:t>
            </a:r>
            <a:endParaRPr/>
          </a:p>
          <a:p>
            <a:pPr indent="0" lvl="0" marL="0" rtl="0" algn="l">
              <a:spcBef>
                <a:spcPts val="0"/>
              </a:spcBef>
              <a:spcAft>
                <a:spcPts val="0"/>
              </a:spcAft>
              <a:buNone/>
            </a:pPr>
            <a:r>
              <a:t/>
            </a:r>
            <a:endParaRPr/>
          </a:p>
        </p:txBody>
      </p:sp>
      <p:pic>
        <p:nvPicPr>
          <p:cNvPr id="104" name="Google Shape;104;p20"/>
          <p:cNvPicPr preferRelativeResize="0"/>
          <p:nvPr/>
        </p:nvPicPr>
        <p:blipFill>
          <a:blip r:embed="rId3">
            <a:alphaModFix/>
          </a:blip>
          <a:stretch>
            <a:fillRect/>
          </a:stretch>
        </p:blipFill>
        <p:spPr>
          <a:xfrm>
            <a:off x="1467669" y="1017725"/>
            <a:ext cx="6208650" cy="378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Results: Top-Level Testbench (Write/Read Hit)</a:t>
            </a:r>
            <a:endParaRPr/>
          </a:p>
          <a:p>
            <a:pPr indent="0" lvl="0" marL="0" rtl="0" algn="l">
              <a:spcBef>
                <a:spcPts val="0"/>
              </a:spcBef>
              <a:spcAft>
                <a:spcPts val="0"/>
              </a:spcAft>
              <a:buNone/>
            </a:pPr>
            <a:r>
              <a:t/>
            </a:r>
            <a:endParaRPr/>
          </a:p>
        </p:txBody>
      </p:sp>
      <p:pic>
        <p:nvPicPr>
          <p:cNvPr id="110" name="Google Shape;110;p21"/>
          <p:cNvPicPr preferRelativeResize="0"/>
          <p:nvPr/>
        </p:nvPicPr>
        <p:blipFill>
          <a:blip r:embed="rId3">
            <a:alphaModFix/>
          </a:blip>
          <a:stretch>
            <a:fillRect/>
          </a:stretch>
        </p:blipFill>
        <p:spPr>
          <a:xfrm>
            <a:off x="1507525" y="1017728"/>
            <a:ext cx="6128951" cy="3706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