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6"/>
  </p:notesMasterIdLst>
  <p:sldIdLst>
    <p:sldId id="256" r:id="rId2"/>
    <p:sldId id="327" r:id="rId3"/>
    <p:sldId id="320" r:id="rId4"/>
    <p:sldId id="322" r:id="rId5"/>
    <p:sldId id="471" r:id="rId6"/>
    <p:sldId id="323" r:id="rId7"/>
    <p:sldId id="324" r:id="rId8"/>
    <p:sldId id="325" r:id="rId9"/>
    <p:sldId id="495" r:id="rId10"/>
    <p:sldId id="316" r:id="rId11"/>
    <p:sldId id="275" r:id="rId12"/>
    <p:sldId id="499" r:id="rId13"/>
    <p:sldId id="328" r:id="rId14"/>
    <p:sldId id="472" r:id="rId15"/>
    <p:sldId id="473" r:id="rId16"/>
    <p:sldId id="474" r:id="rId17"/>
    <p:sldId id="475" r:id="rId18"/>
    <p:sldId id="476" r:id="rId19"/>
    <p:sldId id="477" r:id="rId20"/>
    <p:sldId id="343" r:id="rId21"/>
    <p:sldId id="479" r:id="rId22"/>
    <p:sldId id="480" r:id="rId23"/>
    <p:sldId id="335" r:id="rId24"/>
    <p:sldId id="481" r:id="rId25"/>
    <p:sldId id="344" r:id="rId26"/>
    <p:sldId id="336" r:id="rId27"/>
    <p:sldId id="482" r:id="rId28"/>
    <p:sldId id="486" r:id="rId29"/>
    <p:sldId id="498" r:id="rId30"/>
    <p:sldId id="483" r:id="rId31"/>
    <p:sldId id="484" r:id="rId32"/>
    <p:sldId id="485" r:id="rId33"/>
    <p:sldId id="492" r:id="rId34"/>
    <p:sldId id="504" r:id="rId35"/>
    <p:sldId id="345" r:id="rId36"/>
    <p:sldId id="358" r:id="rId37"/>
    <p:sldId id="488" r:id="rId38"/>
    <p:sldId id="487" r:id="rId39"/>
    <p:sldId id="493" r:id="rId40"/>
    <p:sldId id="494" r:id="rId41"/>
    <p:sldId id="489" r:id="rId42"/>
    <p:sldId id="491" r:id="rId43"/>
    <p:sldId id="362" r:id="rId44"/>
    <p:sldId id="364" r:id="rId45"/>
    <p:sldId id="490" r:id="rId46"/>
    <p:sldId id="496" r:id="rId47"/>
    <p:sldId id="505" r:id="rId48"/>
    <p:sldId id="365" r:id="rId49"/>
    <p:sldId id="497" r:id="rId50"/>
    <p:sldId id="500" r:id="rId51"/>
    <p:sldId id="501" r:id="rId52"/>
    <p:sldId id="502" r:id="rId53"/>
    <p:sldId id="503" r:id="rId54"/>
    <p:sldId id="349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596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4384" autoAdjust="0"/>
  </p:normalViewPr>
  <p:slideViewPr>
    <p:cSldViewPr snapToGrid="0">
      <p:cViewPr varScale="1">
        <p:scale>
          <a:sx n="82" d="100"/>
          <a:sy n="82" d="100"/>
        </p:scale>
        <p:origin x="46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1FB1C-85BE-4F8C-B839-6DA94117341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A78B0-59FF-4F66-A32F-0229AA7C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1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68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fc474681_0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fc474681_0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425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fc474681_0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fc474681_0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290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fc474681_0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fc474681_0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530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A78B0-59FF-4F66-A32F-0229AA7C48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08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5ca90c7ab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5ca90c7ab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745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5ca90c7ab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5ca90c7ab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2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Tex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11885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3688" y="104541"/>
            <a:ext cx="11127317" cy="975783"/>
          </a:xfrm>
        </p:spPr>
        <p:txBody>
          <a:bodyPr/>
          <a:lstStyle>
            <a:lvl1pPr>
              <a:defRPr sz="2667" b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177946"/>
            <a:ext cx="12192000" cy="5595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741074"/>
            <a:ext cx="12192000" cy="1363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8" name="Picture 7" descr="pslogo-option5-rgb-588x148.png"/>
          <p:cNvPicPr>
            <a:picLocks noChangeAspect="1"/>
          </p:cNvPicPr>
          <p:nvPr userDrawn="1"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8" y="6283266"/>
            <a:ext cx="1350920" cy="340028"/>
          </a:xfrm>
          <a:prstGeom prst="rect">
            <a:avLst/>
          </a:prstGeom>
        </p:spPr>
      </p:pic>
      <p:sp>
        <p:nvSpPr>
          <p:cNvPr id="10" name="Text Placeholder 8"/>
          <p:cNvSpPr txBox="1">
            <a:spLocks/>
          </p:cNvSpPr>
          <p:nvPr userDrawn="1"/>
        </p:nvSpPr>
        <p:spPr>
          <a:xfrm>
            <a:off x="9166809" y="6294859"/>
            <a:ext cx="2131137" cy="3284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7BB26"/>
              </a:buClr>
              <a:buFont typeface="Arial"/>
              <a:buChar char="•"/>
              <a:defRPr sz="1800" kern="1200">
                <a:solidFill>
                  <a:srgbClr val="737373"/>
                </a:solidFill>
                <a:latin typeface="Aller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7BB26"/>
              </a:buClr>
              <a:buFont typeface="Arial"/>
              <a:buChar char="•"/>
              <a:defRPr sz="1800" kern="1200">
                <a:solidFill>
                  <a:srgbClr val="737373"/>
                </a:solidFill>
                <a:latin typeface="Aller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37BB26"/>
              </a:buClr>
              <a:buFont typeface="Arial"/>
              <a:buChar char="•"/>
              <a:defRPr sz="1800" kern="1200">
                <a:solidFill>
                  <a:srgbClr val="737373"/>
                </a:solidFill>
                <a:latin typeface="Aller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37BB26"/>
              </a:buClr>
              <a:buFont typeface="Arial"/>
              <a:buChar char="•"/>
              <a:defRPr sz="1800" kern="1200">
                <a:solidFill>
                  <a:srgbClr val="737373"/>
                </a:solidFill>
                <a:latin typeface="Aller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37BB26"/>
              </a:buClr>
              <a:buFont typeface="Arial"/>
              <a:buChar char="•"/>
              <a:defRPr sz="1800" kern="1200">
                <a:solidFill>
                  <a:srgbClr val="737373"/>
                </a:solidFill>
                <a:latin typeface="Alle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467" dirty="0" smtClean="0">
                <a:solidFill>
                  <a:srgbClr val="A6A6A6"/>
                </a:solidFill>
                <a:latin typeface="Arial"/>
                <a:cs typeface="Arial"/>
              </a:rPr>
              <a:t>www.PointSource.com</a:t>
            </a:r>
            <a:endParaRPr lang="en-US" sz="1467" dirty="0">
              <a:solidFill>
                <a:srgbClr val="A6A6A6"/>
              </a:solidFill>
              <a:latin typeface="Arial"/>
              <a:cs typeface="Arial"/>
            </a:endParaRPr>
          </a:p>
          <a:p>
            <a:pPr marL="0" indent="0" algn="l">
              <a:buNone/>
            </a:pPr>
            <a:endParaRPr lang="en-US" sz="1467" dirty="0">
              <a:latin typeface="Arial"/>
              <a:cs typeface="Arial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16401" y="1542815"/>
            <a:ext cx="5291451" cy="42906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419555" y="1542815"/>
            <a:ext cx="5291451" cy="42906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41A081E-38F9-5141-A01C-26BCFB07C94C}" type="slidenum">
              <a:rPr lang="en-US" smtClean="0"/>
              <a:pPr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9550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6741074"/>
            <a:ext cx="12192000" cy="1363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77946"/>
            <a:ext cx="12192000" cy="5595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 descr="pslogo-option5-rgb-588x148.png"/>
          <p:cNvPicPr>
            <a:picLocks noChangeAspect="1"/>
          </p:cNvPicPr>
          <p:nvPr userDrawn="1"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8" y="6283266"/>
            <a:ext cx="1350920" cy="340028"/>
          </a:xfrm>
          <a:prstGeom prst="rect">
            <a:avLst/>
          </a:prstGeom>
        </p:spPr>
      </p:pic>
      <p:sp>
        <p:nvSpPr>
          <p:cNvPr id="9" name="Text Placeholder 8"/>
          <p:cNvSpPr txBox="1">
            <a:spLocks/>
          </p:cNvSpPr>
          <p:nvPr userDrawn="1"/>
        </p:nvSpPr>
        <p:spPr>
          <a:xfrm>
            <a:off x="9166809" y="6294859"/>
            <a:ext cx="2131137" cy="3284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7BB26"/>
              </a:buClr>
              <a:buFont typeface="Arial"/>
              <a:buChar char="•"/>
              <a:defRPr sz="1800" kern="1200">
                <a:solidFill>
                  <a:srgbClr val="737373"/>
                </a:solidFill>
                <a:latin typeface="Aller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7BB26"/>
              </a:buClr>
              <a:buFont typeface="Arial"/>
              <a:buChar char="•"/>
              <a:defRPr sz="1800" kern="1200">
                <a:solidFill>
                  <a:srgbClr val="737373"/>
                </a:solidFill>
                <a:latin typeface="Aller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37BB26"/>
              </a:buClr>
              <a:buFont typeface="Arial"/>
              <a:buChar char="•"/>
              <a:defRPr sz="1800" kern="1200">
                <a:solidFill>
                  <a:srgbClr val="737373"/>
                </a:solidFill>
                <a:latin typeface="Aller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37BB26"/>
              </a:buClr>
              <a:buFont typeface="Arial"/>
              <a:buChar char="•"/>
              <a:defRPr sz="1800" kern="1200">
                <a:solidFill>
                  <a:srgbClr val="737373"/>
                </a:solidFill>
                <a:latin typeface="Aller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37BB26"/>
              </a:buClr>
              <a:buFont typeface="Arial"/>
              <a:buChar char="•"/>
              <a:defRPr sz="1800" kern="1200">
                <a:solidFill>
                  <a:srgbClr val="737373"/>
                </a:solidFill>
                <a:latin typeface="Alle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467" dirty="0" smtClean="0">
                <a:solidFill>
                  <a:srgbClr val="A6A6A6"/>
                </a:solidFill>
                <a:latin typeface="Arial"/>
                <a:cs typeface="Arial"/>
              </a:rPr>
              <a:t>www.PointSource.com</a:t>
            </a:r>
            <a:endParaRPr lang="en-US" sz="1467" dirty="0">
              <a:solidFill>
                <a:srgbClr val="A6A6A6"/>
              </a:solidFill>
              <a:latin typeface="Arial"/>
              <a:cs typeface="Arial"/>
            </a:endParaRPr>
          </a:p>
          <a:p>
            <a:pPr marL="0" indent="0" algn="l">
              <a:buNone/>
            </a:pPr>
            <a:endParaRPr lang="en-US" sz="1467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A081E-38F9-5141-A01C-26BCFB07C94C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4" name="Rectangle 3"/>
          <p:cNvSpPr/>
          <p:nvPr userDrawn="1"/>
        </p:nvSpPr>
        <p:spPr>
          <a:xfrm>
            <a:off x="0" y="1"/>
            <a:ext cx="12192000" cy="11885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3688" y="104541"/>
            <a:ext cx="11127317" cy="975783"/>
          </a:xfrm>
        </p:spPr>
        <p:txBody>
          <a:bodyPr/>
          <a:lstStyle>
            <a:lvl1pPr>
              <a:defRPr sz="2667" b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7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1" y="6418964"/>
            <a:ext cx="12207655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406400" y="0"/>
            <a:ext cx="7294035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12192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19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1" y="6418964"/>
            <a:ext cx="12207655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406400" y="0"/>
            <a:ext cx="7294035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12192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52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1" y="6418964"/>
            <a:ext cx="12207655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406400" y="0"/>
            <a:ext cx="7294035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12192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7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1" y="6418964"/>
            <a:ext cx="12207655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406400" y="0"/>
            <a:ext cx="7294035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12192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90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5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70" r:id="rId18"/>
    <p:sldLayoutId id="2147483672" r:id="rId19"/>
    <p:sldLayoutId id="2147483673" r:id="rId20"/>
    <p:sldLayoutId id="2147483674" r:id="rId21"/>
    <p:sldLayoutId id="2147483675" r:id="rId22"/>
    <p:sldLayoutId id="2147483676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vuejs.org/v2/guide/#Declarative-Renderi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rp.globant.com/andre-asselin/vuejs-train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Vue</a:t>
            </a:r>
            <a:r>
              <a:rPr lang="en-US" dirty="0" smtClean="0"/>
              <a:t>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 Asselin</a:t>
            </a:r>
          </a:p>
          <a:p>
            <a:r>
              <a:rPr lang="en-US" dirty="0" smtClean="0"/>
              <a:t>Principal Digital Architect</a:t>
            </a:r>
          </a:p>
          <a:p>
            <a:r>
              <a:rPr lang="en-US" dirty="0" err="1" smtClean="0"/>
              <a:t>Globant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1: </a:t>
            </a:r>
            <a:r>
              <a:rPr lang="en-US" dirty="0" err="1"/>
              <a:t>Vue</a:t>
            </a:r>
            <a:r>
              <a:rPr lang="en-US" dirty="0"/>
              <a:t> intro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Vue 2.0 at a glance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1141410" y="1945431"/>
            <a:ext cx="4878389" cy="413035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Component based</a:t>
            </a:r>
          </a:p>
          <a:p>
            <a:pPr lvl="1"/>
            <a:r>
              <a:rPr lang="en-US" dirty="0" smtClean="0"/>
              <a:t>Data down, events up</a:t>
            </a:r>
          </a:p>
          <a:p>
            <a:r>
              <a:rPr lang="en-US" dirty="0" smtClean="0"/>
              <a:t>2 way data binding</a:t>
            </a:r>
          </a:p>
          <a:p>
            <a:pPr lvl="1"/>
            <a:r>
              <a:rPr lang="en-US" dirty="0" smtClean="0"/>
              <a:t>Reactivity system (no dirty checking)</a:t>
            </a:r>
          </a:p>
          <a:p>
            <a:pPr lvl="1"/>
            <a:r>
              <a:rPr lang="en-US" dirty="0" smtClean="0"/>
              <a:t>v-model</a:t>
            </a:r>
          </a:p>
          <a:p>
            <a:r>
              <a:rPr lang="en-US" dirty="0" smtClean="0"/>
              <a:t>VDOM – extremely fast rendering</a:t>
            </a:r>
          </a:p>
          <a:p>
            <a:r>
              <a:rPr lang="en-US" dirty="0" smtClean="0"/>
              <a:t>Small – 12K </a:t>
            </a:r>
            <a:r>
              <a:rPr lang="en-US" dirty="0" err="1" smtClean="0"/>
              <a:t>min+gzip</a:t>
            </a:r>
            <a:endParaRPr lang="en-US" dirty="0" smtClean="0"/>
          </a:p>
          <a:p>
            <a:r>
              <a:rPr lang="en-US" dirty="0" smtClean="0"/>
              <a:t>HTML or JS based templates</a:t>
            </a:r>
          </a:p>
          <a:p>
            <a:r>
              <a:rPr lang="en-US" dirty="0" smtClean="0"/>
              <a:t>Server side rendering support</a:t>
            </a:r>
          </a:p>
          <a:p>
            <a:r>
              <a:rPr lang="en-US" dirty="0" smtClean="0"/>
              <a:t>Support for transitions built in</a:t>
            </a:r>
          </a:p>
          <a:p>
            <a:pPr lvl="1"/>
            <a:r>
              <a:rPr lang="en-US" dirty="0" smtClean="0"/>
              <a:t>Uses same classes as Angular 2 &amp; React</a:t>
            </a:r>
          </a:p>
          <a:p>
            <a:r>
              <a:rPr lang="en-US" dirty="0" smtClean="0"/>
              <a:t>Chrome debugger extension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sz="half" idx="2"/>
          </p:nvPr>
        </p:nvSpPr>
        <p:spPr>
          <a:xfrm>
            <a:off x="6172200" y="1945431"/>
            <a:ext cx="4875211" cy="4130351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Webpack</a:t>
            </a:r>
            <a:r>
              <a:rPr lang="en-US" dirty="0" smtClean="0"/>
              <a:t>-based build</a:t>
            </a:r>
          </a:p>
          <a:p>
            <a:r>
              <a:rPr lang="en-US" dirty="0" smtClean="0"/>
              <a:t>Optional </a:t>
            </a:r>
            <a:r>
              <a:rPr lang="en-US" dirty="0" err="1" smtClean="0"/>
              <a:t>Vuex</a:t>
            </a:r>
            <a:r>
              <a:rPr lang="en-US" dirty="0" smtClean="0"/>
              <a:t> to build apps in the style of Flux/Redux</a:t>
            </a:r>
          </a:p>
          <a:p>
            <a:r>
              <a:rPr lang="en-US" dirty="0" smtClean="0"/>
              <a:t>Philosophy: Start small, add required features (e.g. routing, AJAX, form validation, i18n, etc.)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081E-38F9-5141-A01C-26BCFB07C94C}" type="slidenum">
              <a:rPr lang="en-US" smtClean="0"/>
              <a:pPr/>
              <a:t>11</a:t>
            </a:fld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655080" y="3699597"/>
          <a:ext cx="5325159" cy="221207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775053"/>
                <a:gridCol w="1775053"/>
                <a:gridCol w="1775053"/>
              </a:tblGrid>
              <a:tr h="36867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Render speed</a:t>
                      </a:r>
                      <a:endParaRPr lang="en-US" sz="16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Vue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React</a:t>
                      </a:r>
                    </a:p>
                  </a:txBody>
                  <a:tcPr marL="121920" marR="121920" marT="60960" marB="60960" anchor="ctr"/>
                </a:tc>
              </a:tr>
              <a:tr h="368679">
                <a:tc>
                  <a:txBody>
                    <a:bodyPr/>
                    <a:lstStyle/>
                    <a:p>
                      <a:r>
                        <a:rPr lang="en-US" sz="1600"/>
                        <a:t>Fastest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23ms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63ms</a:t>
                      </a:r>
                    </a:p>
                  </a:txBody>
                  <a:tcPr marL="121920" marR="121920" marT="60960" marB="60960" anchor="ctr"/>
                </a:tc>
              </a:tr>
              <a:tr h="368679">
                <a:tc>
                  <a:txBody>
                    <a:bodyPr/>
                    <a:lstStyle/>
                    <a:p>
                      <a:r>
                        <a:rPr lang="en-US" sz="1600" dirty="0"/>
                        <a:t>Median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42ms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81ms</a:t>
                      </a:r>
                    </a:p>
                  </a:txBody>
                  <a:tcPr marL="121920" marR="121920" marT="60960" marB="60960" anchor="ctr"/>
                </a:tc>
              </a:tr>
              <a:tr h="368679">
                <a:tc>
                  <a:txBody>
                    <a:bodyPr/>
                    <a:lstStyle/>
                    <a:p>
                      <a:r>
                        <a:rPr lang="en-US" sz="1600"/>
                        <a:t>Average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51ms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94ms</a:t>
                      </a:r>
                    </a:p>
                  </a:txBody>
                  <a:tcPr marL="121920" marR="121920" marT="60960" marB="60960" anchor="ctr"/>
                </a:tc>
              </a:tr>
              <a:tr h="368679">
                <a:tc>
                  <a:txBody>
                    <a:bodyPr/>
                    <a:lstStyle/>
                    <a:p>
                      <a:r>
                        <a:rPr lang="en-US" sz="1600"/>
                        <a:t>95th Perc.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73ms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164ms</a:t>
                      </a:r>
                    </a:p>
                  </a:txBody>
                  <a:tcPr marL="121920" marR="121920" marT="60960" marB="60960" anchor="ctr"/>
                </a:tc>
              </a:tr>
              <a:tr h="368679">
                <a:tc>
                  <a:txBody>
                    <a:bodyPr/>
                    <a:lstStyle/>
                    <a:p>
                      <a:r>
                        <a:rPr lang="en-US" sz="1600"/>
                        <a:t>Slowest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343ms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453ms</a:t>
                      </a: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8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Vue-cli 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7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2: Templates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ource Sans Pro"/>
              </a:rPr>
              <a:t>Most App UIs can be broken down into sections</a:t>
            </a:r>
            <a:endParaRPr lang="en-US" dirty="0"/>
          </a:p>
        </p:txBody>
      </p:sp>
      <p:sp>
        <p:nvSpPr>
          <p:cNvPr id="34" name="Google Shape;274;p38"/>
          <p:cNvSpPr/>
          <p:nvPr/>
        </p:nvSpPr>
        <p:spPr>
          <a:xfrm>
            <a:off x="2709079" y="2097088"/>
            <a:ext cx="6200100" cy="4081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275;p38"/>
          <p:cNvSpPr/>
          <p:nvPr/>
        </p:nvSpPr>
        <p:spPr>
          <a:xfrm>
            <a:off x="2854054" y="2230888"/>
            <a:ext cx="5921400" cy="813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" name="Google Shape;276;p38"/>
          <p:cNvSpPr/>
          <p:nvPr/>
        </p:nvSpPr>
        <p:spPr>
          <a:xfrm>
            <a:off x="2876354" y="3145288"/>
            <a:ext cx="3579600" cy="2899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" name="Google Shape;277;p38"/>
          <p:cNvSpPr/>
          <p:nvPr/>
        </p:nvSpPr>
        <p:spPr>
          <a:xfrm>
            <a:off x="6612029" y="3156438"/>
            <a:ext cx="2163300" cy="2888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" name="Google Shape;278;p38"/>
          <p:cNvSpPr/>
          <p:nvPr/>
        </p:nvSpPr>
        <p:spPr>
          <a:xfrm>
            <a:off x="2996267" y="4003938"/>
            <a:ext cx="3345300" cy="903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9" name="Google Shape;279;p38"/>
          <p:cNvSpPr/>
          <p:nvPr/>
        </p:nvSpPr>
        <p:spPr>
          <a:xfrm>
            <a:off x="2990742" y="5014988"/>
            <a:ext cx="3345300" cy="903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" name="Google Shape;280;p38"/>
          <p:cNvSpPr/>
          <p:nvPr/>
        </p:nvSpPr>
        <p:spPr>
          <a:xfrm>
            <a:off x="6728225" y="3613338"/>
            <a:ext cx="597600" cy="561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281;p38"/>
          <p:cNvSpPr/>
          <p:nvPr/>
        </p:nvSpPr>
        <p:spPr>
          <a:xfrm>
            <a:off x="7394875" y="3613338"/>
            <a:ext cx="597600" cy="561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282;p38"/>
          <p:cNvSpPr/>
          <p:nvPr/>
        </p:nvSpPr>
        <p:spPr>
          <a:xfrm>
            <a:off x="8061525" y="3613338"/>
            <a:ext cx="597600" cy="561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3" name="Google Shape;284;p38"/>
          <p:cNvSpPr txBox="1"/>
          <p:nvPr/>
        </p:nvSpPr>
        <p:spPr>
          <a:xfrm>
            <a:off x="2932104" y="2230888"/>
            <a:ext cx="7026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400" b="1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Nav</a:t>
            </a:r>
            <a:endParaRPr sz="1400" b="1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" name="Google Shape;285;p38"/>
          <p:cNvSpPr txBox="1"/>
          <p:nvPr/>
        </p:nvSpPr>
        <p:spPr>
          <a:xfrm>
            <a:off x="2932104" y="3156438"/>
            <a:ext cx="100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400" b="1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Content</a:t>
            </a:r>
            <a:endParaRPr sz="1400" b="1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" name="Google Shape;286;p38"/>
          <p:cNvSpPr txBox="1"/>
          <p:nvPr/>
        </p:nvSpPr>
        <p:spPr>
          <a:xfrm>
            <a:off x="3062204" y="3998338"/>
            <a:ext cx="100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400" b="1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Item</a:t>
            </a:r>
            <a:endParaRPr sz="1400" b="1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" name="Google Shape;287;p38"/>
          <p:cNvSpPr txBox="1"/>
          <p:nvPr/>
        </p:nvSpPr>
        <p:spPr>
          <a:xfrm>
            <a:off x="6612029" y="3156438"/>
            <a:ext cx="100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400" b="1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Sidebar</a:t>
            </a:r>
            <a:endParaRPr sz="1400" b="1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" name="Google Shape;288;p38"/>
          <p:cNvSpPr txBox="1"/>
          <p:nvPr/>
        </p:nvSpPr>
        <p:spPr>
          <a:xfrm>
            <a:off x="6728229" y="3613338"/>
            <a:ext cx="100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200" b="1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Side</a:t>
            </a:r>
            <a:endParaRPr sz="1200" b="1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200" b="1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Item</a:t>
            </a:r>
            <a:endParaRPr sz="1200" b="1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44610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Source Sans Pro"/>
              </a:rPr>
              <a:t>Vue</a:t>
            </a:r>
            <a:r>
              <a:rPr lang="en-US" dirty="0" smtClean="0">
                <a:sym typeface="Source Sans Pro"/>
              </a:rPr>
              <a:t> uses components to manage each section</a:t>
            </a:r>
            <a:endParaRPr lang="en-US" dirty="0"/>
          </a:p>
        </p:txBody>
      </p:sp>
      <p:sp>
        <p:nvSpPr>
          <p:cNvPr id="48" name="Google Shape;293;p39"/>
          <p:cNvSpPr/>
          <p:nvPr/>
        </p:nvSpPr>
        <p:spPr>
          <a:xfrm>
            <a:off x="2988266" y="2396397"/>
            <a:ext cx="6200100" cy="4081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" name="Google Shape;294;p39"/>
          <p:cNvSpPr/>
          <p:nvPr/>
        </p:nvSpPr>
        <p:spPr>
          <a:xfrm>
            <a:off x="3133241" y="2530197"/>
            <a:ext cx="5921400" cy="813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0" name="Google Shape;295;p39"/>
          <p:cNvSpPr/>
          <p:nvPr/>
        </p:nvSpPr>
        <p:spPr>
          <a:xfrm>
            <a:off x="3155541" y="3444597"/>
            <a:ext cx="3579600" cy="2899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1" name="Google Shape;296;p39"/>
          <p:cNvSpPr/>
          <p:nvPr/>
        </p:nvSpPr>
        <p:spPr>
          <a:xfrm>
            <a:off x="6891216" y="3455747"/>
            <a:ext cx="2163300" cy="2888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2" name="Google Shape;297;p39"/>
          <p:cNvSpPr/>
          <p:nvPr/>
        </p:nvSpPr>
        <p:spPr>
          <a:xfrm>
            <a:off x="3275454" y="4303247"/>
            <a:ext cx="3345300" cy="903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" name="Google Shape;298;p39"/>
          <p:cNvSpPr/>
          <p:nvPr/>
        </p:nvSpPr>
        <p:spPr>
          <a:xfrm>
            <a:off x="3269929" y="5314297"/>
            <a:ext cx="3345300" cy="903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" name="Google Shape;299;p39"/>
          <p:cNvSpPr/>
          <p:nvPr/>
        </p:nvSpPr>
        <p:spPr>
          <a:xfrm>
            <a:off x="7007412" y="3912647"/>
            <a:ext cx="597600" cy="561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300;p39"/>
          <p:cNvSpPr/>
          <p:nvPr/>
        </p:nvSpPr>
        <p:spPr>
          <a:xfrm>
            <a:off x="7674062" y="3912647"/>
            <a:ext cx="597600" cy="561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" name="Google Shape;301;p39"/>
          <p:cNvSpPr/>
          <p:nvPr/>
        </p:nvSpPr>
        <p:spPr>
          <a:xfrm>
            <a:off x="8340712" y="3912647"/>
            <a:ext cx="597600" cy="561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" name="Google Shape;303;p39"/>
          <p:cNvSpPr txBox="1"/>
          <p:nvPr/>
        </p:nvSpPr>
        <p:spPr>
          <a:xfrm>
            <a:off x="3211291" y="2530197"/>
            <a:ext cx="7026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400" b="1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Nav</a:t>
            </a:r>
            <a:endParaRPr sz="1400" b="1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304;p39"/>
          <p:cNvSpPr txBox="1"/>
          <p:nvPr/>
        </p:nvSpPr>
        <p:spPr>
          <a:xfrm>
            <a:off x="3211291" y="3455747"/>
            <a:ext cx="100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400" b="1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Content</a:t>
            </a:r>
            <a:endParaRPr sz="1400" b="1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" name="Google Shape;305;p39"/>
          <p:cNvSpPr txBox="1"/>
          <p:nvPr/>
        </p:nvSpPr>
        <p:spPr>
          <a:xfrm>
            <a:off x="3341391" y="4297647"/>
            <a:ext cx="100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400" b="1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Item</a:t>
            </a:r>
            <a:endParaRPr sz="1400" b="1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" name="Google Shape;306;p39"/>
          <p:cNvSpPr txBox="1"/>
          <p:nvPr/>
        </p:nvSpPr>
        <p:spPr>
          <a:xfrm>
            <a:off x="6891216" y="3455747"/>
            <a:ext cx="100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400" b="1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Sidebar</a:t>
            </a:r>
            <a:endParaRPr sz="1400" b="1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Google Shape;307;p39"/>
          <p:cNvSpPr/>
          <p:nvPr/>
        </p:nvSpPr>
        <p:spPr>
          <a:xfrm>
            <a:off x="8340707" y="2736002"/>
            <a:ext cx="421500" cy="402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4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" name="Google Shape;308;p39"/>
          <p:cNvSpPr/>
          <p:nvPr/>
        </p:nvSpPr>
        <p:spPr>
          <a:xfrm>
            <a:off x="6199257" y="3570577"/>
            <a:ext cx="421500" cy="402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4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" name="Google Shape;309;p39"/>
          <p:cNvSpPr/>
          <p:nvPr/>
        </p:nvSpPr>
        <p:spPr>
          <a:xfrm>
            <a:off x="6076294" y="4386690"/>
            <a:ext cx="421500" cy="402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4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310;p39"/>
          <p:cNvSpPr/>
          <p:nvPr/>
        </p:nvSpPr>
        <p:spPr>
          <a:xfrm>
            <a:off x="6076282" y="5403102"/>
            <a:ext cx="421500" cy="402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4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311;p39"/>
          <p:cNvSpPr/>
          <p:nvPr/>
        </p:nvSpPr>
        <p:spPr>
          <a:xfrm>
            <a:off x="8633132" y="3455752"/>
            <a:ext cx="421500" cy="402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4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312;p39"/>
          <p:cNvSpPr/>
          <p:nvPr/>
        </p:nvSpPr>
        <p:spPr>
          <a:xfrm>
            <a:off x="7095457" y="3992152"/>
            <a:ext cx="421500" cy="402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4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313;p39"/>
          <p:cNvSpPr/>
          <p:nvPr/>
        </p:nvSpPr>
        <p:spPr>
          <a:xfrm>
            <a:off x="7794282" y="3992152"/>
            <a:ext cx="421500" cy="402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4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Google Shape;314;p39"/>
          <p:cNvSpPr/>
          <p:nvPr/>
        </p:nvSpPr>
        <p:spPr>
          <a:xfrm>
            <a:off x="8428757" y="3969702"/>
            <a:ext cx="421500" cy="402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4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589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ource Sans Pro"/>
              </a:rPr>
              <a:t>The entire UI can be abstracted into a tree of components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589" y="2344134"/>
            <a:ext cx="9760284" cy="287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complex apps…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110632" y="1198915"/>
            <a:ext cx="1216849" cy="81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v-app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348990" y="2262660"/>
            <a:ext cx="1463155" cy="81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v-toolbar</a:t>
            </a:r>
          </a:p>
        </p:txBody>
      </p:sp>
      <p:sp>
        <p:nvSpPr>
          <p:cNvPr id="12" name="Oval 11"/>
          <p:cNvSpPr/>
          <p:nvPr/>
        </p:nvSpPr>
        <p:spPr>
          <a:xfrm>
            <a:off x="4026715" y="3411404"/>
            <a:ext cx="1402024" cy="81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v-toolbar-side-icon</a:t>
            </a:r>
          </a:p>
        </p:txBody>
      </p:sp>
      <p:sp>
        <p:nvSpPr>
          <p:cNvPr id="13" name="Oval 12"/>
          <p:cNvSpPr/>
          <p:nvPr/>
        </p:nvSpPr>
        <p:spPr>
          <a:xfrm>
            <a:off x="5209674" y="3521707"/>
            <a:ext cx="1468211" cy="664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v-toolbar-title</a:t>
            </a:r>
          </a:p>
        </p:txBody>
      </p:sp>
      <p:sp>
        <p:nvSpPr>
          <p:cNvPr id="14" name="Oval 13"/>
          <p:cNvSpPr/>
          <p:nvPr/>
        </p:nvSpPr>
        <p:spPr>
          <a:xfrm>
            <a:off x="6407861" y="3496625"/>
            <a:ext cx="921074" cy="81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v-</a:t>
            </a:r>
            <a:r>
              <a:rPr lang="en-US" sz="1200" dirty="0" err="1"/>
              <a:t>btn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9533198" y="2370266"/>
            <a:ext cx="1196571" cy="81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v-layout</a:t>
            </a:r>
          </a:p>
        </p:txBody>
      </p:sp>
      <p:cxnSp>
        <p:nvCxnSpPr>
          <p:cNvPr id="20" name="Straight Arrow Connector 19"/>
          <p:cNvCxnSpPr>
            <a:stCxn id="10" idx="3"/>
            <a:endCxn id="11" idx="0"/>
          </p:cNvCxnSpPr>
          <p:nvPr/>
        </p:nvCxnSpPr>
        <p:spPr>
          <a:xfrm flipH="1">
            <a:off x="6080568" y="1893949"/>
            <a:ext cx="1208267" cy="368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2" idx="0"/>
          </p:cNvCxnSpPr>
          <p:nvPr/>
        </p:nvCxnSpPr>
        <p:spPr>
          <a:xfrm flipH="1">
            <a:off x="4727727" y="2957694"/>
            <a:ext cx="835537" cy="453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4"/>
            <a:endCxn id="13" idx="0"/>
          </p:cNvCxnSpPr>
          <p:nvPr/>
        </p:nvCxnSpPr>
        <p:spPr>
          <a:xfrm flipH="1">
            <a:off x="5943780" y="3076943"/>
            <a:ext cx="136788" cy="444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14" idx="0"/>
          </p:cNvCxnSpPr>
          <p:nvPr/>
        </p:nvCxnSpPr>
        <p:spPr>
          <a:xfrm>
            <a:off x="6597871" y="2957694"/>
            <a:ext cx="270527" cy="538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5"/>
            <a:endCxn id="18" idx="0"/>
          </p:cNvCxnSpPr>
          <p:nvPr/>
        </p:nvCxnSpPr>
        <p:spPr>
          <a:xfrm>
            <a:off x="8149278" y="1893949"/>
            <a:ext cx="1982206" cy="476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98666" y="3476476"/>
            <a:ext cx="921074" cy="81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v-</a:t>
            </a:r>
            <a:r>
              <a:rPr lang="en-US" sz="1200" dirty="0" err="1"/>
              <a:t>btn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11" idx="5"/>
            <a:endCxn id="29" idx="0"/>
          </p:cNvCxnSpPr>
          <p:nvPr/>
        </p:nvCxnSpPr>
        <p:spPr>
          <a:xfrm>
            <a:off x="6597871" y="2957694"/>
            <a:ext cx="961332" cy="518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228047" y="4440089"/>
            <a:ext cx="1099433" cy="81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v-tabs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5729100" y="5712448"/>
            <a:ext cx="921074" cy="81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v-tab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9425899" y="4310908"/>
            <a:ext cx="921074" cy="81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v-tab-item</a:t>
            </a:r>
          </a:p>
        </p:txBody>
      </p:sp>
      <p:cxnSp>
        <p:nvCxnSpPr>
          <p:cNvPr id="25" name="Straight Arrow Connector 24"/>
          <p:cNvCxnSpPr>
            <a:stCxn id="33" idx="4"/>
            <a:endCxn id="36" idx="0"/>
          </p:cNvCxnSpPr>
          <p:nvPr/>
        </p:nvCxnSpPr>
        <p:spPr>
          <a:xfrm flipH="1">
            <a:off x="6189637" y="5254372"/>
            <a:ext cx="1588127" cy="458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3" idx="4"/>
            <a:endCxn id="35" idx="0"/>
          </p:cNvCxnSpPr>
          <p:nvPr/>
        </p:nvCxnSpPr>
        <p:spPr>
          <a:xfrm flipH="1">
            <a:off x="6585106" y="5254372"/>
            <a:ext cx="1192658" cy="458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3" idx="4"/>
            <a:endCxn id="34" idx="0"/>
          </p:cNvCxnSpPr>
          <p:nvPr/>
        </p:nvCxnSpPr>
        <p:spPr>
          <a:xfrm flipH="1">
            <a:off x="6968274" y="5254372"/>
            <a:ext cx="809490" cy="490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3"/>
            <a:endCxn id="33" idx="7"/>
          </p:cNvCxnSpPr>
          <p:nvPr/>
        </p:nvCxnSpPr>
        <p:spPr>
          <a:xfrm flipH="1">
            <a:off x="8166472" y="3065300"/>
            <a:ext cx="1541960" cy="1494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4"/>
            <a:endCxn id="37" idx="0"/>
          </p:cNvCxnSpPr>
          <p:nvPr/>
        </p:nvCxnSpPr>
        <p:spPr>
          <a:xfrm flipH="1">
            <a:off x="9886436" y="3184549"/>
            <a:ext cx="245048" cy="1126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66945" y="5212218"/>
            <a:ext cx="921074" cy="81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v-text-field</a:t>
            </a:r>
          </a:p>
        </p:txBody>
      </p:sp>
      <p:sp>
        <p:nvSpPr>
          <p:cNvPr id="44" name="Oval 43"/>
          <p:cNvSpPr/>
          <p:nvPr/>
        </p:nvSpPr>
        <p:spPr>
          <a:xfrm>
            <a:off x="8965362" y="5212218"/>
            <a:ext cx="921074" cy="81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v-pagination</a:t>
            </a:r>
          </a:p>
        </p:txBody>
      </p:sp>
      <p:cxnSp>
        <p:nvCxnSpPr>
          <p:cNvPr id="46" name="Straight Arrow Connector 45"/>
          <p:cNvCxnSpPr>
            <a:stCxn id="37" idx="2"/>
            <a:endCxn id="43" idx="0"/>
          </p:cNvCxnSpPr>
          <p:nvPr/>
        </p:nvCxnSpPr>
        <p:spPr>
          <a:xfrm flipH="1">
            <a:off x="8327482" y="4718050"/>
            <a:ext cx="1098417" cy="494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44" idx="0"/>
          </p:cNvCxnSpPr>
          <p:nvPr/>
        </p:nvCxnSpPr>
        <p:spPr>
          <a:xfrm flipH="1">
            <a:off x="9425899" y="5005942"/>
            <a:ext cx="134888" cy="206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0063779" y="5219688"/>
            <a:ext cx="921074" cy="81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purchase </a:t>
            </a:r>
          </a:p>
        </p:txBody>
      </p:sp>
      <p:sp>
        <p:nvSpPr>
          <p:cNvPr id="53" name="Oval 52"/>
          <p:cNvSpPr/>
          <p:nvPr/>
        </p:nvSpPr>
        <p:spPr>
          <a:xfrm>
            <a:off x="11162196" y="5221254"/>
            <a:ext cx="921074" cy="81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liquidation</a:t>
            </a:r>
          </a:p>
        </p:txBody>
      </p:sp>
      <p:cxnSp>
        <p:nvCxnSpPr>
          <p:cNvPr id="54" name="Straight Arrow Connector 53"/>
          <p:cNvCxnSpPr>
            <a:stCxn id="37" idx="5"/>
            <a:endCxn id="52" idx="0"/>
          </p:cNvCxnSpPr>
          <p:nvPr/>
        </p:nvCxnSpPr>
        <p:spPr>
          <a:xfrm>
            <a:off x="10212085" y="5005942"/>
            <a:ext cx="312231" cy="213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7" idx="6"/>
            <a:endCxn id="53" idx="0"/>
          </p:cNvCxnSpPr>
          <p:nvPr/>
        </p:nvCxnSpPr>
        <p:spPr>
          <a:xfrm>
            <a:off x="10346973" y="4718050"/>
            <a:ext cx="1275760" cy="5032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0083726" y="6161374"/>
            <a:ext cx="430696" cy="37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10290685" y="6161373"/>
            <a:ext cx="430696" cy="37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Oval 63"/>
          <p:cNvSpPr/>
          <p:nvPr/>
        </p:nvSpPr>
        <p:spPr>
          <a:xfrm>
            <a:off x="10514422" y="6161373"/>
            <a:ext cx="430696" cy="37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5" name="Straight Arrow Connector 64"/>
          <p:cNvCxnSpPr>
            <a:stCxn id="52" idx="4"/>
            <a:endCxn id="62" idx="0"/>
          </p:cNvCxnSpPr>
          <p:nvPr/>
        </p:nvCxnSpPr>
        <p:spPr>
          <a:xfrm flipH="1">
            <a:off x="10299074" y="6033971"/>
            <a:ext cx="225242" cy="127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4"/>
            <a:endCxn id="63" idx="0"/>
          </p:cNvCxnSpPr>
          <p:nvPr/>
        </p:nvCxnSpPr>
        <p:spPr>
          <a:xfrm flipH="1">
            <a:off x="10506033" y="6033971"/>
            <a:ext cx="18283" cy="127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2" idx="4"/>
            <a:endCxn id="64" idx="0"/>
          </p:cNvCxnSpPr>
          <p:nvPr/>
        </p:nvCxnSpPr>
        <p:spPr>
          <a:xfrm>
            <a:off x="10524316" y="6033971"/>
            <a:ext cx="205454" cy="127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124569" y="5712448"/>
            <a:ext cx="921074" cy="81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v-tab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6507737" y="5744528"/>
            <a:ext cx="921074" cy="81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v-tab</a:t>
            </a:r>
            <a:endParaRPr lang="en-US" sz="1200" dirty="0"/>
          </a:p>
        </p:txBody>
      </p:sp>
      <p:sp>
        <p:nvSpPr>
          <p:cNvPr id="113" name="Oval 112"/>
          <p:cNvSpPr/>
          <p:nvPr/>
        </p:nvSpPr>
        <p:spPr>
          <a:xfrm>
            <a:off x="11192037" y="6173957"/>
            <a:ext cx="430696" cy="37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4" name="Oval 113"/>
          <p:cNvSpPr/>
          <p:nvPr/>
        </p:nvSpPr>
        <p:spPr>
          <a:xfrm>
            <a:off x="11398996" y="6173956"/>
            <a:ext cx="430696" cy="37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5" name="Oval 114"/>
          <p:cNvSpPr/>
          <p:nvPr/>
        </p:nvSpPr>
        <p:spPr>
          <a:xfrm>
            <a:off x="11622733" y="6173956"/>
            <a:ext cx="430696" cy="37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16" name="Straight Arrow Connector 115"/>
          <p:cNvCxnSpPr>
            <a:endCxn id="113" idx="0"/>
          </p:cNvCxnSpPr>
          <p:nvPr/>
        </p:nvCxnSpPr>
        <p:spPr>
          <a:xfrm flipH="1">
            <a:off x="11407385" y="6046554"/>
            <a:ext cx="225242" cy="127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14" idx="0"/>
          </p:cNvCxnSpPr>
          <p:nvPr/>
        </p:nvCxnSpPr>
        <p:spPr>
          <a:xfrm flipH="1">
            <a:off x="11614344" y="6046554"/>
            <a:ext cx="18283" cy="127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115" idx="0"/>
          </p:cNvCxnSpPr>
          <p:nvPr/>
        </p:nvCxnSpPr>
        <p:spPr>
          <a:xfrm>
            <a:off x="11632627" y="6046554"/>
            <a:ext cx="205454" cy="127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2"/>
          <a:srcRect t="15657" r="3374"/>
          <a:stretch/>
        </p:blipFill>
        <p:spPr>
          <a:xfrm>
            <a:off x="239220" y="2013198"/>
            <a:ext cx="3729266" cy="4658723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85894" y="3733101"/>
            <a:ext cx="3447875" cy="1157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84021" y="4932939"/>
            <a:ext cx="3447875" cy="1593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1521495" y="3411404"/>
            <a:ext cx="1183286" cy="279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79915" y="2896881"/>
            <a:ext cx="3449713" cy="402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68628" y="2843681"/>
            <a:ext cx="3634347" cy="37722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68628" y="2463105"/>
            <a:ext cx="1252867" cy="338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543132" y="2469240"/>
            <a:ext cx="1282275" cy="3384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860716" y="2469240"/>
            <a:ext cx="1042260" cy="33228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180991" y="2432095"/>
            <a:ext cx="3869121" cy="435194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180991" y="2007930"/>
            <a:ext cx="3869121" cy="4524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35152" y="1940160"/>
            <a:ext cx="4027388" cy="49178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Why Separate UI Elements Into Components?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effectLst/>
              </a:rPr>
              <a:t>Allows </a:t>
            </a:r>
            <a:r>
              <a:rPr lang="en-US" dirty="0">
                <a:effectLst/>
              </a:rPr>
              <a:t>us to logically decompose a UI into independent reusable pieces, and think about each piece in </a:t>
            </a:r>
            <a:r>
              <a:rPr lang="en-US" dirty="0" smtClean="0">
                <a:effectLst/>
              </a:rPr>
              <a:t>isolation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Layout and logic are bundled together in a self-contained package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effectLst/>
              </a:rPr>
              <a:t>Allow </a:t>
            </a:r>
            <a:r>
              <a:rPr lang="en-US" dirty="0">
                <a:effectLst/>
              </a:rPr>
              <a:t>us to easily re-use these </a:t>
            </a:r>
            <a:r>
              <a:rPr lang="en-US" dirty="0" smtClean="0">
                <a:effectLst/>
              </a:rPr>
              <a:t>parts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Easier </a:t>
            </a:r>
            <a:r>
              <a:rPr lang="en-US" dirty="0">
                <a:effectLst/>
              </a:rPr>
              <a:t>to </a:t>
            </a:r>
            <a:r>
              <a:rPr lang="en-US" dirty="0" smtClean="0">
                <a:effectLst/>
              </a:rPr>
              <a:t>test</a:t>
            </a:r>
          </a:p>
          <a:p>
            <a:r>
              <a:rPr lang="en-US" dirty="0" smtClean="0">
                <a:effectLst/>
              </a:rPr>
              <a:t>We </a:t>
            </a:r>
            <a:r>
              <a:rPr lang="en-US" dirty="0">
                <a:effectLst/>
              </a:rPr>
              <a:t>organize our </a:t>
            </a:r>
            <a:r>
              <a:rPr lang="en-US" b="1" dirty="0">
                <a:effectLst/>
              </a:rPr>
              <a:t>components</a:t>
            </a:r>
            <a:r>
              <a:rPr lang="en-US" dirty="0">
                <a:effectLst/>
              </a:rPr>
              <a:t> into a tree structure, just like HTML elements in the </a:t>
            </a:r>
            <a:r>
              <a:rPr lang="en-US" dirty="0" smtClean="0">
                <a:effectLst/>
              </a:rPr>
              <a:t>DOM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09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component is realized by 1 .</a:t>
            </a:r>
            <a:r>
              <a:rPr lang="en-US" dirty="0" err="1" smtClean="0"/>
              <a:t>vue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Each .</a:t>
            </a:r>
            <a:r>
              <a:rPr lang="en-US" dirty="0" err="1" smtClean="0"/>
              <a:t>vue</a:t>
            </a:r>
            <a:r>
              <a:rPr lang="en-US" dirty="0" smtClean="0"/>
              <a:t> file represents 1 component</a:t>
            </a:r>
          </a:p>
          <a:p>
            <a:r>
              <a:rPr lang="en-US" dirty="0" smtClean="0"/>
              <a:t>1-to-1 mapping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479154" y="4466925"/>
            <a:ext cx="1200996" cy="10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402639" y="4097593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8528" y="4165795"/>
            <a:ext cx="1215355" cy="1450709"/>
            <a:chOff x="4089977" y="4986752"/>
            <a:chExt cx="1215355" cy="145070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9977" y="4986752"/>
              <a:ext cx="1215355" cy="145070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4964" y="5439679"/>
              <a:ext cx="845382" cy="845382"/>
            </a:xfrm>
            <a:prstGeom prst="rect">
              <a:avLst/>
            </a:prstGeom>
          </p:spPr>
        </p:pic>
      </p:grpSp>
      <p:sp>
        <p:nvSpPr>
          <p:cNvPr id="12" name="Left-Right Arrow 11"/>
          <p:cNvSpPr/>
          <p:nvPr/>
        </p:nvSpPr>
        <p:spPr>
          <a:xfrm>
            <a:off x="4509908" y="4686402"/>
            <a:ext cx="1446706" cy="600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Related imag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057" y="1273013"/>
            <a:ext cx="8083356" cy="388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16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parts of a .</a:t>
            </a:r>
            <a:r>
              <a:rPr lang="en-US" dirty="0" err="1" smtClean="0"/>
              <a:t>vue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64" y="1772792"/>
            <a:ext cx="4405090" cy="4692726"/>
          </a:xfrm>
          <a:prstGeom prst="rect">
            <a:avLst/>
          </a:prstGeom>
        </p:spPr>
      </p:pic>
      <p:sp>
        <p:nvSpPr>
          <p:cNvPr id="4" name="Line Callout 1 (Border and Accent Bar) 3"/>
          <p:cNvSpPr/>
          <p:nvPr/>
        </p:nvSpPr>
        <p:spPr>
          <a:xfrm>
            <a:off x="6894709" y="2202569"/>
            <a:ext cx="3731019" cy="834306"/>
          </a:xfrm>
          <a:prstGeom prst="accentBorderCallout1">
            <a:avLst>
              <a:gd name="adj1" fmla="val 18750"/>
              <a:gd name="adj2" fmla="val -8333"/>
              <a:gd name="adj3" fmla="val 5085"/>
              <a:gd name="adj4" fmla="val -31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 – what to render on the screen</a:t>
            </a:r>
            <a:endParaRPr lang="en-US" dirty="0"/>
          </a:p>
        </p:txBody>
      </p:sp>
      <p:sp>
        <p:nvSpPr>
          <p:cNvPr id="5" name="Line Callout 1 (Border and Accent Bar) 4"/>
          <p:cNvSpPr/>
          <p:nvPr/>
        </p:nvSpPr>
        <p:spPr>
          <a:xfrm>
            <a:off x="6894709" y="3589743"/>
            <a:ext cx="3731019" cy="834306"/>
          </a:xfrm>
          <a:prstGeom prst="accentBorderCallout1">
            <a:avLst>
              <a:gd name="adj1" fmla="val 18750"/>
              <a:gd name="adj2" fmla="val -8333"/>
              <a:gd name="adj3" fmla="val 26268"/>
              <a:gd name="adj4" fmla="val -30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Javascript</a:t>
            </a:r>
            <a:r>
              <a:rPr lang="en-US" dirty="0" smtClean="0"/>
              <a:t> – state of the component + logic</a:t>
            </a:r>
            <a:endParaRPr lang="en-US" dirty="0"/>
          </a:p>
        </p:txBody>
      </p:sp>
      <p:sp>
        <p:nvSpPr>
          <p:cNvPr id="6" name="Line Callout 1 (Border and Accent Bar) 5"/>
          <p:cNvSpPr/>
          <p:nvPr/>
        </p:nvSpPr>
        <p:spPr>
          <a:xfrm>
            <a:off x="6894709" y="5245007"/>
            <a:ext cx="3731019" cy="834306"/>
          </a:xfrm>
          <a:prstGeom prst="accentBorderCallout1">
            <a:avLst>
              <a:gd name="adj1" fmla="val 18750"/>
              <a:gd name="adj2" fmla="val -8333"/>
              <a:gd name="adj3" fmla="val 30873"/>
              <a:gd name="adj4" fmla="val -30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 – how to style the HTML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1051" y="1732676"/>
            <a:ext cx="4725513" cy="1103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1050" y="2902930"/>
            <a:ext cx="4725513" cy="1622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1050" y="4592184"/>
            <a:ext cx="4725513" cy="17567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Vue</a:t>
            </a:r>
            <a:r>
              <a:rPr lang="en-US" dirty="0" smtClean="0"/>
              <a:t> component’s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3585" b="41375"/>
          <a:stretch/>
        </p:blipFill>
        <p:spPr>
          <a:xfrm>
            <a:off x="560001" y="2302041"/>
            <a:ext cx="6639866" cy="2478505"/>
          </a:xfrm>
          <a:prstGeom prst="rect">
            <a:avLst/>
          </a:prstGeom>
        </p:spPr>
      </p:pic>
      <p:sp>
        <p:nvSpPr>
          <p:cNvPr id="4" name="Line Callout 1 (Border and Accent Bar) 3"/>
          <p:cNvSpPr/>
          <p:nvPr/>
        </p:nvSpPr>
        <p:spPr>
          <a:xfrm>
            <a:off x="7760983" y="2943726"/>
            <a:ext cx="3829438" cy="1203274"/>
          </a:xfrm>
          <a:prstGeom prst="accentBorderCallout1">
            <a:avLst>
              <a:gd name="adj1" fmla="val 18750"/>
              <a:gd name="adj2" fmla="val -8333"/>
              <a:gd name="adj3" fmla="val 36633"/>
              <a:gd name="adj4" fmla="val -133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Vue component is a </a:t>
            </a:r>
            <a:r>
              <a:rPr lang="en-US" dirty="0" err="1" smtClean="0"/>
              <a:t>Javascript</a:t>
            </a:r>
            <a:r>
              <a:rPr lang="en-US" dirty="0" smtClean="0"/>
              <a:t> object with certain keys (called options in the Vue doc)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Vue component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038958"/>
              </p:ext>
            </p:extLst>
          </p:nvPr>
        </p:nvGraphicFramePr>
        <p:xfrm>
          <a:off x="1976811" y="2249488"/>
          <a:ext cx="8771399" cy="392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0934"/>
                <a:gridCol w="5460465"/>
              </a:tblGrid>
              <a:tr h="501375">
                <a:tc>
                  <a:txBody>
                    <a:bodyPr/>
                    <a:lstStyle/>
                    <a:p>
                      <a:r>
                        <a:rPr lang="en-US" dirty="0" smtClean="0"/>
                        <a:t>Option (key)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01375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 of the component</a:t>
                      </a:r>
                    </a:p>
                  </a:txBody>
                  <a:tcPr/>
                </a:tc>
              </a:tr>
              <a:tr h="501375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child components that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component can use in it’s template</a:t>
                      </a:r>
                      <a:endParaRPr lang="en-US" dirty="0"/>
                    </a:p>
                  </a:txBody>
                  <a:tcPr/>
                </a:tc>
              </a:tr>
              <a:tr h="501375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Holds the component’s state</a:t>
                      </a:r>
                    </a:p>
                  </a:txBody>
                  <a:tcPr/>
                </a:tc>
              </a:tr>
              <a:tr h="501375">
                <a:tc>
                  <a:txBody>
                    <a:bodyPr/>
                    <a:lstStyle/>
                    <a:p>
                      <a:r>
                        <a:rPr lang="en-US" dirty="0" smtClean="0"/>
                        <a:t>props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list of attributes that the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component will accept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the parent component</a:t>
                      </a:r>
                      <a:endParaRPr lang="en-US" dirty="0"/>
                    </a:p>
                  </a:txBody>
                  <a:tcPr/>
                </a:tc>
              </a:tr>
              <a:tr h="501375">
                <a:tc>
                  <a:txBody>
                    <a:bodyPr/>
                    <a:lstStyle/>
                    <a:p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r>
                        <a:rPr lang="en-US" dirty="0" smtClean="0"/>
                        <a:t> functions that may be called in the component</a:t>
                      </a:r>
                      <a:endParaRPr lang="en-US" dirty="0"/>
                    </a:p>
                  </a:txBody>
                  <a:tcPr/>
                </a:tc>
              </a:tr>
              <a:tr h="501375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Computed properties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00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state in a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44421"/>
            <a:ext cx="4391025" cy="4429125"/>
          </a:xfrm>
          <a:prstGeom prst="rect">
            <a:avLst/>
          </a:prstGeom>
        </p:spPr>
      </p:pic>
      <p:sp>
        <p:nvSpPr>
          <p:cNvPr id="5" name="Line Callout 1 (Border and Accent Bar) 4"/>
          <p:cNvSpPr/>
          <p:nvPr/>
        </p:nvSpPr>
        <p:spPr>
          <a:xfrm>
            <a:off x="6894709" y="2202569"/>
            <a:ext cx="3731019" cy="1693236"/>
          </a:xfrm>
          <a:prstGeom prst="accentBorderCallout1">
            <a:avLst>
              <a:gd name="adj1" fmla="val 18750"/>
              <a:gd name="adj2" fmla="val -8333"/>
              <a:gd name="adj3" fmla="val 41843"/>
              <a:gd name="adj4" fmla="val -81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data() key is used to store state.  It is always a function that returns the initial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176" y="1833876"/>
            <a:ext cx="4838449" cy="4886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have access to the component’s state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40112" y="2374232"/>
            <a:ext cx="1525939" cy="3871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58597" y="5486401"/>
            <a:ext cx="3011663" cy="3871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1420597" y="2544424"/>
            <a:ext cx="5253606" cy="3399176"/>
          </a:xfrm>
          <a:prstGeom prst="arc">
            <a:avLst>
              <a:gd name="adj1" fmla="val 16200000"/>
              <a:gd name="adj2" fmla="val 253407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4" name="Google Shape;384;p47"/>
          <p:cNvCxnSpPr>
            <a:stCxn id="385" idx="3"/>
          </p:cNvCxnSpPr>
          <p:nvPr/>
        </p:nvCxnSpPr>
        <p:spPr>
          <a:xfrm flipV="1">
            <a:off x="5002065" y="3588444"/>
            <a:ext cx="1944301" cy="11380"/>
          </a:xfrm>
          <a:prstGeom prst="straightConnector1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5" name="Google Shape;385;p47"/>
          <p:cNvSpPr/>
          <p:nvPr/>
        </p:nvSpPr>
        <p:spPr>
          <a:xfrm>
            <a:off x="3870065" y="2827433"/>
            <a:ext cx="1132000" cy="1544781"/>
          </a:xfrm>
          <a:prstGeom prst="foldedCorner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 dirty="0">
                <a:solidFill>
                  <a:srgbClr val="34495E"/>
                </a:solidFill>
                <a:latin typeface="Roboto"/>
                <a:ea typeface="Roboto"/>
                <a:cs typeface="Roboto"/>
                <a:sym typeface="Roboto"/>
              </a:rPr>
              <a:t>Template</a:t>
            </a:r>
            <a:endParaRPr sz="1600" b="1" dirty="0">
              <a:solidFill>
                <a:srgbClr val="3449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47"/>
          <p:cNvSpPr txBox="1"/>
          <p:nvPr/>
        </p:nvSpPr>
        <p:spPr>
          <a:xfrm>
            <a:off x="7499932" y="2097088"/>
            <a:ext cx="18032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b="1" dirty="0" smtClean="0">
                <a:solidFill>
                  <a:srgbClr val="34495E"/>
                </a:solidFill>
                <a:latin typeface="Roboto"/>
                <a:ea typeface="Roboto"/>
                <a:cs typeface="Roboto"/>
                <a:sym typeface="Roboto"/>
              </a:rPr>
              <a:t>DOM </a:t>
            </a:r>
            <a:r>
              <a:rPr lang="en" sz="1600" b="1" dirty="0">
                <a:solidFill>
                  <a:srgbClr val="34495E"/>
                </a:solidFill>
                <a:latin typeface="Roboto"/>
                <a:ea typeface="Roboto"/>
                <a:cs typeface="Roboto"/>
                <a:sym typeface="Roboto"/>
              </a:rPr>
              <a:t>Tree</a:t>
            </a:r>
            <a:endParaRPr sz="1600" b="1" dirty="0">
              <a:solidFill>
                <a:srgbClr val="3449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9" name="Google Shape;409;p47"/>
          <p:cNvCxnSpPr>
            <a:stCxn id="3" idx="4"/>
          </p:cNvCxnSpPr>
          <p:nvPr/>
        </p:nvCxnSpPr>
        <p:spPr>
          <a:xfrm>
            <a:off x="2366278" y="3169275"/>
            <a:ext cx="1959171" cy="0"/>
          </a:xfrm>
          <a:prstGeom prst="straightConnector1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Source Sans Pro"/>
              </a:rPr>
              <a:t>Vue</a:t>
            </a:r>
            <a:r>
              <a:rPr lang="en-US" dirty="0" smtClean="0">
                <a:sym typeface="Source Sans Pro"/>
              </a:rPr>
              <a:t> combines the state with the template to create the DOM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1485250" y="2595272"/>
            <a:ext cx="881028" cy="114800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b="1" dirty="0" smtClean="0">
                <a:solidFill>
                  <a:srgbClr val="34495E"/>
                </a:solidFill>
                <a:latin typeface="Roboto"/>
                <a:ea typeface="Roboto"/>
                <a:cs typeface="Roboto"/>
                <a:sym typeface="Roboto"/>
              </a:rPr>
              <a:t>State / data()</a:t>
            </a:r>
            <a:endParaRPr lang="en-US" sz="1600" b="1" dirty="0">
              <a:solidFill>
                <a:srgbClr val="3449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912" y="2545214"/>
            <a:ext cx="3235796" cy="23961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036269" y="6263421"/>
            <a:ext cx="7890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Note: This isn’t the full story (there’s VDOM involved too).  More on that later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52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frequently used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{{ }} (Mustaches)</a:t>
            </a:r>
            <a:endParaRPr lang="en-US" dirty="0"/>
          </a:p>
          <a:p>
            <a:r>
              <a:rPr lang="en-US" dirty="0" smtClean="0"/>
              <a:t>v-if</a:t>
            </a:r>
            <a:endParaRPr lang="en-US" dirty="0"/>
          </a:p>
          <a:p>
            <a:r>
              <a:rPr lang="en-US" dirty="0" smtClean="0"/>
              <a:t>v-else</a:t>
            </a:r>
          </a:p>
          <a:p>
            <a:r>
              <a:rPr lang="en-US" dirty="0" smtClean="0"/>
              <a:t>v-else-if</a:t>
            </a:r>
            <a:endParaRPr lang="en-US" dirty="0"/>
          </a:p>
          <a:p>
            <a:r>
              <a:rPr lang="en-US" dirty="0" smtClean="0"/>
              <a:t>v-for</a:t>
            </a:r>
            <a:endParaRPr lang="en-US" dirty="0"/>
          </a:p>
          <a:p>
            <a:r>
              <a:rPr lang="en-US" dirty="0" smtClean="0"/>
              <a:t>v-show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2" y="6233424"/>
            <a:ext cx="6032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://vuejs.org/v2/guide/#</a:t>
            </a:r>
            <a:r>
              <a:rPr lang="en-US" dirty="0" smtClean="0">
                <a:hlinkClick r:id="rId2"/>
              </a:rPr>
              <a:t>Declarative-Rendering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754" y="1836820"/>
            <a:ext cx="3757128" cy="476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 }} (Mustaches)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297" y="2188011"/>
            <a:ext cx="6534735" cy="3541714"/>
          </a:xfrm>
        </p:spPr>
        <p:txBody>
          <a:bodyPr/>
          <a:lstStyle/>
          <a:p>
            <a:r>
              <a:rPr lang="en-US" dirty="0" smtClean="0"/>
              <a:t>Substitutes the current value from the state where the mustache appears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3946" b="34107"/>
          <a:stretch/>
        </p:blipFill>
        <p:spPr>
          <a:xfrm>
            <a:off x="1338506" y="3958868"/>
            <a:ext cx="2287011" cy="1317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478" y="3958868"/>
            <a:ext cx="1905000" cy="838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80401"/>
          <a:stretch/>
        </p:blipFill>
        <p:spPr>
          <a:xfrm>
            <a:off x="4723390" y="3958868"/>
            <a:ext cx="3344215" cy="125556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537285" y="4249362"/>
            <a:ext cx="1772652" cy="44917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80611" y="4915109"/>
            <a:ext cx="2029326" cy="12833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162801" y="4193215"/>
            <a:ext cx="3296652" cy="50532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673517" y="4698541"/>
            <a:ext cx="3264568" cy="34490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29587" y="3509574"/>
            <a:ext cx="2398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Template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52332" y="3525616"/>
            <a:ext cx="2398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Script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11127" y="3085475"/>
            <a:ext cx="2398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Generated HTML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1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{{ }} are full </a:t>
            </a:r>
            <a:r>
              <a:rPr lang="en-US" dirty="0" err="1" smtClean="0"/>
              <a:t>Javascript</a:t>
            </a:r>
            <a:r>
              <a:rPr lang="en-US" dirty="0" smtClean="0"/>
              <a:t>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297" y="2188011"/>
            <a:ext cx="9358145" cy="3541714"/>
          </a:xfrm>
        </p:spPr>
        <p:txBody>
          <a:bodyPr/>
          <a:lstStyle/>
          <a:p>
            <a:r>
              <a:rPr lang="en-US" dirty="0" smtClean="0"/>
              <a:t>In actuality, mustaches are full </a:t>
            </a:r>
            <a:r>
              <a:rPr lang="en-US" dirty="0" err="1" smtClean="0"/>
              <a:t>Javascript</a:t>
            </a:r>
            <a:r>
              <a:rPr lang="en-US" dirty="0" smtClean="0"/>
              <a:t> expressions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4288"/>
          <a:stretch/>
        </p:blipFill>
        <p:spPr>
          <a:xfrm>
            <a:off x="793075" y="3441032"/>
            <a:ext cx="8094252" cy="910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75077"/>
          <a:stretch/>
        </p:blipFill>
        <p:spPr>
          <a:xfrm>
            <a:off x="9689932" y="3441032"/>
            <a:ext cx="2228850" cy="32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9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value of an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297" y="2188011"/>
            <a:ext cx="8584222" cy="3541714"/>
          </a:xfrm>
        </p:spPr>
        <p:txBody>
          <a:bodyPr/>
          <a:lstStyle/>
          <a:p>
            <a:r>
              <a:rPr lang="en-US" dirty="0" smtClean="0"/>
              <a:t>You can use :</a:t>
            </a:r>
            <a:r>
              <a:rPr lang="en-US" dirty="0" err="1" smtClean="0"/>
              <a:t>attr</a:t>
            </a:r>
            <a:r>
              <a:rPr lang="en-US" dirty="0" smtClean="0"/>
              <a:t>=“value” to set the value of an HTML attribute (this can also be a full </a:t>
            </a:r>
            <a:r>
              <a:rPr lang="en-US" dirty="0" err="1" smtClean="0"/>
              <a:t>Javascript</a:t>
            </a:r>
            <a:r>
              <a:rPr lang="en-US" dirty="0" smtClean="0"/>
              <a:t> expression)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80" y="3587917"/>
            <a:ext cx="57435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instructor = 'Andre Asselin';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768151"/>
            <a:ext cx="9641918" cy="4385388"/>
          </a:xfrm>
        </p:spPr>
        <p:txBody>
          <a:bodyPr>
            <a:normAutofit/>
          </a:bodyPr>
          <a:lstStyle/>
          <a:p>
            <a:r>
              <a:rPr lang="en-US" dirty="0"/>
              <a:t>Worked at IBM for 20 years</a:t>
            </a:r>
          </a:p>
          <a:p>
            <a:r>
              <a:rPr lang="en-US" dirty="0"/>
              <a:t>Networking, storage, firmware, </a:t>
            </a:r>
            <a:r>
              <a:rPr lang="en-US" dirty="0" smtClean="0"/>
              <a:t>device </a:t>
            </a:r>
            <a:r>
              <a:rPr lang="en-US" dirty="0"/>
              <a:t>drivers, tools</a:t>
            </a:r>
          </a:p>
          <a:p>
            <a:endParaRPr lang="en-US" dirty="0"/>
          </a:p>
          <a:p>
            <a:r>
              <a:rPr lang="en-US" dirty="0"/>
              <a:t>Have worked at </a:t>
            </a:r>
            <a:r>
              <a:rPr lang="en-US" dirty="0" err="1" smtClean="0"/>
              <a:t>Globant</a:t>
            </a:r>
            <a:r>
              <a:rPr lang="en-US" dirty="0" smtClean="0"/>
              <a:t> (previously </a:t>
            </a:r>
            <a:r>
              <a:rPr lang="en-US" dirty="0" err="1"/>
              <a:t>PointSource</a:t>
            </a:r>
            <a:r>
              <a:rPr lang="en-US" dirty="0"/>
              <a:t>) for </a:t>
            </a:r>
            <a:r>
              <a:rPr lang="en-US" dirty="0" smtClean="0"/>
              <a:t>6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448" y="150845"/>
            <a:ext cx="1463351" cy="14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7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V-if, v-else, v-else-if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5435851" cy="431975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Used to conditionally include HTML</a:t>
            </a:r>
          </a:p>
          <a:p>
            <a:r>
              <a:rPr lang="en-US" dirty="0" smtClean="0"/>
              <a:t>Full </a:t>
            </a:r>
            <a:r>
              <a:rPr lang="en-US" dirty="0" err="1" smtClean="0"/>
              <a:t>Javascript</a:t>
            </a:r>
            <a:r>
              <a:rPr lang="en-US" dirty="0" smtClean="0"/>
              <a:t> expression can appear in the quotes</a:t>
            </a:r>
          </a:p>
          <a:p>
            <a:r>
              <a:rPr lang="en-US" dirty="0" smtClean="0"/>
              <a:t>If it evaluates to a falsy value, the HTML it appears on (and all children) will not be included in the DOM</a:t>
            </a:r>
          </a:p>
          <a:p>
            <a:r>
              <a:rPr lang="en-US" dirty="0" smtClean="0"/>
              <a:t>v-else-if and v-else can be used to create complex logic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0799" b="37224"/>
          <a:stretch/>
        </p:blipFill>
        <p:spPr>
          <a:xfrm>
            <a:off x="6787901" y="2249487"/>
            <a:ext cx="5409318" cy="21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2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408" y="2237912"/>
            <a:ext cx="6788930" cy="44505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v-for loops over an array or </a:t>
            </a:r>
            <a:br>
              <a:rPr lang="en-US" dirty="0" smtClean="0"/>
            </a:br>
            <a:r>
              <a:rPr lang="en-US" dirty="0" smtClean="0"/>
              <a:t>object in the state</a:t>
            </a:r>
          </a:p>
          <a:p>
            <a:r>
              <a:rPr lang="en-US" dirty="0" smtClean="0"/>
              <a:t>The HTML it appears on will be </a:t>
            </a:r>
            <a:br>
              <a:rPr lang="en-US" dirty="0" smtClean="0"/>
            </a:br>
            <a:r>
              <a:rPr lang="en-US" dirty="0" smtClean="0"/>
              <a:t>included in the DOM once for each </a:t>
            </a:r>
            <a:br>
              <a:rPr lang="en-US" dirty="0" smtClean="0"/>
            </a:br>
            <a:r>
              <a:rPr lang="en-US" dirty="0" smtClean="0"/>
              <a:t>entry in the array/object</a:t>
            </a:r>
          </a:p>
          <a:p>
            <a:r>
              <a:rPr lang="en-US" dirty="0" smtClean="0"/>
              <a:t>:key is used to give each occurrence a unique ID</a:t>
            </a:r>
          </a:p>
          <a:p>
            <a:pPr lvl="1"/>
            <a:r>
              <a:rPr lang="en-US" dirty="0" smtClean="0"/>
              <a:t>:key </a:t>
            </a:r>
            <a:r>
              <a:rPr lang="en-US" dirty="0"/>
              <a:t>helps </a:t>
            </a:r>
            <a:r>
              <a:rPr lang="en-US" dirty="0" err="1" smtClean="0"/>
              <a:t>Vue</a:t>
            </a:r>
            <a:r>
              <a:rPr lang="en-US" dirty="0" smtClean="0"/>
              <a:t> efficiently </a:t>
            </a:r>
            <a:r>
              <a:rPr lang="en-US" dirty="0"/>
              <a:t>re-render the </a:t>
            </a:r>
            <a:r>
              <a:rPr lang="en-US" dirty="0" smtClean="0"/>
              <a:t>template if </a:t>
            </a:r>
            <a:r>
              <a:rPr lang="en-US" dirty="0"/>
              <a:t>it should ever need to change</a:t>
            </a:r>
          </a:p>
          <a:p>
            <a:pPr lvl="1"/>
            <a:r>
              <a:rPr lang="en-US" dirty="0" smtClean="0"/>
              <a:t>Often </a:t>
            </a:r>
            <a:r>
              <a:rPr lang="en-US" dirty="0"/>
              <a:t>a database ID</a:t>
            </a:r>
          </a:p>
          <a:p>
            <a:pPr lvl="1"/>
            <a:r>
              <a:rPr lang="en-US" dirty="0"/>
              <a:t>But it can be anything we can guarantee to be </a:t>
            </a:r>
            <a:r>
              <a:rPr lang="en-US" dirty="0" smtClean="0"/>
              <a:t>unique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113" t="79101" b="9959"/>
          <a:stretch/>
        </p:blipFill>
        <p:spPr>
          <a:xfrm>
            <a:off x="5610360" y="2249487"/>
            <a:ext cx="6479689" cy="1023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421" y="3491345"/>
            <a:ext cx="1722179" cy="32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4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791403" cy="40931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v-show is like v-if in that it’s used </a:t>
            </a:r>
            <a:r>
              <a:rPr lang="en-US" dirty="0"/>
              <a:t>to conditionally </a:t>
            </a:r>
            <a:r>
              <a:rPr lang="en-US" dirty="0" smtClean="0"/>
              <a:t>display </a:t>
            </a:r>
            <a:r>
              <a:rPr lang="en-US" dirty="0"/>
              <a:t>HTML</a:t>
            </a:r>
          </a:p>
          <a:p>
            <a:r>
              <a:rPr lang="en-US" dirty="0" smtClean="0"/>
              <a:t>Unlike v-if, the HTML is </a:t>
            </a:r>
            <a:r>
              <a:rPr lang="en-US" i="1" dirty="0" smtClean="0"/>
              <a:t>always</a:t>
            </a:r>
            <a:r>
              <a:rPr lang="en-US" dirty="0" smtClean="0"/>
              <a:t> generated and included in the DOM</a:t>
            </a:r>
          </a:p>
          <a:p>
            <a:r>
              <a:rPr lang="en-US" dirty="0" smtClean="0"/>
              <a:t>If </a:t>
            </a:r>
            <a:r>
              <a:rPr lang="en-US" dirty="0"/>
              <a:t>it evaluates to a falsy value, the </a:t>
            </a:r>
            <a:r>
              <a:rPr lang="en-US" dirty="0" smtClean="0"/>
              <a:t>DOM will have a “display: hidden;” style included on it</a:t>
            </a:r>
          </a:p>
          <a:p>
            <a:r>
              <a:rPr lang="en-US" b="1" dirty="0" smtClean="0"/>
              <a:t>Note: </a:t>
            </a:r>
            <a:r>
              <a:rPr lang="en-US" dirty="0" smtClean="0"/>
              <a:t>v-else-if </a:t>
            </a:r>
            <a:r>
              <a:rPr lang="en-US" dirty="0"/>
              <a:t>and v-else </a:t>
            </a:r>
            <a:r>
              <a:rPr lang="en-US" dirty="0" smtClean="0"/>
              <a:t>can’t be used with v-show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301" t="64890" b="6505"/>
          <a:stretch/>
        </p:blipFill>
        <p:spPr>
          <a:xfrm>
            <a:off x="7108187" y="2097088"/>
            <a:ext cx="5083813" cy="201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NOTE</a:t>
            </a:r>
            <a:r>
              <a:rPr lang="en-US" dirty="0" smtClean="0"/>
              <a:t>: A Template must have a single parent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6085556" cy="3541714"/>
          </a:xfrm>
        </p:spPr>
        <p:txBody>
          <a:bodyPr/>
          <a:lstStyle/>
          <a:p>
            <a:r>
              <a:rPr lang="en-US" dirty="0" smtClean="0"/>
              <a:t>In a template, you can create as much HTML as you’d like </a:t>
            </a:r>
            <a:r>
              <a:rPr lang="en-US" i="1" dirty="0" smtClean="0"/>
              <a:t>as long as </a:t>
            </a:r>
            <a:r>
              <a:rPr lang="en-US" dirty="0" smtClean="0"/>
              <a:t>it’s wrapped in a single parent element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27" y="4162926"/>
            <a:ext cx="6638925" cy="1809750"/>
          </a:xfrm>
          <a:prstGeom prst="rect">
            <a:avLst/>
          </a:prstGeom>
        </p:spPr>
      </p:pic>
      <p:sp>
        <p:nvSpPr>
          <p:cNvPr id="5" name="Left Bracket 4"/>
          <p:cNvSpPr/>
          <p:nvPr/>
        </p:nvSpPr>
        <p:spPr>
          <a:xfrm>
            <a:off x="2823411" y="4604083"/>
            <a:ext cx="168442" cy="86627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/>
              <a:t>examples/</a:t>
            </a:r>
            <a:r>
              <a:rPr lang="en-US" dirty="0" smtClean="0"/>
              <a:t>02-templates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42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3: Components &amp; Forms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559065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(Optionally) Create a folder</a:t>
            </a:r>
          </a:p>
          <a:p>
            <a:r>
              <a:rPr lang="en-US" dirty="0" smtClean="0"/>
              <a:t>Create &lt;</a:t>
            </a:r>
            <a:r>
              <a:rPr lang="en-US" dirty="0" err="1" smtClean="0"/>
              <a:t>ComponentName</a:t>
            </a:r>
            <a:r>
              <a:rPr lang="en-US" dirty="0" smtClean="0"/>
              <a:t>&gt;.</a:t>
            </a:r>
            <a:r>
              <a:rPr lang="en-US" dirty="0" err="1" smtClean="0"/>
              <a:t>vue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Note: Best practice says to use at least 2 words for the component name</a:t>
            </a:r>
          </a:p>
          <a:p>
            <a:r>
              <a:rPr lang="en-US" dirty="0" smtClean="0"/>
              <a:t>Start with a minimal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082" y="2249487"/>
            <a:ext cx="36195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a component from another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417177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Import the desired component into the file you want to use it from</a:t>
            </a:r>
          </a:p>
          <a:p>
            <a:r>
              <a:rPr lang="en-US" dirty="0" smtClean="0"/>
              <a:t>Add it to the components option</a:t>
            </a:r>
          </a:p>
          <a:p>
            <a:r>
              <a:rPr lang="en-US" dirty="0" smtClean="0"/>
              <a:t>Reference it in the template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65" y="2020804"/>
            <a:ext cx="6300100" cy="386664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008692" y="2413836"/>
            <a:ext cx="2232171" cy="32936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85038" y="2743200"/>
            <a:ext cx="1367481" cy="1866946"/>
          </a:xfrm>
          <a:prstGeom prst="straightConnector1">
            <a:avLst/>
          </a:prstGeom>
          <a:ln w="381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345546" y="3690980"/>
            <a:ext cx="6764076" cy="4627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02061" y="4610146"/>
            <a:ext cx="2298024" cy="84330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214551" y="3097427"/>
            <a:ext cx="667266" cy="593553"/>
          </a:xfrm>
          <a:prstGeom prst="straightConnector1">
            <a:avLst/>
          </a:prstGeom>
          <a:ln w="381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743481" y="4045207"/>
            <a:ext cx="1247712" cy="593553"/>
          </a:xfrm>
          <a:prstGeom prst="straightConnector1">
            <a:avLst/>
          </a:prstGeom>
          <a:ln w="381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08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import / 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and export are new keywords added to ES6</a:t>
            </a:r>
          </a:p>
          <a:p>
            <a:r>
              <a:rPr lang="en-US" dirty="0" smtClean="0"/>
              <a:t>Similar to node’s require() and </a:t>
            </a:r>
            <a:r>
              <a:rPr lang="en-US" dirty="0" err="1" smtClean="0"/>
              <a:t>module.exports</a:t>
            </a:r>
            <a:endParaRPr lang="en-US" dirty="0" smtClean="0"/>
          </a:p>
          <a:p>
            <a:r>
              <a:rPr lang="en-US" dirty="0" smtClean="0"/>
              <a:t>2 common patterns with import/export</a:t>
            </a:r>
          </a:p>
          <a:p>
            <a:pPr lvl="1"/>
            <a:r>
              <a:rPr lang="en-US" dirty="0" smtClean="0"/>
              <a:t>Default export</a:t>
            </a:r>
          </a:p>
          <a:p>
            <a:pPr lvl="1"/>
            <a:r>
              <a:rPr lang="en-US" dirty="0" smtClean="0"/>
              <a:t>Named exports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57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default import / export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41412" y="4412525"/>
            <a:ext cx="9905999" cy="1378676"/>
          </a:xfrm>
        </p:spPr>
        <p:txBody>
          <a:bodyPr/>
          <a:lstStyle/>
          <a:p>
            <a:r>
              <a:rPr lang="en-US" dirty="0" smtClean="0"/>
              <a:t>Used to export 1 thing from a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5571"/>
          <a:stretch/>
        </p:blipFill>
        <p:spPr>
          <a:xfrm>
            <a:off x="6397514" y="2742435"/>
            <a:ext cx="5610225" cy="6427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6825"/>
          <a:stretch/>
        </p:blipFill>
        <p:spPr>
          <a:xfrm>
            <a:off x="245449" y="2567458"/>
            <a:ext cx="5610225" cy="992717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4" idx="3"/>
            <a:endCxn id="3" idx="1"/>
          </p:cNvCxnSpPr>
          <p:nvPr/>
        </p:nvCxnSpPr>
        <p:spPr>
          <a:xfrm flipV="1">
            <a:off x="5855674" y="3063816"/>
            <a:ext cx="541840" cy="1"/>
          </a:xfrm>
          <a:prstGeom prst="straightConnector1">
            <a:avLst/>
          </a:prstGeom>
          <a:ln w="381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609944" y="2998076"/>
            <a:ext cx="1525939" cy="3871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57879" y="2804516"/>
            <a:ext cx="1525939" cy="3871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2286001" y="2742435"/>
            <a:ext cx="5895474" cy="1348709"/>
          </a:xfrm>
          <a:prstGeom prst="arc">
            <a:avLst>
              <a:gd name="adj1" fmla="val 116388"/>
              <a:gd name="adj2" fmla="val 1093021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cool projects I’ve worked 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4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r="24576"/>
          <a:stretch/>
        </p:blipFill>
        <p:spPr>
          <a:xfrm>
            <a:off x="1625347" y="1357803"/>
            <a:ext cx="6524943" cy="5029636"/>
          </a:xfrm>
          <a:prstGeom prst="rect">
            <a:avLst/>
          </a:prstGeom>
        </p:spPr>
      </p:pic>
      <p:pic>
        <p:nvPicPr>
          <p:cNvPr id="15362" name="Picture 2" descr="https://racetrac.com/images/racetr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562" y="1906680"/>
            <a:ext cx="2184705" cy="50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75388" t="22289"/>
          <a:stretch/>
        </p:blipFill>
        <p:spPr>
          <a:xfrm>
            <a:off x="8147180" y="2567476"/>
            <a:ext cx="2129141" cy="39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8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named import / export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1412" y="5155577"/>
            <a:ext cx="9905999" cy="635623"/>
          </a:xfrm>
        </p:spPr>
        <p:txBody>
          <a:bodyPr/>
          <a:lstStyle/>
          <a:p>
            <a:r>
              <a:rPr lang="en-US" dirty="0"/>
              <a:t>Used to export </a:t>
            </a:r>
            <a:r>
              <a:rPr lang="en-US" dirty="0" smtClean="0"/>
              <a:t>multiple things </a:t>
            </a:r>
            <a:r>
              <a:rPr lang="en-US" dirty="0"/>
              <a:t>from a file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37481"/>
          <a:stretch/>
        </p:blipFill>
        <p:spPr>
          <a:xfrm>
            <a:off x="6506393" y="2506334"/>
            <a:ext cx="5382508" cy="21815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66963"/>
          <a:stretch/>
        </p:blipFill>
        <p:spPr>
          <a:xfrm>
            <a:off x="314429" y="3025544"/>
            <a:ext cx="5337352" cy="1143146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10" idx="3"/>
            <a:endCxn id="9" idx="1"/>
          </p:cNvCxnSpPr>
          <p:nvPr/>
        </p:nvCxnSpPr>
        <p:spPr>
          <a:xfrm>
            <a:off x="5651781" y="3597117"/>
            <a:ext cx="854612" cy="0"/>
          </a:xfrm>
          <a:prstGeom prst="straightConnector1">
            <a:avLst/>
          </a:prstGeom>
          <a:ln w="381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868905" y="3209997"/>
            <a:ext cx="961848" cy="3871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rot="210811">
            <a:off x="3252090" y="3001245"/>
            <a:ext cx="5895474" cy="1815278"/>
          </a:xfrm>
          <a:prstGeom prst="arc">
            <a:avLst>
              <a:gd name="adj1" fmla="val 116388"/>
              <a:gd name="adj2" fmla="val 1093021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77135" y="3209997"/>
            <a:ext cx="961848" cy="3871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797352" y="3715324"/>
            <a:ext cx="961848" cy="3871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878135" y="2974012"/>
            <a:ext cx="961848" cy="3871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V="1">
            <a:off x="2235136" y="2093606"/>
            <a:ext cx="7043140" cy="1815278"/>
          </a:xfrm>
          <a:prstGeom prst="arc">
            <a:avLst>
              <a:gd name="adj1" fmla="val 116388"/>
              <a:gd name="adj2" fmla="val 1093021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7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browser events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3" y="2249487"/>
            <a:ext cx="4875186" cy="3541714"/>
          </a:xfrm>
        </p:spPr>
        <p:txBody>
          <a:bodyPr/>
          <a:lstStyle/>
          <a:p>
            <a:r>
              <a:rPr lang="en-US" dirty="0" smtClean="0"/>
              <a:t>You can use the </a:t>
            </a:r>
            <a:r>
              <a:rPr lang="en-US" u="sng" dirty="0" smtClean="0"/>
              <a:t>methods</a:t>
            </a:r>
            <a:r>
              <a:rPr lang="en-US" dirty="0" smtClean="0"/>
              <a:t> key to define </a:t>
            </a:r>
            <a:r>
              <a:rPr lang="en-US" dirty="0" err="1" smtClean="0"/>
              <a:t>Javascript</a:t>
            </a:r>
            <a:r>
              <a:rPr lang="en-US" dirty="0" smtClean="0"/>
              <a:t> functions that can be bound to browser events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104" y="2249487"/>
            <a:ext cx="5535964" cy="43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browser events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3" y="2249487"/>
            <a:ext cx="4875186" cy="3541714"/>
          </a:xfrm>
        </p:spPr>
        <p:txBody>
          <a:bodyPr/>
          <a:lstStyle/>
          <a:p>
            <a:r>
              <a:rPr lang="en-US" dirty="0" smtClean="0"/>
              <a:t>Use @&lt;</a:t>
            </a:r>
            <a:r>
              <a:rPr lang="en-US" dirty="0" err="1" smtClean="0"/>
              <a:t>eventname</a:t>
            </a:r>
            <a:r>
              <a:rPr lang="en-US" dirty="0" smtClean="0"/>
              <a:t>&gt; to specify the browser event (e.g. click, changed, </a:t>
            </a:r>
            <a:r>
              <a:rPr lang="en-US" dirty="0" err="1" smtClean="0"/>
              <a:t>mouseover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The value of the attribute is the name of the function to run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409" y="2097088"/>
            <a:ext cx="5172075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409" y="3242663"/>
            <a:ext cx="5172075" cy="170604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236451" y="2055927"/>
            <a:ext cx="961848" cy="3871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07651" y="3382098"/>
            <a:ext cx="961848" cy="3871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369499" y="2526632"/>
            <a:ext cx="1196985" cy="855466"/>
          </a:xfrm>
          <a:prstGeom prst="straightConnector1">
            <a:avLst/>
          </a:prstGeom>
          <a:ln w="381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604085" y="2382253"/>
            <a:ext cx="2983831" cy="930443"/>
          </a:xfrm>
          <a:prstGeom prst="straightConnector1">
            <a:avLst/>
          </a:prstGeom>
          <a:ln w="381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29;p31"/>
          <p:cNvSpPr txBox="1"/>
          <p:nvPr/>
        </p:nvSpPr>
        <p:spPr>
          <a:xfrm>
            <a:off x="4842552" y="3273881"/>
            <a:ext cx="20409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" b="1" ker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???</a:t>
            </a:r>
            <a:endParaRPr b="1" kern="0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keep the DOM and state in sync?</a:t>
            </a:r>
            <a:endParaRPr lang="en-US" dirty="0"/>
          </a:p>
        </p:txBody>
      </p:sp>
      <p:sp>
        <p:nvSpPr>
          <p:cNvPr id="9" name="Google Shape;226;p31"/>
          <p:cNvSpPr/>
          <p:nvPr/>
        </p:nvSpPr>
        <p:spPr>
          <a:xfrm>
            <a:off x="3188868" y="2989198"/>
            <a:ext cx="1585500" cy="1764900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" b="1" kern="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DOM</a:t>
            </a:r>
            <a:endParaRPr b="1" kern="0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Google Shape;227;p31"/>
          <p:cNvSpPr/>
          <p:nvPr/>
        </p:nvSpPr>
        <p:spPr>
          <a:xfrm>
            <a:off x="6951618" y="3056710"/>
            <a:ext cx="1416300" cy="17649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" b="1" ker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</a:t>
            </a:r>
            <a:endParaRPr b="1" ker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" name="Google Shape;228;p31"/>
          <p:cNvCxnSpPr/>
          <p:nvPr/>
        </p:nvCxnSpPr>
        <p:spPr>
          <a:xfrm rot="10800000">
            <a:off x="4920696" y="3939158"/>
            <a:ext cx="1884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2600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Update the state when the user changes an input field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555" y="2256656"/>
            <a:ext cx="2958286" cy="29839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82" y="3227189"/>
            <a:ext cx="3505200" cy="6381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034520" y="3518382"/>
            <a:ext cx="4210851" cy="30737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state using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3768" y="2249487"/>
            <a:ext cx="3922295" cy="417537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One way is to update the state on a </a:t>
            </a:r>
            <a:r>
              <a:rPr lang="en-US" u="sng" dirty="0" smtClean="0"/>
              <a:t>change</a:t>
            </a:r>
            <a:r>
              <a:rPr lang="en-US" dirty="0" smtClean="0"/>
              <a:t> event, and set the value of the input field using the </a:t>
            </a:r>
            <a:r>
              <a:rPr lang="en-US" u="sng" dirty="0" smtClean="0"/>
              <a:t>:value</a:t>
            </a:r>
            <a:r>
              <a:rPr lang="en-US" i="1" dirty="0" smtClean="0"/>
              <a:t> </a:t>
            </a:r>
            <a:r>
              <a:rPr lang="en-US" dirty="0" smtClean="0"/>
              <a:t>attribute</a:t>
            </a:r>
          </a:p>
          <a:p>
            <a:r>
              <a:rPr lang="en-US" u="sng" dirty="0" smtClean="0"/>
              <a:t>Con: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his can result in a lot of boilerplate code if there are a lot of input fields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373" y="2249487"/>
            <a:ext cx="7568311" cy="381442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748623" y="2443104"/>
            <a:ext cx="1517149" cy="39071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69561" y="4873145"/>
            <a:ext cx="2983390" cy="68739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252519" y="2913811"/>
            <a:ext cx="322684" cy="1959334"/>
          </a:xfrm>
          <a:prstGeom prst="straightConnector1">
            <a:avLst/>
          </a:prstGeom>
          <a:ln w="381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186125" y="2443104"/>
            <a:ext cx="1239543" cy="39071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30569" y="3786582"/>
            <a:ext cx="1821950" cy="84308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054811" y="2833815"/>
            <a:ext cx="1400432" cy="1046208"/>
          </a:xfrm>
          <a:prstGeom prst="straightConnector1">
            <a:avLst/>
          </a:prstGeom>
          <a:ln w="381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17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ource Sans Pro"/>
              </a:rPr>
              <a:t>V-model sets up 2-way binding between </a:t>
            </a:r>
            <a:r>
              <a:rPr lang="en-US" dirty="0" smtClean="0">
                <a:sym typeface="Source Sans Pro"/>
              </a:rPr>
              <a:t>an input field and </a:t>
            </a:r>
            <a:r>
              <a:rPr lang="en-US" dirty="0">
                <a:sym typeface="Source Sans Pro"/>
              </a:rPr>
              <a:t>the state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257" y="3597904"/>
            <a:ext cx="2958286" cy="29839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84" y="4568437"/>
            <a:ext cx="3505200" cy="6381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843222" y="4859630"/>
            <a:ext cx="4210851" cy="30737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2388281"/>
            <a:ext cx="9372600" cy="409575"/>
          </a:xfrm>
          <a:prstGeom prst="rect">
            <a:avLst/>
          </a:prstGeom>
        </p:spPr>
      </p:pic>
      <p:sp>
        <p:nvSpPr>
          <p:cNvPr id="8" name="Line Callout 1 (Border and Accent Bar) 7"/>
          <p:cNvSpPr/>
          <p:nvPr/>
        </p:nvSpPr>
        <p:spPr>
          <a:xfrm>
            <a:off x="213276" y="2934739"/>
            <a:ext cx="2845307" cy="1301147"/>
          </a:xfrm>
          <a:prstGeom prst="accentBorderCallout1">
            <a:avLst>
              <a:gd name="adj1" fmla="val 27096"/>
              <a:gd name="adj2" fmla="val 103958"/>
              <a:gd name="adj3" fmla="val -19577"/>
              <a:gd name="adj4" fmla="val 120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value of </a:t>
            </a:r>
            <a:r>
              <a:rPr lang="en-US" u="sng" dirty="0" smtClean="0"/>
              <a:t>v-model</a:t>
            </a:r>
            <a:r>
              <a:rPr lang="en-US" dirty="0" smtClean="0"/>
              <a:t> is the name of the state variable to keep in sync with the input field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944130" y="2362152"/>
            <a:ext cx="2266923" cy="39810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89580" y="4677732"/>
            <a:ext cx="1152470" cy="3871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Vertical Scroll 14"/>
          <p:cNvSpPr/>
          <p:nvPr/>
        </p:nvSpPr>
        <p:spPr>
          <a:xfrm>
            <a:off x="9333470" y="3222631"/>
            <a:ext cx="2702881" cy="312874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v-model</a:t>
            </a:r>
            <a:r>
              <a:rPr lang="en-US" dirty="0"/>
              <a:t> is actually shorthand for the </a:t>
            </a:r>
            <a:r>
              <a:rPr lang="en-US" u="sng" dirty="0"/>
              <a:t>@</a:t>
            </a:r>
            <a:r>
              <a:rPr lang="en-US" u="sng" dirty="0" smtClean="0"/>
              <a:t>change</a:t>
            </a:r>
            <a:r>
              <a:rPr lang="en-US" dirty="0" smtClean="0"/>
              <a:t> /</a:t>
            </a:r>
            <a:r>
              <a:rPr lang="en-US" u="sng" dirty="0" smtClean="0"/>
              <a:t> :</a:t>
            </a:r>
            <a:r>
              <a:rPr lang="en-US" u="sng" dirty="0"/>
              <a:t>value</a:t>
            </a:r>
            <a:r>
              <a:rPr lang="en-US" dirty="0"/>
              <a:t> pattern on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427590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examples/03-forms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563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4" name="Google Shape;384;p47"/>
          <p:cNvCxnSpPr>
            <a:stCxn id="385" idx="3"/>
          </p:cNvCxnSpPr>
          <p:nvPr/>
        </p:nvCxnSpPr>
        <p:spPr>
          <a:xfrm flipV="1">
            <a:off x="5002065" y="3588444"/>
            <a:ext cx="1944301" cy="11380"/>
          </a:xfrm>
          <a:prstGeom prst="straightConnector1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5" name="Google Shape;385;p47"/>
          <p:cNvSpPr/>
          <p:nvPr/>
        </p:nvSpPr>
        <p:spPr>
          <a:xfrm>
            <a:off x="3870065" y="2827433"/>
            <a:ext cx="1132000" cy="1544781"/>
          </a:xfrm>
          <a:prstGeom prst="foldedCorner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 dirty="0">
                <a:solidFill>
                  <a:srgbClr val="34495E"/>
                </a:solidFill>
                <a:latin typeface="Roboto"/>
                <a:ea typeface="Roboto"/>
                <a:cs typeface="Roboto"/>
                <a:sym typeface="Roboto"/>
              </a:rPr>
              <a:t>Template</a:t>
            </a:r>
            <a:endParaRPr sz="1600" b="1" dirty="0">
              <a:solidFill>
                <a:srgbClr val="3449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47"/>
          <p:cNvSpPr txBox="1"/>
          <p:nvPr/>
        </p:nvSpPr>
        <p:spPr>
          <a:xfrm>
            <a:off x="7499932" y="2097088"/>
            <a:ext cx="18032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b="1" dirty="0" smtClean="0">
                <a:solidFill>
                  <a:srgbClr val="34495E"/>
                </a:solidFill>
                <a:latin typeface="Roboto"/>
                <a:ea typeface="Roboto"/>
                <a:cs typeface="Roboto"/>
                <a:sym typeface="Roboto"/>
              </a:rPr>
              <a:t>DOM </a:t>
            </a:r>
            <a:r>
              <a:rPr lang="en" sz="1600" b="1" dirty="0">
                <a:solidFill>
                  <a:srgbClr val="34495E"/>
                </a:solidFill>
                <a:latin typeface="Roboto"/>
                <a:ea typeface="Roboto"/>
                <a:cs typeface="Roboto"/>
                <a:sym typeface="Roboto"/>
              </a:rPr>
              <a:t>Tree</a:t>
            </a:r>
            <a:endParaRPr sz="1600" b="1" dirty="0">
              <a:solidFill>
                <a:srgbClr val="3449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9" name="Google Shape;409;p47"/>
          <p:cNvCxnSpPr>
            <a:stCxn id="3" idx="4"/>
          </p:cNvCxnSpPr>
          <p:nvPr/>
        </p:nvCxnSpPr>
        <p:spPr>
          <a:xfrm>
            <a:off x="2366278" y="3169275"/>
            <a:ext cx="1959171" cy="0"/>
          </a:xfrm>
          <a:prstGeom prst="straightConnector1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ource Sans Pro"/>
              </a:rPr>
              <a:t>V-model sets up 2-way binding between the DOM and the state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1485250" y="2595272"/>
            <a:ext cx="881028" cy="114800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b="1" dirty="0" smtClean="0">
                <a:solidFill>
                  <a:srgbClr val="34495E"/>
                </a:solidFill>
                <a:latin typeface="Roboto"/>
                <a:ea typeface="Roboto"/>
                <a:cs typeface="Roboto"/>
                <a:sym typeface="Roboto"/>
              </a:rPr>
              <a:t>State / data()</a:t>
            </a:r>
            <a:endParaRPr lang="en-US" sz="1600" b="1" dirty="0">
              <a:solidFill>
                <a:srgbClr val="3449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912" y="2545214"/>
            <a:ext cx="3235796" cy="2396128"/>
          </a:xfrm>
          <a:prstGeom prst="rect">
            <a:avLst/>
          </a:prstGeom>
        </p:spPr>
      </p:pic>
      <p:cxnSp>
        <p:nvCxnSpPr>
          <p:cNvPr id="10" name="Google Shape;384;p47"/>
          <p:cNvCxnSpPr>
            <a:stCxn id="8" idx="2"/>
            <a:endCxn id="3" idx="3"/>
          </p:cNvCxnSpPr>
          <p:nvPr/>
        </p:nvCxnSpPr>
        <p:spPr>
          <a:xfrm rot="5400000" flipH="1">
            <a:off x="4691755" y="977287"/>
            <a:ext cx="1198064" cy="6730046"/>
          </a:xfrm>
          <a:prstGeom prst="bentConnector3">
            <a:avLst>
              <a:gd name="adj1" fmla="val -38964"/>
            </a:avLst>
          </a:prstGeom>
          <a:noFill/>
          <a:ln w="38100" cap="flat" cmpd="sng">
            <a:solidFill>
              <a:schemeClr val="bg2"/>
            </a:solidFill>
            <a:prstDash val="sys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25538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v-on and v-bind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76573"/>
          </a:xfrm>
        </p:spPr>
        <p:txBody>
          <a:bodyPr>
            <a:normAutofit/>
          </a:bodyPr>
          <a:lstStyle/>
          <a:p>
            <a:r>
              <a:rPr lang="en-US" dirty="0" smtClean="0"/>
              <a:t>We’ve been using @click = “</a:t>
            </a:r>
            <a:r>
              <a:rPr lang="en-US" dirty="0" err="1" smtClean="0"/>
              <a:t>eventHandler</a:t>
            </a:r>
            <a:r>
              <a:rPr lang="en-US" dirty="0" smtClean="0"/>
              <a:t>” and :</a:t>
            </a:r>
            <a:r>
              <a:rPr lang="en-US" dirty="0" err="1" smtClean="0"/>
              <a:t>attr</a:t>
            </a:r>
            <a:r>
              <a:rPr lang="en-US" dirty="0" smtClean="0"/>
              <a:t>=“prop” to bind events and state</a:t>
            </a:r>
          </a:p>
          <a:p>
            <a:r>
              <a:rPr lang="en-US" dirty="0" smtClean="0"/>
              <a:t>@click and :</a:t>
            </a:r>
            <a:r>
              <a:rPr lang="en-US" dirty="0" err="1" smtClean="0"/>
              <a:t>attr</a:t>
            </a:r>
            <a:r>
              <a:rPr lang="en-US" dirty="0" smtClean="0"/>
              <a:t> are </a:t>
            </a:r>
            <a:r>
              <a:rPr lang="en-US" i="1" dirty="0" smtClean="0"/>
              <a:t>shorthand</a:t>
            </a:r>
            <a:r>
              <a:rPr lang="en-US" dirty="0" smtClean="0"/>
              <a:t> ways to do that</a:t>
            </a:r>
          </a:p>
          <a:p>
            <a:r>
              <a:rPr lang="en-US" dirty="0" smtClean="0"/>
              <a:t>The full way is</a:t>
            </a:r>
          </a:p>
          <a:p>
            <a:pPr lvl="1"/>
            <a:r>
              <a:rPr lang="en-US" dirty="0" smtClean="0"/>
              <a:t>@click=“</a:t>
            </a:r>
            <a:r>
              <a:rPr lang="en-US" dirty="0" err="1" smtClean="0"/>
              <a:t>eventHandler</a:t>
            </a:r>
            <a:r>
              <a:rPr lang="en-US" dirty="0" smtClean="0"/>
              <a:t>” 	  </a:t>
            </a:r>
            <a:r>
              <a:rPr lang="en-US" dirty="0" smtClean="0">
                <a:sym typeface="Wingdings" panose="05000000000000000000" pitchFamily="2" charset="2"/>
              </a:rPr>
              <a:t>     </a:t>
            </a:r>
            <a:r>
              <a:rPr lang="en-US" dirty="0" err="1" smtClean="0">
                <a:sym typeface="Wingdings" panose="05000000000000000000" pitchFamily="2" charset="2"/>
              </a:rPr>
              <a:t>v-on:click</a:t>
            </a:r>
            <a:r>
              <a:rPr lang="en-US" dirty="0" smtClean="0">
                <a:sym typeface="Wingdings" panose="05000000000000000000" pitchFamily="2" charset="2"/>
              </a:rPr>
              <a:t>=“</a:t>
            </a:r>
            <a:r>
              <a:rPr lang="en-US" dirty="0" err="1" smtClean="0">
                <a:sym typeface="Wingdings" panose="05000000000000000000" pitchFamily="2" charset="2"/>
              </a:rPr>
              <a:t>eventHandler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:</a:t>
            </a:r>
            <a:r>
              <a:rPr lang="en-US" dirty="0" err="1" smtClean="0">
                <a:sym typeface="Wingdings" panose="05000000000000000000" pitchFamily="2" charset="2"/>
              </a:rPr>
              <a:t>attr</a:t>
            </a:r>
            <a:r>
              <a:rPr lang="en-US" dirty="0" smtClean="0">
                <a:sym typeface="Wingdings" panose="05000000000000000000" pitchFamily="2" charset="2"/>
              </a:rPr>
              <a:t>=“prop” 		       </a:t>
            </a:r>
            <a:r>
              <a:rPr lang="en-US" dirty="0" err="1" smtClean="0">
                <a:sym typeface="Wingdings" panose="05000000000000000000" pitchFamily="2" charset="2"/>
              </a:rPr>
              <a:t>v-bind:attr</a:t>
            </a:r>
            <a:r>
              <a:rPr lang="en-US" dirty="0" smtClean="0">
                <a:sym typeface="Wingdings" panose="05000000000000000000" pitchFamily="2" charset="2"/>
              </a:rPr>
              <a:t>=“prop”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They are the same– no difference between them other than the number of characters you need to type 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399988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Unit 1: Introduction to Vue</a:t>
            </a:r>
          </a:p>
          <a:p>
            <a:r>
              <a:rPr lang="en-US" dirty="0" smtClean="0"/>
              <a:t>Unit 2: Vue templates</a:t>
            </a:r>
          </a:p>
          <a:p>
            <a:r>
              <a:rPr lang="en-US" dirty="0" smtClean="0"/>
              <a:t>Unit 3: Forms</a:t>
            </a:r>
          </a:p>
          <a:p>
            <a:endParaRPr lang="en-US" dirty="0" smtClean="0"/>
          </a:p>
          <a:p>
            <a:r>
              <a:rPr lang="en-US" dirty="0"/>
              <a:t>Unit 4: The created() lifecycle method</a:t>
            </a:r>
          </a:p>
          <a:p>
            <a:r>
              <a:rPr lang="en-US" dirty="0" smtClean="0"/>
              <a:t>Unit </a:t>
            </a:r>
            <a:r>
              <a:rPr lang="en-US" dirty="0"/>
              <a:t>5</a:t>
            </a:r>
            <a:r>
              <a:rPr lang="en-US" dirty="0" smtClean="0"/>
              <a:t>: </a:t>
            </a:r>
            <a:r>
              <a:rPr lang="en-US" dirty="0" err="1" smtClean="0"/>
              <a:t>vue</a:t>
            </a:r>
            <a:r>
              <a:rPr lang="en-US" dirty="0" smtClean="0"/>
              <a:t>-router</a:t>
            </a:r>
          </a:p>
          <a:p>
            <a:endParaRPr lang="en-US" dirty="0" smtClean="0"/>
          </a:p>
          <a:p>
            <a:r>
              <a:rPr lang="en-US" dirty="0"/>
              <a:t>Unit 6: Parent-Child Communication between Components</a:t>
            </a:r>
          </a:p>
          <a:p>
            <a:r>
              <a:rPr lang="en-US" dirty="0"/>
              <a:t>Unit 7: Unit testing with </a:t>
            </a:r>
            <a:r>
              <a:rPr lang="en-US" dirty="0" smtClean="0"/>
              <a:t>Jest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72200" y="2249485"/>
            <a:ext cx="4875211" cy="399988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Unit 8: </a:t>
            </a:r>
            <a:r>
              <a:rPr lang="en-US" dirty="0" smtClean="0"/>
              <a:t>Reactivity</a:t>
            </a:r>
          </a:p>
          <a:p>
            <a:r>
              <a:rPr lang="en-US" dirty="0" smtClean="0"/>
              <a:t>Unit </a:t>
            </a:r>
            <a:r>
              <a:rPr lang="en-US" dirty="0"/>
              <a:t>9</a:t>
            </a:r>
            <a:r>
              <a:rPr lang="en-US" dirty="0" smtClean="0"/>
              <a:t>: </a:t>
            </a:r>
            <a:r>
              <a:rPr lang="en-US" dirty="0" smtClean="0"/>
              <a:t>VDOM</a:t>
            </a:r>
          </a:p>
          <a:p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 smtClean="0"/>
              <a:t>10: </a:t>
            </a:r>
            <a:r>
              <a:rPr lang="en-US" dirty="0" smtClean="0"/>
              <a:t>Lifecycle methods</a:t>
            </a:r>
          </a:p>
          <a:p>
            <a:r>
              <a:rPr lang="en-US" dirty="0" smtClean="0"/>
              <a:t>Unit 11: </a:t>
            </a:r>
            <a:r>
              <a:rPr lang="en-US" dirty="0" err="1" smtClean="0"/>
              <a:t>Vuex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855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activities are in the “activities” folder</a:t>
            </a:r>
          </a:p>
          <a:p>
            <a:r>
              <a:rPr lang="en-US" dirty="0" smtClean="0"/>
              <a:t>The README.md file has directions</a:t>
            </a:r>
          </a:p>
          <a:p>
            <a:r>
              <a:rPr lang="en-US" dirty="0" smtClean="0"/>
              <a:t>Solutions are in the “Solved” folder </a:t>
            </a:r>
            <a:r>
              <a:rPr lang="en-US" b="1" i="1" dirty="0" smtClean="0"/>
              <a:t>(no peeking!)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42762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02-templates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Practice using </a:t>
            </a:r>
            <a:r>
              <a:rPr lang="en-US" dirty="0" err="1" smtClean="0"/>
              <a:t>Vue’s</a:t>
            </a:r>
            <a:r>
              <a:rPr lang="en-US" dirty="0" smtClean="0"/>
              <a:t> template language and data() option for state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2" y="1959428"/>
            <a:ext cx="5545848" cy="461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153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03a-Components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Create your first Vue component!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2" y="1959428"/>
            <a:ext cx="5545848" cy="461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455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03B-Forms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Create a basic login page that saves information to </a:t>
            </a:r>
            <a:r>
              <a:rPr lang="en-US" dirty="0" err="1" smtClean="0"/>
              <a:t>localStorage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816351"/>
            <a:ext cx="5717678" cy="476091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875" y="5933222"/>
            <a:ext cx="313146" cy="339242"/>
          </a:xfrm>
        </p:spPr>
      </p:pic>
    </p:spTree>
    <p:extLst>
      <p:ext uri="{BB962C8B-B14F-4D97-AF65-F5344CB8AC3E}">
        <p14:creationId xmlns:p14="http://schemas.microsoft.com/office/powerpoint/2010/main" val="5204275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867502" cy="3541714"/>
          </a:xfrm>
        </p:spPr>
        <p:txBody>
          <a:bodyPr/>
          <a:lstStyle/>
          <a:p>
            <a:r>
              <a:rPr lang="en-US" dirty="0" smtClean="0"/>
              <a:t>Data that is stored locally in the browser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err="1" smtClean="0"/>
              <a:t>localStorage.setItem</a:t>
            </a:r>
            <a:r>
              <a:rPr lang="en-US" dirty="0" smtClean="0"/>
              <a:t>(key, value)</a:t>
            </a:r>
          </a:p>
          <a:p>
            <a:pPr lvl="1"/>
            <a:r>
              <a:rPr lang="en-US" dirty="0" err="1" smtClean="0"/>
              <a:t>localStorage.getItem</a:t>
            </a:r>
            <a:r>
              <a:rPr lang="en-US" dirty="0" smtClean="0"/>
              <a:t>(key)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883751"/>
            <a:ext cx="5613970" cy="427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9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structure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</a:t>
            </a:r>
            <a:r>
              <a:rPr lang="en-US" dirty="0" smtClean="0"/>
              <a:t>topic </a:t>
            </a:r>
            <a:r>
              <a:rPr lang="en-US" dirty="0"/>
              <a:t>we’ll run through the following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Brief lecture and/or coding demo</a:t>
            </a:r>
            <a:endParaRPr lang="en-US" dirty="0"/>
          </a:p>
          <a:p>
            <a:pPr lvl="1"/>
            <a:r>
              <a:rPr lang="en-US" dirty="0" smtClean="0"/>
              <a:t>In-class activity</a:t>
            </a:r>
            <a:endParaRPr lang="en-US" dirty="0"/>
          </a:p>
          <a:p>
            <a:pPr lvl="1"/>
            <a:r>
              <a:rPr lang="en-US" dirty="0" smtClean="0"/>
              <a:t>Discuss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8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Prework</a:t>
            </a:r>
            <a:r>
              <a:rPr lang="en-US" dirty="0" smtClean="0"/>
              <a:t> verification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0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Prework</a:t>
            </a:r>
            <a:r>
              <a:rPr lang="en-US" dirty="0" smtClean="0"/>
              <a:t> items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Install Node </a:t>
            </a:r>
            <a:r>
              <a:rPr lang="en-US" dirty="0" smtClean="0"/>
              <a:t>8.x or above</a:t>
            </a:r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/>
              <a:t>vue</a:t>
            </a:r>
            <a:r>
              <a:rPr lang="en-US" dirty="0"/>
              <a:t>-cli 3.x</a:t>
            </a:r>
          </a:p>
          <a:p>
            <a:r>
              <a:rPr lang="en-US" dirty="0" smtClean="0"/>
              <a:t>Install </a:t>
            </a:r>
            <a:r>
              <a:rPr lang="en-US" dirty="0" err="1"/>
              <a:t>Vetur</a:t>
            </a:r>
            <a:r>
              <a:rPr lang="en-US" dirty="0"/>
              <a:t> extension for </a:t>
            </a:r>
            <a:r>
              <a:rPr lang="en-US" dirty="0" err="1" smtClean="0"/>
              <a:t>VSCode</a:t>
            </a:r>
            <a:r>
              <a:rPr lang="en-US" dirty="0" smtClean="0"/>
              <a:t> (if you use VS Code)</a:t>
            </a:r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/>
              <a:t>Vue</a:t>
            </a:r>
            <a:r>
              <a:rPr lang="en-US" dirty="0"/>
              <a:t> chrome extension</a:t>
            </a:r>
          </a:p>
          <a:p>
            <a:r>
              <a:rPr lang="en-US" dirty="0" smtClean="0"/>
              <a:t>Register </a:t>
            </a:r>
            <a:r>
              <a:rPr lang="en-US" dirty="0"/>
              <a:t>for an OMDB API </a:t>
            </a:r>
            <a:r>
              <a:rPr lang="en-US" dirty="0" smtClean="0"/>
              <a:t>key</a:t>
            </a:r>
          </a:p>
          <a:p>
            <a:endParaRPr lang="en-US" dirty="0" smtClean="0"/>
          </a:p>
          <a:p>
            <a:r>
              <a:rPr lang="en-US" dirty="0" smtClean="0"/>
              <a:t>Join the #g-s-</a:t>
            </a:r>
            <a:r>
              <a:rPr lang="en-US" dirty="0" err="1" smtClean="0"/>
              <a:t>ui</a:t>
            </a:r>
            <a:r>
              <a:rPr lang="en-US" dirty="0" smtClean="0"/>
              <a:t>-</a:t>
            </a:r>
            <a:r>
              <a:rPr lang="en-US" dirty="0" err="1" smtClean="0"/>
              <a:t>vuejs</a:t>
            </a:r>
            <a:r>
              <a:rPr lang="en-US" dirty="0" smtClean="0"/>
              <a:t> Slack channel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3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grab the examples and activities 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3184" y="2193997"/>
            <a:ext cx="12082073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github.corp.globant.com/andre-asselin/vuejs-training</a:t>
            </a:r>
            <a:endParaRPr lang="en-US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Please clone into a new fresh folder:</a:t>
            </a:r>
          </a:p>
          <a:p>
            <a:pPr marL="0" indent="0">
              <a:buNone/>
            </a:pPr>
            <a:endParaRPr lang="en-US" sz="3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clone https://github.corp.globant.com/andre-asselin/vuejs-training.git</a:t>
            </a:r>
            <a:endParaRPr lang="en-US" sz="3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24292</TotalTime>
  <Words>1316</Words>
  <Application>Microsoft Office PowerPoint</Application>
  <PresentationFormat>Widescreen</PresentationFormat>
  <Paragraphs>259</Paragraphs>
  <Slides>54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CiscoSans ExtraLight</vt:lpstr>
      <vt:lpstr>Consolas</vt:lpstr>
      <vt:lpstr>Roboto</vt:lpstr>
      <vt:lpstr>Source Sans Pro</vt:lpstr>
      <vt:lpstr>Trebuchet MS</vt:lpstr>
      <vt:lpstr>Tw Cen MT</vt:lpstr>
      <vt:lpstr>Wingdings</vt:lpstr>
      <vt:lpstr>Circuit</vt:lpstr>
      <vt:lpstr>Vue training</vt:lpstr>
      <vt:lpstr>PowerPoint Presentation</vt:lpstr>
      <vt:lpstr>const instructor = 'Andre Asselin';</vt:lpstr>
      <vt:lpstr>Some cool projects I’ve worked on</vt:lpstr>
      <vt:lpstr>Topics</vt:lpstr>
      <vt:lpstr>Class structure</vt:lpstr>
      <vt:lpstr>Prework verification</vt:lpstr>
      <vt:lpstr>Prework items</vt:lpstr>
      <vt:lpstr>Please grab the examples and activities from github</vt:lpstr>
      <vt:lpstr>Unit 1: Vue intro</vt:lpstr>
      <vt:lpstr>Vue 2.0 at a glance</vt:lpstr>
      <vt:lpstr>Vue-cli demo</vt:lpstr>
      <vt:lpstr>Unit 2: Templates</vt:lpstr>
      <vt:lpstr>Most App UIs can be broken down into sections</vt:lpstr>
      <vt:lpstr>Vue uses components to manage each section</vt:lpstr>
      <vt:lpstr>The entire UI can be abstracted into a tree of components</vt:lpstr>
      <vt:lpstr>Even complex apps…</vt:lpstr>
      <vt:lpstr>Why Separate UI Elements Into Components?</vt:lpstr>
      <vt:lpstr>PowerPoint Presentation</vt:lpstr>
      <vt:lpstr>The 3 parts of a .vue file</vt:lpstr>
      <vt:lpstr>Vue component’s Javascript</vt:lpstr>
      <vt:lpstr>Common Vue component options</vt:lpstr>
      <vt:lpstr>Defining state in a component</vt:lpstr>
      <vt:lpstr>Templates have access to the component’s state</vt:lpstr>
      <vt:lpstr>Vue combines the state with the template to create the DOM</vt:lpstr>
      <vt:lpstr>Most frequently used directives</vt:lpstr>
      <vt:lpstr>{{ }} (Mustaches)</vt:lpstr>
      <vt:lpstr>{{ }} are full Javascript expressions</vt:lpstr>
      <vt:lpstr>Setting the value of an attribute</vt:lpstr>
      <vt:lpstr>V-if, v-else, v-else-if</vt:lpstr>
      <vt:lpstr>V-for</vt:lpstr>
      <vt:lpstr>V-show</vt:lpstr>
      <vt:lpstr>NOTE: A Template must have a single parent element</vt:lpstr>
      <vt:lpstr>Demo: examples/02-templates</vt:lpstr>
      <vt:lpstr>Unit 3: Components &amp; Forms</vt:lpstr>
      <vt:lpstr>How to Create a component</vt:lpstr>
      <vt:lpstr>How to use a component from another component</vt:lpstr>
      <vt:lpstr>ES6 import / export</vt:lpstr>
      <vt:lpstr>ES6 default import / export</vt:lpstr>
      <vt:lpstr>ES6 named import / export</vt:lpstr>
      <vt:lpstr>Responding to browser events</vt:lpstr>
      <vt:lpstr>Responding to browser events</vt:lpstr>
      <vt:lpstr>How can we keep the DOM and state in sync?</vt:lpstr>
      <vt:lpstr>Example: Update the state when the user changes an input field</vt:lpstr>
      <vt:lpstr>Updating state using methods</vt:lpstr>
      <vt:lpstr>V-model sets up 2-way binding between an input field and the state</vt:lpstr>
      <vt:lpstr>Demo: examples/03-forms</vt:lpstr>
      <vt:lpstr>V-model sets up 2-way binding between the DOM and the state</vt:lpstr>
      <vt:lpstr>Note on v-on and v-bind</vt:lpstr>
      <vt:lpstr>Homework activities</vt:lpstr>
      <vt:lpstr>Activity 02-templates</vt:lpstr>
      <vt:lpstr>Activity 03a-Components</vt:lpstr>
      <vt:lpstr>Activity 03B-Forms</vt:lpstr>
      <vt:lpstr>localstorage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Asselin</dc:creator>
  <cp:lastModifiedBy>Andre Asselin</cp:lastModifiedBy>
  <cp:revision>150</cp:revision>
  <dcterms:created xsi:type="dcterms:W3CDTF">2018-09-28T18:45:58Z</dcterms:created>
  <dcterms:modified xsi:type="dcterms:W3CDTF">2019-03-17T18:41:16Z</dcterms:modified>
</cp:coreProperties>
</file>