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9"/>
  </p:notesMasterIdLst>
  <p:handoutMasterIdLst>
    <p:handoutMasterId r:id="rId30"/>
  </p:handoutMasterIdLst>
  <p:sldIdLst>
    <p:sldId id="302" r:id="rId3"/>
    <p:sldId id="325" r:id="rId4"/>
    <p:sldId id="284" r:id="rId5"/>
    <p:sldId id="303" r:id="rId6"/>
    <p:sldId id="311" r:id="rId7"/>
    <p:sldId id="305" r:id="rId8"/>
    <p:sldId id="306" r:id="rId9"/>
    <p:sldId id="317" r:id="rId10"/>
    <p:sldId id="318" r:id="rId11"/>
    <p:sldId id="319" r:id="rId12"/>
    <p:sldId id="307" r:id="rId13"/>
    <p:sldId id="313" r:id="rId14"/>
    <p:sldId id="320" r:id="rId15"/>
    <p:sldId id="321" r:id="rId16"/>
    <p:sldId id="322" r:id="rId17"/>
    <p:sldId id="326" r:id="rId18"/>
    <p:sldId id="327" r:id="rId19"/>
    <p:sldId id="308" r:id="rId20"/>
    <p:sldId id="323" r:id="rId21"/>
    <p:sldId id="324" r:id="rId22"/>
    <p:sldId id="328" r:id="rId23"/>
    <p:sldId id="329" r:id="rId24"/>
    <p:sldId id="309" r:id="rId25"/>
    <p:sldId id="314" r:id="rId26"/>
    <p:sldId id="315" r:id="rId27"/>
    <p:sldId id="312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93950" autoAdjust="0"/>
  </p:normalViewPr>
  <p:slideViewPr>
    <p:cSldViewPr>
      <p:cViewPr>
        <p:scale>
          <a:sx n="81" d="100"/>
          <a:sy n="81" d="100"/>
        </p:scale>
        <p:origin x="-1170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kern="0" dirty="0">
                <a:latin typeface="Arial" pitchFamily="34" charset="0"/>
                <a:cs typeface="Arial" pitchFamily="34" charset="0"/>
              </a:rPr>
              <a:t>No atual cenário conturbado da política brasileira, vimos uma oportunidade única de vislumbrar o que o povo está pensando daqueles que foram eleitos, através dos post da rede social </a:t>
            </a:r>
            <a:r>
              <a:rPr lang="pt-BR" i="1" kern="0" dirty="0" err="1">
                <a:latin typeface="Arial" pitchFamily="34" charset="0"/>
                <a:cs typeface="Arial" pitchFamily="34" charset="0"/>
              </a:rPr>
              <a:t>Twitter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e utilizando o </a:t>
            </a:r>
            <a:r>
              <a:rPr lang="pt-BR" i="1" kern="0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uma tecnologia recente que permite uma visualização de um fluxo de dados 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constante</a:t>
            </a:r>
            <a:r>
              <a:rPr lang="pt-BR" dirty="0" smtClean="0"/>
              <a:t>.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9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sistemas Web desenvolvidos sobre plataforma .NET, Java, PHP,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Python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compartilham da mesma característica da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paralisação de processamento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 utilizam um I/O no servidor. Input/Output – Entrada/Saída.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Baseado neste problema que em 2009, Ryan Dahl e mais 14 colaboradores criaram o Node.js. O Node.js tem um modelo inovador, sendo sua arquitetura não-bloqueante 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apresentando uma boa performance e baixo consumo de memória.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6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Livros e materiais relacionados com o tema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Trabalhos e artigos acadêmicos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Páginas da internet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Pesquisas Bibliográficas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Reuniões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pessoas com conhecimentos relacionados ao tema.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8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começou-se a desenvolver versões finais dos protótipos das telas, usando as tecnologias HTML5, CSS3,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além da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EJS. As telas desenvolvidas foram: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 de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cadastro de usuário;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incial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aplicação;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cadastro de palavra-chave;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edição de palavra-chave;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exclusão de palavra-chave;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pt-B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filtragem dos 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tweets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minerados;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 “Sobre”;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9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41C611-B2E6-4199-BFD6-387CB4EE0862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3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18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49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1705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0667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4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53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EB49A-7518-4D01-80E9-622B6585296C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91E2-FB7D-4531-A6F1-78B892A2F3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0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F6C3D-7CFC-4D34-BA49-2B9665EE5298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19B7-CE74-48D6-B8A6-BE3CBA33BF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3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15BE-8533-438B-88ED-061E565AB5F0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05C3-00BE-4396-A71A-53708BDE54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2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98018-6F18-41D5-9354-76CCF29905E5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B9305-777F-414A-8C9B-3195EE45A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0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EF1C-F41B-4EFB-B16B-7F1B0B116EE5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C6E7-05B7-4053-A61A-85E24D4AC5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8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2163-12E6-4ACB-ADEB-308D01AD31F4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BE70-6011-4C2B-A2E2-F430635BBD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44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07E08-1F1D-4AC6-A5CF-3E5FB39F6BF2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51BB8-5CEA-47E6-9DB3-755D43483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179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E5505-0C8F-42E1-859B-00DD2496174E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AFB31-B466-4967-80C0-678341A849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42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A48E-5213-47D8-AD60-992D276C0D88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F5AF-6777-4359-AE25-766048918B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8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6E130-0447-47BD-8EB3-7650D8E16757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9A6A-5533-4E9C-B0EB-B9835B9A3C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29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C25C0-D69C-49B0-A267-0BE1A36F5E22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D6570-EBCA-4B0C-9B38-3693BD17C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9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66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9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2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698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7BA1D0-565D-4F41-A194-96F5422EE2F3}" type="datetimeFigureOut">
              <a:rPr lang="pt-BR"/>
              <a:pPr>
                <a:defRPr/>
              </a:pPr>
              <a:t>16/11/2015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55684F-F6E8-4969-A755-EE714290CE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529961" y="410126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6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3" descr="C:\Users\Nícolas Vieira\Desktop\aw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7" y="2068032"/>
            <a:ext cx="8263290" cy="30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4863" y="1340768"/>
            <a:ext cx="7962900" cy="50405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Pesquisa: Aplicada;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Foi desenvolvido um sistema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faz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o processamento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análise e a demonstração de resultados das informações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coletadas do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Twitter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sendo aplicado o conceito de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Contexto: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Demonstração de como uma solução integrada baseada em </a:t>
            </a:r>
            <a:r>
              <a:rPr lang="pt-BR" sz="2000" i="1" dirty="0" smtClean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se torna eficiente e decisória nas áreas do conhecimento humano.</a:t>
            </a:r>
            <a:endParaRPr lang="pt-BR" sz="20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484784"/>
            <a:ext cx="7962900" cy="46798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Instrumentos: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Livros e materiais relacionados com o tema;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Trabalhos e artigos acadêmicos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;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Páginas na internet;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Pesquisas bibliográficas;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pessoas com conhecimentos na área;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o orientador do projeto.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9927" y="1340768"/>
            <a:ext cx="7962900" cy="46798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Procedimentos: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Configuração do ambiente de desenvolvimento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3064"/>
            <a:ext cx="2632767" cy="58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27" y="2779770"/>
            <a:ext cx="2890749" cy="107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Nícolas Vieira\Desktop\eclipse-800x1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0" y="5103756"/>
            <a:ext cx="2293278" cy="53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ícolas Vieira\Desktop\nodej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18859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ícolas Vieira\Desktop\mongo-db-huge-logo-1024x3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19" y="5425772"/>
            <a:ext cx="2880320" cy="9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Nícolas Vieira\Desktop\zfY6lL7eFa-3000x30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94050"/>
            <a:ext cx="2569590" cy="7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Nícolas Vieira\Desktop\Npm-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1" y="3959019"/>
            <a:ext cx="1260140" cy="4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Nícolas Vieira\Desktop\maven-logo-black-on-whi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62" y="5905356"/>
            <a:ext cx="1789059" cy="45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Metodologia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269244"/>
            <a:ext cx="7962900" cy="46798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Procedimentos: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Desenvolvimento dos protótipos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6" y="2644113"/>
            <a:ext cx="3888432" cy="20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91" y="2592920"/>
            <a:ext cx="3944906" cy="379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C:\Users\Nícolas Vieira\Desktop\twitter-developer-twitter-design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20" y="5229400"/>
            <a:ext cx="842561" cy="8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00" y="5369538"/>
            <a:ext cx="902063" cy="68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5230642"/>
            <a:ext cx="925835" cy="90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787108" y="5430689"/>
            <a:ext cx="370792" cy="409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spcBef>
                <a:spcPts val="0"/>
              </a:spcBef>
              <a:defRPr/>
            </a:pPr>
            <a:r>
              <a:rPr lang="pt-BR" sz="2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endParaRPr lang="pt-BR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106790" y="5410516"/>
            <a:ext cx="370792" cy="409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spcBef>
                <a:spcPts val="0"/>
              </a:spcBef>
              <a:defRPr/>
            </a:pPr>
            <a:r>
              <a:rPr lang="pt-BR" sz="2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endParaRPr lang="pt-BR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Mais 5"/>
          <p:cNvSpPr/>
          <p:nvPr/>
        </p:nvSpPr>
        <p:spPr bwMode="auto">
          <a:xfrm>
            <a:off x="4642574" y="2276872"/>
            <a:ext cx="72008" cy="4464496"/>
          </a:xfrm>
          <a:prstGeom prst="mathPlus">
            <a:avLst>
              <a:gd name="adj1" fmla="val 73490"/>
            </a:avLst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Menos 6"/>
          <p:cNvSpPr/>
          <p:nvPr/>
        </p:nvSpPr>
        <p:spPr bwMode="auto">
          <a:xfrm>
            <a:off x="0" y="4797152"/>
            <a:ext cx="5091591" cy="216024"/>
          </a:xfrm>
          <a:prstGeom prst="mathMinus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14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3174" y="1340768"/>
            <a:ext cx="7962900" cy="122413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Desenvolvimento </a:t>
            </a: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do sistema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15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86" y="3140968"/>
            <a:ext cx="6678473" cy="225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2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3174" y="1340768"/>
            <a:ext cx="7962900" cy="122413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Criação do ambiente de hospedagem e </a:t>
            </a:r>
            <a:r>
              <a:rPr lang="pt-BR" sz="1800" kern="0" dirty="0" err="1" smtClean="0">
                <a:latin typeface="Arial" pitchFamily="34" charset="0"/>
                <a:cs typeface="Arial" pitchFamily="34" charset="0"/>
              </a:rPr>
              <a:t>Deploy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124" name="Picture 4" descr="https://mercadoemvista.files.wordpress.com/2011/12/amazon-web-services-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77" y="2564904"/>
            <a:ext cx="585306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3174" y="1340768"/>
            <a:ext cx="7962900" cy="122413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Mineração dos </a:t>
            </a:r>
            <a:r>
              <a:rPr lang="pt-BR" sz="2000" kern="0" dirty="0" err="1" smtClean="0">
                <a:latin typeface="Arial" pitchFamily="34" charset="0"/>
                <a:cs typeface="Arial" pitchFamily="34" charset="0"/>
              </a:rPr>
              <a:t>tweets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 e geração do Big Data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17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52" y="3212976"/>
            <a:ext cx="3096344" cy="226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1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79" y="1976935"/>
            <a:ext cx="7522368" cy="4146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01588" y="1268760"/>
            <a:ext cx="7962900" cy="6120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lvl="1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Demonstração 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pt-BR" sz="2000" kern="0" dirty="0" err="1" smtClean="0">
                <a:latin typeface="Arial" pitchFamily="34" charset="0"/>
                <a:cs typeface="Arial" pitchFamily="34" charset="0"/>
              </a:rPr>
              <a:t>tweets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: por data e em Tempo </a:t>
            </a:r>
            <a:r>
              <a:rPr lang="pt-BR" sz="2000" kern="0" dirty="0">
                <a:latin typeface="Arial" pitchFamily="34" charset="0"/>
                <a:cs typeface="Arial" pitchFamily="34" charset="0"/>
              </a:rPr>
              <a:t>R</a:t>
            </a:r>
            <a:r>
              <a:rPr lang="pt-BR" sz="2000" kern="0" dirty="0" smtClean="0">
                <a:latin typeface="Arial" pitchFamily="34" charset="0"/>
                <a:cs typeface="Arial" pitchFamily="34" charset="0"/>
              </a:rPr>
              <a:t>eal   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19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42" y="1844824"/>
            <a:ext cx="6299850" cy="442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51720" y="1287434"/>
            <a:ext cx="6515874" cy="4651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Localidade de cada </a:t>
            </a:r>
            <a:r>
              <a:rPr lang="pt-BR" sz="2200" kern="0" dirty="0" err="1" smtClean="0">
                <a:latin typeface="Arial" pitchFamily="34" charset="0"/>
                <a:cs typeface="Arial" pitchFamily="34" charset="0"/>
              </a:rPr>
              <a:t>tweet</a:t>
            </a: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 em Tempo Real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320925" y="188640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3400" b="0" dirty="0" smtClean="0">
                <a:latin typeface="Arial" charset="0"/>
                <a:cs typeface="Arial" charset="0"/>
              </a:rPr>
              <a:t>Integração das Tecnologias</a:t>
            </a:r>
            <a:endParaRPr lang="en-US" altLang="pt-BR" sz="3400" b="0" dirty="0" smtClean="0">
              <a:latin typeface="Arial" charset="0"/>
              <a:cs typeface="Arial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51" name="Picture 3" descr="C:\Users\Nícolas Vieira\Downloads\FINAL-SL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62" y="1268760"/>
            <a:ext cx="704232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34722"/>
            <a:ext cx="7962900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3" y="1984474"/>
            <a:ext cx="6912768" cy="4397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36308" y="1344736"/>
            <a:ext cx="7312405" cy="3271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Gráfico de quantidade de menções por palavra-chave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21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01919" y="1265435"/>
            <a:ext cx="7465675" cy="3633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Quantidade de </a:t>
            </a:r>
            <a:r>
              <a:rPr lang="pt-BR" sz="2200" kern="0" dirty="0" err="1" smtClean="0">
                <a:latin typeface="Arial" pitchFamily="34" charset="0"/>
                <a:cs typeface="Arial" pitchFamily="34" charset="0"/>
              </a:rPr>
              <a:t>tweets</a:t>
            </a: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 políticos minerados – 16/11/2015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9" y="2132856"/>
            <a:ext cx="84201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3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dirty="0" smtClean="0">
                <a:latin typeface="Arial" charset="0"/>
                <a:cs typeface="Arial" charset="0"/>
              </a:rPr>
              <a:t>Conclusão</a:t>
            </a:r>
            <a:endParaRPr lang="en-US" altLang="pt-BR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22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3174" y="1844824"/>
            <a:ext cx="7962900" cy="35283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Geração do 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Mineração dos dados relacionados à política brasileira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Integração de Tecnologias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Dados para análise em 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T</a:t>
            </a:r>
            <a:r>
              <a:rPr lang="pt-BR" kern="0" dirty="0" smtClean="0">
                <a:latin typeface="Arial" pitchFamily="34" charset="0"/>
                <a:cs typeface="Arial" pitchFamily="34" charset="0"/>
              </a:rPr>
              <a:t>empo Real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Importância do sistema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Legado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12" y="5206854"/>
            <a:ext cx="2324526" cy="7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Considerações Finais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2477" y="1340768"/>
            <a:ext cx="7295529" cy="50405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eaLnBrk="0" hangingPunct="0">
              <a:spcBef>
                <a:spcPts val="0"/>
              </a:spcBef>
              <a:defRPr/>
            </a:pPr>
            <a:r>
              <a:rPr lang="pt-BR" sz="3600" kern="0" dirty="0" smtClean="0">
                <a:latin typeface="Arial" pitchFamily="34" charset="0"/>
                <a:cs typeface="Arial" pitchFamily="34" charset="0"/>
              </a:rPr>
              <a:t>Obrigado pela atenção!</a:t>
            </a:r>
          </a:p>
          <a:p>
            <a:pPr eaLnBrk="0" hangingPunct="0">
              <a:spcBef>
                <a:spcPts val="0"/>
              </a:spcBef>
              <a:defRPr/>
            </a:pPr>
            <a:endParaRPr lang="pt-BR" sz="1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b="1" kern="0" dirty="0" err="1" smtClean="0">
                <a:latin typeface="Arial" pitchFamily="34" charset="0"/>
                <a:cs typeface="Arial" pitchFamily="34" charset="0"/>
              </a:rPr>
              <a:t>Nícolas</a:t>
            </a:r>
            <a:r>
              <a:rPr lang="pt-BR" sz="1800" b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kern="0" dirty="0" smtClean="0">
                <a:latin typeface="Arial" pitchFamily="34" charset="0"/>
                <a:cs typeface="Arial" pitchFamily="34" charset="0"/>
              </a:rPr>
              <a:t>Vieira</a:t>
            </a:r>
            <a:endParaRPr lang="pt-BR" sz="1800" b="1" kern="0" dirty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     nicolashenrique1@gmail.com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https://</a:t>
            </a: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github.com/Nikofoxxx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b="1" kern="0" dirty="0" smtClean="0">
                <a:latin typeface="Arial" pitchFamily="34" charset="0"/>
                <a:cs typeface="Arial" pitchFamily="34" charset="0"/>
              </a:rPr>
              <a:t>Sebastião Batista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	 sbaneto@yahoo.com.br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      https://</a:t>
            </a: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github.com/sbanetosbk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8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800" b="1" kern="0" dirty="0" smtClean="0">
                <a:latin typeface="Arial" pitchFamily="34" charset="0"/>
                <a:cs typeface="Arial" pitchFamily="34" charset="0"/>
              </a:rPr>
              <a:t>Repositório da aplicação:</a:t>
            </a:r>
            <a:r>
              <a:rPr lang="pt-BR" sz="1800" kern="0" dirty="0" smtClean="0">
                <a:latin typeface="Arial" pitchFamily="34" charset="0"/>
                <a:cs typeface="Arial" pitchFamily="34" charset="0"/>
              </a:rPr>
              <a:t> https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://github.com/Nikofoxxx/TCC</a:t>
            </a:r>
          </a:p>
        </p:txBody>
      </p:sp>
      <p:pic>
        <p:nvPicPr>
          <p:cNvPr id="6" name="Picture 2" descr="C:\Users\Nícolas Vieira\Desktop\google-gmail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02" y="2810580"/>
            <a:ext cx="385471" cy="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Nícolas Vieira\Desktop\yahoo-mail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77" y="4617132"/>
            <a:ext cx="385471" cy="3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09" y="311156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Nícolas Vieira\Desktop\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4" y="5002603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23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9016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</a:t>
            </a:r>
            <a:r>
              <a:rPr lang="pt-BR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APACHE MAVEN PROJECT.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&lt;https://maven.apache.org/what-is-maven.html&gt;. Acessado em 25/07/2015.</a:t>
            </a: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BROWN,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Web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Node &amp; Express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2014.</a:t>
            </a: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24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Citizen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Centric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Web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r>
              <a:rPr lang="pt-BR" sz="1400" dirty="0"/>
              <a:t> 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C. R.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Aplicações web real-time com Node.js.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São Paulo: Casa do Código, 2013.</a:t>
            </a:r>
          </a:p>
          <a:p>
            <a:pPr algn="l">
              <a:defRPr/>
            </a:pPr>
            <a:endParaRPr lang="pt-BR" sz="13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1300" dirty="0">
                <a:latin typeface="Arial" pitchFamily="34" charset="0"/>
                <a:cs typeface="Arial" pitchFamily="34" charset="0"/>
              </a:rPr>
              <a:t>SVENNERBERG, G.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Beginning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Google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Maps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API 3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New York: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Apress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2010.</a:t>
            </a:r>
          </a:p>
          <a:p>
            <a:pPr algn="l"/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pt-BR" sz="1300" dirty="0">
                <a:latin typeface="Arial" pitchFamily="34" charset="0"/>
                <a:cs typeface="Arial" pitchFamily="34" charset="0"/>
              </a:rPr>
              <a:t>TWITTER4J.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Twitter4j - A Java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library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Twitter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API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&lt;http://twitter4j.org/en/index.html&gt;. Acessado em 30/05/2015.</a:t>
            </a:r>
          </a:p>
          <a:p>
            <a:pPr algn="l"/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pt-BR" sz="1300" dirty="0">
                <a:latin typeface="Arial" pitchFamily="34" charset="0"/>
                <a:cs typeface="Arial" pitchFamily="34" charset="0"/>
              </a:rPr>
              <a:t>TWITTER DEVELOPERS.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Stream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Overview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&lt;https://dev.twitter.com/streaming/overview&gt;. Acessado em 29/08/2015.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571875" y="411957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11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204864"/>
            <a:ext cx="7962900" cy="35877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 um sistema capaz de armazenar e demonstrar em tempo real as opiniões dos usuários do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Twitter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com foco naquelas que são relacionadas à política brasileira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80492"/>
            <a:ext cx="7962900" cy="475252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Coletar da rede social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Twitter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dados relacionados à política brasileira com base em palavras-chave cadastradas pelos usuários de uma aplicação web;</a:t>
            </a: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Processar os dados coletados através do Apache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posteriormente salvando as informações importantes em uma base de dados;</a:t>
            </a: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Apresentar na aplicação web os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tweets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tanto em tempo real quanto os mais antigos. Apresentar também um mapa com as localidades dos </a:t>
            </a:r>
            <a:r>
              <a:rPr lang="pt-BR" sz="2000" i="1" dirty="0" err="1">
                <a:latin typeface="Arial" pitchFamily="34" charset="0"/>
                <a:cs typeface="Arial" pitchFamily="34" charset="0"/>
              </a:rPr>
              <a:t>tweets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e um gráfico de quantidade de menções por palavra-chave cadastrada.</a:t>
            </a: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Relevância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204864"/>
            <a:ext cx="7962900" cy="280764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Opinião pública do atual cenário político brasileiro;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Análise e diferencial competitivo político;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Convergência </a:t>
            </a:r>
            <a:r>
              <a:rPr lang="pt-BR" dirty="0">
                <a:latin typeface="Arial" pitchFamily="34" charset="0"/>
                <a:cs typeface="Arial" pitchFamily="34" charset="0"/>
              </a:rPr>
              <a:t>tecnológica;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Material de apoio para futuros trabalhos acadêmicos. 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Introdução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268413"/>
            <a:ext cx="8353425" cy="5040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23728" y="6149687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b="1" kern="0" dirty="0">
                <a:latin typeface="Arial" pitchFamily="34" charset="0"/>
                <a:cs typeface="Arial" pitchFamily="34" charset="0"/>
              </a:rPr>
              <a:t>Figura 1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b="1" kern="0" dirty="0">
                <a:latin typeface="Arial" pitchFamily="34" charset="0"/>
                <a:cs typeface="Arial" pitchFamily="34" charset="0"/>
              </a:rPr>
              <a:t>Fonte</a:t>
            </a:r>
            <a:r>
              <a:rPr lang="pt-BR" sz="1200" b="1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Elaborado pelos autores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16" y="1290259"/>
            <a:ext cx="5112568" cy="490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74700" y="1628775"/>
            <a:ext cx="7962900" cy="43926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ícolas Vieira\Desktop\sto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96" y="1314018"/>
            <a:ext cx="8536703" cy="334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ícolas Vieira\Desktop\twitter-developer-twitter-design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23" y="4374044"/>
            <a:ext cx="940099" cy="90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32110"/>
            <a:ext cx="5267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59151" y="4603944"/>
            <a:ext cx="370792" cy="5040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just" eaLnBrk="0" hangingPunct="0">
              <a:spcBef>
                <a:spcPts val="0"/>
              </a:spcBef>
              <a:defRPr/>
            </a:pPr>
            <a:r>
              <a:rPr lang="pt-B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 descr="C:\Users\Nícolas Vieira\Desktop\maven-logo-black-on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14" y="5589240"/>
            <a:ext cx="2448272" cy="6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 descr="C:\Users\Nícolas Vieira\Desktop\mongo-db-huge-logo-1024x3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29" y="1253424"/>
            <a:ext cx="5235693" cy="17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ícolas Vieira\Desktop\express-and-node-open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98694"/>
            <a:ext cx="66984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lang="pt-BR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5400600" cy="499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0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788</Words>
  <Application>Microsoft Office PowerPoint</Application>
  <PresentationFormat>Apresentação na tela (4:3)</PresentationFormat>
  <Paragraphs>199</Paragraphs>
  <Slides>26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Default Design</vt:lpstr>
      <vt:lpstr>Personalizar design</vt:lpstr>
      <vt:lpstr>Apresentação do PowerPoint</vt:lpstr>
      <vt:lpstr>Integração das Tecnologias</vt:lpstr>
      <vt:lpstr>Objetivo Geral</vt:lpstr>
      <vt:lpstr>Objetivos Específicos</vt:lpstr>
      <vt:lpstr>Relevância</vt:lpstr>
      <vt:lpstr>Introdução</vt:lpstr>
      <vt:lpstr>Quadro Teórico</vt:lpstr>
      <vt:lpstr>Quadro Teórico</vt:lpstr>
      <vt:lpstr>Quadro Teórico</vt:lpstr>
      <vt:lpstr>Quadro Teórico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Discussão de Resultados</vt:lpstr>
      <vt:lpstr>Discussão de Resultados</vt:lpstr>
      <vt:lpstr>Discussão de Resultados</vt:lpstr>
      <vt:lpstr>Discussão de Resultados</vt:lpstr>
      <vt:lpstr>Conclusão</vt:lpstr>
      <vt:lpstr>Considerações Finais</vt:lpstr>
      <vt:lpstr>Referências</vt:lpstr>
      <vt:lpstr>Referências</vt:lpstr>
      <vt:lpstr>Apresentação do PowerPoint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130</cp:revision>
  <dcterms:created xsi:type="dcterms:W3CDTF">2002-05-11T17:07:14Z</dcterms:created>
  <dcterms:modified xsi:type="dcterms:W3CDTF">2015-11-16T21:45:56Z</dcterms:modified>
</cp:coreProperties>
</file>