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8"/>
  </p:notesMasterIdLst>
  <p:handoutMasterIdLst>
    <p:handoutMasterId r:id="rId19"/>
  </p:handoutMasterIdLst>
  <p:sldIdLst>
    <p:sldId id="302" r:id="rId3"/>
    <p:sldId id="284" r:id="rId4"/>
    <p:sldId id="303" r:id="rId5"/>
    <p:sldId id="304" r:id="rId6"/>
    <p:sldId id="305" r:id="rId7"/>
    <p:sldId id="306" r:id="rId8"/>
    <p:sldId id="319" r:id="rId9"/>
    <p:sldId id="310" r:id="rId10"/>
    <p:sldId id="314" r:id="rId11"/>
    <p:sldId id="307" r:id="rId12"/>
    <p:sldId id="315" r:id="rId13"/>
    <p:sldId id="316" r:id="rId14"/>
    <p:sldId id="308" r:id="rId15"/>
    <p:sldId id="309" r:id="rId16"/>
    <p:sldId id="317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F1"/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9644" autoAdjust="0"/>
  </p:normalViewPr>
  <p:slideViewPr>
    <p:cSldViewPr>
      <p:cViewPr>
        <p:scale>
          <a:sx n="81" d="100"/>
          <a:sy n="81" d="100"/>
        </p:scale>
        <p:origin x="-103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1A841A5-2615-4BFD-862C-8F2582AFFD3A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A6E2DB8-5F9B-4F04-A590-2BBE14E7A5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970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C6100C7-CF88-4DEC-9D70-C7305FA071CF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68A7CBB-8257-47DA-A05C-7F8B3B29CA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4DED5C-96A9-4FCD-98B5-044B5D3A9D20}" type="slidenum">
              <a:rPr lang="pt-BR" altLang="pt-BR" sz="1200" smtClean="0"/>
              <a:pPr eaLnBrk="1" hangingPunct="1"/>
              <a:t>1</a:t>
            </a:fld>
            <a:endParaRPr lang="pt-BR" altLang="pt-BR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6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5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0933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37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0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74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64E0E-AA7F-4E6D-AF02-C3A95609472C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952E-9C2E-4D4C-A660-02DF00A9EB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43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233E-F780-4A32-B7F2-78176F976F8B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3973-DC20-485A-A566-B4312C8C1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0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07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1F3B6-4ED6-423A-A20E-FAC0A8793214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6755-5915-44F6-8303-E77F90A72D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8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C1DC-0184-4E6E-91C7-BB0AA99FC744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2D20-84C9-4414-8DAC-38E77E6FA2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42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7993-E5E8-45C3-A2E7-4F1FCFB16D4F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DC7A-41C9-4BDE-BC0C-DDE27CC843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22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C7C2C-0710-4A60-84FC-2C8442399A00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CEF9F-C76C-4E5B-A6DB-AC9870B59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56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74B5-7649-4A02-8B08-5CC2F185FA36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0DD5-63B8-4AA3-B72D-5FC2115979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9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A07F-4309-480D-B0C2-725F526AF309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6FA7-0D65-4B8A-94F5-7EA39A3A2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85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F748-137C-4DA5-A6F5-6E8ABC55FE2B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3C41-B319-40E1-B0EE-D1D87FA32D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9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9697-6B22-45FE-A484-085F15814BD9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5E8A-0E5E-485A-898E-BE7DCC6ADE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74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621B0-C066-4210-AE44-8C271E7DA427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4A7-CAE8-4A5E-994A-131B0DED2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29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432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- 2015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876A645-6E11-4E47-9C76-66C2A636872E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63C8A4-2C3F-42B3-8E96-36ADD62621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Estatísticas de Redes Sociais</a:t>
            </a:r>
          </a:p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com Big Data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Nícolas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Henrique Vieira Toledo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Sebastião Batista de Andrade Neto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Ednardo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David Segura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340768"/>
            <a:ext cx="7962900" cy="5040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Tipo de Pesquisa: Aplicada;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Será desenvolvida uma aplicação que fará o processamento, a análise e a demonstração de resultados das informações coletadas, sendo aplicado o conceito de </a:t>
            </a:r>
            <a:r>
              <a:rPr lang="pt-BR" sz="18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Público alvo: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Qualquer pessoa brasileira com o direito de voto e com acesso à internet que esteja disposta a acompanhar a opinião pública em relação ao seu representante</a:t>
            </a:r>
          </a:p>
          <a:p>
            <a:pPr marL="800100" lvl="1" indent="-342900" algn="just" eaLnBrk="0" hangingPunct="0">
              <a:spcBef>
                <a:spcPts val="0"/>
              </a:spcBef>
              <a:buFontTx/>
              <a:buChar char="•"/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Político brasileiro com acesso à internet, caso haja o interesse do mesmo em acompanhar a sua avaliação perante a população.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484784"/>
            <a:ext cx="7962900" cy="4679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Instrumentos: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Livros e materiais relacionados com o tema;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Trabalhos e artigos acadêmicos;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Páginas na internet;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Pesquisas bibliográficas;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pessoas com conhecimentos na área;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o orientador do projeto.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11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700213"/>
            <a:ext cx="7962900" cy="4321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Descrever o conceito de </a:t>
            </a:r>
            <a:r>
              <a:rPr lang="pt-BR" sz="22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e suas ferramentas;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Levantar os requisitos necessários para o desenvolvimento da aplicação;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Desenvolver uma aplicação Web contendo informações em tempo real conectadas diretamente ao </a:t>
            </a:r>
            <a:r>
              <a:rPr lang="pt-BR" sz="22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Fazer a coleta e análise dos dados;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Apresentar os resultados.</a:t>
            </a:r>
          </a:p>
          <a:p>
            <a:pPr lvl="1" algn="just">
              <a:spcBef>
                <a:spcPts val="500"/>
              </a:spcBef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Cronograma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313"/>
            <a:ext cx="7962900" cy="4752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628900" y="1143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75225"/>
              </p:ext>
            </p:extLst>
          </p:nvPr>
        </p:nvGraphicFramePr>
        <p:xfrm>
          <a:off x="1885950" y="1622425"/>
          <a:ext cx="6137275" cy="446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614"/>
                <a:gridCol w="649877"/>
                <a:gridCol w="649877"/>
                <a:gridCol w="649877"/>
                <a:gridCol w="649877"/>
                <a:gridCol w="649877"/>
                <a:gridCol w="645138"/>
                <a:gridCol w="645138"/>
              </a:tblGrid>
              <a:tr h="5608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Mês</a:t>
                      </a:r>
                      <a:endParaRPr lang="pt-BR" sz="1200" kern="1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Tarefas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JUN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JUL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AGO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SET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OUT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NOV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DEZ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53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Estudo das </a:t>
                      </a:r>
                      <a:r>
                        <a:rPr lang="pt-BR" sz="1000" kern="150" dirty="0" err="1">
                          <a:effectLst/>
                        </a:rPr>
                        <a:t>Api’s</a:t>
                      </a:r>
                      <a:r>
                        <a:rPr lang="pt-BR" sz="1000" kern="150" dirty="0">
                          <a:effectLst/>
                        </a:rPr>
                        <a:t> das redes sociais e das tecnologias envolvidas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de protótipos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da Aplicação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Atualização da pesquisa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Análise e discussão de resultados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3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 err="1">
                          <a:effectLst/>
                        </a:rPr>
                        <a:t>Pré</a:t>
                      </a:r>
                      <a:r>
                        <a:rPr lang="pt-BR" sz="1000" kern="150" dirty="0">
                          <a:effectLst/>
                        </a:rPr>
                        <a:t>-banca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Redação final do TCC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3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Defesa pública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Acertos finais para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Entrega da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</a:tbl>
          </a:graphicData>
        </a:graphic>
      </p:graphicFrame>
      <p:sp>
        <p:nvSpPr>
          <p:cNvPr id="15475" name="Rectangle 5"/>
          <p:cNvSpPr>
            <a:spLocks noChangeArrowheads="1"/>
          </p:cNvSpPr>
          <p:nvPr/>
        </p:nvSpPr>
        <p:spPr bwMode="auto">
          <a:xfrm>
            <a:off x="1885950" y="1716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0399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APACHE. 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&lt;https://storm.apache.org/documentation/Concepts.html&gt;. Acessado em 06/03/2015.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CHORODOW, K.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Definitive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, 2013.</a:t>
            </a:r>
          </a:p>
          <a:p>
            <a:pPr algn="l">
              <a:defRPr/>
            </a:pPr>
            <a:endParaRPr lang="pt-BR" sz="13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LAVELLE, S.; LESSER, E.; SHOCKLEY, R.; HOPKINS, M. S.; KRUSCHWITZ, N. 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Big Data,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Path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Insights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&lt;http://sloanreview.mit.edu/article/big-data-analytics-and-the-path-from-insights-to-value/&gt;. Acessado em 05/05/2015.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LEIBIUSKY, J.; EISBRUCH, G.; SIMONASSI, D.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Started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Whith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, 2012.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MAGNO, A. 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Globo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Bootstrap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&lt;http://blog.alexandremagno.net/2012/08/globo-boostrap/&gt;. Acessado em 19/04/2015.</a:t>
            </a:r>
          </a:p>
          <a:p>
            <a:pPr algn="l">
              <a:defRPr/>
            </a:pPr>
            <a:endParaRPr lang="pt-BR" sz="13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MARINESCU, D. C.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Computing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Theory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Pratice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Waltham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5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 Inc., 2013.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MCAFEE, A.; BRYNJOLFSSON, E. 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Big Data: The Management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Revolution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&lt;http://www.researchgate.net/profile/Erik_Brynjolfsson2/publication/232279314_Big_data_the_management_revolution/links/53ecf40e0cf23733e804e561.pdf&gt;. Acessado em 04/05/2015</a:t>
            </a:r>
            <a:r>
              <a:rPr lang="pt-BR" sz="13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50" dirty="0">
                <a:latin typeface="Arial" pitchFamily="34" charset="0"/>
                <a:cs typeface="Arial" pitchFamily="34" charset="0"/>
              </a:rPr>
              <a:t>NAGARAJAN, M.; SHETH A.; VELMURUGAN, S.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Citizen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Sensor Data Mining, Social Media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Centric</a:t>
            </a:r>
            <a:r>
              <a:rPr lang="pt-BR" sz="1350" b="1" dirty="0">
                <a:latin typeface="Arial" pitchFamily="34" charset="0"/>
                <a:cs typeface="Arial" pitchFamily="34" charset="0"/>
              </a:rPr>
              <a:t> Web </a:t>
            </a:r>
            <a:r>
              <a:rPr lang="pt-BR" sz="1350" b="1" dirty="0" err="1">
                <a:latin typeface="Arial" pitchFamily="34" charset="0"/>
                <a:cs typeface="Arial" pitchFamily="34" charset="0"/>
              </a:rPr>
              <a:t>Applications</a:t>
            </a:r>
            <a:r>
              <a:rPr lang="pt-BR" sz="1350" dirty="0">
                <a:latin typeface="Arial" pitchFamily="34" charset="0"/>
                <a:cs typeface="Arial" pitchFamily="34" charset="0"/>
              </a:rPr>
              <a:t>. Disponível em: &lt;http://knoesis.wright.edu/library/download/tr27-sheth1.pdf &gt;. Acessado em 05/05/2015.</a:t>
            </a:r>
          </a:p>
          <a:p>
            <a:pPr algn="l">
              <a:defRPr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14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184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PEREIRA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A. P.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O que é CSS?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Disponível em: &lt;http://www.tecmundo.com.br/programacao/2705-o-que-e-css-.htm&gt;. Acessado em 07/03/2015.</a:t>
            </a: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POWERS, S.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Learning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2009.</a:t>
            </a: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PRESS, G.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Very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Short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Big Data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Disponível em: &lt;http://www.forbes.com/sites/gilpress/2013/05/09/a-very-short-history-of-big-data/&gt;. Acessado em 04/02/2015.</a:t>
            </a: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SADALAGE, P. J; FOWLER, M.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Distilled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Brief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Emerging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Polyglot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Persistence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Crawfordsville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: Pearson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Inc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SOUBRA, D.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The 3Vs that define Big Data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Disponível em: &lt;http://www.datasciencecentral.com/forum/topics/the-3vs-that-define-big-data&gt;. Acessado em: 14/05/2015.</a:t>
            </a:r>
          </a:p>
          <a:p>
            <a:pPr algn="l">
              <a:defRPr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Visão Geral do HTML5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Disponível em: &lt;http://www.w3c.br/cursos/html5/conteudo/capitulo1.html&gt;. Acessado em 21/02/2015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vocabulary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associated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APIs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for HTML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XHTML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Disponível em: &lt;http://www.w3.org/TR/html/introduction.html#introduction&gt;. Acessado em 19/04/2015.</a:t>
            </a: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HTML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Disponível em: &lt;http://www.w3.org/People/Raggett/book4/ch02.html&gt;. Acessado em 26/04/2015. 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 Geral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785813" y="2420939"/>
            <a:ext cx="7962900" cy="2304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Desenvolver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uma aplicação Web que demonstre informações em tempo real de opiniões políticas dos usuários de redes sociais.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Objetivos Específicos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2205038"/>
            <a:ext cx="8194675" cy="3671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Coletar uma massa de dados relacionados à política das redes sociais através de palavras-chave;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Processar os dados coletados;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Apresentá-los em tempo real em uma aplicação Web.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Justificativa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809625" y="2420938"/>
            <a:ext cx="7962900" cy="2880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Estatísticas de Análises Políticas;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Diferencial competitivo de mercado;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Integração de tecnologias;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Possibilidade de servir de material </a:t>
            </a:r>
            <a:r>
              <a:rPr lang="pt-BR" dirty="0">
                <a:latin typeface="Arial" pitchFamily="34" charset="0"/>
                <a:cs typeface="Arial" pitchFamily="34" charset="0"/>
              </a:rPr>
              <a:t>de consulta para futuros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trabalhos acadêmicos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Introdução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268413"/>
            <a:ext cx="8353425" cy="5040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Área de Conhecimento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Big Data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Área específica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Mineração de dados de redes sociais aplicando o conceito de Big Data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Trabalhos relacionados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Big Data, análises e caminhos para descobertas valiosas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(LEVELLE et al, 2010).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Big Data: A revolução da gestão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(MCAFFE;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BRYNJOLFSSON,  2012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Mineração de dados populacionais, Análise de mídias sociais e Desenvolvimento de Aplicações Web específicas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(NAGARAJAN et al, 2011).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4700" y="1628775"/>
            <a:ext cx="7962900" cy="4392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Conceito: 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Big Data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Fenômeno cultural, tecnológico e acadêmico formado da integração entre: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Tecnologia;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Análise;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Mitologia.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79712" y="6165305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1 - Os 3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que definem o </a:t>
            </a:r>
            <a:r>
              <a:rPr lang="pt-BR" sz="1200" i="1" kern="0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Data Science Central (2012)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2" name="Picture 6" descr="C:\Users\Nícolas Vieira\Desktop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268759"/>
            <a:ext cx="6628476" cy="49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0100" y="1773238"/>
            <a:ext cx="7962900" cy="3816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Tecnologias: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Storm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NoSQL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MongoDB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kern="0" dirty="0" err="1">
                <a:latin typeface="Arial" pitchFamily="34" charset="0"/>
                <a:cs typeface="Arial" pitchFamily="34" charset="0"/>
              </a:rPr>
              <a:t>Computing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8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3" y="1628775"/>
            <a:ext cx="7962900" cy="44645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Web Standards: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HTML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CSS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 err="1">
                <a:latin typeface="Arial" pitchFamily="34" charset="0"/>
                <a:cs typeface="Arial" pitchFamily="34" charset="0"/>
              </a:rPr>
              <a:t>JavaScript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lvl="1"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Web Framework:</a:t>
            </a:r>
          </a:p>
          <a:p>
            <a:pPr lvl="2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err="1">
                <a:latin typeface="Arial" pitchFamily="34" charset="0"/>
                <a:cs typeface="Arial" pitchFamily="34" charset="0"/>
              </a:rPr>
              <a:t>Bootstrap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9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580</Words>
  <Application>Microsoft Office PowerPoint</Application>
  <PresentationFormat>Apresentação na tela (4:3)</PresentationFormat>
  <Paragraphs>221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Default Design</vt:lpstr>
      <vt:lpstr>Personalizar design</vt:lpstr>
      <vt:lpstr>Apresentação do PowerPoint</vt:lpstr>
      <vt:lpstr>Objetivo Geral</vt:lpstr>
      <vt:lpstr>Objetivos Específicos</vt:lpstr>
      <vt:lpstr>Justificativa</vt:lpstr>
      <vt:lpstr>Introdução</vt:lpstr>
      <vt:lpstr>Quadro Teórico</vt:lpstr>
      <vt:lpstr>Quadro Teórico</vt:lpstr>
      <vt:lpstr>Quadro Teórico</vt:lpstr>
      <vt:lpstr>Quadro Teórico</vt:lpstr>
      <vt:lpstr>Metodologia</vt:lpstr>
      <vt:lpstr>Metodologia</vt:lpstr>
      <vt:lpstr>Metodologia</vt:lpstr>
      <vt:lpstr>Cronograma</vt:lpstr>
      <vt:lpstr>Referências</vt:lpstr>
      <vt:lpstr>Referências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Nícolas Vieira</cp:lastModifiedBy>
  <cp:revision>119</cp:revision>
  <dcterms:created xsi:type="dcterms:W3CDTF">2002-05-11T17:07:14Z</dcterms:created>
  <dcterms:modified xsi:type="dcterms:W3CDTF">2015-05-16T16:13:27Z</dcterms:modified>
</cp:coreProperties>
</file>