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17"/>
  </p:notesMasterIdLst>
  <p:handoutMasterIdLst>
    <p:handoutMasterId r:id="rId18"/>
  </p:handoutMasterIdLst>
  <p:sldIdLst>
    <p:sldId id="302" r:id="rId3"/>
    <p:sldId id="284" r:id="rId4"/>
    <p:sldId id="303" r:id="rId5"/>
    <p:sldId id="304" r:id="rId6"/>
    <p:sldId id="319" r:id="rId7"/>
    <p:sldId id="310" r:id="rId8"/>
    <p:sldId id="320" r:id="rId9"/>
    <p:sldId id="314" r:id="rId10"/>
    <p:sldId id="307" r:id="rId11"/>
    <p:sldId id="316" r:id="rId12"/>
    <p:sldId id="308" r:id="rId13"/>
    <p:sldId id="309" r:id="rId14"/>
    <p:sldId id="317" r:id="rId15"/>
    <p:sldId id="321" r:id="rId1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D9BB"/>
    <a:srgbClr val="E7F6EF"/>
    <a:srgbClr val="DDFEDA"/>
    <a:srgbClr val="7DFFDD"/>
    <a:srgbClr val="FF9933"/>
    <a:srgbClr val="005843"/>
    <a:srgbClr val="C7C7F1"/>
    <a:srgbClr val="00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73" autoAdjust="0"/>
    <p:restoredTop sz="99822" autoAdjust="0"/>
  </p:normalViewPr>
  <p:slideViewPr>
    <p:cSldViewPr>
      <p:cViewPr>
        <p:scale>
          <a:sx n="80" d="100"/>
          <a:sy n="80" d="100"/>
        </p:scale>
        <p:origin x="-121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21A841A5-2615-4BFD-862C-8F2582AFFD3A}" type="datetimeFigureOut">
              <a:rPr lang="pt-BR"/>
              <a:pPr>
                <a:defRPr/>
              </a:pPr>
              <a:t>18/05/2015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0A6E2DB8-5F9B-4F04-A590-2BBE14E7A54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970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9C6100C7-CF88-4DEC-9D70-C7305FA071CF}" type="datetimeFigureOut">
              <a:rPr lang="pt-BR"/>
              <a:pPr>
                <a:defRPr/>
              </a:pPr>
              <a:t>18/05/2015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668A7CBB-8257-47DA-A05C-7F8B3B29CA9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4946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204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4DED5C-96A9-4FCD-98B5-044B5D3A9D20}" type="slidenum">
              <a:rPr lang="pt-BR" altLang="pt-BR" sz="1200" smtClean="0"/>
              <a:pPr eaLnBrk="1" hangingPunct="1"/>
              <a:t>1</a:t>
            </a:fld>
            <a:endParaRPr lang="pt-BR" altLang="pt-BR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63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4000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38700" y="1143000"/>
            <a:ext cx="4000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979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280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563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2580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809330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213736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405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038350" cy="6248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962650" cy="6248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740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64E0E-AA7F-4E6D-AF02-C3A95609472C}" type="datetimeFigureOut">
              <a:rPr lang="pt-BR"/>
              <a:pPr>
                <a:defRPr/>
              </a:pPr>
              <a:t>18/05/2015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F952E-9C2E-4D4C-A660-02DF00A9EB1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432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B233E-F780-4A32-B7F2-78176F976F8B}" type="datetimeFigureOut">
              <a:rPr lang="pt-BR"/>
              <a:pPr>
                <a:defRPr/>
              </a:pPr>
              <a:t>18/05/2015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A3973-DC20-485A-A566-B4312C8C17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05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0783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1F3B6-4ED6-423A-A20E-FAC0A8793214}" type="datetimeFigureOut">
              <a:rPr lang="pt-BR"/>
              <a:pPr>
                <a:defRPr/>
              </a:pPr>
              <a:t>18/05/2015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C6755-5915-44F6-8303-E77F90A72D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480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8C1DC-0184-4E6E-91C7-BB0AA99FC744}" type="datetimeFigureOut">
              <a:rPr lang="pt-BR"/>
              <a:pPr>
                <a:defRPr/>
              </a:pPr>
              <a:t>18/05/2015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92D20-84C9-4414-8DAC-38E77E6FA2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42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77993-E5E8-45C3-A2E7-4F1FCFB16D4F}" type="datetimeFigureOut">
              <a:rPr lang="pt-BR"/>
              <a:pPr>
                <a:defRPr/>
              </a:pPr>
              <a:t>18/05/2015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4DC7A-41C9-4BDE-BC0C-DDE27CC8433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1222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C7C2C-0710-4A60-84FC-2C8442399A00}" type="datetimeFigureOut">
              <a:rPr lang="pt-BR"/>
              <a:pPr>
                <a:defRPr/>
              </a:pPr>
              <a:t>18/05/2015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CEF9F-C76C-4E5B-A6DB-AC9870B5971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1563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574B5-7649-4A02-8B08-5CC2F185FA36}" type="datetimeFigureOut">
              <a:rPr lang="pt-BR"/>
              <a:pPr>
                <a:defRPr/>
              </a:pPr>
              <a:t>18/05/2015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30DD5-63B8-4AA3-B72D-5FC2115979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2915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8A07F-4309-480D-B0C2-725F526AF309}" type="datetimeFigureOut">
              <a:rPr lang="pt-BR"/>
              <a:pPr>
                <a:defRPr/>
              </a:pPr>
              <a:t>18/05/2015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D6FA7-0D65-4B8A-94F5-7EA39A3A252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4856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0F748-137C-4DA5-A6F5-6E8ABC55FE2B}" type="datetimeFigureOut">
              <a:rPr lang="pt-BR"/>
              <a:pPr>
                <a:defRPr/>
              </a:pPr>
              <a:t>18/05/2015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13C41-B319-40E1-B0EE-D1D87FA32DC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1930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89697-6B22-45FE-A484-085F15814BD9}" type="datetimeFigureOut">
              <a:rPr lang="pt-BR"/>
              <a:pPr>
                <a:defRPr/>
              </a:pPr>
              <a:t>18/05/2015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05E8A-0E5E-485A-898E-BE7DCC6ADE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9746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621B0-C066-4210-AE44-8C271E7DA427}" type="datetimeFigureOut">
              <a:rPr lang="pt-BR"/>
              <a:pPr>
                <a:defRPr/>
              </a:pPr>
              <a:t>18/05/2015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754A7-CAE8-4A5E-994A-131B0DED24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52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0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829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5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35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203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01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4320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8153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Click to edit Master text styles</a:t>
            </a:r>
          </a:p>
          <a:p>
            <a:pPr lvl="1"/>
            <a:r>
              <a:rPr lang="en-US" altLang="pt-BR" smtClean="0"/>
              <a:t>Second level</a:t>
            </a:r>
          </a:p>
          <a:p>
            <a:pPr lvl="2"/>
            <a:r>
              <a:rPr lang="en-US" altLang="pt-BR" smtClean="0"/>
              <a:t>Third level</a:t>
            </a:r>
          </a:p>
          <a:p>
            <a:pPr lvl="3"/>
            <a:r>
              <a:rPr lang="en-US" altLang="pt-BR" smtClean="0"/>
              <a:t>Fourth level</a:t>
            </a:r>
          </a:p>
          <a:p>
            <a:pPr lvl="4"/>
            <a:r>
              <a:rPr lang="en-US" altLang="pt-BR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029" name="Text Box 8"/>
          <p:cNvSpPr txBox="1">
            <a:spLocks noChangeArrowheads="1"/>
          </p:cNvSpPr>
          <p:nvPr userDrawn="1"/>
        </p:nvSpPr>
        <p:spPr bwMode="auto">
          <a:xfrm rot="-5404767">
            <a:off x="-1835944" y="3683794"/>
            <a:ext cx="41005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pt-BR" altLang="pt-BR" sz="1600" dirty="0" smtClean="0">
                <a:solidFill>
                  <a:schemeClr val="bg1"/>
                </a:solidFill>
                <a:latin typeface="Verdana" pitchFamily="34" charset="0"/>
              </a:rPr>
              <a:t>TCC - Sistemas de Informação - 2015</a:t>
            </a:r>
          </a:p>
        </p:txBody>
      </p:sp>
      <p:sp>
        <p:nvSpPr>
          <p:cNvPr id="1030" name="Line 11"/>
          <p:cNvSpPr>
            <a:spLocks noChangeShapeType="1"/>
          </p:cNvSpPr>
          <p:nvPr userDrawn="1"/>
        </p:nvSpPr>
        <p:spPr bwMode="auto">
          <a:xfrm>
            <a:off x="685800" y="6477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 userDrawn="1"/>
        </p:nvSpPr>
        <p:spPr bwMode="auto">
          <a:xfrm>
            <a:off x="714375" y="1143000"/>
            <a:ext cx="8143875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 charset="0"/>
            </a:endParaRPr>
          </a:p>
        </p:txBody>
      </p:sp>
      <p:pic>
        <p:nvPicPr>
          <p:cNvPr id="1032" name="Imagem 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60350"/>
            <a:ext cx="2452688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876A645-6E11-4E47-9C76-66C2A636872E}" type="datetimeFigureOut">
              <a:rPr lang="pt-BR"/>
              <a:pPr>
                <a:defRPr/>
              </a:pPr>
              <a:t>18/05/2015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D263C8A4-2C3F-42B3-8E96-36ADD62621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 txBox="1">
            <a:spLocks/>
          </p:cNvSpPr>
          <p:nvPr/>
        </p:nvSpPr>
        <p:spPr bwMode="auto">
          <a:xfrm>
            <a:off x="747713" y="2924175"/>
            <a:ext cx="8048625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3600" kern="0" dirty="0">
                <a:latin typeface="Arial" pitchFamily="34" charset="0"/>
                <a:ea typeface="+mj-ea"/>
                <a:cs typeface="Arial" pitchFamily="34" charset="0"/>
              </a:rPr>
              <a:t>Estatísticas de Redes Sociais</a:t>
            </a:r>
          </a:p>
          <a:p>
            <a:pPr>
              <a:defRPr/>
            </a:pPr>
            <a:r>
              <a:rPr lang="pt-BR" sz="3600" kern="0" dirty="0">
                <a:latin typeface="Arial" pitchFamily="34" charset="0"/>
                <a:ea typeface="+mj-ea"/>
                <a:cs typeface="Arial" pitchFamily="34" charset="0"/>
              </a:rPr>
              <a:t>com Big Data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2938" y="5643563"/>
            <a:ext cx="8153400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Pouso Alegre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2015</a:t>
            </a:r>
          </a:p>
        </p:txBody>
      </p:sp>
      <p:sp>
        <p:nvSpPr>
          <p:cNvPr id="2" name="Retângulo 1"/>
          <p:cNvSpPr/>
          <p:nvPr/>
        </p:nvSpPr>
        <p:spPr>
          <a:xfrm>
            <a:off x="747713" y="1268412"/>
            <a:ext cx="8048625" cy="11398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Nícolas</a:t>
            </a:r>
            <a:r>
              <a:rPr lang="pt-BR" altLang="pt-BR" sz="2000" kern="0" dirty="0">
                <a:solidFill>
                  <a:srgbClr val="000000"/>
                </a:solidFill>
                <a:latin typeface="Arial" charset="0"/>
                <a:cs typeface="Arial" charset="0"/>
              </a:rPr>
              <a:t> Henrique Vieira Toledo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>
                <a:solidFill>
                  <a:srgbClr val="000000"/>
                </a:solidFill>
                <a:latin typeface="Arial" charset="0"/>
                <a:cs typeface="Arial" charset="0"/>
              </a:rPr>
              <a:t>Sebastião Batista de Andrade Neto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Prof. </a:t>
            </a:r>
            <a:r>
              <a:rPr lang="pt-BR" altLang="pt-BR" sz="2000" kern="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Ednardo</a:t>
            </a:r>
            <a:r>
              <a:rPr lang="pt-BR" altLang="pt-BR" sz="2000" kern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pt-BR" altLang="pt-BR" sz="2000" kern="0" dirty="0">
                <a:solidFill>
                  <a:srgbClr val="000000"/>
                </a:solidFill>
                <a:latin typeface="Arial" charset="0"/>
                <a:cs typeface="Arial" charset="0"/>
              </a:rPr>
              <a:t>David Segura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Metodologia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04863" y="1700213"/>
            <a:ext cx="7962900" cy="432117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Procedimentos: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pt-BR" dirty="0">
                <a:latin typeface="Arial" pitchFamily="34" charset="0"/>
                <a:cs typeface="Arial" pitchFamily="34" charset="0"/>
              </a:rPr>
              <a:t>Descrever o conceito de </a:t>
            </a:r>
            <a:r>
              <a:rPr lang="pt-BR" i="1" dirty="0">
                <a:latin typeface="Arial" pitchFamily="34" charset="0"/>
                <a:cs typeface="Arial" pitchFamily="34" charset="0"/>
              </a:rPr>
              <a:t>Big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Data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;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pt-BR" dirty="0">
                <a:latin typeface="Arial" pitchFamily="34" charset="0"/>
                <a:cs typeface="Arial" pitchFamily="34" charset="0"/>
              </a:rPr>
              <a:t>Desenvolver uma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solução web;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pt-BR" dirty="0">
                <a:latin typeface="Arial" pitchFamily="34" charset="0"/>
                <a:cs typeface="Arial" pitchFamily="34" charset="0"/>
              </a:rPr>
              <a:t>Fazer a coleta e análise dos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dados das redes sociais;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pt-BR" dirty="0">
                <a:latin typeface="Arial" pitchFamily="34" charset="0"/>
                <a:cs typeface="Arial" pitchFamily="34" charset="0"/>
              </a:rPr>
              <a:t>Apresentar os resultados.</a:t>
            </a:r>
          </a:p>
          <a:p>
            <a:pPr lvl="1" algn="just">
              <a:spcBef>
                <a:spcPts val="500"/>
              </a:spcBef>
              <a:defRPr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10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Cronograma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484313"/>
            <a:ext cx="7962900" cy="475297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251409"/>
              </p:ext>
            </p:extLst>
          </p:nvPr>
        </p:nvGraphicFramePr>
        <p:xfrm>
          <a:off x="1418892" y="1371600"/>
          <a:ext cx="6696742" cy="50097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3251"/>
                <a:gridCol w="709119"/>
                <a:gridCol w="709119"/>
                <a:gridCol w="709119"/>
                <a:gridCol w="709119"/>
                <a:gridCol w="709119"/>
                <a:gridCol w="703948"/>
                <a:gridCol w="703948"/>
              </a:tblGrid>
              <a:tr h="62903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Mês</a:t>
                      </a:r>
                      <a:endParaRPr lang="pt-BR" sz="1200" kern="15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200" kern="15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Tarefas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JUN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JUL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AGO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SET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OUT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NOV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DEZ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</a:tr>
              <a:tr h="7862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Estudo das </a:t>
                      </a:r>
                      <a:r>
                        <a:rPr lang="pt-BR" sz="1000" kern="150" dirty="0" err="1">
                          <a:effectLst/>
                        </a:rPr>
                        <a:t>Api’s</a:t>
                      </a:r>
                      <a:r>
                        <a:rPr lang="pt-BR" sz="1000" kern="150" dirty="0">
                          <a:effectLst/>
                        </a:rPr>
                        <a:t> das redes sociais e das tecnologias envolvidas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</a:tr>
              <a:tr h="4003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Desenvolvimento de protótipos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03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Desenvolvimento da Aplicação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</a:tr>
              <a:tr h="4003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Atualização da pesquisa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03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Análise e discussão de resultados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</a:tr>
              <a:tr h="3959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 err="1">
                          <a:effectLst/>
                        </a:rPr>
                        <a:t>Pré</a:t>
                      </a:r>
                      <a:r>
                        <a:rPr lang="pt-BR" sz="1000" kern="150" dirty="0">
                          <a:effectLst/>
                        </a:rPr>
                        <a:t>-banca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03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Redação final do TCC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</a:tr>
              <a:tr h="3959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Defesa pública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03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Acertos finais para capa dura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9BD9BB"/>
                    </a:solidFill>
                  </a:tcPr>
                </a:tc>
              </a:tr>
              <a:tr h="4003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Entrega da capa dura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0058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11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Referências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3588" y="1268760"/>
            <a:ext cx="7962900" cy="503996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2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3588" y="1268760"/>
            <a:ext cx="7962900" cy="527836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APACHE. 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Apache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Storm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. Disponível em: &lt;https://storm.apache.org/documentation/Concepts.html&gt;. Acessado em 06/03/2015.</a:t>
            </a: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CHORODOW, K.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MongoDB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The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Definitive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Guide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. 2. Ed. </a:t>
            </a:r>
            <a:r>
              <a:rPr lang="pt-BR" sz="1250" dirty="0" err="1">
                <a:latin typeface="Arial" pitchFamily="34" charset="0"/>
                <a:cs typeface="Arial" pitchFamily="34" charset="0"/>
              </a:rPr>
              <a:t>Sebastopol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: </a:t>
            </a:r>
            <a:r>
              <a:rPr lang="pt-BR" sz="1250" dirty="0" err="1">
                <a:latin typeface="Arial" pitchFamily="34" charset="0"/>
                <a:cs typeface="Arial" pitchFamily="34" charset="0"/>
              </a:rPr>
              <a:t>O’Reilly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, 2013</a:t>
            </a:r>
            <a:r>
              <a:rPr lang="pt-BR" sz="125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defRPr/>
            </a:pPr>
            <a:endParaRPr lang="pt-BR" sz="125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250" dirty="0" smtClean="0">
                <a:latin typeface="Arial" pitchFamily="34" charset="0"/>
                <a:cs typeface="Arial" pitchFamily="34" charset="0"/>
              </a:rPr>
              <a:t>Ellen, F. </a:t>
            </a:r>
            <a:r>
              <a:rPr lang="en-US" sz="1250" b="1" dirty="0">
                <a:latin typeface="Arial" pitchFamily="34" charset="0"/>
                <a:cs typeface="Arial" pitchFamily="34" charset="0"/>
              </a:rPr>
              <a:t>Storm is Gearing Up to Join the Apache </a:t>
            </a:r>
            <a:r>
              <a:rPr lang="en-US" sz="1250" b="1" dirty="0" smtClean="0">
                <a:latin typeface="Arial" pitchFamily="34" charset="0"/>
                <a:cs typeface="Arial" pitchFamily="34" charset="0"/>
              </a:rPr>
              <a:t>Foundation</a:t>
            </a:r>
            <a:r>
              <a:rPr lang="en-US" sz="125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1250" dirty="0" err="1" smtClean="0">
                <a:latin typeface="Arial" pitchFamily="34" charset="0"/>
                <a:cs typeface="Arial" pitchFamily="34" charset="0"/>
              </a:rPr>
              <a:t>Disponível</a:t>
            </a:r>
            <a:r>
              <a:rPr lang="en-US" sz="125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50" dirty="0" err="1" smtClean="0">
                <a:latin typeface="Arial" pitchFamily="34" charset="0"/>
                <a:cs typeface="Arial" pitchFamily="34" charset="0"/>
              </a:rPr>
              <a:t>em</a:t>
            </a:r>
            <a:r>
              <a:rPr lang="en-US" sz="125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1250" dirty="0" smtClean="0">
                <a:latin typeface="Arial" pitchFamily="34" charset="0"/>
                <a:cs typeface="Arial" pitchFamily="34" charset="0"/>
              </a:rPr>
              <a:t>&lt;https</a:t>
            </a:r>
            <a:r>
              <a:rPr lang="en-US" sz="1250" dirty="0">
                <a:latin typeface="Arial" pitchFamily="34" charset="0"/>
                <a:cs typeface="Arial" pitchFamily="34" charset="0"/>
              </a:rPr>
              <a:t>://</a:t>
            </a:r>
            <a:r>
              <a:rPr lang="en-US" sz="1250" dirty="0" smtClean="0">
                <a:latin typeface="Arial" pitchFamily="34" charset="0"/>
                <a:cs typeface="Arial" pitchFamily="34" charset="0"/>
              </a:rPr>
              <a:t>www.mapr.com/blog/storm-is-gearing-up-to-join-the-apache-foundation&gt;. </a:t>
            </a:r>
            <a:r>
              <a:rPr lang="en-US" sz="1250" dirty="0" err="1" smtClean="0">
                <a:latin typeface="Arial" pitchFamily="34" charset="0"/>
                <a:cs typeface="Arial" pitchFamily="34" charset="0"/>
              </a:rPr>
              <a:t>Acessado</a:t>
            </a:r>
            <a:r>
              <a:rPr lang="en-US" sz="125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50" dirty="0" err="1" smtClean="0">
                <a:latin typeface="Arial" pitchFamily="34" charset="0"/>
                <a:cs typeface="Arial" pitchFamily="34" charset="0"/>
              </a:rPr>
              <a:t>em</a:t>
            </a:r>
            <a:r>
              <a:rPr lang="en-US" sz="1250" dirty="0" smtClean="0">
                <a:latin typeface="Arial" pitchFamily="34" charset="0"/>
                <a:cs typeface="Arial" pitchFamily="34" charset="0"/>
              </a:rPr>
              <a:t> 16/05/2015.</a:t>
            </a:r>
            <a:endParaRPr lang="pt-BR" sz="125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endParaRPr lang="pt-BR" sz="125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LAVELLE, S.; LESSER, E.; SHOCKLEY, R.; HOPKINS, M. S.; KRUSCHWITZ, N. 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Big Data,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Analytics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Path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From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Insights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to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Value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. Disponível em: &lt;http://sloanreview.mit.edu/article/big-data-analytics-and-the-path-from-insights-to-value/&gt;. Acessado em 05/05/2015.</a:t>
            </a: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LEIBIUSKY, J.; EISBRUCH, G.; SIMONASSI, D.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Getting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Started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Whith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Storm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.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dirty="0" err="1">
                <a:latin typeface="Arial" pitchFamily="34" charset="0"/>
                <a:cs typeface="Arial" pitchFamily="34" charset="0"/>
              </a:rPr>
              <a:t>Sebastopol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: </a:t>
            </a:r>
            <a:r>
              <a:rPr lang="pt-BR" sz="1250" dirty="0" err="1">
                <a:latin typeface="Arial" pitchFamily="34" charset="0"/>
                <a:cs typeface="Arial" pitchFamily="34" charset="0"/>
              </a:rPr>
              <a:t>O’Reilly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, 2012.</a:t>
            </a: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MAGNO, A. 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Globo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Bootstrap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. Disponível em: </a:t>
            </a: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&lt;http://blog.alexandremagno.net/2012/08/globo-boostrap/&gt;. Acessado em 19/04/2015.</a:t>
            </a:r>
          </a:p>
          <a:p>
            <a:pPr algn="l">
              <a:defRPr/>
            </a:pPr>
            <a:endParaRPr lang="pt-BR" sz="125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MARINESCU, D. C.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Cloud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Computing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Theory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Pratice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.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dirty="0" err="1">
                <a:latin typeface="Arial" pitchFamily="34" charset="0"/>
                <a:cs typeface="Arial" pitchFamily="34" charset="0"/>
              </a:rPr>
              <a:t>Waltham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: </a:t>
            </a:r>
            <a:r>
              <a:rPr lang="pt-BR" sz="1250" dirty="0" err="1">
                <a:latin typeface="Arial" pitchFamily="34" charset="0"/>
                <a:cs typeface="Arial" pitchFamily="34" charset="0"/>
              </a:rPr>
              <a:t>Elsevier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 Inc., 2013.</a:t>
            </a: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MCAFEE, A.; BRYNJOLFSSON, E. 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Big Data: The Management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Revolution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. Disponível em: &lt;http://www.researchgate.net/profile/Erik_Brynjolfsson2/publication/232279314_Big_data_the_management_revolution/links/53ecf40e0cf23733e804e561.pdf&gt;. Acessado em 04/05/2015</a:t>
            </a:r>
            <a:r>
              <a:rPr lang="pt-BR" sz="125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defRPr/>
            </a:pPr>
            <a:endParaRPr lang="pt-BR" sz="125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NAGARAJAN, M.; SHETH A.; VELMURUGAN, S.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Citizen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Sensor Data Mining, Social Media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Analytics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Development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Centric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Web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Applications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. Disponível em: &lt;http://knoesis.wright.edu/library/download/tr27-sheth1.pdf &gt;. Acessado em 05/05/2015.</a:t>
            </a:r>
          </a:p>
          <a:p>
            <a:pPr algn="l">
              <a:defRPr/>
            </a:pPr>
            <a:endParaRPr lang="pt-BR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12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Referências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3588" y="1268760"/>
            <a:ext cx="7962900" cy="518457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2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3588" y="1268760"/>
            <a:ext cx="79629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pt-BR" sz="1300" dirty="0" smtClean="0">
                <a:latin typeface="Arial" pitchFamily="34" charset="0"/>
                <a:cs typeface="Arial" pitchFamily="34" charset="0"/>
              </a:rPr>
              <a:t>PEREIRA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, A. P. 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O que é CSS?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.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Disponível em: &lt;http://www.tecmundo.com.br/programacao/2705-o-que-e-css-.htm&gt;. Acessado em 07/03/2015</a:t>
            </a:r>
            <a:r>
              <a:rPr lang="pt-BR" sz="13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defRPr/>
            </a:pPr>
            <a:endParaRPr lang="pt-BR" sz="130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PEREIRA, C. R. 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Aplicações web real-time com Node.js.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São Paulo: Casa do Código, 2013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140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endParaRPr lang="pt-BR" sz="130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300" dirty="0">
                <a:latin typeface="Arial" pitchFamily="34" charset="0"/>
                <a:cs typeface="Arial" pitchFamily="34" charset="0"/>
              </a:rPr>
              <a:t>POWERS, S. 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Learning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JavaScript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. 2. Ed.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Sebastopol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: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O’Reilly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, 2009.</a:t>
            </a:r>
          </a:p>
          <a:p>
            <a:pPr algn="l">
              <a:defRPr/>
            </a:pPr>
            <a:endParaRPr lang="pt-BR" sz="130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300" dirty="0">
                <a:latin typeface="Arial" pitchFamily="34" charset="0"/>
                <a:cs typeface="Arial" pitchFamily="34" charset="0"/>
              </a:rPr>
              <a:t>PRESS, G. 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A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Very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Short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History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Of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Big Data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. Disponível em: &lt;http://www.forbes.com/sites/gilpress/2013/05/09/a-very-short-history-of-big-data/&gt;. Acessado em 04/02/2015.</a:t>
            </a:r>
          </a:p>
          <a:p>
            <a:pPr algn="l">
              <a:defRPr/>
            </a:pPr>
            <a:r>
              <a:rPr lang="pt-BR" sz="130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l">
              <a:defRPr/>
            </a:pPr>
            <a:r>
              <a:rPr lang="pt-BR" sz="1300" dirty="0">
                <a:latin typeface="Arial" pitchFamily="34" charset="0"/>
                <a:cs typeface="Arial" pitchFamily="34" charset="0"/>
              </a:rPr>
              <a:t>SADALAGE, P. J; FOWLER, M.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NoSQL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Distilled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: 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A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Brief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Guide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to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Emerging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World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Polyglot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Persistence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.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Crawfordsville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: Pearson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Education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Inc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, 2013</a:t>
            </a:r>
            <a:r>
              <a:rPr lang="pt-BR" sz="13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defRPr/>
            </a:pPr>
            <a:endParaRPr lang="pt-BR" sz="130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300" dirty="0">
                <a:latin typeface="Arial" pitchFamily="34" charset="0"/>
                <a:cs typeface="Arial" pitchFamily="34" charset="0"/>
              </a:rPr>
              <a:t>SOUBRA, D. </a:t>
            </a:r>
            <a:r>
              <a:rPr lang="en-US" sz="1300" b="1" dirty="0">
                <a:latin typeface="Arial" pitchFamily="34" charset="0"/>
                <a:cs typeface="Arial" pitchFamily="34" charset="0"/>
              </a:rPr>
              <a:t>The 3Vs that define Big Data</a:t>
            </a:r>
            <a:r>
              <a:rPr lang="en-US" sz="1300" dirty="0">
                <a:latin typeface="Arial" pitchFamily="34" charset="0"/>
                <a:cs typeface="Arial" pitchFamily="34" charset="0"/>
              </a:rPr>
              <a:t>.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Disponível em: &lt;http://www.datasciencecentral.com/forum/topics/the-3vs-that-define-big-data&gt;. Acessado em: 14/05/2015.</a:t>
            </a:r>
          </a:p>
          <a:p>
            <a:pPr algn="l">
              <a:defRPr/>
            </a:pPr>
            <a:endParaRPr lang="pt-BR" sz="1300" dirty="0" smtClean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300" dirty="0" smtClean="0">
                <a:latin typeface="Arial" pitchFamily="34" charset="0"/>
                <a:cs typeface="Arial" pitchFamily="34" charset="0"/>
              </a:rPr>
              <a:t>W3C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. 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Visão Geral do HTML5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. Disponível em: &lt;http://www.w3c.br/cursos/html5/conteudo/capitulo1.html&gt;. Acessado em 21/02/2015</a:t>
            </a:r>
            <a:r>
              <a:rPr lang="pt-BR" sz="13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defRPr/>
            </a:pPr>
            <a:endParaRPr lang="pt-BR" sz="130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300" dirty="0">
                <a:latin typeface="Arial" pitchFamily="34" charset="0"/>
                <a:cs typeface="Arial" pitchFamily="34" charset="0"/>
              </a:rPr>
              <a:t>W3C. 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A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vocabulary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associated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APIs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for HTML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XHTML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. Disponível em: &lt;http://www.w3.org/TR/html/introduction.html#introduction&gt;. Acessado em 19/04/2015.</a:t>
            </a:r>
          </a:p>
          <a:p>
            <a:pPr algn="l">
              <a:defRPr/>
            </a:pPr>
            <a:r>
              <a:rPr lang="pt-BR" sz="130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l">
              <a:defRPr/>
            </a:pPr>
            <a:r>
              <a:rPr lang="pt-BR" sz="1300" dirty="0">
                <a:latin typeface="Arial" pitchFamily="34" charset="0"/>
                <a:cs typeface="Arial" pitchFamily="34" charset="0"/>
              </a:rPr>
              <a:t>W3C. 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A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history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of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HTML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. Disponível em: &lt;http://www.w3.org/People/Raggett/book4/ch02.html&gt;. Acessado em 26/04/2015. </a:t>
            </a:r>
            <a:endParaRPr lang="pt-BR" sz="13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13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042477" y="1340768"/>
            <a:ext cx="7295529" cy="4896544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3600" kern="0" dirty="0" smtClean="0">
                <a:latin typeface="Arial" pitchFamily="34" charset="0"/>
                <a:cs typeface="Arial" pitchFamily="34" charset="0"/>
              </a:rPr>
              <a:t>Obrigado pela atenção!</a:t>
            </a:r>
          </a:p>
          <a:p>
            <a:pPr eaLnBrk="0" hangingPunct="0">
              <a:spcBef>
                <a:spcPts val="0"/>
              </a:spcBef>
              <a:defRPr/>
            </a:pPr>
            <a:endParaRPr lang="pt-BR" sz="1800" kern="0" dirty="0" smtClean="0">
              <a:latin typeface="Arial" pitchFamily="34" charset="0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b="1" kern="0" dirty="0" err="1" smtClean="0">
                <a:latin typeface="Arial" pitchFamily="34" charset="0"/>
                <a:cs typeface="Arial" pitchFamily="34" charset="0"/>
              </a:rPr>
              <a:t>Nícolas</a:t>
            </a:r>
            <a:r>
              <a:rPr lang="pt-BR" b="1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b="1" kern="0" dirty="0" smtClean="0">
                <a:latin typeface="Arial" pitchFamily="34" charset="0"/>
                <a:cs typeface="Arial" pitchFamily="34" charset="0"/>
              </a:rPr>
              <a:t>Vieira</a:t>
            </a:r>
            <a:endParaRPr lang="pt-BR" b="1" kern="0" dirty="0">
              <a:latin typeface="Arial" pitchFamily="34" charset="0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kern="0" dirty="0" smtClean="0">
                <a:latin typeface="Arial" pitchFamily="34" charset="0"/>
                <a:cs typeface="Arial" pitchFamily="34" charset="0"/>
              </a:rPr>
              <a:t>     nicolashenrique1@gmail.com</a:t>
            </a:r>
          </a:p>
          <a:p>
            <a:pPr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2000" kern="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pt-BR" sz="2000" kern="0" dirty="0">
                <a:latin typeface="Arial" pitchFamily="34" charset="0"/>
                <a:cs typeface="Arial" pitchFamily="34" charset="0"/>
              </a:rPr>
              <a:t>https://</a:t>
            </a:r>
            <a:r>
              <a:rPr lang="pt-BR" sz="2000" kern="0" dirty="0" smtClean="0">
                <a:latin typeface="Arial" pitchFamily="34" charset="0"/>
                <a:cs typeface="Arial" pitchFamily="34" charset="0"/>
              </a:rPr>
              <a:t>github.com/Nikofoxxx</a:t>
            </a:r>
          </a:p>
          <a:p>
            <a:pPr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0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b="1" kern="0" dirty="0" smtClean="0">
                <a:latin typeface="Arial" pitchFamily="34" charset="0"/>
                <a:cs typeface="Arial" pitchFamily="34" charset="0"/>
              </a:rPr>
              <a:t>Sebastião Batista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1600" kern="0" dirty="0" smtClean="0">
                <a:latin typeface="Arial" pitchFamily="34" charset="0"/>
                <a:cs typeface="Arial" pitchFamily="34" charset="0"/>
              </a:rPr>
              <a:t>	 </a:t>
            </a:r>
            <a:r>
              <a:rPr lang="pt-BR" sz="2000" kern="0" dirty="0" smtClean="0">
                <a:latin typeface="Arial" pitchFamily="34" charset="0"/>
                <a:cs typeface="Arial" pitchFamily="34" charset="0"/>
              </a:rPr>
              <a:t>sbaneto@yahoo.com.br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2000" kern="0" dirty="0">
                <a:latin typeface="Arial" pitchFamily="34" charset="0"/>
                <a:cs typeface="Arial" pitchFamily="34" charset="0"/>
              </a:rPr>
              <a:t>      https://github.com/sbanetosbk</a:t>
            </a:r>
            <a:endParaRPr lang="pt-BR" sz="2000" kern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C:\Users\Nícolas Vieira\Desktop\google-gmail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83" y="3246456"/>
            <a:ext cx="385471" cy="28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Nícolas Vieira\Desktop\yahoo-mail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83" y="5379142"/>
            <a:ext cx="385471" cy="38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Nícolas Vieira\Desktop\GitHub-Ma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90" y="3602014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Nícolas Vieira\Desktop\GitHub-Ma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90" y="5769071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15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57625" y="214313"/>
            <a:ext cx="3857625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Objetivo Geral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785813" y="2420939"/>
            <a:ext cx="7962900" cy="230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20000"/>
              </a:spcBef>
            </a:pPr>
            <a:r>
              <a:rPr lang="pt-BR" sz="2800" dirty="0" smtClean="0">
                <a:latin typeface="Arial" pitchFamily="34" charset="0"/>
                <a:cs typeface="Arial" pitchFamily="34" charset="0"/>
              </a:rPr>
              <a:t>Desenvolver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uma aplicação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web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que demonstre informações em tempo real de opiniões políticas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em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redes sociais.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2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Objetivos Específicos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55576" y="2492896"/>
            <a:ext cx="6408067" cy="2664296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  <a:defRPr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Coletar uma massa de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dados;</a:t>
            </a:r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Arial" pitchFamily="34" charset="0"/>
              <a:buChar char="•"/>
              <a:defRPr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Processar os dados coletados;</a:t>
            </a:r>
          </a:p>
          <a:p>
            <a:pPr algn="l">
              <a:defRPr/>
            </a:pPr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Arial" pitchFamily="34" charset="0"/>
              <a:buChar char="•"/>
              <a:defRPr/>
            </a:pPr>
            <a:r>
              <a:rPr lang="pt-BR" sz="2800" dirty="0" smtClean="0">
                <a:latin typeface="Arial" pitchFamily="34" charset="0"/>
                <a:cs typeface="Arial" pitchFamily="34" charset="0"/>
              </a:rPr>
              <a:t>Demonstrar os resultados.</a:t>
            </a:r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3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Justificativa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Rectangle 3"/>
          <p:cNvSpPr txBox="1">
            <a:spLocks noChangeArrowheads="1"/>
          </p:cNvSpPr>
          <p:nvPr/>
        </p:nvSpPr>
        <p:spPr bwMode="auto">
          <a:xfrm>
            <a:off x="809625" y="2420938"/>
            <a:ext cx="7962900" cy="259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latin typeface="Arial" pitchFamily="34" charset="0"/>
                <a:cs typeface="Arial" pitchFamily="34" charset="0"/>
              </a:rPr>
              <a:t>Estatísticas de Análises Políticas;</a:t>
            </a: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latin typeface="Arial" pitchFamily="34" charset="0"/>
                <a:cs typeface="Arial" pitchFamily="34" charset="0"/>
              </a:rPr>
              <a:t>Diferencial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competitivo;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Convergência tecnológica;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Material de apoio </a:t>
            </a:r>
            <a:r>
              <a:rPr lang="pt-BR" dirty="0">
                <a:latin typeface="Arial" pitchFamily="34" charset="0"/>
                <a:cs typeface="Arial" pitchFamily="34" charset="0"/>
              </a:rPr>
              <a:t>para futuros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trabalhos acadêmicos</a:t>
            </a:r>
            <a:r>
              <a:rPr lang="pt-BR" dirty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4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dirty="0" smtClean="0">
                <a:latin typeface="Arial" pitchFamily="34" charset="0"/>
                <a:cs typeface="Arial" pitchFamily="34" charset="0"/>
              </a:rPr>
              <a:t>Introdução</a:t>
            </a:r>
            <a:endParaRPr lang="en-US" altLang="pt-BR" sz="44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79712" y="6165305"/>
            <a:ext cx="5967676" cy="360039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1200" kern="0" dirty="0">
                <a:latin typeface="Arial" pitchFamily="34" charset="0"/>
                <a:cs typeface="Arial" pitchFamily="34" charset="0"/>
              </a:rPr>
              <a:t>Figura 1 - Os 3 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v’s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kern="0" dirty="0" smtClean="0">
                <a:latin typeface="Arial" pitchFamily="34" charset="0"/>
                <a:cs typeface="Arial" pitchFamily="34" charset="0"/>
              </a:rPr>
              <a:t>que definem o </a:t>
            </a:r>
            <a:r>
              <a:rPr lang="pt-BR" sz="1200" i="1" kern="0" dirty="0">
                <a:latin typeface="Arial" pitchFamily="34" charset="0"/>
                <a:cs typeface="Arial" pitchFamily="34" charset="0"/>
              </a:rPr>
              <a:t>Big Data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. Fonte: </a:t>
            </a:r>
            <a:r>
              <a:rPr lang="pt-BR" sz="1200" kern="0" dirty="0" smtClean="0">
                <a:latin typeface="Arial" pitchFamily="34" charset="0"/>
                <a:cs typeface="Arial" pitchFamily="34" charset="0"/>
              </a:rPr>
              <a:t>Data Science Central (2012)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200" kern="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endParaRPr lang="pt-BR" sz="1200" dirty="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1200" kern="0" dirty="0">
                <a:latin typeface="Arial" pitchFamily="34" charset="0"/>
                <a:cs typeface="Arial" pitchFamily="34" charset="0"/>
              </a:rPr>
              <a:t>	</a:t>
            </a:r>
            <a:endParaRPr lang="pt-BR" sz="1200" i="1" kern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22" name="Picture 6" descr="C:\Users\Nícolas Vieira\Desktop\ur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9" y="1268759"/>
            <a:ext cx="6628476" cy="497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5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dirty="0" smtClean="0">
                <a:latin typeface="Arial" pitchFamily="34" charset="0"/>
                <a:cs typeface="Arial" pitchFamily="34" charset="0"/>
              </a:rPr>
              <a:t>Quadro Teórico</a:t>
            </a:r>
            <a:endParaRPr lang="en-US" altLang="pt-BR" sz="44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6</a:t>
            </a:r>
            <a:endParaRPr lang="pt-BR" sz="14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763688" y="6048182"/>
            <a:ext cx="6471732" cy="360039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1200" kern="0" dirty="0">
                <a:latin typeface="Arial" pitchFamily="34" charset="0"/>
                <a:cs typeface="Arial" pitchFamily="34" charset="0"/>
              </a:rPr>
              <a:t>Figura </a:t>
            </a:r>
            <a:r>
              <a:rPr lang="pt-BR" sz="1200" kern="0" dirty="0" smtClean="0">
                <a:latin typeface="Arial" pitchFamily="34" charset="0"/>
                <a:cs typeface="Arial" pitchFamily="34" charset="0"/>
              </a:rPr>
              <a:t>2 - Diagrama do sistema de tempo real do </a:t>
            </a:r>
            <a:r>
              <a:rPr lang="pt-BR" sz="1200" kern="0" dirty="0" err="1" smtClean="0">
                <a:latin typeface="Arial" pitchFamily="34" charset="0"/>
                <a:cs typeface="Arial" pitchFamily="34" charset="0"/>
              </a:rPr>
              <a:t>Storm</a:t>
            </a:r>
            <a:r>
              <a:rPr lang="pt-BR" sz="1200" kern="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Fonte: </a:t>
            </a:r>
            <a:r>
              <a:rPr lang="pt-BR" sz="1200" kern="0" dirty="0" smtClean="0">
                <a:latin typeface="Arial" pitchFamily="34" charset="0"/>
                <a:cs typeface="Arial" pitchFamily="34" charset="0"/>
              </a:rPr>
              <a:t>Elaborado pelos autores.</a:t>
            </a:r>
            <a:endParaRPr lang="pt-BR" sz="1200" kern="0" dirty="0" smtClean="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200" kern="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endParaRPr lang="pt-BR" sz="1200" dirty="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1200" kern="0" dirty="0">
                <a:latin typeface="Arial" pitchFamily="34" charset="0"/>
                <a:cs typeface="Arial" pitchFamily="34" charset="0"/>
              </a:rPr>
              <a:t>	</a:t>
            </a:r>
            <a:endParaRPr lang="pt-BR" sz="1200" i="1" kern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C:\Users\Nícolas Vieira\Desktop\diagrama storm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60" y="1704052"/>
            <a:ext cx="7358460" cy="417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dirty="0" smtClean="0">
                <a:latin typeface="Arial" pitchFamily="34" charset="0"/>
                <a:cs typeface="Arial" pitchFamily="34" charset="0"/>
              </a:rPr>
              <a:t>Quadro Teórico</a:t>
            </a:r>
            <a:endParaRPr lang="en-US" altLang="pt-BR" sz="44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16832" y="1988840"/>
            <a:ext cx="7962900" cy="3168352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7</a:t>
            </a:r>
            <a:endParaRPr lang="pt-BR" sz="1400" dirty="0"/>
          </a:p>
        </p:txBody>
      </p:sp>
      <p:pic>
        <p:nvPicPr>
          <p:cNvPr id="1026" name="Picture 2" descr="C:\Users\Nícolas Vieira\Desktop\mongo-db-huge-logo-1024x34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221" y="2348880"/>
            <a:ext cx="5622113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ícolas Vieira\Desktop\aw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18" y="4365104"/>
            <a:ext cx="4752528" cy="173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Nícolas Vieira\Desktop\nodejs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923038"/>
            <a:ext cx="3955355" cy="19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59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Quadro Teórico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00113" y="1628775"/>
            <a:ext cx="7962900" cy="4464521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lvl="1" algn="just" eaLnBrk="0" hangingPunct="0">
              <a:lnSpc>
                <a:spcPct val="150000"/>
              </a:lnSpc>
              <a:spcBef>
                <a:spcPts val="0"/>
              </a:spcBef>
              <a:defRPr/>
            </a:pPr>
            <a:endParaRPr lang="pt-BR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0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0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8</a:t>
            </a:r>
            <a:endParaRPr lang="pt-BR" sz="1400" dirty="0"/>
          </a:p>
        </p:txBody>
      </p:sp>
      <p:pic>
        <p:nvPicPr>
          <p:cNvPr id="2052" name="Picture 4" descr="C:\Users\Nícolas Vieira\Desktop\w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25" y="1268759"/>
            <a:ext cx="7715101" cy="452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Nícolas Vieira\Desktop\bootstr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475" y="501317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dirty="0" smtClean="0">
                <a:latin typeface="Arial" pitchFamily="34" charset="0"/>
                <a:cs typeface="Arial" pitchFamily="34" charset="0"/>
              </a:rPr>
              <a:t>Metodologia</a:t>
            </a:r>
            <a:endParaRPr lang="en-US" altLang="pt-BR" sz="44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55576" y="3211536"/>
            <a:ext cx="8208912" cy="302577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 smtClean="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 smtClean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kern="0" dirty="0" smtClean="0">
                <a:latin typeface="Arial" pitchFamily="34" charset="0"/>
                <a:cs typeface="Arial" pitchFamily="34" charset="0"/>
              </a:rPr>
              <a:t>Tipo </a:t>
            </a:r>
            <a:r>
              <a:rPr lang="pt-BR" kern="0" dirty="0">
                <a:latin typeface="Arial" pitchFamily="34" charset="0"/>
                <a:cs typeface="Arial" pitchFamily="34" charset="0"/>
              </a:rPr>
              <a:t>de </a:t>
            </a:r>
            <a:r>
              <a:rPr lang="pt-BR" kern="0" dirty="0" smtClean="0">
                <a:latin typeface="Arial" pitchFamily="34" charset="0"/>
                <a:cs typeface="Arial" pitchFamily="34" charset="0"/>
              </a:rPr>
              <a:t>Pesquisa  </a:t>
            </a:r>
            <a:r>
              <a:rPr lang="pt-BR" kern="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pt-BR" kern="0" dirty="0" smtClean="0">
                <a:latin typeface="Arial" pitchFamily="34" charset="0"/>
                <a:cs typeface="Arial" pitchFamily="34" charset="0"/>
              </a:rPr>
              <a:t>Público alvo              </a:t>
            </a:r>
            <a:r>
              <a:rPr lang="pt-BR" kern="0" dirty="0" smtClean="0">
                <a:latin typeface="Arial" pitchFamily="34" charset="0"/>
                <a:cs typeface="Arial" pitchFamily="34" charset="0"/>
              </a:rPr>
              <a:t>Instrumentos</a:t>
            </a:r>
            <a:endParaRPr lang="pt-BR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9</a:t>
            </a:r>
            <a:endParaRPr lang="pt-BR" sz="1400" dirty="0"/>
          </a:p>
        </p:txBody>
      </p:sp>
      <p:pic>
        <p:nvPicPr>
          <p:cNvPr id="4098" name="Picture 2" descr="C:\Users\Nícolas Vieira\Desktop\pesquisa-qualitativa-profundida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5963"/>
            <a:ext cx="2451149" cy="245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Nícolas Vieira\Desktop\Publico-alv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430" y="2400616"/>
            <a:ext cx="2832314" cy="212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Nícolas Vieira\Desktop\tool-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238" y="2276872"/>
            <a:ext cx="238125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33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33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360</Words>
  <Application>Microsoft Office PowerPoint</Application>
  <PresentationFormat>Apresentação na tela (4:3)</PresentationFormat>
  <Paragraphs>194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16" baseType="lpstr">
      <vt:lpstr>Default Design</vt:lpstr>
      <vt:lpstr>Personalizar design</vt:lpstr>
      <vt:lpstr>Apresentação do PowerPoint</vt:lpstr>
      <vt:lpstr>Objetivo Geral</vt:lpstr>
      <vt:lpstr>Objetivos Específicos</vt:lpstr>
      <vt:lpstr>Justificativa</vt:lpstr>
      <vt:lpstr>Introdução</vt:lpstr>
      <vt:lpstr>Quadro Teórico</vt:lpstr>
      <vt:lpstr>Quadro Teórico</vt:lpstr>
      <vt:lpstr>Quadro Teórico</vt:lpstr>
      <vt:lpstr>Metodologia</vt:lpstr>
      <vt:lpstr>Metodologia</vt:lpstr>
      <vt:lpstr>Cronograma</vt:lpstr>
      <vt:lpstr>Referências</vt:lpstr>
      <vt:lpstr>Referências</vt:lpstr>
      <vt:lpstr>Apresentação do PowerPoint</vt:lpstr>
    </vt:vector>
  </TitlesOfParts>
  <Company>Infotech Informática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TCC</dc:subject>
  <dc:creator>José Luiz da silva</dc:creator>
  <cp:lastModifiedBy>Nícolas Vieira</cp:lastModifiedBy>
  <cp:revision>154</cp:revision>
  <dcterms:created xsi:type="dcterms:W3CDTF">2002-05-11T17:07:14Z</dcterms:created>
  <dcterms:modified xsi:type="dcterms:W3CDTF">2015-05-19T00:56:17Z</dcterms:modified>
</cp:coreProperties>
</file>