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9753600" cy="7315200"/>
  <p:notesSz cx="6858000" cy="9144000"/>
  <p:embeddedFontLst>
    <p:embeddedFont>
      <p:font typeface="Open Sans" charset="1" panose="020B0606030504020204"/>
      <p:regular r:id="rId15"/>
    </p:embeddedFont>
    <p:embeddedFont>
      <p:font typeface="Aileron Ultra-Bold" charset="1" panose="00000A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59484" y="5738376"/>
            <a:ext cx="767428" cy="1968021"/>
            <a:chOff x="0" y="0"/>
            <a:chExt cx="544939" cy="1397463"/>
          </a:xfrm>
        </p:grpSpPr>
        <p:sp>
          <p:nvSpPr>
            <p:cNvPr name="Freeform 3" id="3"/>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4" id="4"/>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5" id="5"/>
          <p:cNvGrpSpPr/>
          <p:nvPr/>
        </p:nvGrpSpPr>
        <p:grpSpPr>
          <a:xfrm rot="2700000">
            <a:off x="-513797" y="3065213"/>
            <a:ext cx="1263947" cy="3241313"/>
            <a:chOff x="0" y="0"/>
            <a:chExt cx="544939" cy="1397463"/>
          </a:xfrm>
        </p:grpSpPr>
        <p:sp>
          <p:nvSpPr>
            <p:cNvPr name="Freeform 6" id="6"/>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7" id="7"/>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8" id="8"/>
          <p:cNvGrpSpPr/>
          <p:nvPr/>
        </p:nvGrpSpPr>
        <p:grpSpPr>
          <a:xfrm rot="2700000">
            <a:off x="1068481" y="5332932"/>
            <a:ext cx="1730648" cy="4438140"/>
            <a:chOff x="0" y="0"/>
            <a:chExt cx="544939" cy="1397463"/>
          </a:xfrm>
        </p:grpSpPr>
        <p:sp>
          <p:nvSpPr>
            <p:cNvPr name="Freeform 9" id="9"/>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10" id="10"/>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11" id="11"/>
          <p:cNvGrpSpPr/>
          <p:nvPr/>
        </p:nvGrpSpPr>
        <p:grpSpPr>
          <a:xfrm rot="-8100000">
            <a:off x="6601013" y="-1565191"/>
            <a:ext cx="1375435" cy="3527218"/>
            <a:chOff x="0" y="0"/>
            <a:chExt cx="544939" cy="1397463"/>
          </a:xfrm>
        </p:grpSpPr>
        <p:sp>
          <p:nvSpPr>
            <p:cNvPr name="Freeform 12" id="12"/>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13" id="13"/>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14" id="14"/>
          <p:cNvGrpSpPr/>
          <p:nvPr/>
        </p:nvGrpSpPr>
        <p:grpSpPr>
          <a:xfrm rot="-8100000">
            <a:off x="9048776" y="-490923"/>
            <a:ext cx="1409648" cy="3614954"/>
            <a:chOff x="0" y="0"/>
            <a:chExt cx="544939" cy="1397463"/>
          </a:xfrm>
        </p:grpSpPr>
        <p:sp>
          <p:nvSpPr>
            <p:cNvPr name="Freeform 15" id="15"/>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6" id="16"/>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17" id="17"/>
          <p:cNvGrpSpPr/>
          <p:nvPr/>
        </p:nvGrpSpPr>
        <p:grpSpPr>
          <a:xfrm rot="-8100000">
            <a:off x="5601725" y="-587200"/>
            <a:ext cx="767428" cy="1968021"/>
            <a:chOff x="0" y="0"/>
            <a:chExt cx="544939" cy="1397463"/>
          </a:xfrm>
        </p:grpSpPr>
        <p:sp>
          <p:nvSpPr>
            <p:cNvPr name="Freeform 18" id="18"/>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9" id="19"/>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20" id="20"/>
          <p:cNvGrpSpPr/>
          <p:nvPr/>
        </p:nvGrpSpPr>
        <p:grpSpPr>
          <a:xfrm rot="0">
            <a:off x="2998675" y="731520"/>
            <a:ext cx="364866" cy="364866"/>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9769E"/>
            </a:solidFill>
          </p:spPr>
        </p:sp>
        <p:sp>
          <p:nvSpPr>
            <p:cNvPr name="TextBox 22" id="22"/>
            <p:cNvSpPr txBox="true"/>
            <p:nvPr/>
          </p:nvSpPr>
          <p:spPr>
            <a:xfrm>
              <a:off x="76200" y="57150"/>
              <a:ext cx="660400" cy="679450"/>
            </a:xfrm>
            <a:prstGeom prst="rect">
              <a:avLst/>
            </a:prstGeom>
          </p:spPr>
          <p:txBody>
            <a:bodyPr anchor="ctr" rtlCol="false" tIns="22622" lIns="22622" bIns="22622" rIns="22622"/>
            <a:lstStyle/>
            <a:p>
              <a:pPr algn="ctr">
                <a:lnSpc>
                  <a:spcPts val="1178"/>
                </a:lnSpc>
              </a:pPr>
            </a:p>
          </p:txBody>
        </p:sp>
      </p:grpSp>
      <p:grpSp>
        <p:nvGrpSpPr>
          <p:cNvPr name="Group 23" id="23"/>
          <p:cNvGrpSpPr/>
          <p:nvPr/>
        </p:nvGrpSpPr>
        <p:grpSpPr>
          <a:xfrm rot="0">
            <a:off x="7891414" y="4926891"/>
            <a:ext cx="778831" cy="77883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25" id="25"/>
            <p:cNvSpPr txBox="true"/>
            <p:nvPr/>
          </p:nvSpPr>
          <p:spPr>
            <a:xfrm>
              <a:off x="76200" y="57150"/>
              <a:ext cx="660400" cy="679450"/>
            </a:xfrm>
            <a:prstGeom prst="rect">
              <a:avLst/>
            </a:prstGeom>
          </p:spPr>
          <p:txBody>
            <a:bodyPr anchor="ctr" rtlCol="false" tIns="22622" lIns="22622" bIns="22622" rIns="22622"/>
            <a:lstStyle/>
            <a:p>
              <a:pPr algn="ctr">
                <a:lnSpc>
                  <a:spcPts val="1178"/>
                </a:lnSpc>
              </a:pPr>
            </a:p>
          </p:txBody>
        </p:sp>
      </p:grpSp>
      <p:grpSp>
        <p:nvGrpSpPr>
          <p:cNvPr name="Group 26" id="26"/>
          <p:cNvGrpSpPr/>
          <p:nvPr/>
        </p:nvGrpSpPr>
        <p:grpSpPr>
          <a:xfrm rot="0">
            <a:off x="540020" y="1934254"/>
            <a:ext cx="685793" cy="685793"/>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28" id="28"/>
            <p:cNvSpPr txBox="true"/>
            <p:nvPr/>
          </p:nvSpPr>
          <p:spPr>
            <a:xfrm>
              <a:off x="76200" y="57150"/>
              <a:ext cx="660400" cy="679450"/>
            </a:xfrm>
            <a:prstGeom prst="rect">
              <a:avLst/>
            </a:prstGeom>
          </p:spPr>
          <p:txBody>
            <a:bodyPr anchor="ctr" rtlCol="false" tIns="22622" lIns="22622" bIns="22622" rIns="22622"/>
            <a:lstStyle/>
            <a:p>
              <a:pPr algn="ctr">
                <a:lnSpc>
                  <a:spcPts val="1178"/>
                </a:lnSpc>
              </a:pPr>
            </a:p>
          </p:txBody>
        </p:sp>
      </p:grpSp>
      <p:sp>
        <p:nvSpPr>
          <p:cNvPr name="Freeform 29" id="29"/>
          <p:cNvSpPr/>
          <p:nvPr/>
        </p:nvSpPr>
        <p:spPr>
          <a:xfrm flipH="false" flipV="false" rot="0">
            <a:off x="8670245" y="6231845"/>
            <a:ext cx="1083355" cy="1083355"/>
          </a:xfrm>
          <a:custGeom>
            <a:avLst/>
            <a:gdLst/>
            <a:ahLst/>
            <a:cxnLst/>
            <a:rect r="r" b="b" t="t" l="l"/>
            <a:pathLst>
              <a:path h="1083355" w="1083355">
                <a:moveTo>
                  <a:pt x="0" y="0"/>
                </a:moveTo>
                <a:lnTo>
                  <a:pt x="1083355" y="0"/>
                </a:lnTo>
                <a:lnTo>
                  <a:pt x="1083355" y="1083355"/>
                </a:lnTo>
                <a:lnTo>
                  <a:pt x="0" y="1083355"/>
                </a:lnTo>
                <a:lnTo>
                  <a:pt x="0" y="0"/>
                </a:lnTo>
                <a:close/>
              </a:path>
            </a:pathLst>
          </a:custGeom>
          <a:blipFill>
            <a:blip r:embed="rId2"/>
            <a:stretch>
              <a:fillRect l="0" t="0" r="0" b="0"/>
            </a:stretch>
          </a:blipFill>
        </p:spPr>
      </p:sp>
      <p:sp>
        <p:nvSpPr>
          <p:cNvPr name="TextBox 30" id="30"/>
          <p:cNvSpPr txBox="true"/>
          <p:nvPr/>
        </p:nvSpPr>
        <p:spPr>
          <a:xfrm rot="0">
            <a:off x="2373606" y="2314352"/>
            <a:ext cx="5006387" cy="320413"/>
          </a:xfrm>
          <a:prstGeom prst="rect">
            <a:avLst/>
          </a:prstGeom>
        </p:spPr>
        <p:txBody>
          <a:bodyPr anchor="t" rtlCol="false" tIns="0" lIns="0" bIns="0" rIns="0">
            <a:spAutoFit/>
          </a:bodyPr>
          <a:lstStyle/>
          <a:p>
            <a:pPr algn="ctr">
              <a:lnSpc>
                <a:spcPts val="2556"/>
              </a:lnSpc>
            </a:pPr>
            <a:r>
              <a:rPr lang="en-US" sz="2130" spc="413">
                <a:solidFill>
                  <a:srgbClr val="425048"/>
                </a:solidFill>
                <a:latin typeface="Open Sans"/>
                <a:ea typeface="Open Sans"/>
                <a:cs typeface="Open Sans"/>
                <a:sym typeface="Open Sans"/>
              </a:rPr>
              <a:t>PROYECTO FINAL DE PYTHON</a:t>
            </a:r>
          </a:p>
        </p:txBody>
      </p:sp>
      <p:sp>
        <p:nvSpPr>
          <p:cNvPr name="TextBox 31" id="31"/>
          <p:cNvSpPr txBox="true"/>
          <p:nvPr/>
        </p:nvSpPr>
        <p:spPr>
          <a:xfrm rot="0">
            <a:off x="3447584" y="4647769"/>
            <a:ext cx="2858432" cy="520144"/>
          </a:xfrm>
          <a:prstGeom prst="rect">
            <a:avLst/>
          </a:prstGeom>
        </p:spPr>
        <p:txBody>
          <a:bodyPr anchor="t" rtlCol="false" tIns="0" lIns="0" bIns="0" rIns="0">
            <a:spAutoFit/>
          </a:bodyPr>
          <a:lstStyle/>
          <a:p>
            <a:pPr algn="ctr">
              <a:lnSpc>
                <a:spcPts val="2104"/>
              </a:lnSpc>
            </a:pPr>
            <a:r>
              <a:rPr lang="en-US" b="true" sz="1525">
                <a:solidFill>
                  <a:srgbClr val="255366"/>
                </a:solidFill>
                <a:latin typeface="Aileron Ultra-Bold"/>
                <a:ea typeface="Aileron Ultra-Bold"/>
                <a:cs typeface="Aileron Ultra-Bold"/>
                <a:sym typeface="Aileron Ultra-Bold"/>
              </a:rPr>
              <a:t>Asignatura: Sistema gestión empresarial</a:t>
            </a:r>
          </a:p>
        </p:txBody>
      </p:sp>
      <p:sp>
        <p:nvSpPr>
          <p:cNvPr name="TextBox 32" id="32"/>
          <p:cNvSpPr txBox="true"/>
          <p:nvPr/>
        </p:nvSpPr>
        <p:spPr>
          <a:xfrm rot="0">
            <a:off x="3447584" y="5255150"/>
            <a:ext cx="2858432" cy="261691"/>
          </a:xfrm>
          <a:prstGeom prst="rect">
            <a:avLst/>
          </a:prstGeom>
        </p:spPr>
        <p:txBody>
          <a:bodyPr anchor="t" rtlCol="false" tIns="0" lIns="0" bIns="0" rIns="0">
            <a:spAutoFit/>
          </a:bodyPr>
          <a:lstStyle/>
          <a:p>
            <a:pPr algn="ctr">
              <a:lnSpc>
                <a:spcPts val="2104"/>
              </a:lnSpc>
            </a:pPr>
            <a:r>
              <a:rPr lang="en-US" b="true" sz="1525">
                <a:solidFill>
                  <a:srgbClr val="255366"/>
                </a:solidFill>
                <a:latin typeface="Aileron Ultra-Bold"/>
                <a:ea typeface="Aileron Ultra-Bold"/>
                <a:cs typeface="Aileron Ultra-Bold"/>
                <a:sym typeface="Aileron Ultra-Bold"/>
              </a:rPr>
              <a:t>Tutor: Javier Martín</a:t>
            </a:r>
          </a:p>
        </p:txBody>
      </p:sp>
      <p:sp>
        <p:nvSpPr>
          <p:cNvPr name="TextBox 33" id="33"/>
          <p:cNvSpPr txBox="true"/>
          <p:nvPr/>
        </p:nvSpPr>
        <p:spPr>
          <a:xfrm rot="0">
            <a:off x="2123152" y="3140644"/>
            <a:ext cx="5507296" cy="563724"/>
          </a:xfrm>
          <a:prstGeom prst="rect">
            <a:avLst/>
          </a:prstGeom>
        </p:spPr>
        <p:txBody>
          <a:bodyPr anchor="t" rtlCol="false" tIns="0" lIns="0" bIns="0" rIns="0">
            <a:spAutoFit/>
          </a:bodyPr>
          <a:lstStyle/>
          <a:p>
            <a:pPr algn="ctr" marL="0" indent="0" lvl="0">
              <a:lnSpc>
                <a:spcPts val="4319"/>
              </a:lnSpc>
              <a:spcBef>
                <a:spcPct val="0"/>
              </a:spcBef>
            </a:pPr>
            <a:r>
              <a:rPr lang="en-US" b="true" sz="4036">
                <a:solidFill>
                  <a:srgbClr val="255366"/>
                </a:solidFill>
                <a:latin typeface="Aileron Ultra-Bold"/>
                <a:ea typeface="Aileron Ultra-Bold"/>
                <a:cs typeface="Aileron Ultra-Bold"/>
                <a:sym typeface="Aileron Ultra-Bold"/>
              </a:rPr>
              <a:t>El juego del Ahorcado</a:t>
            </a:r>
          </a:p>
        </p:txBody>
      </p:sp>
      <p:sp>
        <p:nvSpPr>
          <p:cNvPr name="TextBox 34" id="34"/>
          <p:cNvSpPr txBox="true"/>
          <p:nvPr/>
        </p:nvSpPr>
        <p:spPr>
          <a:xfrm rot="0">
            <a:off x="3447584" y="5604077"/>
            <a:ext cx="2858432" cy="261691"/>
          </a:xfrm>
          <a:prstGeom prst="rect">
            <a:avLst/>
          </a:prstGeom>
        </p:spPr>
        <p:txBody>
          <a:bodyPr anchor="t" rtlCol="false" tIns="0" lIns="0" bIns="0" rIns="0">
            <a:spAutoFit/>
          </a:bodyPr>
          <a:lstStyle/>
          <a:p>
            <a:pPr algn="ctr">
              <a:lnSpc>
                <a:spcPts val="2104"/>
              </a:lnSpc>
            </a:pPr>
            <a:r>
              <a:rPr lang="en-US" b="true" sz="1525">
                <a:solidFill>
                  <a:srgbClr val="255366"/>
                </a:solidFill>
                <a:latin typeface="Aileron Ultra-Bold"/>
                <a:ea typeface="Aileron Ultra-Bold"/>
                <a:cs typeface="Aileron Ultra-Bold"/>
                <a:sym typeface="Aileron Ultra-Bold"/>
              </a:rPr>
              <a:t>Alumno : Nicolás Ganfornina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96285" y="1698446"/>
            <a:ext cx="7361031" cy="750452"/>
          </a:xfrm>
          <a:prstGeom prst="rect">
            <a:avLst/>
          </a:prstGeom>
        </p:spPr>
        <p:txBody>
          <a:bodyPr anchor="t" rtlCol="false" tIns="0" lIns="0" bIns="0" rIns="0">
            <a:spAutoFit/>
          </a:bodyPr>
          <a:lstStyle/>
          <a:p>
            <a:pPr algn="ctr" marL="0" indent="0" lvl="0">
              <a:lnSpc>
                <a:spcPts val="5773"/>
              </a:lnSpc>
              <a:spcBef>
                <a:spcPct val="0"/>
              </a:spcBef>
            </a:pPr>
            <a:r>
              <a:rPr lang="en-US" b="true" sz="5395">
                <a:solidFill>
                  <a:srgbClr val="255366"/>
                </a:solidFill>
                <a:latin typeface="Aileron Ultra-Bold"/>
                <a:ea typeface="Aileron Ultra-Bold"/>
                <a:cs typeface="Aileron Ultra-Bold"/>
                <a:sym typeface="Aileron Ultra-Bold"/>
              </a:rPr>
              <a:t>Entidad Relación</a:t>
            </a:r>
          </a:p>
        </p:txBody>
      </p:sp>
      <p:grpSp>
        <p:nvGrpSpPr>
          <p:cNvPr name="Group 3" id="3"/>
          <p:cNvGrpSpPr/>
          <p:nvPr/>
        </p:nvGrpSpPr>
        <p:grpSpPr>
          <a:xfrm rot="0">
            <a:off x="2730699" y="2656016"/>
            <a:ext cx="4292201" cy="3065666"/>
            <a:chOff x="0" y="0"/>
            <a:chExt cx="5722935" cy="4087555"/>
          </a:xfrm>
        </p:grpSpPr>
        <p:grpSp>
          <p:nvGrpSpPr>
            <p:cNvPr name="Group 4" id="4"/>
            <p:cNvGrpSpPr/>
            <p:nvPr/>
          </p:nvGrpSpPr>
          <p:grpSpPr>
            <a:xfrm rot="0">
              <a:off x="1619790" y="1564927"/>
              <a:ext cx="2542500" cy="918368"/>
              <a:chOff x="0" y="0"/>
              <a:chExt cx="849923" cy="306998"/>
            </a:xfrm>
          </p:grpSpPr>
          <p:sp>
            <p:nvSpPr>
              <p:cNvPr name="Freeform 5" id="5"/>
              <p:cNvSpPr/>
              <p:nvPr/>
            </p:nvSpPr>
            <p:spPr>
              <a:xfrm flipH="false" flipV="false" rot="0">
                <a:off x="0" y="0"/>
                <a:ext cx="849923" cy="306998"/>
              </a:xfrm>
              <a:custGeom>
                <a:avLst/>
                <a:gdLst/>
                <a:ahLst/>
                <a:cxnLst/>
                <a:rect r="r" b="b" t="t" l="l"/>
                <a:pathLst>
                  <a:path h="306998" w="849923">
                    <a:moveTo>
                      <a:pt x="0" y="0"/>
                    </a:moveTo>
                    <a:lnTo>
                      <a:pt x="849923" y="0"/>
                    </a:lnTo>
                    <a:lnTo>
                      <a:pt x="849923" y="306998"/>
                    </a:lnTo>
                    <a:lnTo>
                      <a:pt x="0" y="306998"/>
                    </a:lnTo>
                    <a:close/>
                  </a:path>
                </a:pathLst>
              </a:custGeom>
              <a:solidFill>
                <a:srgbClr val="000000">
                  <a:alpha val="0"/>
                </a:srgbClr>
              </a:solidFill>
              <a:ln w="38100" cap="sq">
                <a:solidFill>
                  <a:srgbClr val="49769E"/>
                </a:solidFill>
                <a:prstDash val="solid"/>
                <a:miter/>
              </a:ln>
            </p:spPr>
          </p:sp>
          <p:sp>
            <p:nvSpPr>
              <p:cNvPr name="TextBox 6" id="6"/>
              <p:cNvSpPr txBox="true"/>
              <p:nvPr/>
            </p:nvSpPr>
            <p:spPr>
              <a:xfrm>
                <a:off x="0" y="-38100"/>
                <a:ext cx="849923" cy="345098"/>
              </a:xfrm>
              <a:prstGeom prst="rect">
                <a:avLst/>
              </a:prstGeom>
            </p:spPr>
            <p:txBody>
              <a:bodyPr anchor="ctr" rtlCol="false" tIns="50800" lIns="50800" bIns="50800" rIns="50800"/>
              <a:lstStyle/>
              <a:p>
                <a:pPr algn="ctr">
                  <a:lnSpc>
                    <a:spcPts val="2646"/>
                  </a:lnSpc>
                </a:pPr>
              </a:p>
            </p:txBody>
          </p:sp>
        </p:grpSp>
        <p:sp>
          <p:nvSpPr>
            <p:cNvPr name="TextBox 7" id="7"/>
            <p:cNvSpPr txBox="true"/>
            <p:nvPr/>
          </p:nvSpPr>
          <p:spPr>
            <a:xfrm rot="0">
              <a:off x="2107281" y="1870939"/>
              <a:ext cx="1567517" cy="306343"/>
            </a:xfrm>
            <a:prstGeom prst="rect">
              <a:avLst/>
            </a:prstGeom>
          </p:spPr>
          <p:txBody>
            <a:bodyPr anchor="t" rtlCol="false" tIns="0" lIns="0" bIns="0" rIns="0">
              <a:spAutoFit/>
            </a:bodyPr>
            <a:lstStyle/>
            <a:p>
              <a:pPr algn="ctr">
                <a:lnSpc>
                  <a:spcPts val="1833"/>
                </a:lnSpc>
              </a:pPr>
              <a:r>
                <a:rPr lang="en-US" sz="1527" spc="296">
                  <a:solidFill>
                    <a:srgbClr val="425048"/>
                  </a:solidFill>
                  <a:latin typeface="Open Sans"/>
                  <a:ea typeface="Open Sans"/>
                  <a:cs typeface="Open Sans"/>
                  <a:sym typeface="Open Sans"/>
                </a:rPr>
                <a:t>PLAYERS</a:t>
              </a:r>
            </a:p>
          </p:txBody>
        </p:sp>
        <p:grpSp>
          <p:nvGrpSpPr>
            <p:cNvPr name="Group 8" id="8"/>
            <p:cNvGrpSpPr/>
            <p:nvPr/>
          </p:nvGrpSpPr>
          <p:grpSpPr>
            <a:xfrm rot="0">
              <a:off x="2305846" y="0"/>
              <a:ext cx="1170388" cy="117038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49769E"/>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46"/>
                  </a:lnSpc>
                </a:pPr>
              </a:p>
            </p:txBody>
          </p:sp>
        </p:grpSp>
        <p:sp>
          <p:nvSpPr>
            <p:cNvPr name="TextBox 11" id="11"/>
            <p:cNvSpPr txBox="true"/>
            <p:nvPr/>
          </p:nvSpPr>
          <p:spPr>
            <a:xfrm rot="0">
              <a:off x="2454498" y="499880"/>
              <a:ext cx="873083" cy="170629"/>
            </a:xfrm>
            <a:prstGeom prst="rect">
              <a:avLst/>
            </a:prstGeom>
          </p:spPr>
          <p:txBody>
            <a:bodyPr anchor="t" rtlCol="false" tIns="0" lIns="0" bIns="0" rIns="0">
              <a:spAutoFit/>
            </a:bodyPr>
            <a:lstStyle/>
            <a:p>
              <a:pPr algn="ctr">
                <a:lnSpc>
                  <a:spcPts val="1021"/>
                </a:lnSpc>
              </a:pPr>
              <a:r>
                <a:rPr lang="en-US" sz="850" spc="165">
                  <a:solidFill>
                    <a:srgbClr val="425048"/>
                  </a:solidFill>
                  <a:latin typeface="Open Sans"/>
                  <a:ea typeface="Open Sans"/>
                  <a:cs typeface="Open Sans"/>
                  <a:sym typeface="Open Sans"/>
                </a:rPr>
                <a:t>NAME</a:t>
              </a:r>
            </a:p>
          </p:txBody>
        </p:sp>
        <p:grpSp>
          <p:nvGrpSpPr>
            <p:cNvPr name="Group 12" id="12"/>
            <p:cNvGrpSpPr/>
            <p:nvPr/>
          </p:nvGrpSpPr>
          <p:grpSpPr>
            <a:xfrm rot="0">
              <a:off x="2305846" y="2917167"/>
              <a:ext cx="1170388" cy="117038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49769E"/>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46"/>
                  </a:lnSpc>
                </a:pPr>
              </a:p>
            </p:txBody>
          </p:sp>
        </p:grpSp>
        <p:sp>
          <p:nvSpPr>
            <p:cNvPr name="TextBox 15" id="15"/>
            <p:cNvSpPr txBox="true"/>
            <p:nvPr/>
          </p:nvSpPr>
          <p:spPr>
            <a:xfrm rot="0">
              <a:off x="2454498" y="3417046"/>
              <a:ext cx="873083" cy="170629"/>
            </a:xfrm>
            <a:prstGeom prst="rect">
              <a:avLst/>
            </a:prstGeom>
          </p:spPr>
          <p:txBody>
            <a:bodyPr anchor="t" rtlCol="false" tIns="0" lIns="0" bIns="0" rIns="0">
              <a:spAutoFit/>
            </a:bodyPr>
            <a:lstStyle/>
            <a:p>
              <a:pPr algn="ctr">
                <a:lnSpc>
                  <a:spcPts val="1021"/>
                </a:lnSpc>
              </a:pPr>
              <a:r>
                <a:rPr lang="en-US" sz="850" spc="165">
                  <a:solidFill>
                    <a:srgbClr val="425048"/>
                  </a:solidFill>
                  <a:latin typeface="Open Sans"/>
                  <a:ea typeface="Open Sans"/>
                  <a:cs typeface="Open Sans"/>
                  <a:sym typeface="Open Sans"/>
                </a:rPr>
                <a:t>WINS</a:t>
              </a:r>
            </a:p>
          </p:txBody>
        </p:sp>
        <p:grpSp>
          <p:nvGrpSpPr>
            <p:cNvPr name="Group 16" id="16"/>
            <p:cNvGrpSpPr/>
            <p:nvPr/>
          </p:nvGrpSpPr>
          <p:grpSpPr>
            <a:xfrm rot="0">
              <a:off x="0" y="1438917"/>
              <a:ext cx="1170388" cy="117038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49769E"/>
                </a:solidFill>
                <a:prstDash val="solid"/>
                <a:miter/>
              </a:ln>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46"/>
                  </a:lnSpc>
                </a:pPr>
              </a:p>
            </p:txBody>
          </p:sp>
        </p:grpSp>
        <p:sp>
          <p:nvSpPr>
            <p:cNvPr name="TextBox 19" id="19"/>
            <p:cNvSpPr txBox="true"/>
            <p:nvPr/>
          </p:nvSpPr>
          <p:spPr>
            <a:xfrm rot="0">
              <a:off x="148652" y="1938796"/>
              <a:ext cx="873083" cy="170629"/>
            </a:xfrm>
            <a:prstGeom prst="rect">
              <a:avLst/>
            </a:prstGeom>
          </p:spPr>
          <p:txBody>
            <a:bodyPr anchor="t" rtlCol="false" tIns="0" lIns="0" bIns="0" rIns="0">
              <a:spAutoFit/>
            </a:bodyPr>
            <a:lstStyle/>
            <a:p>
              <a:pPr algn="ctr">
                <a:lnSpc>
                  <a:spcPts val="1021"/>
                </a:lnSpc>
              </a:pPr>
              <a:r>
                <a:rPr lang="en-US" sz="850" spc="165">
                  <a:solidFill>
                    <a:srgbClr val="425048"/>
                  </a:solidFill>
                  <a:latin typeface="Open Sans"/>
                  <a:ea typeface="Open Sans"/>
                  <a:cs typeface="Open Sans"/>
                  <a:sym typeface="Open Sans"/>
                </a:rPr>
                <a:t>ID</a:t>
              </a:r>
            </a:p>
          </p:txBody>
        </p:sp>
        <p:grpSp>
          <p:nvGrpSpPr>
            <p:cNvPr name="Group 20" id="20"/>
            <p:cNvGrpSpPr/>
            <p:nvPr/>
          </p:nvGrpSpPr>
          <p:grpSpPr>
            <a:xfrm rot="0">
              <a:off x="4552547" y="1438917"/>
              <a:ext cx="1170388" cy="117038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49769E"/>
                </a:solid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46"/>
                  </a:lnSpc>
                </a:pPr>
              </a:p>
            </p:txBody>
          </p:sp>
        </p:grpSp>
        <p:sp>
          <p:nvSpPr>
            <p:cNvPr name="TextBox 23" id="23"/>
            <p:cNvSpPr txBox="true"/>
            <p:nvPr/>
          </p:nvSpPr>
          <p:spPr>
            <a:xfrm rot="0">
              <a:off x="4701200" y="1938796"/>
              <a:ext cx="873083" cy="170629"/>
            </a:xfrm>
            <a:prstGeom prst="rect">
              <a:avLst/>
            </a:prstGeom>
          </p:spPr>
          <p:txBody>
            <a:bodyPr anchor="t" rtlCol="false" tIns="0" lIns="0" bIns="0" rIns="0">
              <a:spAutoFit/>
            </a:bodyPr>
            <a:lstStyle/>
            <a:p>
              <a:pPr algn="ctr">
                <a:lnSpc>
                  <a:spcPts val="1021"/>
                </a:lnSpc>
              </a:pPr>
              <a:r>
                <a:rPr lang="en-US" sz="850" spc="165">
                  <a:solidFill>
                    <a:srgbClr val="425048"/>
                  </a:solidFill>
                  <a:latin typeface="Open Sans"/>
                  <a:ea typeface="Open Sans"/>
                  <a:cs typeface="Open Sans"/>
                  <a:sym typeface="Open Sans"/>
                </a:rPr>
                <a:t>LOSSES</a:t>
              </a:r>
            </a:p>
          </p:txBody>
        </p:sp>
        <p:sp>
          <p:nvSpPr>
            <p:cNvPr name="AutoShape 24" id="24"/>
            <p:cNvSpPr/>
            <p:nvPr/>
          </p:nvSpPr>
          <p:spPr>
            <a:xfrm flipH="true" flipV="true">
              <a:off x="2891040" y="2483295"/>
              <a:ext cx="0" cy="433872"/>
            </a:xfrm>
            <a:prstGeom prst="line">
              <a:avLst/>
            </a:prstGeom>
            <a:ln cap="flat" w="40846">
              <a:solidFill>
                <a:srgbClr val="49769E"/>
              </a:solidFill>
              <a:prstDash val="solid"/>
              <a:headEnd type="oval" len="lg" w="lg"/>
              <a:tailEnd type="oval" len="lg" w="lg"/>
            </a:ln>
          </p:spPr>
        </p:sp>
        <p:sp>
          <p:nvSpPr>
            <p:cNvPr name="AutoShape 25" id="25"/>
            <p:cNvSpPr/>
            <p:nvPr/>
          </p:nvSpPr>
          <p:spPr>
            <a:xfrm>
              <a:off x="4162290" y="2024111"/>
              <a:ext cx="390258" cy="0"/>
            </a:xfrm>
            <a:prstGeom prst="line">
              <a:avLst/>
            </a:prstGeom>
            <a:ln cap="flat" w="40846">
              <a:solidFill>
                <a:srgbClr val="49769E"/>
              </a:solidFill>
              <a:prstDash val="solid"/>
              <a:headEnd type="oval" len="lg" w="lg"/>
              <a:tailEnd type="oval" len="lg" w="lg"/>
            </a:ln>
          </p:spPr>
        </p:sp>
        <p:sp>
          <p:nvSpPr>
            <p:cNvPr name="AutoShape 26" id="26"/>
            <p:cNvSpPr/>
            <p:nvPr/>
          </p:nvSpPr>
          <p:spPr>
            <a:xfrm flipV="true">
              <a:off x="2891040" y="1170388"/>
              <a:ext cx="0" cy="394539"/>
            </a:xfrm>
            <a:prstGeom prst="line">
              <a:avLst/>
            </a:prstGeom>
            <a:ln cap="flat" w="40846">
              <a:solidFill>
                <a:srgbClr val="49769E"/>
              </a:solidFill>
              <a:prstDash val="solid"/>
              <a:headEnd type="oval" len="lg" w="lg"/>
              <a:tailEnd type="oval" len="lg" w="lg"/>
            </a:ln>
          </p:spPr>
        </p:sp>
        <p:sp>
          <p:nvSpPr>
            <p:cNvPr name="AutoShape 27" id="27"/>
            <p:cNvSpPr/>
            <p:nvPr/>
          </p:nvSpPr>
          <p:spPr>
            <a:xfrm>
              <a:off x="1170388" y="2024111"/>
              <a:ext cx="449402" cy="0"/>
            </a:xfrm>
            <a:prstGeom prst="line">
              <a:avLst/>
            </a:prstGeom>
            <a:ln cap="flat" w="40846">
              <a:solidFill>
                <a:srgbClr val="49769E"/>
              </a:solidFill>
              <a:prstDash val="solid"/>
              <a:headEnd type="oval" len="lg" w="lg"/>
              <a:tailEnd type="oval" len="lg" w="lg"/>
            </a:ln>
          </p:spPr>
        </p:sp>
      </p:grpSp>
      <p:grpSp>
        <p:nvGrpSpPr>
          <p:cNvPr name="Group 28" id="28"/>
          <p:cNvGrpSpPr/>
          <p:nvPr/>
        </p:nvGrpSpPr>
        <p:grpSpPr>
          <a:xfrm rot="-8100000">
            <a:off x="7721964" y="-2277042"/>
            <a:ext cx="1375435" cy="3527218"/>
            <a:chOff x="0" y="0"/>
            <a:chExt cx="544939" cy="1397463"/>
          </a:xfrm>
        </p:grpSpPr>
        <p:sp>
          <p:nvSpPr>
            <p:cNvPr name="Freeform 29" id="29"/>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30" id="30"/>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31" id="31"/>
          <p:cNvGrpSpPr/>
          <p:nvPr/>
        </p:nvGrpSpPr>
        <p:grpSpPr>
          <a:xfrm rot="-8100000">
            <a:off x="9438207" y="-809294"/>
            <a:ext cx="1409648" cy="3614954"/>
            <a:chOff x="0" y="0"/>
            <a:chExt cx="544939" cy="1397463"/>
          </a:xfrm>
        </p:grpSpPr>
        <p:sp>
          <p:nvSpPr>
            <p:cNvPr name="Freeform 32" id="32"/>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33" id="33"/>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34" id="34"/>
          <p:cNvGrpSpPr/>
          <p:nvPr/>
        </p:nvGrpSpPr>
        <p:grpSpPr>
          <a:xfrm rot="-8100000">
            <a:off x="6608790" y="-1002443"/>
            <a:ext cx="767428" cy="1968021"/>
            <a:chOff x="0" y="0"/>
            <a:chExt cx="544939" cy="1397463"/>
          </a:xfrm>
        </p:grpSpPr>
        <p:sp>
          <p:nvSpPr>
            <p:cNvPr name="Freeform 35" id="35"/>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36" id="36"/>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37" id="37"/>
          <p:cNvGrpSpPr/>
          <p:nvPr/>
        </p:nvGrpSpPr>
        <p:grpSpPr>
          <a:xfrm rot="2700000">
            <a:off x="-130147" y="4150936"/>
            <a:ext cx="1723334" cy="4419383"/>
            <a:chOff x="0" y="0"/>
            <a:chExt cx="544939" cy="1397463"/>
          </a:xfrm>
        </p:grpSpPr>
        <p:sp>
          <p:nvSpPr>
            <p:cNvPr name="Freeform 38" id="38"/>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39" id="39"/>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40" id="40"/>
          <p:cNvGrpSpPr/>
          <p:nvPr/>
        </p:nvGrpSpPr>
        <p:grpSpPr>
          <a:xfrm rot="2700000">
            <a:off x="-1068114" y="2745107"/>
            <a:ext cx="1342800" cy="3443528"/>
            <a:chOff x="0" y="0"/>
            <a:chExt cx="544939" cy="1397463"/>
          </a:xfrm>
        </p:grpSpPr>
        <p:sp>
          <p:nvSpPr>
            <p:cNvPr name="Freeform 41" id="41"/>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42" id="42"/>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43" id="43"/>
          <p:cNvGrpSpPr/>
          <p:nvPr/>
        </p:nvGrpSpPr>
        <p:grpSpPr>
          <a:xfrm rot="2700000">
            <a:off x="25727" y="5604535"/>
            <a:ext cx="1723334" cy="4419383"/>
            <a:chOff x="0" y="0"/>
            <a:chExt cx="544939" cy="1397463"/>
          </a:xfrm>
        </p:grpSpPr>
        <p:sp>
          <p:nvSpPr>
            <p:cNvPr name="Freeform 44" id="44"/>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45" id="45"/>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46" id="46"/>
          <p:cNvGrpSpPr/>
          <p:nvPr/>
        </p:nvGrpSpPr>
        <p:grpSpPr>
          <a:xfrm rot="0">
            <a:off x="3695964" y="370532"/>
            <a:ext cx="721975" cy="721975"/>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9769E"/>
            </a:solidFill>
          </p:spPr>
        </p:sp>
        <p:sp>
          <p:nvSpPr>
            <p:cNvPr name="TextBox 48" id="48"/>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49" id="49"/>
          <p:cNvGrpSpPr/>
          <p:nvPr/>
        </p:nvGrpSpPr>
        <p:grpSpPr>
          <a:xfrm rot="0">
            <a:off x="7606033" y="5409346"/>
            <a:ext cx="951282" cy="951282"/>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51" id="51"/>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52" id="52"/>
          <p:cNvGrpSpPr/>
          <p:nvPr/>
        </p:nvGrpSpPr>
        <p:grpSpPr>
          <a:xfrm rot="0">
            <a:off x="731520" y="423118"/>
            <a:ext cx="1357006" cy="1357006"/>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54" id="54"/>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sp>
        <p:nvSpPr>
          <p:cNvPr name="Freeform 55" id="55"/>
          <p:cNvSpPr/>
          <p:nvPr/>
        </p:nvSpPr>
        <p:spPr>
          <a:xfrm flipH="false" flipV="false" rot="0">
            <a:off x="8670245" y="6231845"/>
            <a:ext cx="1083355" cy="1083355"/>
          </a:xfrm>
          <a:custGeom>
            <a:avLst/>
            <a:gdLst/>
            <a:ahLst/>
            <a:cxnLst/>
            <a:rect r="r" b="b" t="t" l="l"/>
            <a:pathLst>
              <a:path h="1083355" w="1083355">
                <a:moveTo>
                  <a:pt x="0" y="0"/>
                </a:moveTo>
                <a:lnTo>
                  <a:pt x="1083355" y="0"/>
                </a:lnTo>
                <a:lnTo>
                  <a:pt x="1083355" y="1083355"/>
                </a:lnTo>
                <a:lnTo>
                  <a:pt x="0" y="1083355"/>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421051" y="1132641"/>
            <a:ext cx="4911497" cy="871982"/>
          </a:xfrm>
          <a:prstGeom prst="rect">
            <a:avLst/>
          </a:prstGeom>
        </p:spPr>
        <p:txBody>
          <a:bodyPr anchor="t" rtlCol="false" tIns="0" lIns="0" bIns="0" rIns="0">
            <a:spAutoFit/>
          </a:bodyPr>
          <a:lstStyle/>
          <a:p>
            <a:pPr algn="ctr" marL="0" indent="0" lvl="0">
              <a:lnSpc>
                <a:spcPts val="3424"/>
              </a:lnSpc>
              <a:spcBef>
                <a:spcPct val="0"/>
              </a:spcBef>
            </a:pPr>
            <a:r>
              <a:rPr lang="en-US" b="true" sz="3200">
                <a:solidFill>
                  <a:srgbClr val="255366"/>
                </a:solidFill>
                <a:latin typeface="Aileron Ultra-Bold"/>
                <a:ea typeface="Aileron Ultra-Bold"/>
                <a:cs typeface="Aileron Ultra-Bold"/>
                <a:sym typeface="Aileron Ultra-Bold"/>
              </a:rPr>
              <a:t>Explicación Modelo relacional</a:t>
            </a:r>
          </a:p>
        </p:txBody>
      </p:sp>
      <p:sp>
        <p:nvSpPr>
          <p:cNvPr name="TextBox 3" id="3"/>
          <p:cNvSpPr txBox="true"/>
          <p:nvPr/>
        </p:nvSpPr>
        <p:spPr>
          <a:xfrm rot="0">
            <a:off x="1578286" y="2351203"/>
            <a:ext cx="6597028" cy="3771900"/>
          </a:xfrm>
          <a:prstGeom prst="rect">
            <a:avLst/>
          </a:prstGeom>
        </p:spPr>
        <p:txBody>
          <a:bodyPr anchor="t" rtlCol="false" tIns="0" lIns="0" bIns="0" rIns="0">
            <a:spAutoFit/>
          </a:bodyPr>
          <a:lstStyle/>
          <a:p>
            <a:pPr algn="l">
              <a:lnSpc>
                <a:spcPts val="1651"/>
              </a:lnSpc>
            </a:pPr>
            <a:r>
              <a:rPr lang="en-US" sz="1375" spc="266">
                <a:solidFill>
                  <a:srgbClr val="425048"/>
                </a:solidFill>
                <a:latin typeface="Open Sans"/>
                <a:ea typeface="Open Sans"/>
                <a:cs typeface="Open Sans"/>
                <a:sym typeface="Open Sans"/>
              </a:rPr>
              <a:t>El modelo entidad-relación representa la estructura de datos de mi programa del ahorcado. En el centro se encuentra la entidad Players, que contiene información sobre los jugadores. Esta entidad tiene los siguientes atributos:</a:t>
            </a:r>
          </a:p>
          <a:p>
            <a:pPr algn="l">
              <a:lnSpc>
                <a:spcPts val="1651"/>
              </a:lnSpc>
            </a:pPr>
          </a:p>
          <a:p>
            <a:pPr algn="l" marL="297047" indent="-148523" lvl="1">
              <a:lnSpc>
                <a:spcPts val="1651"/>
              </a:lnSpc>
              <a:buFont typeface="Arial"/>
              <a:buChar char="•"/>
            </a:pPr>
            <a:r>
              <a:rPr lang="en-US" sz="1375" spc="266">
                <a:solidFill>
                  <a:srgbClr val="425048"/>
                </a:solidFill>
                <a:latin typeface="Open Sans"/>
                <a:ea typeface="Open Sans"/>
                <a:cs typeface="Open Sans"/>
                <a:sym typeface="Open Sans"/>
              </a:rPr>
              <a:t>ID: Identificador único de cada jugador (clave primaria).</a:t>
            </a:r>
          </a:p>
          <a:p>
            <a:pPr algn="l" marL="297047" indent="-148523" lvl="1">
              <a:lnSpc>
                <a:spcPts val="1651"/>
              </a:lnSpc>
              <a:buFont typeface="Arial"/>
              <a:buChar char="•"/>
            </a:pPr>
            <a:r>
              <a:rPr lang="en-US" sz="1375" spc="266">
                <a:solidFill>
                  <a:srgbClr val="425048"/>
                </a:solidFill>
                <a:latin typeface="Open Sans"/>
                <a:ea typeface="Open Sans"/>
                <a:cs typeface="Open Sans"/>
                <a:sym typeface="Open Sans"/>
              </a:rPr>
              <a:t>Name: Nombre del jugador.</a:t>
            </a:r>
          </a:p>
          <a:p>
            <a:pPr algn="l" marL="297047" indent="-148523" lvl="1">
              <a:lnSpc>
                <a:spcPts val="1651"/>
              </a:lnSpc>
              <a:buFont typeface="Arial"/>
              <a:buChar char="•"/>
            </a:pPr>
            <a:r>
              <a:rPr lang="en-US" sz="1375" spc="266">
                <a:solidFill>
                  <a:srgbClr val="425048"/>
                </a:solidFill>
                <a:latin typeface="Open Sans"/>
                <a:ea typeface="Open Sans"/>
                <a:cs typeface="Open Sans"/>
                <a:sym typeface="Open Sans"/>
              </a:rPr>
              <a:t>Wins: Número de partidas ganadas por el jugador.</a:t>
            </a:r>
          </a:p>
          <a:p>
            <a:pPr algn="l" marL="297047" indent="-148523" lvl="1">
              <a:lnSpc>
                <a:spcPts val="1651"/>
              </a:lnSpc>
              <a:buFont typeface="Arial"/>
              <a:buChar char="•"/>
            </a:pPr>
            <a:r>
              <a:rPr lang="en-US" sz="1375" spc="266">
                <a:solidFill>
                  <a:srgbClr val="425048"/>
                </a:solidFill>
                <a:latin typeface="Open Sans"/>
                <a:ea typeface="Open Sans"/>
                <a:cs typeface="Open Sans"/>
                <a:sym typeface="Open Sans"/>
              </a:rPr>
              <a:t>Losses: Número de partidas perdidas por el jugador.</a:t>
            </a:r>
          </a:p>
          <a:p>
            <a:pPr algn="l">
              <a:lnSpc>
                <a:spcPts val="1651"/>
              </a:lnSpc>
            </a:pPr>
          </a:p>
          <a:p>
            <a:pPr algn="l">
              <a:lnSpc>
                <a:spcPts val="1651"/>
              </a:lnSpc>
            </a:pPr>
            <a:r>
              <a:rPr lang="en-US" sz="1375" spc="266">
                <a:solidFill>
                  <a:srgbClr val="425048"/>
                </a:solidFill>
                <a:latin typeface="Open Sans"/>
                <a:ea typeface="Open Sans"/>
                <a:cs typeface="Open Sans"/>
                <a:sym typeface="Open Sans"/>
              </a:rPr>
              <a:t>Cada atributo está conectado directamente a la entidad principal, lo que garantiza que todos los datos estén organizados y relacionados con el jugador correspondiente. Esto facilita la gestión de datos, como registrar nuevos jugadores o actualizar sus estadísticas.</a:t>
            </a:r>
          </a:p>
          <a:p>
            <a:pPr algn="l">
              <a:lnSpc>
                <a:spcPts val="1651"/>
              </a:lnSpc>
            </a:pPr>
          </a:p>
        </p:txBody>
      </p:sp>
      <p:grpSp>
        <p:nvGrpSpPr>
          <p:cNvPr name="Group 4" id="4"/>
          <p:cNvGrpSpPr/>
          <p:nvPr/>
        </p:nvGrpSpPr>
        <p:grpSpPr>
          <a:xfrm rot="2700000">
            <a:off x="-612394" y="5787354"/>
            <a:ext cx="1723334" cy="4419383"/>
            <a:chOff x="0" y="0"/>
            <a:chExt cx="544939" cy="1397463"/>
          </a:xfrm>
        </p:grpSpPr>
        <p:sp>
          <p:nvSpPr>
            <p:cNvPr name="Freeform 5" id="5"/>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6" id="6"/>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7" id="7"/>
          <p:cNvGrpSpPr/>
          <p:nvPr/>
        </p:nvGrpSpPr>
        <p:grpSpPr>
          <a:xfrm rot="2700000">
            <a:off x="-1143393" y="3562415"/>
            <a:ext cx="1342800" cy="3443528"/>
            <a:chOff x="0" y="0"/>
            <a:chExt cx="544939" cy="1397463"/>
          </a:xfrm>
        </p:grpSpPr>
        <p:sp>
          <p:nvSpPr>
            <p:cNvPr name="Freeform 8" id="8"/>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9" id="9"/>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10" id="10"/>
          <p:cNvGrpSpPr/>
          <p:nvPr/>
        </p:nvGrpSpPr>
        <p:grpSpPr>
          <a:xfrm rot="2700000">
            <a:off x="993593" y="5787354"/>
            <a:ext cx="1723334" cy="4419383"/>
            <a:chOff x="0" y="0"/>
            <a:chExt cx="544939" cy="1397463"/>
          </a:xfrm>
        </p:grpSpPr>
        <p:sp>
          <p:nvSpPr>
            <p:cNvPr name="Freeform 11" id="11"/>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12" id="12"/>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13" id="13"/>
          <p:cNvGrpSpPr/>
          <p:nvPr/>
        </p:nvGrpSpPr>
        <p:grpSpPr>
          <a:xfrm rot="0">
            <a:off x="3868029" y="149104"/>
            <a:ext cx="721975" cy="72197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9769E"/>
            </a:solidFill>
          </p:spPr>
        </p:sp>
        <p:sp>
          <p:nvSpPr>
            <p:cNvPr name="TextBox 15" id="15"/>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16" id="16"/>
          <p:cNvGrpSpPr/>
          <p:nvPr/>
        </p:nvGrpSpPr>
        <p:grpSpPr>
          <a:xfrm rot="0">
            <a:off x="8305048" y="4237153"/>
            <a:ext cx="951282" cy="95128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18" id="18"/>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19" id="19"/>
          <p:cNvGrpSpPr/>
          <p:nvPr/>
        </p:nvGrpSpPr>
        <p:grpSpPr>
          <a:xfrm rot="0">
            <a:off x="498254" y="192576"/>
            <a:ext cx="1357006" cy="135700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21" id="21"/>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22" id="22"/>
          <p:cNvGrpSpPr/>
          <p:nvPr/>
        </p:nvGrpSpPr>
        <p:grpSpPr>
          <a:xfrm rot="-8100000">
            <a:off x="7645411" y="-2395337"/>
            <a:ext cx="1375435" cy="3527218"/>
            <a:chOff x="0" y="0"/>
            <a:chExt cx="544939" cy="1397463"/>
          </a:xfrm>
        </p:grpSpPr>
        <p:sp>
          <p:nvSpPr>
            <p:cNvPr name="Freeform 23" id="23"/>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24" id="24"/>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25" id="25"/>
          <p:cNvGrpSpPr/>
          <p:nvPr/>
        </p:nvGrpSpPr>
        <p:grpSpPr>
          <a:xfrm rot="-8100000">
            <a:off x="9438207" y="-809294"/>
            <a:ext cx="1409648" cy="3614954"/>
            <a:chOff x="0" y="0"/>
            <a:chExt cx="544939" cy="1397463"/>
          </a:xfrm>
        </p:grpSpPr>
        <p:sp>
          <p:nvSpPr>
            <p:cNvPr name="Freeform 26" id="26"/>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27" id="27"/>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28" id="28"/>
          <p:cNvGrpSpPr/>
          <p:nvPr/>
        </p:nvGrpSpPr>
        <p:grpSpPr>
          <a:xfrm rot="-8100000">
            <a:off x="6608790" y="-1002443"/>
            <a:ext cx="767428" cy="1968021"/>
            <a:chOff x="0" y="0"/>
            <a:chExt cx="544939" cy="1397463"/>
          </a:xfrm>
        </p:grpSpPr>
        <p:sp>
          <p:nvSpPr>
            <p:cNvPr name="Freeform 29" id="29"/>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30" id="30"/>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sp>
        <p:nvSpPr>
          <p:cNvPr name="Freeform 31" id="31"/>
          <p:cNvSpPr/>
          <p:nvPr/>
        </p:nvSpPr>
        <p:spPr>
          <a:xfrm flipH="false" flipV="false" rot="0">
            <a:off x="8670245" y="6231845"/>
            <a:ext cx="1083355" cy="1083355"/>
          </a:xfrm>
          <a:custGeom>
            <a:avLst/>
            <a:gdLst/>
            <a:ahLst/>
            <a:cxnLst/>
            <a:rect r="r" b="b" t="t" l="l"/>
            <a:pathLst>
              <a:path h="1083355" w="1083355">
                <a:moveTo>
                  <a:pt x="0" y="0"/>
                </a:moveTo>
                <a:lnTo>
                  <a:pt x="1083355" y="0"/>
                </a:lnTo>
                <a:lnTo>
                  <a:pt x="1083355" y="1083355"/>
                </a:lnTo>
                <a:lnTo>
                  <a:pt x="0" y="1083355"/>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70245" y="6231845"/>
            <a:ext cx="1083355" cy="1083355"/>
          </a:xfrm>
          <a:custGeom>
            <a:avLst/>
            <a:gdLst/>
            <a:ahLst/>
            <a:cxnLst/>
            <a:rect r="r" b="b" t="t" l="l"/>
            <a:pathLst>
              <a:path h="1083355" w="1083355">
                <a:moveTo>
                  <a:pt x="0" y="0"/>
                </a:moveTo>
                <a:lnTo>
                  <a:pt x="1083355" y="0"/>
                </a:lnTo>
                <a:lnTo>
                  <a:pt x="1083355" y="1083355"/>
                </a:lnTo>
                <a:lnTo>
                  <a:pt x="0" y="1083355"/>
                </a:lnTo>
                <a:lnTo>
                  <a:pt x="0" y="0"/>
                </a:lnTo>
                <a:close/>
              </a:path>
            </a:pathLst>
          </a:custGeom>
          <a:blipFill>
            <a:blip r:embed="rId2"/>
            <a:stretch>
              <a:fillRect l="0" t="0" r="0" b="0"/>
            </a:stretch>
          </a:blipFill>
        </p:spPr>
      </p:sp>
      <p:sp>
        <p:nvSpPr>
          <p:cNvPr name="TextBox 3" id="3"/>
          <p:cNvSpPr txBox="true"/>
          <p:nvPr/>
        </p:nvSpPr>
        <p:spPr>
          <a:xfrm rot="0">
            <a:off x="2421051" y="446754"/>
            <a:ext cx="4911497" cy="871982"/>
          </a:xfrm>
          <a:prstGeom prst="rect">
            <a:avLst/>
          </a:prstGeom>
        </p:spPr>
        <p:txBody>
          <a:bodyPr anchor="t" rtlCol="false" tIns="0" lIns="0" bIns="0" rIns="0">
            <a:spAutoFit/>
          </a:bodyPr>
          <a:lstStyle/>
          <a:p>
            <a:pPr algn="ctr" marL="0" indent="0" lvl="0">
              <a:lnSpc>
                <a:spcPts val="3424"/>
              </a:lnSpc>
              <a:spcBef>
                <a:spcPct val="0"/>
              </a:spcBef>
            </a:pPr>
            <a:r>
              <a:rPr lang="en-US" b="true" sz="3200">
                <a:solidFill>
                  <a:srgbClr val="255366"/>
                </a:solidFill>
                <a:latin typeface="Aileron Ultra-Bold"/>
                <a:ea typeface="Aileron Ultra-Bold"/>
                <a:cs typeface="Aileron Ultra-Bold"/>
                <a:sym typeface="Aileron Ultra-Bold"/>
              </a:rPr>
              <a:t>Justificación de la Normalización</a:t>
            </a:r>
          </a:p>
        </p:txBody>
      </p:sp>
      <p:sp>
        <p:nvSpPr>
          <p:cNvPr name="TextBox 4" id="4"/>
          <p:cNvSpPr txBox="true"/>
          <p:nvPr/>
        </p:nvSpPr>
        <p:spPr>
          <a:xfrm rot="0">
            <a:off x="1800166" y="1486732"/>
            <a:ext cx="6153268" cy="5286791"/>
          </a:xfrm>
          <a:prstGeom prst="rect">
            <a:avLst/>
          </a:prstGeom>
        </p:spPr>
        <p:txBody>
          <a:bodyPr anchor="t" rtlCol="false" tIns="0" lIns="0" bIns="0" rIns="0">
            <a:spAutoFit/>
          </a:bodyPr>
          <a:lstStyle/>
          <a:p>
            <a:pPr algn="l">
              <a:lnSpc>
                <a:spcPts val="1539"/>
              </a:lnSpc>
            </a:pPr>
            <a:r>
              <a:rPr lang="en-US" sz="1283" spc="248">
                <a:solidFill>
                  <a:srgbClr val="425048"/>
                </a:solidFill>
                <a:latin typeface="Open Sans"/>
                <a:ea typeface="Open Sans"/>
                <a:cs typeface="Open Sans"/>
                <a:sym typeface="Open Sans"/>
              </a:rPr>
              <a:t>La tabla Players ya está normalizada porque cumple con las siguientes condiciones:</a:t>
            </a:r>
          </a:p>
          <a:p>
            <a:pPr algn="l">
              <a:lnSpc>
                <a:spcPts val="1539"/>
              </a:lnSpc>
            </a:pPr>
          </a:p>
          <a:p>
            <a:pPr algn="l" marL="277065" indent="-138533" lvl="1">
              <a:lnSpc>
                <a:spcPts val="1539"/>
              </a:lnSpc>
              <a:buFont typeface="Arial"/>
              <a:buChar char="•"/>
            </a:pPr>
            <a:r>
              <a:rPr lang="en-US" sz="1283" spc="248">
                <a:solidFill>
                  <a:srgbClr val="425048"/>
                </a:solidFill>
                <a:latin typeface="Open Sans"/>
                <a:ea typeface="Open Sans"/>
                <a:cs typeface="Open Sans"/>
                <a:sym typeface="Open Sans"/>
              </a:rPr>
              <a:t>Primera Forma Normal (1FN):</a:t>
            </a:r>
          </a:p>
          <a:p>
            <a:pPr algn="l">
              <a:lnSpc>
                <a:spcPts val="1539"/>
              </a:lnSpc>
            </a:pPr>
          </a:p>
          <a:p>
            <a:pPr algn="l">
              <a:lnSpc>
                <a:spcPts val="1539"/>
              </a:lnSpc>
            </a:pPr>
            <a:r>
              <a:rPr lang="en-US" sz="1283" spc="248">
                <a:solidFill>
                  <a:srgbClr val="425048"/>
                </a:solidFill>
                <a:latin typeface="Open Sans"/>
                <a:ea typeface="Open Sans"/>
                <a:cs typeface="Open Sans"/>
                <a:sym typeface="Open Sans"/>
              </a:rPr>
              <a:t>Todos los datos están organizados en filas y columnas.</a:t>
            </a:r>
          </a:p>
          <a:p>
            <a:pPr algn="l">
              <a:lnSpc>
                <a:spcPts val="1539"/>
              </a:lnSpc>
            </a:pPr>
            <a:r>
              <a:rPr lang="en-US" sz="1283" spc="248">
                <a:solidFill>
                  <a:srgbClr val="425048"/>
                </a:solidFill>
                <a:latin typeface="Open Sans"/>
                <a:ea typeface="Open Sans"/>
                <a:cs typeface="Open Sans"/>
                <a:sym typeface="Open Sans"/>
              </a:rPr>
              <a:t>Cada columna contiene valores atómicos (no hay listas ni valores compuestos).</a:t>
            </a:r>
          </a:p>
          <a:p>
            <a:pPr algn="l">
              <a:lnSpc>
                <a:spcPts val="1539"/>
              </a:lnSpc>
            </a:pPr>
            <a:r>
              <a:rPr lang="en-US" sz="1283" spc="248">
                <a:solidFill>
                  <a:srgbClr val="425048"/>
                </a:solidFill>
                <a:latin typeface="Open Sans"/>
                <a:ea typeface="Open Sans"/>
                <a:cs typeface="Open Sans"/>
                <a:sym typeface="Open Sans"/>
              </a:rPr>
              <a:t>No hay duplicidad de datos dentro de las filas.</a:t>
            </a:r>
          </a:p>
          <a:p>
            <a:pPr algn="l">
              <a:lnSpc>
                <a:spcPts val="1539"/>
              </a:lnSpc>
            </a:pPr>
          </a:p>
          <a:p>
            <a:pPr algn="l" marL="277065" indent="-138533" lvl="1">
              <a:lnSpc>
                <a:spcPts val="1539"/>
              </a:lnSpc>
              <a:buFont typeface="Arial"/>
              <a:buChar char="•"/>
            </a:pPr>
            <a:r>
              <a:rPr lang="en-US" sz="1283" spc="248">
                <a:solidFill>
                  <a:srgbClr val="425048"/>
                </a:solidFill>
                <a:latin typeface="Open Sans"/>
                <a:ea typeface="Open Sans"/>
                <a:cs typeface="Open Sans"/>
                <a:sym typeface="Open Sans"/>
              </a:rPr>
              <a:t>Segunda Forma Normal (2FN):</a:t>
            </a:r>
          </a:p>
          <a:p>
            <a:pPr algn="l">
              <a:lnSpc>
                <a:spcPts val="1539"/>
              </a:lnSpc>
            </a:pPr>
          </a:p>
          <a:p>
            <a:pPr algn="l">
              <a:lnSpc>
                <a:spcPts val="1539"/>
              </a:lnSpc>
            </a:pPr>
            <a:r>
              <a:rPr lang="en-US" sz="1283" spc="248">
                <a:solidFill>
                  <a:srgbClr val="425048"/>
                </a:solidFill>
                <a:latin typeface="Open Sans"/>
                <a:ea typeface="Open Sans"/>
                <a:cs typeface="Open Sans"/>
                <a:sym typeface="Open Sans"/>
              </a:rPr>
              <a:t>Cada campo de la tabla depende completamente de la clave primaria (ID).</a:t>
            </a:r>
          </a:p>
          <a:p>
            <a:pPr algn="l">
              <a:lnSpc>
                <a:spcPts val="1539"/>
              </a:lnSpc>
            </a:pPr>
            <a:r>
              <a:rPr lang="en-US" sz="1283" spc="248">
                <a:solidFill>
                  <a:srgbClr val="425048"/>
                </a:solidFill>
                <a:latin typeface="Open Sans"/>
                <a:ea typeface="Open Sans"/>
                <a:cs typeface="Open Sans"/>
                <a:sym typeface="Open Sans"/>
              </a:rPr>
              <a:t>Los atributos Name, Wins y Losses no tienen dependencia parcial.</a:t>
            </a:r>
          </a:p>
          <a:p>
            <a:pPr algn="l">
              <a:lnSpc>
                <a:spcPts val="1539"/>
              </a:lnSpc>
            </a:pPr>
          </a:p>
          <a:p>
            <a:pPr algn="l" marL="277065" indent="-138533" lvl="1">
              <a:lnSpc>
                <a:spcPts val="1539"/>
              </a:lnSpc>
              <a:buFont typeface="Arial"/>
              <a:buChar char="•"/>
            </a:pPr>
            <a:r>
              <a:rPr lang="en-US" sz="1283" spc="248">
                <a:solidFill>
                  <a:srgbClr val="425048"/>
                </a:solidFill>
                <a:latin typeface="Open Sans"/>
                <a:ea typeface="Open Sans"/>
                <a:cs typeface="Open Sans"/>
                <a:sym typeface="Open Sans"/>
              </a:rPr>
              <a:t>Tercera Forma Normal (3FN):</a:t>
            </a:r>
          </a:p>
          <a:p>
            <a:pPr algn="l">
              <a:lnSpc>
                <a:spcPts val="1539"/>
              </a:lnSpc>
            </a:pPr>
          </a:p>
          <a:p>
            <a:pPr algn="l">
              <a:lnSpc>
                <a:spcPts val="1539"/>
              </a:lnSpc>
            </a:pPr>
            <a:r>
              <a:rPr lang="en-US" sz="1283" spc="248">
                <a:solidFill>
                  <a:srgbClr val="425048"/>
                </a:solidFill>
                <a:latin typeface="Open Sans"/>
                <a:ea typeface="Open Sans"/>
                <a:cs typeface="Open Sans"/>
                <a:sym typeface="Open Sans"/>
              </a:rPr>
              <a:t>No existen dependencias transitivas entre los campos.</a:t>
            </a:r>
          </a:p>
          <a:p>
            <a:pPr algn="l">
              <a:lnSpc>
                <a:spcPts val="1539"/>
              </a:lnSpc>
            </a:pPr>
            <a:r>
              <a:rPr lang="en-US" sz="1283" spc="248">
                <a:solidFill>
                  <a:srgbClr val="425048"/>
                </a:solidFill>
                <a:latin typeface="Open Sans"/>
                <a:ea typeface="Open Sans"/>
                <a:cs typeface="Open Sans"/>
                <a:sym typeface="Open Sans"/>
              </a:rPr>
              <a:t>Cada atributo depende únicamente de la clave primaria (ID), sin depender unos de otros.</a:t>
            </a:r>
          </a:p>
          <a:p>
            <a:pPr algn="l">
              <a:lnSpc>
                <a:spcPts val="1539"/>
              </a:lnSpc>
            </a:pPr>
            <a:r>
              <a:rPr lang="en-US" sz="1283" spc="248">
                <a:solidFill>
                  <a:srgbClr val="425048"/>
                </a:solidFill>
                <a:latin typeface="Open Sans"/>
                <a:ea typeface="Open Sans"/>
                <a:cs typeface="Open Sans"/>
                <a:sym typeface="Open Sans"/>
              </a:rPr>
              <a:t>Por lo tanto, la tabla está correctamente diseñada, evitando redundancias y asegurando la integridad de los datos. No es necesario aplicar más pasos de normalización.</a:t>
            </a:r>
          </a:p>
          <a:p>
            <a:pPr algn="l">
              <a:lnSpc>
                <a:spcPts val="1539"/>
              </a:lnSpc>
            </a:pPr>
          </a:p>
        </p:txBody>
      </p:sp>
      <p:grpSp>
        <p:nvGrpSpPr>
          <p:cNvPr name="Group 5" id="5"/>
          <p:cNvGrpSpPr/>
          <p:nvPr/>
        </p:nvGrpSpPr>
        <p:grpSpPr>
          <a:xfrm rot="2700000">
            <a:off x="-854104" y="6193932"/>
            <a:ext cx="1723334" cy="4419383"/>
            <a:chOff x="0" y="0"/>
            <a:chExt cx="544939" cy="1397463"/>
          </a:xfrm>
        </p:grpSpPr>
        <p:sp>
          <p:nvSpPr>
            <p:cNvPr name="Freeform 6" id="6"/>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7" id="7"/>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8" id="8"/>
          <p:cNvGrpSpPr/>
          <p:nvPr/>
        </p:nvGrpSpPr>
        <p:grpSpPr>
          <a:xfrm rot="2700000">
            <a:off x="-1052963" y="3909192"/>
            <a:ext cx="1342800" cy="3443528"/>
            <a:chOff x="0" y="0"/>
            <a:chExt cx="544939" cy="1397463"/>
          </a:xfrm>
        </p:grpSpPr>
        <p:sp>
          <p:nvSpPr>
            <p:cNvPr name="Freeform 9" id="9"/>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0" id="10"/>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11" id="11"/>
          <p:cNvGrpSpPr/>
          <p:nvPr/>
        </p:nvGrpSpPr>
        <p:grpSpPr>
          <a:xfrm rot="2700000">
            <a:off x="751883" y="6193932"/>
            <a:ext cx="1723334" cy="4419383"/>
            <a:chOff x="0" y="0"/>
            <a:chExt cx="544939" cy="1397463"/>
          </a:xfrm>
        </p:grpSpPr>
        <p:sp>
          <p:nvSpPr>
            <p:cNvPr name="Freeform 12" id="12"/>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13" id="13"/>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14" id="14"/>
          <p:cNvGrpSpPr/>
          <p:nvPr/>
        </p:nvGrpSpPr>
        <p:grpSpPr>
          <a:xfrm rot="0">
            <a:off x="431682" y="1318737"/>
            <a:ext cx="721975" cy="72197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9769E"/>
            </a:solidFill>
          </p:spPr>
        </p:sp>
        <p:sp>
          <p:nvSpPr>
            <p:cNvPr name="TextBox 16" id="16"/>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17" id="17"/>
          <p:cNvGrpSpPr/>
          <p:nvPr/>
        </p:nvGrpSpPr>
        <p:grpSpPr>
          <a:xfrm rot="0">
            <a:off x="8546439" y="3938733"/>
            <a:ext cx="951282" cy="9512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19" id="19"/>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20" id="20"/>
          <p:cNvGrpSpPr/>
          <p:nvPr/>
        </p:nvGrpSpPr>
        <p:grpSpPr>
          <a:xfrm rot="0">
            <a:off x="1075540" y="173536"/>
            <a:ext cx="910082" cy="9100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22" id="22"/>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23" id="23"/>
          <p:cNvGrpSpPr/>
          <p:nvPr/>
        </p:nvGrpSpPr>
        <p:grpSpPr>
          <a:xfrm rot="-8100000">
            <a:off x="8459283" y="-2322993"/>
            <a:ext cx="1375435" cy="3527218"/>
            <a:chOff x="0" y="0"/>
            <a:chExt cx="544939" cy="1397463"/>
          </a:xfrm>
        </p:grpSpPr>
        <p:sp>
          <p:nvSpPr>
            <p:cNvPr name="Freeform 24" id="24"/>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25" id="25"/>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26" id="26"/>
          <p:cNvGrpSpPr/>
          <p:nvPr/>
        </p:nvGrpSpPr>
        <p:grpSpPr>
          <a:xfrm rot="-8100000">
            <a:off x="9376689" y="-194369"/>
            <a:ext cx="1409648" cy="3614954"/>
            <a:chOff x="0" y="0"/>
            <a:chExt cx="544939" cy="1397463"/>
          </a:xfrm>
        </p:grpSpPr>
        <p:sp>
          <p:nvSpPr>
            <p:cNvPr name="Freeform 27" id="27"/>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28" id="28"/>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29" id="29"/>
          <p:cNvGrpSpPr/>
          <p:nvPr/>
        </p:nvGrpSpPr>
        <p:grpSpPr>
          <a:xfrm rot="-8100000">
            <a:off x="7422661" y="-930099"/>
            <a:ext cx="767428" cy="1968021"/>
            <a:chOff x="0" y="0"/>
            <a:chExt cx="544939" cy="1397463"/>
          </a:xfrm>
        </p:grpSpPr>
        <p:sp>
          <p:nvSpPr>
            <p:cNvPr name="Freeform 30" id="30"/>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31" id="31"/>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32" id="32"/>
          <p:cNvGrpSpPr/>
          <p:nvPr/>
        </p:nvGrpSpPr>
        <p:grpSpPr>
          <a:xfrm rot="2700000">
            <a:off x="-1947654" y="2448791"/>
            <a:ext cx="1723334" cy="4419383"/>
            <a:chOff x="0" y="0"/>
            <a:chExt cx="544939" cy="1397463"/>
          </a:xfrm>
        </p:grpSpPr>
        <p:sp>
          <p:nvSpPr>
            <p:cNvPr name="Freeform 33" id="33"/>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34" id="34"/>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13421" y="6773522"/>
            <a:ext cx="438255" cy="43825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4" id="4"/>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5" id="5"/>
          <p:cNvGrpSpPr/>
          <p:nvPr/>
        </p:nvGrpSpPr>
        <p:grpSpPr>
          <a:xfrm rot="-8100000">
            <a:off x="5538388" y="-2944100"/>
            <a:ext cx="1375435" cy="3527218"/>
            <a:chOff x="0" y="0"/>
            <a:chExt cx="544939" cy="1397463"/>
          </a:xfrm>
        </p:grpSpPr>
        <p:sp>
          <p:nvSpPr>
            <p:cNvPr name="Freeform 6" id="6"/>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7" id="7"/>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8" id="8"/>
          <p:cNvGrpSpPr/>
          <p:nvPr/>
        </p:nvGrpSpPr>
        <p:grpSpPr>
          <a:xfrm rot="-8100000">
            <a:off x="8725592" y="-2348372"/>
            <a:ext cx="1409648" cy="3614954"/>
            <a:chOff x="0" y="0"/>
            <a:chExt cx="544939" cy="1397463"/>
          </a:xfrm>
        </p:grpSpPr>
        <p:sp>
          <p:nvSpPr>
            <p:cNvPr name="Freeform 9" id="9"/>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0" id="10"/>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11" id="11"/>
          <p:cNvGrpSpPr/>
          <p:nvPr/>
        </p:nvGrpSpPr>
        <p:grpSpPr>
          <a:xfrm rot="-8100000">
            <a:off x="4709756" y="-1398279"/>
            <a:ext cx="767428" cy="1968021"/>
            <a:chOff x="0" y="0"/>
            <a:chExt cx="544939" cy="1397463"/>
          </a:xfrm>
        </p:grpSpPr>
        <p:sp>
          <p:nvSpPr>
            <p:cNvPr name="Freeform 12" id="12"/>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3" id="13"/>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14" id="14"/>
          <p:cNvGrpSpPr/>
          <p:nvPr/>
        </p:nvGrpSpPr>
        <p:grpSpPr>
          <a:xfrm rot="2700000">
            <a:off x="-1171867" y="6401921"/>
            <a:ext cx="1723334" cy="4419383"/>
            <a:chOff x="0" y="0"/>
            <a:chExt cx="544939" cy="1397463"/>
          </a:xfrm>
        </p:grpSpPr>
        <p:sp>
          <p:nvSpPr>
            <p:cNvPr name="Freeform 15" id="15"/>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6" id="16"/>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17" id="17"/>
          <p:cNvGrpSpPr/>
          <p:nvPr/>
        </p:nvGrpSpPr>
        <p:grpSpPr>
          <a:xfrm rot="2700000">
            <a:off x="-1514883" y="2578831"/>
            <a:ext cx="812067" cy="3443528"/>
            <a:chOff x="0" y="0"/>
            <a:chExt cx="329555" cy="1397463"/>
          </a:xfrm>
        </p:grpSpPr>
        <p:sp>
          <p:nvSpPr>
            <p:cNvPr name="Freeform 18" id="18"/>
            <p:cNvSpPr/>
            <p:nvPr/>
          </p:nvSpPr>
          <p:spPr>
            <a:xfrm flipH="false" flipV="false" rot="0">
              <a:off x="0" y="0"/>
              <a:ext cx="329555" cy="1397463"/>
            </a:xfrm>
            <a:custGeom>
              <a:avLst/>
              <a:gdLst/>
              <a:ahLst/>
              <a:cxnLst/>
              <a:rect r="r" b="b" t="t" l="l"/>
              <a:pathLst>
                <a:path h="1397463" w="329555">
                  <a:moveTo>
                    <a:pt x="109911" y="19070"/>
                  </a:moveTo>
                  <a:cubicBezTo>
                    <a:pt x="126752" y="7556"/>
                    <a:pt x="146015" y="0"/>
                    <a:pt x="164866" y="0"/>
                  </a:cubicBezTo>
                  <a:cubicBezTo>
                    <a:pt x="183719" y="0"/>
                    <a:pt x="201860" y="6476"/>
                    <a:pt x="218577" y="17990"/>
                  </a:cubicBezTo>
                  <a:cubicBezTo>
                    <a:pt x="218933" y="18350"/>
                    <a:pt x="219289" y="18350"/>
                    <a:pt x="219644" y="18710"/>
                  </a:cubicBezTo>
                  <a:cubicBezTo>
                    <a:pt x="282425" y="64765"/>
                    <a:pt x="328666" y="186379"/>
                    <a:pt x="329555" y="341489"/>
                  </a:cubicBezTo>
                  <a:lnTo>
                    <a:pt x="329555" y="1397463"/>
                  </a:lnTo>
                  <a:lnTo>
                    <a:pt x="0" y="1397463"/>
                  </a:lnTo>
                  <a:lnTo>
                    <a:pt x="0" y="342273"/>
                  </a:lnTo>
                  <a:cubicBezTo>
                    <a:pt x="889" y="185660"/>
                    <a:pt x="46419" y="64045"/>
                    <a:pt x="109911" y="19070"/>
                  </a:cubicBezTo>
                  <a:close/>
                </a:path>
              </a:pathLst>
            </a:custGeom>
            <a:solidFill>
              <a:srgbClr val="49769E"/>
            </a:solidFill>
          </p:spPr>
        </p:sp>
        <p:sp>
          <p:nvSpPr>
            <p:cNvPr name="TextBox 19" id="19"/>
            <p:cNvSpPr txBox="true"/>
            <p:nvPr/>
          </p:nvSpPr>
          <p:spPr>
            <a:xfrm>
              <a:off x="0" y="88900"/>
              <a:ext cx="329555" cy="1308563"/>
            </a:xfrm>
            <a:prstGeom prst="rect">
              <a:avLst/>
            </a:prstGeom>
          </p:spPr>
          <p:txBody>
            <a:bodyPr anchor="ctr" rtlCol="false" tIns="50800" lIns="50800" bIns="50800" rIns="50800"/>
            <a:lstStyle/>
            <a:p>
              <a:pPr algn="ctr">
                <a:lnSpc>
                  <a:spcPts val="2646"/>
                </a:lnSpc>
              </a:pPr>
            </a:p>
          </p:txBody>
        </p:sp>
      </p:grpSp>
      <p:grpSp>
        <p:nvGrpSpPr>
          <p:cNvPr name="Group 20" id="20"/>
          <p:cNvGrpSpPr/>
          <p:nvPr/>
        </p:nvGrpSpPr>
        <p:grpSpPr>
          <a:xfrm rot="2700000">
            <a:off x="434120" y="6401921"/>
            <a:ext cx="1723334" cy="4419383"/>
            <a:chOff x="0" y="0"/>
            <a:chExt cx="544939" cy="1397463"/>
          </a:xfrm>
        </p:grpSpPr>
        <p:sp>
          <p:nvSpPr>
            <p:cNvPr name="Freeform 21" id="21"/>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22" id="22"/>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23" id="23"/>
          <p:cNvGrpSpPr/>
          <p:nvPr/>
        </p:nvGrpSpPr>
        <p:grpSpPr>
          <a:xfrm rot="0">
            <a:off x="285627" y="948932"/>
            <a:ext cx="414332" cy="4143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9769E"/>
            </a:solidFill>
          </p:spPr>
        </p:sp>
        <p:sp>
          <p:nvSpPr>
            <p:cNvPr name="TextBox 25" id="25"/>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26" id="26"/>
          <p:cNvGrpSpPr/>
          <p:nvPr/>
        </p:nvGrpSpPr>
        <p:grpSpPr>
          <a:xfrm rot="0">
            <a:off x="655128" y="291716"/>
            <a:ext cx="522285" cy="52228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28" id="28"/>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29" id="29"/>
          <p:cNvGrpSpPr/>
          <p:nvPr/>
        </p:nvGrpSpPr>
        <p:grpSpPr>
          <a:xfrm rot="2700000">
            <a:off x="-1682227" y="1938284"/>
            <a:ext cx="810771" cy="4194513"/>
            <a:chOff x="0" y="0"/>
            <a:chExt cx="270120" cy="1397463"/>
          </a:xfrm>
        </p:grpSpPr>
        <p:sp>
          <p:nvSpPr>
            <p:cNvPr name="Freeform 30" id="30"/>
            <p:cNvSpPr/>
            <p:nvPr/>
          </p:nvSpPr>
          <p:spPr>
            <a:xfrm flipH="false" flipV="false" rot="0">
              <a:off x="0" y="0"/>
              <a:ext cx="270120" cy="1397463"/>
            </a:xfrm>
            <a:custGeom>
              <a:avLst/>
              <a:gdLst/>
              <a:ahLst/>
              <a:cxnLst/>
              <a:rect r="r" b="b" t="t" l="l"/>
              <a:pathLst>
                <a:path h="1397463" w="270120">
                  <a:moveTo>
                    <a:pt x="90089" y="19070"/>
                  </a:moveTo>
                  <a:cubicBezTo>
                    <a:pt x="103892" y="7556"/>
                    <a:pt x="119681" y="0"/>
                    <a:pt x="135133" y="0"/>
                  </a:cubicBezTo>
                  <a:cubicBezTo>
                    <a:pt x="150585" y="0"/>
                    <a:pt x="165454" y="6476"/>
                    <a:pt x="179157" y="17990"/>
                  </a:cubicBezTo>
                  <a:cubicBezTo>
                    <a:pt x="179449" y="18350"/>
                    <a:pt x="179740" y="18350"/>
                    <a:pt x="180031" y="18710"/>
                  </a:cubicBezTo>
                  <a:cubicBezTo>
                    <a:pt x="231490" y="64765"/>
                    <a:pt x="269391" y="186379"/>
                    <a:pt x="270120" y="341489"/>
                  </a:cubicBezTo>
                  <a:lnTo>
                    <a:pt x="270120" y="1397463"/>
                  </a:lnTo>
                  <a:lnTo>
                    <a:pt x="0" y="1397463"/>
                  </a:lnTo>
                  <a:lnTo>
                    <a:pt x="0" y="342273"/>
                  </a:lnTo>
                  <a:cubicBezTo>
                    <a:pt x="729" y="185660"/>
                    <a:pt x="38047" y="64045"/>
                    <a:pt x="90089" y="19070"/>
                  </a:cubicBezTo>
                  <a:close/>
                </a:path>
              </a:pathLst>
            </a:custGeom>
            <a:solidFill>
              <a:srgbClr val="FFD230"/>
            </a:solidFill>
          </p:spPr>
        </p:sp>
        <p:sp>
          <p:nvSpPr>
            <p:cNvPr name="TextBox 31" id="31"/>
            <p:cNvSpPr txBox="true"/>
            <p:nvPr/>
          </p:nvSpPr>
          <p:spPr>
            <a:xfrm>
              <a:off x="0" y="88900"/>
              <a:ext cx="270120" cy="1308563"/>
            </a:xfrm>
            <a:prstGeom prst="rect">
              <a:avLst/>
            </a:prstGeom>
          </p:spPr>
          <p:txBody>
            <a:bodyPr anchor="ctr" rtlCol="false" tIns="50800" lIns="50800" bIns="50800" rIns="50800"/>
            <a:lstStyle/>
            <a:p>
              <a:pPr algn="ctr">
                <a:lnSpc>
                  <a:spcPts val="2646"/>
                </a:lnSpc>
              </a:pPr>
            </a:p>
          </p:txBody>
        </p:sp>
      </p:grpSp>
      <p:sp>
        <p:nvSpPr>
          <p:cNvPr name="Freeform 32" id="32"/>
          <p:cNvSpPr/>
          <p:nvPr/>
        </p:nvSpPr>
        <p:spPr>
          <a:xfrm flipH="false" flipV="false" rot="0">
            <a:off x="731520" y="1781422"/>
            <a:ext cx="4827185" cy="3320421"/>
          </a:xfrm>
          <a:custGeom>
            <a:avLst/>
            <a:gdLst/>
            <a:ahLst/>
            <a:cxnLst/>
            <a:rect r="r" b="b" t="t" l="l"/>
            <a:pathLst>
              <a:path h="3320421" w="4827185">
                <a:moveTo>
                  <a:pt x="0" y="0"/>
                </a:moveTo>
                <a:lnTo>
                  <a:pt x="4827185" y="0"/>
                </a:lnTo>
                <a:lnTo>
                  <a:pt x="4827185" y="3320421"/>
                </a:lnTo>
                <a:lnTo>
                  <a:pt x="0" y="3320421"/>
                </a:lnTo>
                <a:lnTo>
                  <a:pt x="0" y="0"/>
                </a:lnTo>
                <a:close/>
              </a:path>
            </a:pathLst>
          </a:custGeom>
          <a:blipFill>
            <a:blip r:embed="rId2"/>
            <a:stretch>
              <a:fillRect l="0" t="0" r="-48939" b="-684"/>
            </a:stretch>
          </a:blipFill>
        </p:spPr>
      </p:sp>
      <p:sp>
        <p:nvSpPr>
          <p:cNvPr name="Freeform 33" id="33"/>
          <p:cNvSpPr/>
          <p:nvPr/>
        </p:nvSpPr>
        <p:spPr>
          <a:xfrm flipH="false" flipV="false" rot="0">
            <a:off x="731520" y="5231658"/>
            <a:ext cx="4827185" cy="1553429"/>
          </a:xfrm>
          <a:custGeom>
            <a:avLst/>
            <a:gdLst/>
            <a:ahLst/>
            <a:cxnLst/>
            <a:rect r="r" b="b" t="t" l="l"/>
            <a:pathLst>
              <a:path h="1553429" w="4827185">
                <a:moveTo>
                  <a:pt x="0" y="0"/>
                </a:moveTo>
                <a:lnTo>
                  <a:pt x="4827185" y="0"/>
                </a:lnTo>
                <a:lnTo>
                  <a:pt x="4827185" y="1553430"/>
                </a:lnTo>
                <a:lnTo>
                  <a:pt x="0" y="1553430"/>
                </a:lnTo>
                <a:lnTo>
                  <a:pt x="0" y="0"/>
                </a:lnTo>
                <a:close/>
              </a:path>
            </a:pathLst>
          </a:custGeom>
          <a:blipFill>
            <a:blip r:embed="rId3"/>
            <a:stretch>
              <a:fillRect l="0" t="0" r="0" b="0"/>
            </a:stretch>
          </a:blipFill>
        </p:spPr>
      </p:sp>
      <p:sp>
        <p:nvSpPr>
          <p:cNvPr name="TextBox 34" id="34"/>
          <p:cNvSpPr txBox="true"/>
          <p:nvPr/>
        </p:nvSpPr>
        <p:spPr>
          <a:xfrm rot="0">
            <a:off x="2421051" y="792213"/>
            <a:ext cx="4911497" cy="443357"/>
          </a:xfrm>
          <a:prstGeom prst="rect">
            <a:avLst/>
          </a:prstGeom>
        </p:spPr>
        <p:txBody>
          <a:bodyPr anchor="t" rtlCol="false" tIns="0" lIns="0" bIns="0" rIns="0">
            <a:spAutoFit/>
          </a:bodyPr>
          <a:lstStyle/>
          <a:p>
            <a:pPr algn="ctr" marL="0" indent="0" lvl="0">
              <a:lnSpc>
                <a:spcPts val="3424"/>
              </a:lnSpc>
              <a:spcBef>
                <a:spcPct val="0"/>
              </a:spcBef>
            </a:pPr>
            <a:r>
              <a:rPr lang="en-US" b="true" sz="3200">
                <a:solidFill>
                  <a:srgbClr val="255366"/>
                </a:solidFill>
                <a:latin typeface="Aileron Ultra-Bold"/>
                <a:ea typeface="Aileron Ultra-Bold"/>
                <a:cs typeface="Aileron Ultra-Bold"/>
                <a:sym typeface="Aileron Ultra-Bold"/>
              </a:rPr>
              <a:t>Lógica del programa</a:t>
            </a:r>
          </a:p>
        </p:txBody>
      </p:sp>
      <p:sp>
        <p:nvSpPr>
          <p:cNvPr name="TextBox 35" id="35"/>
          <p:cNvSpPr txBox="true"/>
          <p:nvPr/>
        </p:nvSpPr>
        <p:spPr>
          <a:xfrm rot="0">
            <a:off x="5793216" y="1771897"/>
            <a:ext cx="3668760" cy="986796"/>
          </a:xfrm>
          <a:prstGeom prst="rect">
            <a:avLst/>
          </a:prstGeom>
        </p:spPr>
        <p:txBody>
          <a:bodyPr anchor="t" rtlCol="false" tIns="0" lIns="0" bIns="0" rIns="0">
            <a:spAutoFit/>
          </a:bodyPr>
          <a:lstStyle/>
          <a:p>
            <a:pPr algn="l">
              <a:lnSpc>
                <a:spcPts val="1539"/>
              </a:lnSpc>
            </a:pPr>
            <a:r>
              <a:rPr lang="en-US" sz="1283" spc="248">
                <a:solidFill>
                  <a:srgbClr val="425048"/>
                </a:solidFill>
                <a:latin typeface="Open Sans"/>
                <a:ea typeface="Open Sans"/>
                <a:cs typeface="Open Sans"/>
                <a:sym typeface="Open Sans"/>
              </a:rPr>
              <a:t>Uso del Diccionario : </a:t>
            </a:r>
          </a:p>
          <a:p>
            <a:pPr algn="l">
              <a:lnSpc>
                <a:spcPts val="1539"/>
              </a:lnSpc>
            </a:pPr>
          </a:p>
          <a:p>
            <a:pPr algn="l">
              <a:lnSpc>
                <a:spcPts val="1539"/>
              </a:lnSpc>
            </a:pPr>
            <a:r>
              <a:rPr lang="en-US" sz="1283" spc="248">
                <a:solidFill>
                  <a:srgbClr val="425048"/>
                </a:solidFill>
                <a:latin typeface="Open Sans"/>
                <a:ea typeface="Open Sans"/>
                <a:cs typeface="Open Sans"/>
                <a:sym typeface="Open Sans"/>
              </a:rPr>
              <a:t>Un diccionario es una estructura de datos que organiza información en pares clave: valor.</a:t>
            </a:r>
          </a:p>
        </p:txBody>
      </p:sp>
      <p:sp>
        <p:nvSpPr>
          <p:cNvPr name="TextBox 36" id="36"/>
          <p:cNvSpPr txBox="true"/>
          <p:nvPr/>
        </p:nvSpPr>
        <p:spPr>
          <a:xfrm rot="0">
            <a:off x="5793216" y="3051748"/>
            <a:ext cx="3905350" cy="2354976"/>
          </a:xfrm>
          <a:prstGeom prst="rect">
            <a:avLst/>
          </a:prstGeom>
        </p:spPr>
        <p:txBody>
          <a:bodyPr anchor="t" rtlCol="false" tIns="0" lIns="0" bIns="0" rIns="0">
            <a:spAutoFit/>
          </a:bodyPr>
          <a:lstStyle/>
          <a:p>
            <a:pPr algn="l">
              <a:lnSpc>
                <a:spcPts val="1539"/>
              </a:lnSpc>
            </a:pPr>
            <a:r>
              <a:rPr lang="en-US" sz="1283" spc="248">
                <a:solidFill>
                  <a:srgbClr val="425048"/>
                </a:solidFill>
                <a:latin typeface="Open Sans"/>
                <a:ea typeface="Open Sans"/>
                <a:cs typeface="Open Sans"/>
                <a:sym typeface="Open Sans"/>
              </a:rPr>
              <a:t>Claves: Los nombres de los temas, como "Frutas", "Conceptos Informáticos", y "Nombres de Personas".</a:t>
            </a:r>
          </a:p>
          <a:p>
            <a:pPr algn="l">
              <a:lnSpc>
                <a:spcPts val="1539"/>
              </a:lnSpc>
            </a:pPr>
          </a:p>
          <a:p>
            <a:pPr algn="l">
              <a:lnSpc>
                <a:spcPts val="1539"/>
              </a:lnSpc>
            </a:pPr>
            <a:r>
              <a:rPr lang="en-US" sz="1283" spc="248">
                <a:solidFill>
                  <a:srgbClr val="425048"/>
                </a:solidFill>
                <a:latin typeface="Open Sans"/>
                <a:ea typeface="Open Sans"/>
                <a:cs typeface="Open Sans"/>
                <a:sym typeface="Open Sans"/>
              </a:rPr>
              <a:t>Valores: Las listas de palabras asociadas a cada tema, por ejemplo:</a:t>
            </a:r>
          </a:p>
          <a:p>
            <a:pPr algn="l">
              <a:lnSpc>
                <a:spcPts val="1539"/>
              </a:lnSpc>
            </a:pPr>
            <a:r>
              <a:rPr lang="en-US" sz="1283" spc="248">
                <a:solidFill>
                  <a:srgbClr val="425048"/>
                </a:solidFill>
                <a:latin typeface="Open Sans"/>
                <a:ea typeface="Open Sans"/>
                <a:cs typeface="Open Sans"/>
                <a:sym typeface="Open Sans"/>
              </a:rPr>
              <a:t>Para "Frutas", la lista contiene "manzana", "plátano", "naranja", etc.</a:t>
            </a:r>
          </a:p>
          <a:p>
            <a:pPr algn="l">
              <a:lnSpc>
                <a:spcPts val="1539"/>
              </a:lnSpc>
            </a:pPr>
          </a:p>
          <a:p>
            <a:pPr algn="l">
              <a:lnSpc>
                <a:spcPts val="1539"/>
              </a:lnSpc>
            </a:pPr>
          </a:p>
        </p:txBody>
      </p:sp>
      <p:sp>
        <p:nvSpPr>
          <p:cNvPr name="TextBox 37" id="37"/>
          <p:cNvSpPr txBox="true"/>
          <p:nvPr/>
        </p:nvSpPr>
        <p:spPr>
          <a:xfrm rot="0">
            <a:off x="5793216" y="5241183"/>
            <a:ext cx="3363672" cy="1383262"/>
          </a:xfrm>
          <a:prstGeom prst="rect">
            <a:avLst/>
          </a:prstGeom>
        </p:spPr>
        <p:txBody>
          <a:bodyPr anchor="t" rtlCol="false" tIns="0" lIns="0" bIns="0" rIns="0">
            <a:spAutoFit/>
          </a:bodyPr>
          <a:lstStyle/>
          <a:p>
            <a:pPr algn="l">
              <a:lnSpc>
                <a:spcPts val="1373"/>
              </a:lnSpc>
            </a:pPr>
            <a:r>
              <a:rPr lang="en-US" sz="1283" spc="248">
                <a:solidFill>
                  <a:srgbClr val="425048"/>
                </a:solidFill>
                <a:latin typeface="Open Sans"/>
                <a:ea typeface="Open Sans"/>
                <a:cs typeface="Open Sans"/>
                <a:sym typeface="Open Sans"/>
              </a:rPr>
              <a:t>El método .keys() devuelve todas las claves del diccionario</a:t>
            </a:r>
          </a:p>
          <a:p>
            <a:pPr algn="l">
              <a:lnSpc>
                <a:spcPts val="1373"/>
              </a:lnSpc>
            </a:pPr>
          </a:p>
          <a:p>
            <a:pPr algn="l">
              <a:lnSpc>
                <a:spcPts val="1373"/>
              </a:lnSpc>
            </a:pPr>
            <a:r>
              <a:rPr lang="en-US" sz="1283" spc="248">
                <a:solidFill>
                  <a:srgbClr val="425048"/>
                </a:solidFill>
                <a:latin typeface="Open Sans"/>
                <a:ea typeface="Open Sans"/>
                <a:cs typeface="Open Sans"/>
                <a:sym typeface="Open Sans"/>
              </a:rPr>
              <a:t>El método random elegir aleatoriamente</a:t>
            </a:r>
          </a:p>
          <a:p>
            <a:pPr algn="l">
              <a:lnSpc>
                <a:spcPts val="1373"/>
              </a:lnSpc>
            </a:pPr>
          </a:p>
          <a:p>
            <a:pPr algn="l">
              <a:lnSpc>
                <a:spcPts val="1373"/>
              </a:lnSpc>
            </a:pPr>
            <a:r>
              <a:rPr lang="en-US" sz="1283" spc="248">
                <a:solidFill>
                  <a:srgbClr val="425048"/>
                </a:solidFill>
                <a:latin typeface="Open Sans"/>
                <a:ea typeface="Open Sans"/>
                <a:cs typeface="Open Sans"/>
                <a:sym typeface="Open Sans"/>
              </a:rPr>
              <a:t>Retorna el tema y la palabra elegida</a:t>
            </a:r>
          </a:p>
        </p:txBody>
      </p:sp>
      <p:sp>
        <p:nvSpPr>
          <p:cNvPr name="Freeform 38" id="38"/>
          <p:cNvSpPr/>
          <p:nvPr/>
        </p:nvSpPr>
        <p:spPr>
          <a:xfrm flipH="false" flipV="false" rot="0">
            <a:off x="8615210" y="6243410"/>
            <a:ext cx="1083355" cy="1083355"/>
          </a:xfrm>
          <a:custGeom>
            <a:avLst/>
            <a:gdLst/>
            <a:ahLst/>
            <a:cxnLst/>
            <a:rect r="r" b="b" t="t" l="l"/>
            <a:pathLst>
              <a:path h="1083355" w="1083355">
                <a:moveTo>
                  <a:pt x="0" y="0"/>
                </a:moveTo>
                <a:lnTo>
                  <a:pt x="1083355" y="0"/>
                </a:lnTo>
                <a:lnTo>
                  <a:pt x="1083355" y="1083355"/>
                </a:lnTo>
                <a:lnTo>
                  <a:pt x="0" y="1083355"/>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13421" y="6773522"/>
            <a:ext cx="438255" cy="43825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4" id="4"/>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5" id="5"/>
          <p:cNvGrpSpPr/>
          <p:nvPr/>
        </p:nvGrpSpPr>
        <p:grpSpPr>
          <a:xfrm rot="-8100000">
            <a:off x="5538388" y="-2944100"/>
            <a:ext cx="1375435" cy="3527218"/>
            <a:chOff x="0" y="0"/>
            <a:chExt cx="544939" cy="1397463"/>
          </a:xfrm>
        </p:grpSpPr>
        <p:sp>
          <p:nvSpPr>
            <p:cNvPr name="Freeform 6" id="6"/>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7" id="7"/>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8" id="8"/>
          <p:cNvGrpSpPr/>
          <p:nvPr/>
        </p:nvGrpSpPr>
        <p:grpSpPr>
          <a:xfrm rot="-8100000">
            <a:off x="8725592" y="-2348372"/>
            <a:ext cx="1409648" cy="3614954"/>
            <a:chOff x="0" y="0"/>
            <a:chExt cx="544939" cy="1397463"/>
          </a:xfrm>
        </p:grpSpPr>
        <p:sp>
          <p:nvSpPr>
            <p:cNvPr name="Freeform 9" id="9"/>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0" id="10"/>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11" id="11"/>
          <p:cNvGrpSpPr/>
          <p:nvPr/>
        </p:nvGrpSpPr>
        <p:grpSpPr>
          <a:xfrm rot="-8100000">
            <a:off x="4709756" y="-1398279"/>
            <a:ext cx="767428" cy="1968021"/>
            <a:chOff x="0" y="0"/>
            <a:chExt cx="544939" cy="1397463"/>
          </a:xfrm>
        </p:grpSpPr>
        <p:sp>
          <p:nvSpPr>
            <p:cNvPr name="Freeform 12" id="12"/>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3" id="13"/>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14" id="14"/>
          <p:cNvGrpSpPr/>
          <p:nvPr/>
        </p:nvGrpSpPr>
        <p:grpSpPr>
          <a:xfrm rot="2700000">
            <a:off x="-1171867" y="6401921"/>
            <a:ext cx="1723334" cy="4419383"/>
            <a:chOff x="0" y="0"/>
            <a:chExt cx="544939" cy="1397463"/>
          </a:xfrm>
        </p:grpSpPr>
        <p:sp>
          <p:nvSpPr>
            <p:cNvPr name="Freeform 15" id="15"/>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6" id="16"/>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17" id="17"/>
          <p:cNvGrpSpPr/>
          <p:nvPr/>
        </p:nvGrpSpPr>
        <p:grpSpPr>
          <a:xfrm rot="2700000">
            <a:off x="-1514883" y="2578831"/>
            <a:ext cx="812067" cy="3443528"/>
            <a:chOff x="0" y="0"/>
            <a:chExt cx="329555" cy="1397463"/>
          </a:xfrm>
        </p:grpSpPr>
        <p:sp>
          <p:nvSpPr>
            <p:cNvPr name="Freeform 18" id="18"/>
            <p:cNvSpPr/>
            <p:nvPr/>
          </p:nvSpPr>
          <p:spPr>
            <a:xfrm flipH="false" flipV="false" rot="0">
              <a:off x="0" y="0"/>
              <a:ext cx="329555" cy="1397463"/>
            </a:xfrm>
            <a:custGeom>
              <a:avLst/>
              <a:gdLst/>
              <a:ahLst/>
              <a:cxnLst/>
              <a:rect r="r" b="b" t="t" l="l"/>
              <a:pathLst>
                <a:path h="1397463" w="329555">
                  <a:moveTo>
                    <a:pt x="109911" y="19070"/>
                  </a:moveTo>
                  <a:cubicBezTo>
                    <a:pt x="126752" y="7556"/>
                    <a:pt x="146015" y="0"/>
                    <a:pt x="164866" y="0"/>
                  </a:cubicBezTo>
                  <a:cubicBezTo>
                    <a:pt x="183719" y="0"/>
                    <a:pt x="201860" y="6476"/>
                    <a:pt x="218577" y="17990"/>
                  </a:cubicBezTo>
                  <a:cubicBezTo>
                    <a:pt x="218933" y="18350"/>
                    <a:pt x="219289" y="18350"/>
                    <a:pt x="219644" y="18710"/>
                  </a:cubicBezTo>
                  <a:cubicBezTo>
                    <a:pt x="282425" y="64765"/>
                    <a:pt x="328666" y="186379"/>
                    <a:pt x="329555" y="341489"/>
                  </a:cubicBezTo>
                  <a:lnTo>
                    <a:pt x="329555" y="1397463"/>
                  </a:lnTo>
                  <a:lnTo>
                    <a:pt x="0" y="1397463"/>
                  </a:lnTo>
                  <a:lnTo>
                    <a:pt x="0" y="342273"/>
                  </a:lnTo>
                  <a:cubicBezTo>
                    <a:pt x="889" y="185660"/>
                    <a:pt x="46419" y="64045"/>
                    <a:pt x="109911" y="19070"/>
                  </a:cubicBezTo>
                  <a:close/>
                </a:path>
              </a:pathLst>
            </a:custGeom>
            <a:solidFill>
              <a:srgbClr val="49769E"/>
            </a:solidFill>
          </p:spPr>
        </p:sp>
        <p:sp>
          <p:nvSpPr>
            <p:cNvPr name="TextBox 19" id="19"/>
            <p:cNvSpPr txBox="true"/>
            <p:nvPr/>
          </p:nvSpPr>
          <p:spPr>
            <a:xfrm>
              <a:off x="0" y="88900"/>
              <a:ext cx="329555" cy="1308563"/>
            </a:xfrm>
            <a:prstGeom prst="rect">
              <a:avLst/>
            </a:prstGeom>
          </p:spPr>
          <p:txBody>
            <a:bodyPr anchor="ctr" rtlCol="false" tIns="50800" lIns="50800" bIns="50800" rIns="50800"/>
            <a:lstStyle/>
            <a:p>
              <a:pPr algn="ctr">
                <a:lnSpc>
                  <a:spcPts val="2646"/>
                </a:lnSpc>
              </a:pPr>
            </a:p>
          </p:txBody>
        </p:sp>
      </p:grpSp>
      <p:grpSp>
        <p:nvGrpSpPr>
          <p:cNvPr name="Group 20" id="20"/>
          <p:cNvGrpSpPr/>
          <p:nvPr/>
        </p:nvGrpSpPr>
        <p:grpSpPr>
          <a:xfrm rot="2700000">
            <a:off x="434120" y="6401921"/>
            <a:ext cx="1723334" cy="4419383"/>
            <a:chOff x="0" y="0"/>
            <a:chExt cx="544939" cy="1397463"/>
          </a:xfrm>
        </p:grpSpPr>
        <p:sp>
          <p:nvSpPr>
            <p:cNvPr name="Freeform 21" id="21"/>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22" id="22"/>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23" id="23"/>
          <p:cNvGrpSpPr/>
          <p:nvPr/>
        </p:nvGrpSpPr>
        <p:grpSpPr>
          <a:xfrm rot="0">
            <a:off x="285627" y="948932"/>
            <a:ext cx="414332" cy="4143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9769E"/>
            </a:solidFill>
          </p:spPr>
        </p:sp>
        <p:sp>
          <p:nvSpPr>
            <p:cNvPr name="TextBox 25" id="25"/>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26" id="26"/>
          <p:cNvGrpSpPr/>
          <p:nvPr/>
        </p:nvGrpSpPr>
        <p:grpSpPr>
          <a:xfrm rot="0">
            <a:off x="655128" y="291716"/>
            <a:ext cx="522285" cy="52228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28" id="28"/>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29" id="29"/>
          <p:cNvGrpSpPr/>
          <p:nvPr/>
        </p:nvGrpSpPr>
        <p:grpSpPr>
          <a:xfrm rot="2700000">
            <a:off x="-1682227" y="1938284"/>
            <a:ext cx="810771" cy="4194513"/>
            <a:chOff x="0" y="0"/>
            <a:chExt cx="270120" cy="1397463"/>
          </a:xfrm>
        </p:grpSpPr>
        <p:sp>
          <p:nvSpPr>
            <p:cNvPr name="Freeform 30" id="30"/>
            <p:cNvSpPr/>
            <p:nvPr/>
          </p:nvSpPr>
          <p:spPr>
            <a:xfrm flipH="false" flipV="false" rot="0">
              <a:off x="0" y="0"/>
              <a:ext cx="270120" cy="1397463"/>
            </a:xfrm>
            <a:custGeom>
              <a:avLst/>
              <a:gdLst/>
              <a:ahLst/>
              <a:cxnLst/>
              <a:rect r="r" b="b" t="t" l="l"/>
              <a:pathLst>
                <a:path h="1397463" w="270120">
                  <a:moveTo>
                    <a:pt x="90089" y="19070"/>
                  </a:moveTo>
                  <a:cubicBezTo>
                    <a:pt x="103892" y="7556"/>
                    <a:pt x="119681" y="0"/>
                    <a:pt x="135133" y="0"/>
                  </a:cubicBezTo>
                  <a:cubicBezTo>
                    <a:pt x="150585" y="0"/>
                    <a:pt x="165454" y="6476"/>
                    <a:pt x="179157" y="17990"/>
                  </a:cubicBezTo>
                  <a:cubicBezTo>
                    <a:pt x="179449" y="18350"/>
                    <a:pt x="179740" y="18350"/>
                    <a:pt x="180031" y="18710"/>
                  </a:cubicBezTo>
                  <a:cubicBezTo>
                    <a:pt x="231490" y="64765"/>
                    <a:pt x="269391" y="186379"/>
                    <a:pt x="270120" y="341489"/>
                  </a:cubicBezTo>
                  <a:lnTo>
                    <a:pt x="270120" y="1397463"/>
                  </a:lnTo>
                  <a:lnTo>
                    <a:pt x="0" y="1397463"/>
                  </a:lnTo>
                  <a:lnTo>
                    <a:pt x="0" y="342273"/>
                  </a:lnTo>
                  <a:cubicBezTo>
                    <a:pt x="729" y="185660"/>
                    <a:pt x="38047" y="64045"/>
                    <a:pt x="90089" y="19070"/>
                  </a:cubicBezTo>
                  <a:close/>
                </a:path>
              </a:pathLst>
            </a:custGeom>
            <a:solidFill>
              <a:srgbClr val="FFD230"/>
            </a:solidFill>
          </p:spPr>
        </p:sp>
        <p:sp>
          <p:nvSpPr>
            <p:cNvPr name="TextBox 31" id="31"/>
            <p:cNvSpPr txBox="true"/>
            <p:nvPr/>
          </p:nvSpPr>
          <p:spPr>
            <a:xfrm>
              <a:off x="0" y="88900"/>
              <a:ext cx="270120" cy="1308563"/>
            </a:xfrm>
            <a:prstGeom prst="rect">
              <a:avLst/>
            </a:prstGeom>
          </p:spPr>
          <p:txBody>
            <a:bodyPr anchor="ctr" rtlCol="false" tIns="50800" lIns="50800" bIns="50800" rIns="50800"/>
            <a:lstStyle/>
            <a:p>
              <a:pPr algn="ctr">
                <a:lnSpc>
                  <a:spcPts val="2646"/>
                </a:lnSpc>
              </a:pPr>
            </a:p>
          </p:txBody>
        </p:sp>
      </p:grpSp>
      <p:sp>
        <p:nvSpPr>
          <p:cNvPr name="TextBox 32" id="32"/>
          <p:cNvSpPr txBox="true"/>
          <p:nvPr/>
        </p:nvSpPr>
        <p:spPr>
          <a:xfrm rot="0">
            <a:off x="983739" y="4232016"/>
            <a:ext cx="7786122" cy="1573159"/>
          </a:xfrm>
          <a:prstGeom prst="rect">
            <a:avLst/>
          </a:prstGeom>
        </p:spPr>
        <p:txBody>
          <a:bodyPr anchor="t" rtlCol="false" tIns="0" lIns="0" bIns="0" rIns="0">
            <a:spAutoFit/>
          </a:bodyPr>
          <a:lstStyle/>
          <a:p>
            <a:pPr algn="l">
              <a:lnSpc>
                <a:spcPts val="1539"/>
              </a:lnSpc>
            </a:pPr>
            <a:r>
              <a:rPr lang="en-US" sz="1283" spc="248">
                <a:solidFill>
                  <a:srgbClr val="425048"/>
                </a:solidFill>
                <a:latin typeface="Open Sans"/>
                <a:ea typeface="Open Sans"/>
                <a:cs typeface="Open Sans"/>
                <a:sym typeface="Open Sans"/>
              </a:rPr>
              <a:t>He usado todo este código porque necesitaba cargar varias imágenes de manera sencilla y eficiente para representar las diferentes fases del ahorcado. </a:t>
            </a:r>
          </a:p>
          <a:p>
            <a:pPr algn="l">
              <a:lnSpc>
                <a:spcPts val="1539"/>
              </a:lnSpc>
            </a:pPr>
          </a:p>
          <a:p>
            <a:pPr algn="l">
              <a:lnSpc>
                <a:spcPts val="1539"/>
              </a:lnSpc>
            </a:pPr>
            <a:r>
              <a:rPr lang="en-US" sz="1283" spc="248">
                <a:solidFill>
                  <a:srgbClr val="425048"/>
                </a:solidFill>
                <a:latin typeface="Open Sans"/>
                <a:ea typeface="Open Sans"/>
                <a:cs typeface="Open Sans"/>
                <a:sym typeface="Open Sans"/>
              </a:rPr>
              <a:t>Como las imágenes tienen nombres similares (fase1.png, fase2.png, etc.), era perfecto usar un bucle for que recorriera los números del 1 al 8. Esto me evitó escribir manualmente cada línea para cargar cada imagen, ahorrándome tiempo y posibles errores. </a:t>
            </a:r>
          </a:p>
        </p:txBody>
      </p:sp>
      <p:sp>
        <p:nvSpPr>
          <p:cNvPr name="Freeform 33" id="33"/>
          <p:cNvSpPr/>
          <p:nvPr/>
        </p:nvSpPr>
        <p:spPr>
          <a:xfrm flipH="false" flipV="false" rot="0">
            <a:off x="8615210" y="6243410"/>
            <a:ext cx="1083355" cy="1083355"/>
          </a:xfrm>
          <a:custGeom>
            <a:avLst/>
            <a:gdLst/>
            <a:ahLst/>
            <a:cxnLst/>
            <a:rect r="r" b="b" t="t" l="l"/>
            <a:pathLst>
              <a:path h="1083355" w="1083355">
                <a:moveTo>
                  <a:pt x="0" y="0"/>
                </a:moveTo>
                <a:lnTo>
                  <a:pt x="1083355" y="0"/>
                </a:lnTo>
                <a:lnTo>
                  <a:pt x="1083355" y="1083355"/>
                </a:lnTo>
                <a:lnTo>
                  <a:pt x="0" y="1083355"/>
                </a:lnTo>
                <a:lnTo>
                  <a:pt x="0" y="0"/>
                </a:lnTo>
                <a:close/>
              </a:path>
            </a:pathLst>
          </a:custGeom>
          <a:blipFill>
            <a:blip r:embed="rId2"/>
            <a:stretch>
              <a:fillRect l="0" t="0" r="0" b="0"/>
            </a:stretch>
          </a:blipFill>
        </p:spPr>
      </p:sp>
      <p:sp>
        <p:nvSpPr>
          <p:cNvPr name="Freeform 34" id="34"/>
          <p:cNvSpPr/>
          <p:nvPr/>
        </p:nvSpPr>
        <p:spPr>
          <a:xfrm flipH="false" flipV="false" rot="0">
            <a:off x="983739" y="1691359"/>
            <a:ext cx="7786122" cy="2209312"/>
          </a:xfrm>
          <a:custGeom>
            <a:avLst/>
            <a:gdLst/>
            <a:ahLst/>
            <a:cxnLst/>
            <a:rect r="r" b="b" t="t" l="l"/>
            <a:pathLst>
              <a:path h="2209312" w="7786122">
                <a:moveTo>
                  <a:pt x="0" y="0"/>
                </a:moveTo>
                <a:lnTo>
                  <a:pt x="7786122" y="0"/>
                </a:lnTo>
                <a:lnTo>
                  <a:pt x="7786122" y="2209312"/>
                </a:lnTo>
                <a:lnTo>
                  <a:pt x="0" y="2209312"/>
                </a:lnTo>
                <a:lnTo>
                  <a:pt x="0" y="0"/>
                </a:lnTo>
                <a:close/>
              </a:path>
            </a:pathLst>
          </a:custGeom>
          <a:blipFill>
            <a:blip r:embed="rId3"/>
            <a:stretch>
              <a:fillRect l="0" t="0" r="0" b="0"/>
            </a:stretch>
          </a:blipFill>
        </p:spPr>
      </p:sp>
      <p:sp>
        <p:nvSpPr>
          <p:cNvPr name="TextBox 35" id="35"/>
          <p:cNvSpPr txBox="true"/>
          <p:nvPr/>
        </p:nvSpPr>
        <p:spPr>
          <a:xfrm rot="0">
            <a:off x="2421051" y="792213"/>
            <a:ext cx="4911497" cy="443357"/>
          </a:xfrm>
          <a:prstGeom prst="rect">
            <a:avLst/>
          </a:prstGeom>
        </p:spPr>
        <p:txBody>
          <a:bodyPr anchor="t" rtlCol="false" tIns="0" lIns="0" bIns="0" rIns="0">
            <a:spAutoFit/>
          </a:bodyPr>
          <a:lstStyle/>
          <a:p>
            <a:pPr algn="ctr" marL="0" indent="0" lvl="0">
              <a:lnSpc>
                <a:spcPts val="3424"/>
              </a:lnSpc>
              <a:spcBef>
                <a:spcPct val="0"/>
              </a:spcBef>
            </a:pPr>
            <a:r>
              <a:rPr lang="en-US" b="true" sz="3200">
                <a:solidFill>
                  <a:srgbClr val="255366"/>
                </a:solidFill>
                <a:latin typeface="Aileron Ultra-Bold"/>
                <a:ea typeface="Aileron Ultra-Bold"/>
                <a:cs typeface="Aileron Ultra-Bold"/>
                <a:sym typeface="Aileron Ultra-Bold"/>
              </a:rPr>
              <a:t>Lógica del programa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13421" y="6773522"/>
            <a:ext cx="438255" cy="43825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4" id="4"/>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5" id="5"/>
          <p:cNvGrpSpPr/>
          <p:nvPr/>
        </p:nvGrpSpPr>
        <p:grpSpPr>
          <a:xfrm rot="-8100000">
            <a:off x="5538388" y="-2944100"/>
            <a:ext cx="1375435" cy="3527218"/>
            <a:chOff x="0" y="0"/>
            <a:chExt cx="544939" cy="1397463"/>
          </a:xfrm>
        </p:grpSpPr>
        <p:sp>
          <p:nvSpPr>
            <p:cNvPr name="Freeform 6" id="6"/>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7" id="7"/>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8" id="8"/>
          <p:cNvGrpSpPr/>
          <p:nvPr/>
        </p:nvGrpSpPr>
        <p:grpSpPr>
          <a:xfrm rot="-8100000">
            <a:off x="8725592" y="-2348372"/>
            <a:ext cx="1409648" cy="3614954"/>
            <a:chOff x="0" y="0"/>
            <a:chExt cx="544939" cy="1397463"/>
          </a:xfrm>
        </p:grpSpPr>
        <p:sp>
          <p:nvSpPr>
            <p:cNvPr name="Freeform 9" id="9"/>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0" id="10"/>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11" id="11"/>
          <p:cNvGrpSpPr/>
          <p:nvPr/>
        </p:nvGrpSpPr>
        <p:grpSpPr>
          <a:xfrm rot="-8100000">
            <a:off x="4709756" y="-1398279"/>
            <a:ext cx="767428" cy="1968021"/>
            <a:chOff x="0" y="0"/>
            <a:chExt cx="544939" cy="1397463"/>
          </a:xfrm>
        </p:grpSpPr>
        <p:sp>
          <p:nvSpPr>
            <p:cNvPr name="Freeform 12" id="12"/>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3" id="13"/>
            <p:cNvSpPr txBox="true"/>
            <p:nvPr/>
          </p:nvSpPr>
          <p:spPr>
            <a:xfrm>
              <a:off x="0" y="107950"/>
              <a:ext cx="544939" cy="1289513"/>
            </a:xfrm>
            <a:prstGeom prst="rect">
              <a:avLst/>
            </a:prstGeom>
          </p:spPr>
          <p:txBody>
            <a:bodyPr anchor="ctr" rtlCol="false" tIns="22622" lIns="22622" bIns="22622" rIns="22622"/>
            <a:lstStyle/>
            <a:p>
              <a:pPr algn="ctr">
                <a:lnSpc>
                  <a:spcPts val="1178"/>
                </a:lnSpc>
              </a:pPr>
            </a:p>
          </p:txBody>
        </p:sp>
      </p:grpSp>
      <p:grpSp>
        <p:nvGrpSpPr>
          <p:cNvPr name="Group 14" id="14"/>
          <p:cNvGrpSpPr/>
          <p:nvPr/>
        </p:nvGrpSpPr>
        <p:grpSpPr>
          <a:xfrm rot="2700000">
            <a:off x="-1038740" y="6363037"/>
            <a:ext cx="1723334" cy="4419383"/>
            <a:chOff x="0" y="0"/>
            <a:chExt cx="544939" cy="1397463"/>
          </a:xfrm>
        </p:grpSpPr>
        <p:sp>
          <p:nvSpPr>
            <p:cNvPr name="Freeform 15" id="15"/>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49769E"/>
            </a:solidFill>
          </p:spPr>
        </p:sp>
        <p:sp>
          <p:nvSpPr>
            <p:cNvPr name="TextBox 16" id="16"/>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17" id="17"/>
          <p:cNvGrpSpPr/>
          <p:nvPr/>
        </p:nvGrpSpPr>
        <p:grpSpPr>
          <a:xfrm rot="2700000">
            <a:off x="-1514883" y="2578831"/>
            <a:ext cx="812067" cy="3443528"/>
            <a:chOff x="0" y="0"/>
            <a:chExt cx="329555" cy="1397463"/>
          </a:xfrm>
        </p:grpSpPr>
        <p:sp>
          <p:nvSpPr>
            <p:cNvPr name="Freeform 18" id="18"/>
            <p:cNvSpPr/>
            <p:nvPr/>
          </p:nvSpPr>
          <p:spPr>
            <a:xfrm flipH="false" flipV="false" rot="0">
              <a:off x="0" y="0"/>
              <a:ext cx="329555" cy="1397463"/>
            </a:xfrm>
            <a:custGeom>
              <a:avLst/>
              <a:gdLst/>
              <a:ahLst/>
              <a:cxnLst/>
              <a:rect r="r" b="b" t="t" l="l"/>
              <a:pathLst>
                <a:path h="1397463" w="329555">
                  <a:moveTo>
                    <a:pt x="109911" y="19070"/>
                  </a:moveTo>
                  <a:cubicBezTo>
                    <a:pt x="126752" y="7556"/>
                    <a:pt x="146015" y="0"/>
                    <a:pt x="164866" y="0"/>
                  </a:cubicBezTo>
                  <a:cubicBezTo>
                    <a:pt x="183719" y="0"/>
                    <a:pt x="201860" y="6476"/>
                    <a:pt x="218577" y="17990"/>
                  </a:cubicBezTo>
                  <a:cubicBezTo>
                    <a:pt x="218933" y="18350"/>
                    <a:pt x="219289" y="18350"/>
                    <a:pt x="219644" y="18710"/>
                  </a:cubicBezTo>
                  <a:cubicBezTo>
                    <a:pt x="282425" y="64765"/>
                    <a:pt x="328666" y="186379"/>
                    <a:pt x="329555" y="341489"/>
                  </a:cubicBezTo>
                  <a:lnTo>
                    <a:pt x="329555" y="1397463"/>
                  </a:lnTo>
                  <a:lnTo>
                    <a:pt x="0" y="1397463"/>
                  </a:lnTo>
                  <a:lnTo>
                    <a:pt x="0" y="342273"/>
                  </a:lnTo>
                  <a:cubicBezTo>
                    <a:pt x="889" y="185660"/>
                    <a:pt x="46419" y="64045"/>
                    <a:pt x="109911" y="19070"/>
                  </a:cubicBezTo>
                  <a:close/>
                </a:path>
              </a:pathLst>
            </a:custGeom>
            <a:solidFill>
              <a:srgbClr val="49769E"/>
            </a:solidFill>
          </p:spPr>
        </p:sp>
        <p:sp>
          <p:nvSpPr>
            <p:cNvPr name="TextBox 19" id="19"/>
            <p:cNvSpPr txBox="true"/>
            <p:nvPr/>
          </p:nvSpPr>
          <p:spPr>
            <a:xfrm>
              <a:off x="0" y="88900"/>
              <a:ext cx="329555" cy="1308563"/>
            </a:xfrm>
            <a:prstGeom prst="rect">
              <a:avLst/>
            </a:prstGeom>
          </p:spPr>
          <p:txBody>
            <a:bodyPr anchor="ctr" rtlCol="false" tIns="50800" lIns="50800" bIns="50800" rIns="50800"/>
            <a:lstStyle/>
            <a:p>
              <a:pPr algn="ctr">
                <a:lnSpc>
                  <a:spcPts val="2646"/>
                </a:lnSpc>
              </a:pPr>
            </a:p>
          </p:txBody>
        </p:sp>
      </p:grpSp>
      <p:grpSp>
        <p:nvGrpSpPr>
          <p:cNvPr name="Group 20" id="20"/>
          <p:cNvGrpSpPr/>
          <p:nvPr/>
        </p:nvGrpSpPr>
        <p:grpSpPr>
          <a:xfrm rot="2700000">
            <a:off x="567247" y="6363037"/>
            <a:ext cx="1723334" cy="4419383"/>
            <a:chOff x="0" y="0"/>
            <a:chExt cx="544939" cy="1397463"/>
          </a:xfrm>
        </p:grpSpPr>
        <p:sp>
          <p:nvSpPr>
            <p:cNvPr name="Freeform 21" id="21"/>
            <p:cNvSpPr/>
            <p:nvPr/>
          </p:nvSpPr>
          <p:spPr>
            <a:xfrm flipH="false" flipV="false" rot="0">
              <a:off x="0" y="0"/>
              <a:ext cx="544939" cy="1397463"/>
            </a:xfrm>
            <a:custGeom>
              <a:avLst/>
              <a:gdLst/>
              <a:ahLst/>
              <a:cxnLst/>
              <a:rect r="r" b="b" t="t" l="l"/>
              <a:pathLst>
                <a:path h="1397463" w="544939">
                  <a:moveTo>
                    <a:pt x="181745" y="19070"/>
                  </a:moveTo>
                  <a:cubicBezTo>
                    <a:pt x="209592" y="7556"/>
                    <a:pt x="241444" y="0"/>
                    <a:pt x="272616" y="0"/>
                  </a:cubicBezTo>
                  <a:cubicBezTo>
                    <a:pt x="303790" y="0"/>
                    <a:pt x="333787" y="6476"/>
                    <a:pt x="361430" y="17990"/>
                  </a:cubicBezTo>
                  <a:cubicBezTo>
                    <a:pt x="362019" y="18350"/>
                    <a:pt x="362607" y="18350"/>
                    <a:pt x="363195" y="18710"/>
                  </a:cubicBezTo>
                  <a:cubicBezTo>
                    <a:pt x="467007" y="64765"/>
                    <a:pt x="543469" y="186379"/>
                    <a:pt x="544939" y="341489"/>
                  </a:cubicBezTo>
                  <a:lnTo>
                    <a:pt x="544939" y="1397463"/>
                  </a:lnTo>
                  <a:lnTo>
                    <a:pt x="0" y="1397463"/>
                  </a:lnTo>
                  <a:lnTo>
                    <a:pt x="0" y="342273"/>
                  </a:lnTo>
                  <a:cubicBezTo>
                    <a:pt x="1470" y="185660"/>
                    <a:pt x="76756" y="64045"/>
                    <a:pt x="181745" y="19070"/>
                  </a:cubicBezTo>
                  <a:close/>
                </a:path>
              </a:pathLst>
            </a:custGeom>
            <a:solidFill>
              <a:srgbClr val="FFD230"/>
            </a:solidFill>
          </p:spPr>
        </p:sp>
        <p:sp>
          <p:nvSpPr>
            <p:cNvPr name="TextBox 22" id="22"/>
            <p:cNvSpPr txBox="true"/>
            <p:nvPr/>
          </p:nvSpPr>
          <p:spPr>
            <a:xfrm>
              <a:off x="0" y="88900"/>
              <a:ext cx="544939" cy="1308563"/>
            </a:xfrm>
            <a:prstGeom prst="rect">
              <a:avLst/>
            </a:prstGeom>
          </p:spPr>
          <p:txBody>
            <a:bodyPr anchor="ctr" rtlCol="false" tIns="50800" lIns="50800" bIns="50800" rIns="50800"/>
            <a:lstStyle/>
            <a:p>
              <a:pPr algn="ctr">
                <a:lnSpc>
                  <a:spcPts val="2646"/>
                </a:lnSpc>
              </a:pPr>
            </a:p>
          </p:txBody>
        </p:sp>
      </p:grpSp>
      <p:grpSp>
        <p:nvGrpSpPr>
          <p:cNvPr name="Group 23" id="23"/>
          <p:cNvGrpSpPr/>
          <p:nvPr/>
        </p:nvGrpSpPr>
        <p:grpSpPr>
          <a:xfrm rot="0">
            <a:off x="285627" y="948932"/>
            <a:ext cx="414332" cy="41433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9769E"/>
            </a:solidFill>
          </p:spPr>
        </p:sp>
        <p:sp>
          <p:nvSpPr>
            <p:cNvPr name="TextBox 25" id="25"/>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26" id="26"/>
          <p:cNvGrpSpPr/>
          <p:nvPr/>
        </p:nvGrpSpPr>
        <p:grpSpPr>
          <a:xfrm rot="0">
            <a:off x="655128" y="291716"/>
            <a:ext cx="522285" cy="52228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230"/>
            </a:solidFill>
          </p:spPr>
        </p:sp>
        <p:sp>
          <p:nvSpPr>
            <p:cNvPr name="TextBox 28" id="28"/>
            <p:cNvSpPr txBox="true"/>
            <p:nvPr/>
          </p:nvSpPr>
          <p:spPr>
            <a:xfrm>
              <a:off x="76200" y="38100"/>
              <a:ext cx="660400" cy="698500"/>
            </a:xfrm>
            <a:prstGeom prst="rect">
              <a:avLst/>
            </a:prstGeom>
          </p:spPr>
          <p:txBody>
            <a:bodyPr anchor="ctr" rtlCol="false" tIns="44763" lIns="44763" bIns="44763" rIns="44763"/>
            <a:lstStyle/>
            <a:p>
              <a:pPr algn="ctr">
                <a:lnSpc>
                  <a:spcPts val="2331"/>
                </a:lnSpc>
              </a:pPr>
            </a:p>
          </p:txBody>
        </p:sp>
      </p:grpSp>
      <p:grpSp>
        <p:nvGrpSpPr>
          <p:cNvPr name="Group 29" id="29"/>
          <p:cNvGrpSpPr/>
          <p:nvPr/>
        </p:nvGrpSpPr>
        <p:grpSpPr>
          <a:xfrm rot="2700000">
            <a:off x="-1682227" y="1938284"/>
            <a:ext cx="810771" cy="4194513"/>
            <a:chOff x="0" y="0"/>
            <a:chExt cx="270120" cy="1397463"/>
          </a:xfrm>
        </p:grpSpPr>
        <p:sp>
          <p:nvSpPr>
            <p:cNvPr name="Freeform 30" id="30"/>
            <p:cNvSpPr/>
            <p:nvPr/>
          </p:nvSpPr>
          <p:spPr>
            <a:xfrm flipH="false" flipV="false" rot="0">
              <a:off x="0" y="0"/>
              <a:ext cx="270120" cy="1397463"/>
            </a:xfrm>
            <a:custGeom>
              <a:avLst/>
              <a:gdLst/>
              <a:ahLst/>
              <a:cxnLst/>
              <a:rect r="r" b="b" t="t" l="l"/>
              <a:pathLst>
                <a:path h="1397463" w="270120">
                  <a:moveTo>
                    <a:pt x="90089" y="19070"/>
                  </a:moveTo>
                  <a:cubicBezTo>
                    <a:pt x="103892" y="7556"/>
                    <a:pt x="119681" y="0"/>
                    <a:pt x="135133" y="0"/>
                  </a:cubicBezTo>
                  <a:cubicBezTo>
                    <a:pt x="150585" y="0"/>
                    <a:pt x="165454" y="6476"/>
                    <a:pt x="179157" y="17990"/>
                  </a:cubicBezTo>
                  <a:cubicBezTo>
                    <a:pt x="179449" y="18350"/>
                    <a:pt x="179740" y="18350"/>
                    <a:pt x="180031" y="18710"/>
                  </a:cubicBezTo>
                  <a:cubicBezTo>
                    <a:pt x="231490" y="64765"/>
                    <a:pt x="269391" y="186379"/>
                    <a:pt x="270120" y="341489"/>
                  </a:cubicBezTo>
                  <a:lnTo>
                    <a:pt x="270120" y="1397463"/>
                  </a:lnTo>
                  <a:lnTo>
                    <a:pt x="0" y="1397463"/>
                  </a:lnTo>
                  <a:lnTo>
                    <a:pt x="0" y="342273"/>
                  </a:lnTo>
                  <a:cubicBezTo>
                    <a:pt x="729" y="185660"/>
                    <a:pt x="38047" y="64045"/>
                    <a:pt x="90089" y="19070"/>
                  </a:cubicBezTo>
                  <a:close/>
                </a:path>
              </a:pathLst>
            </a:custGeom>
            <a:solidFill>
              <a:srgbClr val="FFD230"/>
            </a:solidFill>
          </p:spPr>
        </p:sp>
        <p:sp>
          <p:nvSpPr>
            <p:cNvPr name="TextBox 31" id="31"/>
            <p:cNvSpPr txBox="true"/>
            <p:nvPr/>
          </p:nvSpPr>
          <p:spPr>
            <a:xfrm>
              <a:off x="0" y="88900"/>
              <a:ext cx="270120" cy="1308563"/>
            </a:xfrm>
            <a:prstGeom prst="rect">
              <a:avLst/>
            </a:prstGeom>
          </p:spPr>
          <p:txBody>
            <a:bodyPr anchor="ctr" rtlCol="false" tIns="50800" lIns="50800" bIns="50800" rIns="50800"/>
            <a:lstStyle/>
            <a:p>
              <a:pPr algn="ctr">
                <a:lnSpc>
                  <a:spcPts val="2646"/>
                </a:lnSpc>
              </a:pPr>
            </a:p>
          </p:txBody>
        </p:sp>
      </p:grpSp>
      <p:sp>
        <p:nvSpPr>
          <p:cNvPr name="Freeform 32" id="32"/>
          <p:cNvSpPr/>
          <p:nvPr/>
        </p:nvSpPr>
        <p:spPr>
          <a:xfrm flipH="false" flipV="false" rot="0">
            <a:off x="8615210" y="6243410"/>
            <a:ext cx="1083355" cy="1083355"/>
          </a:xfrm>
          <a:custGeom>
            <a:avLst/>
            <a:gdLst/>
            <a:ahLst/>
            <a:cxnLst/>
            <a:rect r="r" b="b" t="t" l="l"/>
            <a:pathLst>
              <a:path h="1083355" w="1083355">
                <a:moveTo>
                  <a:pt x="0" y="0"/>
                </a:moveTo>
                <a:lnTo>
                  <a:pt x="1083355" y="0"/>
                </a:lnTo>
                <a:lnTo>
                  <a:pt x="1083355" y="1083355"/>
                </a:lnTo>
                <a:lnTo>
                  <a:pt x="0" y="1083355"/>
                </a:lnTo>
                <a:lnTo>
                  <a:pt x="0" y="0"/>
                </a:lnTo>
                <a:close/>
              </a:path>
            </a:pathLst>
          </a:custGeom>
          <a:blipFill>
            <a:blip r:embed="rId2"/>
            <a:stretch>
              <a:fillRect l="0" t="0" r="0" b="0"/>
            </a:stretch>
          </a:blipFill>
        </p:spPr>
      </p:sp>
      <p:sp>
        <p:nvSpPr>
          <p:cNvPr name="Freeform 33" id="33"/>
          <p:cNvSpPr/>
          <p:nvPr/>
        </p:nvSpPr>
        <p:spPr>
          <a:xfrm flipH="false" flipV="false" rot="0">
            <a:off x="655128" y="2080136"/>
            <a:ext cx="8501759" cy="1955405"/>
          </a:xfrm>
          <a:custGeom>
            <a:avLst/>
            <a:gdLst/>
            <a:ahLst/>
            <a:cxnLst/>
            <a:rect r="r" b="b" t="t" l="l"/>
            <a:pathLst>
              <a:path h="1955405" w="8501759">
                <a:moveTo>
                  <a:pt x="0" y="0"/>
                </a:moveTo>
                <a:lnTo>
                  <a:pt x="8501760" y="0"/>
                </a:lnTo>
                <a:lnTo>
                  <a:pt x="8501760" y="1955404"/>
                </a:lnTo>
                <a:lnTo>
                  <a:pt x="0" y="1955404"/>
                </a:lnTo>
                <a:lnTo>
                  <a:pt x="0" y="0"/>
                </a:lnTo>
                <a:close/>
              </a:path>
            </a:pathLst>
          </a:custGeom>
          <a:blipFill>
            <a:blip r:embed="rId3"/>
            <a:stretch>
              <a:fillRect l="0" t="0" r="0" b="0"/>
            </a:stretch>
          </a:blipFill>
        </p:spPr>
      </p:sp>
      <p:sp>
        <p:nvSpPr>
          <p:cNvPr name="TextBox 34" id="34"/>
          <p:cNvSpPr txBox="true"/>
          <p:nvPr/>
        </p:nvSpPr>
        <p:spPr>
          <a:xfrm rot="0">
            <a:off x="655128" y="4232016"/>
            <a:ext cx="8501759" cy="986796"/>
          </a:xfrm>
          <a:prstGeom prst="rect">
            <a:avLst/>
          </a:prstGeom>
        </p:spPr>
        <p:txBody>
          <a:bodyPr anchor="t" rtlCol="false" tIns="0" lIns="0" bIns="0" rIns="0">
            <a:spAutoFit/>
          </a:bodyPr>
          <a:lstStyle/>
          <a:p>
            <a:pPr algn="l">
              <a:lnSpc>
                <a:spcPts val="1539"/>
              </a:lnSpc>
            </a:pPr>
            <a:r>
              <a:rPr lang="en-US" sz="1283" spc="248">
                <a:solidFill>
                  <a:srgbClr val="425048"/>
                </a:solidFill>
                <a:latin typeface="Open Sans"/>
                <a:ea typeface="Open Sans"/>
                <a:cs typeface="Open Sans"/>
                <a:sym typeface="Open Sans"/>
              </a:rPr>
              <a:t>He usado este código porque necesitaba crear una fila completa de botones que representaran las letras del abecedario de manera simple y eficiente. Dado que todos los botones realizan la misma acción básica (pasar la letra correspondiente a la función self.guess_letter), lo mejor era usar un bucle for para automatizar el proceso.</a:t>
            </a:r>
          </a:p>
        </p:txBody>
      </p:sp>
      <p:sp>
        <p:nvSpPr>
          <p:cNvPr name="TextBox 35" id="35"/>
          <p:cNvSpPr txBox="true"/>
          <p:nvPr/>
        </p:nvSpPr>
        <p:spPr>
          <a:xfrm rot="0">
            <a:off x="2421051" y="792213"/>
            <a:ext cx="4911497" cy="443357"/>
          </a:xfrm>
          <a:prstGeom prst="rect">
            <a:avLst/>
          </a:prstGeom>
        </p:spPr>
        <p:txBody>
          <a:bodyPr anchor="t" rtlCol="false" tIns="0" lIns="0" bIns="0" rIns="0">
            <a:spAutoFit/>
          </a:bodyPr>
          <a:lstStyle/>
          <a:p>
            <a:pPr algn="ctr" marL="0" indent="0" lvl="0">
              <a:lnSpc>
                <a:spcPts val="3424"/>
              </a:lnSpc>
              <a:spcBef>
                <a:spcPct val="0"/>
              </a:spcBef>
            </a:pPr>
            <a:r>
              <a:rPr lang="en-US" b="true" sz="3200">
                <a:solidFill>
                  <a:srgbClr val="255366"/>
                </a:solidFill>
                <a:latin typeface="Aileron Ultra-Bold"/>
                <a:ea typeface="Aileron Ultra-Bold"/>
                <a:cs typeface="Aileron Ultra-Bold"/>
                <a:sym typeface="Aileron Ultra-Bold"/>
              </a:rPr>
              <a:t>Lógica del programa</a:t>
            </a:r>
          </a:p>
        </p:txBody>
      </p:sp>
      <p:sp>
        <p:nvSpPr>
          <p:cNvPr name="TextBox 36" id="36"/>
          <p:cNvSpPr txBox="true"/>
          <p:nvPr/>
        </p:nvSpPr>
        <p:spPr>
          <a:xfrm rot="0">
            <a:off x="625920" y="5418837"/>
            <a:ext cx="8501759" cy="1377705"/>
          </a:xfrm>
          <a:prstGeom prst="rect">
            <a:avLst/>
          </a:prstGeom>
        </p:spPr>
        <p:txBody>
          <a:bodyPr anchor="t" rtlCol="false" tIns="0" lIns="0" bIns="0" rIns="0">
            <a:spAutoFit/>
          </a:bodyPr>
          <a:lstStyle/>
          <a:p>
            <a:pPr algn="l">
              <a:lnSpc>
                <a:spcPts val="1539"/>
              </a:lnSpc>
            </a:pPr>
            <a:r>
              <a:rPr lang="en-US" sz="1283" spc="248">
                <a:solidFill>
                  <a:srgbClr val="425048"/>
                </a:solidFill>
                <a:latin typeface="Open Sans"/>
                <a:ea typeface="Open Sans"/>
                <a:cs typeface="Open Sans"/>
                <a:sym typeface="Open Sans"/>
              </a:rPr>
              <a:t>row = alphabet.index(letter) // columns para determinar la fila en la que se colocará el botón. Esto asegura que cada vez que se llenen columns columnas, los botones salten a la siguiente fila.</a:t>
            </a:r>
          </a:p>
          <a:p>
            <a:pPr algn="l">
              <a:lnSpc>
                <a:spcPts val="1539"/>
              </a:lnSpc>
            </a:pPr>
            <a:r>
              <a:rPr lang="en-US" sz="1283" spc="248">
                <a:solidFill>
                  <a:srgbClr val="425048"/>
                </a:solidFill>
                <a:latin typeface="Open Sans"/>
                <a:ea typeface="Open Sans"/>
                <a:cs typeface="Open Sans"/>
                <a:sym typeface="Open Sans"/>
              </a:rPr>
              <a:t>column = alphabet.index(letter) % columns para alinear cada letra en su columna correspondiente dentro de la fila, comenzando desde la columna 0 y reiniciándose al llegar al límite de columnas.</a:t>
            </a:r>
          </a:p>
          <a:p>
            <a:pPr algn="l">
              <a:lnSpc>
                <a:spcPts val="1539"/>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DAGW78j7URQ</dc:identifier>
  <dcterms:modified xsi:type="dcterms:W3CDTF">2011-08-01T06:04:30Z</dcterms:modified>
  <cp:revision>1</cp:revision>
  <dc:title>Trabajo Final de Carrera de Nicolas Ganfornina Garcia</dc:title>
</cp:coreProperties>
</file>