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notesMasterIdLst>
    <p:notesMasterId r:id="rId36"/>
  </p:notesMasterIdLst>
  <p:sldIdLst>
    <p:sldId id="256" r:id="rId2"/>
    <p:sldId id="264" r:id="rId3"/>
    <p:sldId id="265" r:id="rId4"/>
    <p:sldId id="266" r:id="rId5"/>
    <p:sldId id="267" r:id="rId6"/>
    <p:sldId id="268" r:id="rId7"/>
    <p:sldId id="269" r:id="rId8"/>
    <p:sldId id="270" r:id="rId9"/>
    <p:sldId id="290" r:id="rId10"/>
    <p:sldId id="291" r:id="rId11"/>
    <p:sldId id="292" r:id="rId12"/>
    <p:sldId id="276" r:id="rId13"/>
    <p:sldId id="277" r:id="rId14"/>
    <p:sldId id="278" r:id="rId15"/>
    <p:sldId id="279" r:id="rId16"/>
    <p:sldId id="280" r:id="rId17"/>
    <p:sldId id="281" r:id="rId18"/>
    <p:sldId id="283" r:id="rId19"/>
    <p:sldId id="282" r:id="rId20"/>
    <p:sldId id="284" r:id="rId21"/>
    <p:sldId id="285" r:id="rId22"/>
    <p:sldId id="286" r:id="rId23"/>
    <p:sldId id="287" r:id="rId24"/>
    <p:sldId id="288" r:id="rId25"/>
    <p:sldId id="289" r:id="rId26"/>
    <p:sldId id="293" r:id="rId27"/>
    <p:sldId id="257" r:id="rId28"/>
    <p:sldId id="258" r:id="rId29"/>
    <p:sldId id="259" r:id="rId30"/>
    <p:sldId id="260" r:id="rId31"/>
    <p:sldId id="262" r:id="rId32"/>
    <p:sldId id="261" r:id="rId33"/>
    <p:sldId id="263" r:id="rId34"/>
    <p:sldId id="294" r:id="rId35"/>
  </p:sldIdLst>
  <p:sldSz cx="9144000" cy="6858000" type="screen4x3"/>
  <p:notesSz cx="6858000" cy="9144000"/>
  <p:defaultTextStyle>
    <a:defPPr>
      <a:defRPr lang="sv-S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1A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667" autoAdjust="0"/>
  </p:normalViewPr>
  <p:slideViewPr>
    <p:cSldViewPr>
      <p:cViewPr varScale="1">
        <p:scale>
          <a:sx n="82" d="100"/>
          <a:sy n="82" d="100"/>
        </p:scale>
        <p:origin x="1493"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44ADB048-B6AA-4D22-B925-1E07B42FCC2F}" type="datetimeFigureOut">
              <a:rPr lang="en-US"/>
              <a:pPr>
                <a:defRPr/>
              </a:pPr>
              <a:t>8/26/2018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1CBF2CB4-761B-4BF8-ADAE-309A87B15EFF}" type="slidenum">
              <a:rPr lang="en-US"/>
              <a:pPr>
                <a:defRPr/>
              </a:pPr>
              <a:t>‹#›</a:t>
            </a:fld>
            <a:endParaRPr lang="en-US"/>
          </a:p>
        </p:txBody>
      </p:sp>
    </p:spTree>
    <p:extLst>
      <p:ext uri="{BB962C8B-B14F-4D97-AF65-F5344CB8AC3E}">
        <p14:creationId xmlns:p14="http://schemas.microsoft.com/office/powerpoint/2010/main" val="29213715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pPr>
              <a:defRPr/>
            </a:pPr>
            <a:fld id="{1CBF2CB4-761B-4BF8-ADAE-309A87B15EFF}" type="slidenum">
              <a:rPr lang="en-US" smtClean="0"/>
              <a:pPr>
                <a:defRPr/>
              </a:pPr>
              <a:t>16</a:t>
            </a:fld>
            <a:endParaRPr lang="en-US"/>
          </a:p>
        </p:txBody>
      </p:sp>
    </p:spTree>
    <p:extLst>
      <p:ext uri="{BB962C8B-B14F-4D97-AF65-F5344CB8AC3E}">
        <p14:creationId xmlns:p14="http://schemas.microsoft.com/office/powerpoint/2010/main" val="24677354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smtClean="0"/>
            </a:lvl1pPr>
          </a:lstStyle>
          <a:p>
            <a:pPr>
              <a:defRPr/>
            </a:pPr>
            <a:fld id="{F66AEE56-BE0B-477A-AAF0-251BCFC4B2EB}" type="datetime1">
              <a:rPr lang="sv-SE" smtClean="0"/>
              <a:t>2018-08-26</a:t>
            </a:fld>
            <a:endParaRPr lang="sv-SE"/>
          </a:p>
        </p:txBody>
      </p:sp>
      <p:sp>
        <p:nvSpPr>
          <p:cNvPr id="5" name="Footer Placeholder 4"/>
          <p:cNvSpPr>
            <a:spLocks noGrp="1"/>
          </p:cNvSpPr>
          <p:nvPr>
            <p:ph type="ftr" sz="quarter" idx="11"/>
          </p:nvPr>
        </p:nvSpPr>
        <p:spPr/>
        <p:txBody>
          <a:bodyPr/>
          <a:lstStyle>
            <a:lvl1pPr>
              <a:defRPr smtClean="0"/>
            </a:lvl1pPr>
          </a:lstStyle>
          <a:p>
            <a:pPr>
              <a:defRPr/>
            </a:pPr>
            <a:r>
              <a:rPr lang="sv-SE"/>
              <a:t>732A60</a:t>
            </a:r>
          </a:p>
        </p:txBody>
      </p:sp>
      <p:sp>
        <p:nvSpPr>
          <p:cNvPr id="6" name="Slide Number Placeholder 5"/>
          <p:cNvSpPr>
            <a:spLocks noGrp="1"/>
          </p:cNvSpPr>
          <p:nvPr>
            <p:ph type="sldNum" sz="quarter" idx="12"/>
          </p:nvPr>
        </p:nvSpPr>
        <p:spPr/>
        <p:txBody>
          <a:bodyPr/>
          <a:lstStyle>
            <a:lvl1pPr>
              <a:defRPr/>
            </a:lvl1pPr>
          </a:lstStyle>
          <a:p>
            <a:pPr>
              <a:defRPr/>
            </a:pPr>
            <a:fld id="{EFE41135-FE25-4BB9-845D-2A6C9DB4D648}" type="slidenum">
              <a:rPr lang="sv-SE"/>
              <a:pPr>
                <a:defRPr/>
              </a:pPr>
              <a:t>‹#›</a:t>
            </a:fld>
            <a:endParaRPr lang="sv-SE"/>
          </a:p>
        </p:txBody>
      </p:sp>
    </p:spTree>
    <p:extLst>
      <p:ext uri="{BB962C8B-B14F-4D97-AF65-F5344CB8AC3E}">
        <p14:creationId xmlns:p14="http://schemas.microsoft.com/office/powerpoint/2010/main" val="2002590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24CB44D-561C-4D67-8A36-CB09DD283A3E}" type="datetime1">
              <a:rPr lang="sv-SE" smtClean="0"/>
              <a:t>2018-08-26</a:t>
            </a:fld>
            <a:endParaRPr lang="sv-SE"/>
          </a:p>
        </p:txBody>
      </p:sp>
      <p:sp>
        <p:nvSpPr>
          <p:cNvPr id="5" name="Footer Placeholder 4"/>
          <p:cNvSpPr>
            <a:spLocks noGrp="1"/>
          </p:cNvSpPr>
          <p:nvPr>
            <p:ph type="ftr" sz="quarter" idx="11"/>
          </p:nvPr>
        </p:nvSpPr>
        <p:spPr/>
        <p:txBody>
          <a:bodyPr/>
          <a:lstStyle>
            <a:lvl1pPr>
              <a:defRPr/>
            </a:lvl1pPr>
          </a:lstStyle>
          <a:p>
            <a:pPr>
              <a:defRPr/>
            </a:pPr>
            <a:r>
              <a:rPr lang="sv-SE"/>
              <a:t>732A60</a:t>
            </a:r>
          </a:p>
        </p:txBody>
      </p:sp>
      <p:sp>
        <p:nvSpPr>
          <p:cNvPr id="6" name="Slide Number Placeholder 5"/>
          <p:cNvSpPr>
            <a:spLocks noGrp="1"/>
          </p:cNvSpPr>
          <p:nvPr>
            <p:ph type="sldNum" sz="quarter" idx="12"/>
          </p:nvPr>
        </p:nvSpPr>
        <p:spPr/>
        <p:txBody>
          <a:bodyPr/>
          <a:lstStyle>
            <a:lvl1pPr>
              <a:defRPr/>
            </a:lvl1pPr>
          </a:lstStyle>
          <a:p>
            <a:pPr>
              <a:defRPr/>
            </a:pPr>
            <a:fld id="{47D1788B-0916-4076-90CD-A11BF9C4C5F6}" type="slidenum">
              <a:rPr lang="sv-SE"/>
              <a:pPr>
                <a:defRPr/>
              </a:pPr>
              <a:t>‹#›</a:t>
            </a:fld>
            <a:endParaRPr lang="sv-SE"/>
          </a:p>
        </p:txBody>
      </p:sp>
    </p:spTree>
    <p:extLst>
      <p:ext uri="{BB962C8B-B14F-4D97-AF65-F5344CB8AC3E}">
        <p14:creationId xmlns:p14="http://schemas.microsoft.com/office/powerpoint/2010/main" val="210814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D48F293-BE6E-4BE9-BDB3-AF4C65A0DD8B}" type="datetime1">
              <a:rPr lang="sv-SE" smtClean="0"/>
              <a:t>2018-08-26</a:t>
            </a:fld>
            <a:endParaRPr lang="sv-SE"/>
          </a:p>
        </p:txBody>
      </p:sp>
      <p:sp>
        <p:nvSpPr>
          <p:cNvPr id="5" name="Footer Placeholder 4"/>
          <p:cNvSpPr>
            <a:spLocks noGrp="1"/>
          </p:cNvSpPr>
          <p:nvPr>
            <p:ph type="ftr" sz="quarter" idx="11"/>
          </p:nvPr>
        </p:nvSpPr>
        <p:spPr/>
        <p:txBody>
          <a:bodyPr/>
          <a:lstStyle>
            <a:lvl1pPr>
              <a:defRPr/>
            </a:lvl1pPr>
          </a:lstStyle>
          <a:p>
            <a:pPr>
              <a:defRPr/>
            </a:pPr>
            <a:r>
              <a:rPr lang="sv-SE"/>
              <a:t>732A60</a:t>
            </a:r>
          </a:p>
        </p:txBody>
      </p:sp>
      <p:sp>
        <p:nvSpPr>
          <p:cNvPr id="6" name="Slide Number Placeholder 5"/>
          <p:cNvSpPr>
            <a:spLocks noGrp="1"/>
          </p:cNvSpPr>
          <p:nvPr>
            <p:ph type="sldNum" sz="quarter" idx="12"/>
          </p:nvPr>
        </p:nvSpPr>
        <p:spPr/>
        <p:txBody>
          <a:bodyPr/>
          <a:lstStyle>
            <a:lvl1pPr>
              <a:defRPr/>
            </a:lvl1pPr>
          </a:lstStyle>
          <a:p>
            <a:pPr>
              <a:defRPr/>
            </a:pPr>
            <a:fld id="{9B2041AE-3DF6-4B42-A32B-B013DFED45FA}" type="slidenum">
              <a:rPr lang="sv-SE"/>
              <a:pPr>
                <a:defRPr/>
              </a:pPr>
              <a:t>‹#›</a:t>
            </a:fld>
            <a:endParaRPr lang="sv-SE"/>
          </a:p>
        </p:txBody>
      </p:sp>
    </p:spTree>
    <p:extLst>
      <p:ext uri="{BB962C8B-B14F-4D97-AF65-F5344CB8AC3E}">
        <p14:creationId xmlns:p14="http://schemas.microsoft.com/office/powerpoint/2010/main" val="1253700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C3D1167-9AD5-4442-9BF2-24216F4F0DFC}" type="datetime1">
              <a:rPr lang="sv-SE" smtClean="0"/>
              <a:t>2018-08-26</a:t>
            </a:fld>
            <a:endParaRPr lang="sv-SE"/>
          </a:p>
        </p:txBody>
      </p:sp>
      <p:sp>
        <p:nvSpPr>
          <p:cNvPr id="5" name="Footer Placeholder 4"/>
          <p:cNvSpPr>
            <a:spLocks noGrp="1"/>
          </p:cNvSpPr>
          <p:nvPr>
            <p:ph type="ftr" sz="quarter" idx="11"/>
          </p:nvPr>
        </p:nvSpPr>
        <p:spPr/>
        <p:txBody>
          <a:bodyPr/>
          <a:lstStyle>
            <a:lvl1pPr>
              <a:defRPr/>
            </a:lvl1pPr>
          </a:lstStyle>
          <a:p>
            <a:pPr>
              <a:defRPr/>
            </a:pPr>
            <a:r>
              <a:rPr lang="sv-SE"/>
              <a:t>732A60</a:t>
            </a:r>
          </a:p>
        </p:txBody>
      </p:sp>
      <p:sp>
        <p:nvSpPr>
          <p:cNvPr id="6" name="Slide Number Placeholder 5"/>
          <p:cNvSpPr>
            <a:spLocks noGrp="1"/>
          </p:cNvSpPr>
          <p:nvPr>
            <p:ph type="sldNum" sz="quarter" idx="12"/>
          </p:nvPr>
        </p:nvSpPr>
        <p:spPr/>
        <p:txBody>
          <a:bodyPr/>
          <a:lstStyle>
            <a:lvl1pPr>
              <a:defRPr/>
            </a:lvl1pPr>
          </a:lstStyle>
          <a:p>
            <a:pPr>
              <a:defRPr/>
            </a:pPr>
            <a:fld id="{E7B2DAB0-3E44-4037-BFD8-EC40824E78A2}" type="slidenum">
              <a:rPr lang="sv-SE"/>
              <a:pPr>
                <a:defRPr/>
              </a:pPr>
              <a:t>‹#›</a:t>
            </a:fld>
            <a:endParaRPr lang="sv-SE"/>
          </a:p>
        </p:txBody>
      </p:sp>
    </p:spTree>
    <p:extLst>
      <p:ext uri="{BB962C8B-B14F-4D97-AF65-F5344CB8AC3E}">
        <p14:creationId xmlns:p14="http://schemas.microsoft.com/office/powerpoint/2010/main" val="613052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EB1F887-70EA-46A2-BAC4-AF47D1B0E05A}" type="datetime1">
              <a:rPr lang="sv-SE" smtClean="0"/>
              <a:t>2018-08-26</a:t>
            </a:fld>
            <a:endParaRPr lang="sv-SE"/>
          </a:p>
        </p:txBody>
      </p:sp>
      <p:sp>
        <p:nvSpPr>
          <p:cNvPr id="5" name="Footer Placeholder 4"/>
          <p:cNvSpPr>
            <a:spLocks noGrp="1"/>
          </p:cNvSpPr>
          <p:nvPr>
            <p:ph type="ftr" sz="quarter" idx="11"/>
          </p:nvPr>
        </p:nvSpPr>
        <p:spPr/>
        <p:txBody>
          <a:bodyPr/>
          <a:lstStyle>
            <a:lvl1pPr>
              <a:defRPr/>
            </a:lvl1pPr>
          </a:lstStyle>
          <a:p>
            <a:pPr>
              <a:defRPr/>
            </a:pPr>
            <a:r>
              <a:rPr lang="sv-SE"/>
              <a:t>732A60</a:t>
            </a:r>
          </a:p>
        </p:txBody>
      </p:sp>
      <p:sp>
        <p:nvSpPr>
          <p:cNvPr id="6" name="Slide Number Placeholder 5"/>
          <p:cNvSpPr>
            <a:spLocks noGrp="1"/>
          </p:cNvSpPr>
          <p:nvPr>
            <p:ph type="sldNum" sz="quarter" idx="12"/>
          </p:nvPr>
        </p:nvSpPr>
        <p:spPr/>
        <p:txBody>
          <a:bodyPr/>
          <a:lstStyle>
            <a:lvl1pPr>
              <a:defRPr/>
            </a:lvl1pPr>
          </a:lstStyle>
          <a:p>
            <a:pPr>
              <a:defRPr/>
            </a:pPr>
            <a:fld id="{DF39442D-BF2B-4F0F-86BC-2E9B5D092FBD}" type="slidenum">
              <a:rPr lang="sv-SE"/>
              <a:pPr>
                <a:defRPr/>
              </a:pPr>
              <a:t>‹#›</a:t>
            </a:fld>
            <a:endParaRPr lang="sv-SE"/>
          </a:p>
        </p:txBody>
      </p:sp>
    </p:spTree>
    <p:extLst>
      <p:ext uri="{BB962C8B-B14F-4D97-AF65-F5344CB8AC3E}">
        <p14:creationId xmlns:p14="http://schemas.microsoft.com/office/powerpoint/2010/main" val="634763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16130F9-DB78-4B64-A489-C4AEE9A28425}" type="datetime1">
              <a:rPr lang="sv-SE" smtClean="0"/>
              <a:t>2018-08-26</a:t>
            </a:fld>
            <a:endParaRPr lang="sv-SE"/>
          </a:p>
        </p:txBody>
      </p:sp>
      <p:sp>
        <p:nvSpPr>
          <p:cNvPr id="6" name="Footer Placeholder 4"/>
          <p:cNvSpPr>
            <a:spLocks noGrp="1"/>
          </p:cNvSpPr>
          <p:nvPr>
            <p:ph type="ftr" sz="quarter" idx="11"/>
          </p:nvPr>
        </p:nvSpPr>
        <p:spPr/>
        <p:txBody>
          <a:bodyPr/>
          <a:lstStyle>
            <a:lvl1pPr>
              <a:defRPr/>
            </a:lvl1pPr>
          </a:lstStyle>
          <a:p>
            <a:pPr>
              <a:defRPr/>
            </a:pPr>
            <a:r>
              <a:rPr lang="sv-SE"/>
              <a:t>732A60</a:t>
            </a:r>
          </a:p>
        </p:txBody>
      </p:sp>
      <p:sp>
        <p:nvSpPr>
          <p:cNvPr id="7" name="Slide Number Placeholder 5"/>
          <p:cNvSpPr>
            <a:spLocks noGrp="1"/>
          </p:cNvSpPr>
          <p:nvPr>
            <p:ph type="sldNum" sz="quarter" idx="12"/>
          </p:nvPr>
        </p:nvSpPr>
        <p:spPr/>
        <p:txBody>
          <a:bodyPr/>
          <a:lstStyle>
            <a:lvl1pPr>
              <a:defRPr/>
            </a:lvl1pPr>
          </a:lstStyle>
          <a:p>
            <a:pPr>
              <a:defRPr/>
            </a:pPr>
            <a:fld id="{2E143A0B-D25E-4CEE-9A8D-A89D71CA941C}" type="slidenum">
              <a:rPr lang="sv-SE"/>
              <a:pPr>
                <a:defRPr/>
              </a:pPr>
              <a:t>‹#›</a:t>
            </a:fld>
            <a:endParaRPr lang="sv-SE"/>
          </a:p>
        </p:txBody>
      </p:sp>
    </p:spTree>
    <p:extLst>
      <p:ext uri="{BB962C8B-B14F-4D97-AF65-F5344CB8AC3E}">
        <p14:creationId xmlns:p14="http://schemas.microsoft.com/office/powerpoint/2010/main" val="3307564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9CABD03-6241-4953-9B20-E21A286F2FF9}" type="datetime1">
              <a:rPr lang="sv-SE" smtClean="0"/>
              <a:t>2018-08-26</a:t>
            </a:fld>
            <a:endParaRPr lang="sv-SE"/>
          </a:p>
        </p:txBody>
      </p:sp>
      <p:sp>
        <p:nvSpPr>
          <p:cNvPr id="8" name="Footer Placeholder 4"/>
          <p:cNvSpPr>
            <a:spLocks noGrp="1"/>
          </p:cNvSpPr>
          <p:nvPr>
            <p:ph type="ftr" sz="quarter" idx="11"/>
          </p:nvPr>
        </p:nvSpPr>
        <p:spPr/>
        <p:txBody>
          <a:bodyPr/>
          <a:lstStyle>
            <a:lvl1pPr>
              <a:defRPr/>
            </a:lvl1pPr>
          </a:lstStyle>
          <a:p>
            <a:pPr>
              <a:defRPr/>
            </a:pPr>
            <a:r>
              <a:rPr lang="sv-SE"/>
              <a:t>732A60</a:t>
            </a:r>
          </a:p>
        </p:txBody>
      </p:sp>
      <p:sp>
        <p:nvSpPr>
          <p:cNvPr id="9" name="Slide Number Placeholder 5"/>
          <p:cNvSpPr>
            <a:spLocks noGrp="1"/>
          </p:cNvSpPr>
          <p:nvPr>
            <p:ph type="sldNum" sz="quarter" idx="12"/>
          </p:nvPr>
        </p:nvSpPr>
        <p:spPr/>
        <p:txBody>
          <a:bodyPr/>
          <a:lstStyle>
            <a:lvl1pPr>
              <a:defRPr/>
            </a:lvl1pPr>
          </a:lstStyle>
          <a:p>
            <a:pPr>
              <a:defRPr/>
            </a:pPr>
            <a:fld id="{DAEF4E0B-44E5-4E70-A00D-EAF82574E9B5}" type="slidenum">
              <a:rPr lang="sv-SE"/>
              <a:pPr>
                <a:defRPr/>
              </a:pPr>
              <a:t>‹#›</a:t>
            </a:fld>
            <a:endParaRPr lang="sv-SE"/>
          </a:p>
        </p:txBody>
      </p:sp>
    </p:spTree>
    <p:extLst>
      <p:ext uri="{BB962C8B-B14F-4D97-AF65-F5344CB8AC3E}">
        <p14:creationId xmlns:p14="http://schemas.microsoft.com/office/powerpoint/2010/main" val="900689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DED2D72F-35DD-4295-9F86-6C32771E2F2C}" type="datetime1">
              <a:rPr lang="sv-SE" smtClean="0"/>
              <a:t>2018-08-26</a:t>
            </a:fld>
            <a:endParaRPr lang="sv-SE"/>
          </a:p>
        </p:txBody>
      </p:sp>
      <p:sp>
        <p:nvSpPr>
          <p:cNvPr id="4" name="Footer Placeholder 4"/>
          <p:cNvSpPr>
            <a:spLocks noGrp="1"/>
          </p:cNvSpPr>
          <p:nvPr>
            <p:ph type="ftr" sz="quarter" idx="11"/>
          </p:nvPr>
        </p:nvSpPr>
        <p:spPr/>
        <p:txBody>
          <a:bodyPr/>
          <a:lstStyle>
            <a:lvl1pPr>
              <a:defRPr/>
            </a:lvl1pPr>
          </a:lstStyle>
          <a:p>
            <a:pPr>
              <a:defRPr/>
            </a:pPr>
            <a:r>
              <a:rPr lang="sv-SE"/>
              <a:t>732A60</a:t>
            </a:r>
          </a:p>
        </p:txBody>
      </p:sp>
      <p:sp>
        <p:nvSpPr>
          <p:cNvPr id="5" name="Slide Number Placeholder 5"/>
          <p:cNvSpPr>
            <a:spLocks noGrp="1"/>
          </p:cNvSpPr>
          <p:nvPr>
            <p:ph type="sldNum" sz="quarter" idx="12"/>
          </p:nvPr>
        </p:nvSpPr>
        <p:spPr/>
        <p:txBody>
          <a:bodyPr/>
          <a:lstStyle>
            <a:lvl1pPr>
              <a:defRPr/>
            </a:lvl1pPr>
          </a:lstStyle>
          <a:p>
            <a:pPr>
              <a:defRPr/>
            </a:pPr>
            <a:fld id="{5DC2B8F3-1A8A-45D7-B8F3-C3176EA3727C}" type="slidenum">
              <a:rPr lang="sv-SE"/>
              <a:pPr>
                <a:defRPr/>
              </a:pPr>
              <a:t>‹#›</a:t>
            </a:fld>
            <a:endParaRPr lang="sv-SE"/>
          </a:p>
        </p:txBody>
      </p:sp>
    </p:spTree>
    <p:extLst>
      <p:ext uri="{BB962C8B-B14F-4D97-AF65-F5344CB8AC3E}">
        <p14:creationId xmlns:p14="http://schemas.microsoft.com/office/powerpoint/2010/main" val="3438903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A822A46-9408-48F0-937D-11BFF3004844}" type="datetime1">
              <a:rPr lang="sv-SE" smtClean="0"/>
              <a:t>2018-08-26</a:t>
            </a:fld>
            <a:endParaRPr lang="sv-SE"/>
          </a:p>
        </p:txBody>
      </p:sp>
      <p:sp>
        <p:nvSpPr>
          <p:cNvPr id="3" name="Footer Placeholder 4"/>
          <p:cNvSpPr>
            <a:spLocks noGrp="1"/>
          </p:cNvSpPr>
          <p:nvPr>
            <p:ph type="ftr" sz="quarter" idx="11"/>
          </p:nvPr>
        </p:nvSpPr>
        <p:spPr/>
        <p:txBody>
          <a:bodyPr/>
          <a:lstStyle>
            <a:lvl1pPr>
              <a:defRPr/>
            </a:lvl1pPr>
          </a:lstStyle>
          <a:p>
            <a:pPr>
              <a:defRPr/>
            </a:pPr>
            <a:r>
              <a:rPr lang="sv-SE"/>
              <a:t>732A60</a:t>
            </a:r>
          </a:p>
        </p:txBody>
      </p:sp>
      <p:sp>
        <p:nvSpPr>
          <p:cNvPr id="4" name="Slide Number Placeholder 5"/>
          <p:cNvSpPr>
            <a:spLocks noGrp="1"/>
          </p:cNvSpPr>
          <p:nvPr>
            <p:ph type="sldNum" sz="quarter" idx="12"/>
          </p:nvPr>
        </p:nvSpPr>
        <p:spPr/>
        <p:txBody>
          <a:bodyPr/>
          <a:lstStyle>
            <a:lvl1pPr>
              <a:defRPr/>
            </a:lvl1pPr>
          </a:lstStyle>
          <a:p>
            <a:pPr>
              <a:defRPr/>
            </a:pPr>
            <a:fld id="{F207C067-4760-4791-9AD9-243D3788801E}" type="slidenum">
              <a:rPr lang="sv-SE"/>
              <a:pPr>
                <a:defRPr/>
              </a:pPr>
              <a:t>‹#›</a:t>
            </a:fld>
            <a:endParaRPr lang="sv-SE"/>
          </a:p>
        </p:txBody>
      </p:sp>
    </p:spTree>
    <p:extLst>
      <p:ext uri="{BB962C8B-B14F-4D97-AF65-F5344CB8AC3E}">
        <p14:creationId xmlns:p14="http://schemas.microsoft.com/office/powerpoint/2010/main" val="411656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D5200B7-5F52-4BB7-A801-5983D1538582}" type="datetime1">
              <a:rPr lang="sv-SE" smtClean="0"/>
              <a:t>2018-08-26</a:t>
            </a:fld>
            <a:endParaRPr lang="sv-SE"/>
          </a:p>
        </p:txBody>
      </p:sp>
      <p:sp>
        <p:nvSpPr>
          <p:cNvPr id="6" name="Footer Placeholder 4"/>
          <p:cNvSpPr>
            <a:spLocks noGrp="1"/>
          </p:cNvSpPr>
          <p:nvPr>
            <p:ph type="ftr" sz="quarter" idx="11"/>
          </p:nvPr>
        </p:nvSpPr>
        <p:spPr/>
        <p:txBody>
          <a:bodyPr/>
          <a:lstStyle>
            <a:lvl1pPr>
              <a:defRPr/>
            </a:lvl1pPr>
          </a:lstStyle>
          <a:p>
            <a:pPr>
              <a:defRPr/>
            </a:pPr>
            <a:r>
              <a:rPr lang="sv-SE"/>
              <a:t>732A60</a:t>
            </a:r>
          </a:p>
        </p:txBody>
      </p:sp>
      <p:sp>
        <p:nvSpPr>
          <p:cNvPr id="7" name="Slide Number Placeholder 5"/>
          <p:cNvSpPr>
            <a:spLocks noGrp="1"/>
          </p:cNvSpPr>
          <p:nvPr>
            <p:ph type="sldNum" sz="quarter" idx="12"/>
          </p:nvPr>
        </p:nvSpPr>
        <p:spPr/>
        <p:txBody>
          <a:bodyPr/>
          <a:lstStyle>
            <a:lvl1pPr>
              <a:defRPr/>
            </a:lvl1pPr>
          </a:lstStyle>
          <a:p>
            <a:pPr>
              <a:defRPr/>
            </a:pPr>
            <a:fld id="{99FCB188-BE35-4DCB-B587-5780F2D8A2E3}" type="slidenum">
              <a:rPr lang="sv-SE"/>
              <a:pPr>
                <a:defRPr/>
              </a:pPr>
              <a:t>‹#›</a:t>
            </a:fld>
            <a:endParaRPr lang="sv-SE"/>
          </a:p>
        </p:txBody>
      </p:sp>
    </p:spTree>
    <p:extLst>
      <p:ext uri="{BB962C8B-B14F-4D97-AF65-F5344CB8AC3E}">
        <p14:creationId xmlns:p14="http://schemas.microsoft.com/office/powerpoint/2010/main" val="2677572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DD5BBA8-82AA-4C67-895E-8B2BAB891699}" type="datetime1">
              <a:rPr lang="sv-SE" smtClean="0"/>
              <a:t>2018-08-26</a:t>
            </a:fld>
            <a:endParaRPr lang="sv-SE"/>
          </a:p>
        </p:txBody>
      </p:sp>
      <p:sp>
        <p:nvSpPr>
          <p:cNvPr id="6" name="Footer Placeholder 4"/>
          <p:cNvSpPr>
            <a:spLocks noGrp="1"/>
          </p:cNvSpPr>
          <p:nvPr>
            <p:ph type="ftr" sz="quarter" idx="11"/>
          </p:nvPr>
        </p:nvSpPr>
        <p:spPr/>
        <p:txBody>
          <a:bodyPr/>
          <a:lstStyle>
            <a:lvl1pPr>
              <a:defRPr/>
            </a:lvl1pPr>
          </a:lstStyle>
          <a:p>
            <a:pPr>
              <a:defRPr/>
            </a:pPr>
            <a:r>
              <a:rPr lang="sv-SE"/>
              <a:t>732A60</a:t>
            </a:r>
          </a:p>
        </p:txBody>
      </p:sp>
      <p:sp>
        <p:nvSpPr>
          <p:cNvPr id="7" name="Slide Number Placeholder 5"/>
          <p:cNvSpPr>
            <a:spLocks noGrp="1"/>
          </p:cNvSpPr>
          <p:nvPr>
            <p:ph type="sldNum" sz="quarter" idx="12"/>
          </p:nvPr>
        </p:nvSpPr>
        <p:spPr/>
        <p:txBody>
          <a:bodyPr/>
          <a:lstStyle>
            <a:lvl1pPr>
              <a:defRPr/>
            </a:lvl1pPr>
          </a:lstStyle>
          <a:p>
            <a:pPr>
              <a:defRPr/>
            </a:pPr>
            <a:fld id="{3791C374-092E-49BD-9EFA-BFB4801F3599}" type="slidenum">
              <a:rPr lang="sv-SE"/>
              <a:pPr>
                <a:defRPr/>
              </a:pPr>
              <a:t>‹#›</a:t>
            </a:fld>
            <a:endParaRPr lang="sv-SE"/>
          </a:p>
        </p:txBody>
      </p:sp>
    </p:spTree>
    <p:extLst>
      <p:ext uri="{BB962C8B-B14F-4D97-AF65-F5344CB8AC3E}">
        <p14:creationId xmlns:p14="http://schemas.microsoft.com/office/powerpoint/2010/main" val="751781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sv-SE"/>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sv-SE"/>
              <a:t>Click to edit Master text styles</a:t>
            </a:r>
          </a:p>
          <a:p>
            <a:pPr lvl="1"/>
            <a:r>
              <a:rPr lang="en-US" altLang="sv-SE"/>
              <a:t>Second level</a:t>
            </a:r>
          </a:p>
          <a:p>
            <a:pPr lvl="2"/>
            <a:r>
              <a:rPr lang="en-US" altLang="sv-SE"/>
              <a:t>Third level</a:t>
            </a:r>
          </a:p>
          <a:p>
            <a:pPr lvl="3"/>
            <a:r>
              <a:rPr lang="en-US" altLang="sv-SE"/>
              <a:t>Fourth level</a:t>
            </a:r>
          </a:p>
          <a:p>
            <a:pPr lvl="4"/>
            <a:r>
              <a:rPr lang="en-US" altLang="sv-SE"/>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latin typeface="Arial" pitchFamily="34" charset="0"/>
                <a:cs typeface="Arial" pitchFamily="34" charset="0"/>
              </a:defRPr>
            </a:lvl1pPr>
          </a:lstStyle>
          <a:p>
            <a:pPr>
              <a:defRPr/>
            </a:pPr>
            <a:fld id="{5F401FDE-3723-425C-8E6F-58277F96494A}" type="datetime1">
              <a:rPr lang="sv-SE" smtClean="0"/>
              <a:t>2018-08-26</a:t>
            </a:fld>
            <a:endParaRPr lang="sv-S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latin typeface="Arial" pitchFamily="34" charset="0"/>
                <a:cs typeface="Arial" pitchFamily="34" charset="0"/>
              </a:defRPr>
            </a:lvl1pPr>
          </a:lstStyle>
          <a:p>
            <a:pPr>
              <a:defRPr/>
            </a:pPr>
            <a:r>
              <a:rPr lang="sv-SE"/>
              <a:t>732A60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pPr>
              <a:defRPr/>
            </a:pPr>
            <a:fld id="{53457A1C-DCE8-4055-B631-8BF35863A1EB}" type="slidenum">
              <a:rPr lang="sv-SE"/>
              <a:pPr>
                <a:defRPr/>
              </a:pPr>
              <a:t>‹#›</a:t>
            </a:fld>
            <a:endParaRPr lang="sv-SE"/>
          </a:p>
        </p:txBody>
      </p:sp>
    </p:spTree>
  </p:cSld>
  <p:clrMap bg1="lt1" tx1="dk1" bg2="lt2" tx2="dk2" accent1="accent1" accent2="accent2" accent3="accent3" accent4="accent4" accent5="accent5" accent6="accent6" hlink="hlink" folHlink="folHlink"/>
  <p:sldLayoutIdLst>
    <p:sldLayoutId id="2147483953"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hf sldNum="0" hdr="0" dt="0"/>
  <p:txStyles>
    <p:title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Calibri" pitchFamily="34" charset="0"/>
        </a:defRPr>
      </a:lvl2pPr>
      <a:lvl3pPr algn="ctr" rtl="0" eaLnBrk="0" fontAlgn="base" hangingPunct="0">
        <a:spcBef>
          <a:spcPct val="0"/>
        </a:spcBef>
        <a:spcAft>
          <a:spcPct val="0"/>
        </a:spcAft>
        <a:defRPr sz="4400">
          <a:solidFill>
            <a:schemeClr val="bg1"/>
          </a:solidFill>
          <a:latin typeface="Calibri" pitchFamily="34" charset="0"/>
        </a:defRPr>
      </a:lvl3pPr>
      <a:lvl4pPr algn="ctr" rtl="0" eaLnBrk="0" fontAlgn="base" hangingPunct="0">
        <a:spcBef>
          <a:spcPct val="0"/>
        </a:spcBef>
        <a:spcAft>
          <a:spcPct val="0"/>
        </a:spcAft>
        <a:defRPr sz="4400">
          <a:solidFill>
            <a:schemeClr val="bg1"/>
          </a:solidFill>
          <a:latin typeface="Calibri" pitchFamily="34" charset="0"/>
        </a:defRPr>
      </a:lvl4pPr>
      <a:lvl5pPr algn="ctr" rtl="0" eaLnBrk="0" fontAlgn="base" hangingPunct="0">
        <a:spcBef>
          <a:spcPct val="0"/>
        </a:spcBef>
        <a:spcAft>
          <a:spcPct val="0"/>
        </a:spcAft>
        <a:defRPr sz="4400">
          <a:solidFill>
            <a:schemeClr val="bg1"/>
          </a:solidFill>
          <a:latin typeface="Calibri" pitchFamily="34" charset="0"/>
        </a:defRPr>
      </a:lvl5pPr>
      <a:lvl6pPr marL="457200" algn="ctr" rtl="0" fontAlgn="base">
        <a:spcBef>
          <a:spcPct val="0"/>
        </a:spcBef>
        <a:spcAft>
          <a:spcPct val="0"/>
        </a:spcAft>
        <a:defRPr sz="4400">
          <a:solidFill>
            <a:schemeClr val="bg1"/>
          </a:solidFill>
          <a:latin typeface="Calibri" pitchFamily="34" charset="0"/>
        </a:defRPr>
      </a:lvl6pPr>
      <a:lvl7pPr marL="914400" algn="ctr" rtl="0" fontAlgn="base">
        <a:spcBef>
          <a:spcPct val="0"/>
        </a:spcBef>
        <a:spcAft>
          <a:spcPct val="0"/>
        </a:spcAft>
        <a:defRPr sz="4400">
          <a:solidFill>
            <a:schemeClr val="bg1"/>
          </a:solidFill>
          <a:latin typeface="Calibri" pitchFamily="34" charset="0"/>
        </a:defRPr>
      </a:lvl7pPr>
      <a:lvl8pPr marL="1371600" algn="ctr" rtl="0" fontAlgn="base">
        <a:spcBef>
          <a:spcPct val="0"/>
        </a:spcBef>
        <a:spcAft>
          <a:spcPct val="0"/>
        </a:spcAft>
        <a:defRPr sz="4400">
          <a:solidFill>
            <a:schemeClr val="bg1"/>
          </a:solidFill>
          <a:latin typeface="Calibri" pitchFamily="34" charset="0"/>
        </a:defRPr>
      </a:lvl8pPr>
      <a:lvl9pPr marL="1828800" algn="ctr" rtl="0" fontAlgn="base">
        <a:spcBef>
          <a:spcPct val="0"/>
        </a:spcBef>
        <a:spcAft>
          <a:spcPct val="0"/>
        </a:spcAft>
        <a:defRPr sz="4400">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student.unsw.edu.au/writing-critical-review"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Заголовок 1"/>
          <p:cNvSpPr>
            <a:spLocks noGrp="1"/>
          </p:cNvSpPr>
          <p:nvPr>
            <p:ph type="ctrTitle"/>
          </p:nvPr>
        </p:nvSpPr>
        <p:spPr>
          <a:xfrm>
            <a:off x="899592" y="1988840"/>
            <a:ext cx="7772400" cy="1470025"/>
          </a:xfrm>
        </p:spPr>
        <p:txBody>
          <a:bodyPr/>
          <a:lstStyle/>
          <a:p>
            <a:r>
              <a:rPr lang="en-US" sz="3600" dirty="0"/>
              <a:t>Summaries and critical reviews Introduction to the project work</a:t>
            </a:r>
            <a:endParaRPr lang="sv-SE" altLang="sv-SE" sz="3600" b="1" dirty="0"/>
          </a:p>
        </p:txBody>
      </p:sp>
      <p:sp>
        <p:nvSpPr>
          <p:cNvPr id="3075" name="Подзаголовок 2"/>
          <p:cNvSpPr>
            <a:spLocks noGrp="1"/>
          </p:cNvSpPr>
          <p:nvPr>
            <p:ph type="subTitle" idx="1"/>
          </p:nvPr>
        </p:nvSpPr>
        <p:spPr/>
        <p:txBody>
          <a:bodyPr/>
          <a:lstStyle/>
          <a:p>
            <a:pPr eaLnBrk="1" hangingPunct="1"/>
            <a:r>
              <a:rPr lang="sv-SE" altLang="sv-SE" dirty="0" err="1"/>
              <a:t>Lecture</a:t>
            </a:r>
            <a:r>
              <a:rPr lang="sv-SE" altLang="sv-SE" dirty="0"/>
              <a:t> 5</a:t>
            </a:r>
          </a:p>
          <a:p>
            <a:pPr algn="l" eaLnBrk="1" hangingPunct="1"/>
            <a:endParaRPr lang="sv-SE" altLang="sv-SE" sz="2000" dirty="0"/>
          </a:p>
        </p:txBody>
      </p:sp>
      <p:sp>
        <p:nvSpPr>
          <p:cNvPr id="4" name="Footer Placeholder 3"/>
          <p:cNvSpPr>
            <a:spLocks noGrp="1"/>
          </p:cNvSpPr>
          <p:nvPr>
            <p:ph type="ftr" sz="quarter" idx="11"/>
          </p:nvPr>
        </p:nvSpPr>
        <p:spPr/>
        <p:txBody>
          <a:bodyPr/>
          <a:lstStyle/>
          <a:p>
            <a:pPr>
              <a:defRPr/>
            </a:pPr>
            <a:r>
              <a:rPr lang="sv-SE"/>
              <a:t>732A60</a:t>
            </a:r>
            <a:endParaRPr lang="sv-S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Other</a:t>
            </a:r>
            <a:r>
              <a:rPr lang="sv-SE" dirty="0"/>
              <a:t> </a:t>
            </a:r>
            <a:r>
              <a:rPr lang="sv-SE" dirty="0" err="1"/>
              <a:t>mistakes</a:t>
            </a:r>
            <a:endParaRPr lang="sv-SE" dirty="0"/>
          </a:p>
        </p:txBody>
      </p:sp>
      <p:sp>
        <p:nvSpPr>
          <p:cNvPr id="3" name="Platshållare för innehåll 2"/>
          <p:cNvSpPr>
            <a:spLocks noGrp="1"/>
          </p:cNvSpPr>
          <p:nvPr>
            <p:ph idx="1"/>
          </p:nvPr>
        </p:nvSpPr>
        <p:spPr/>
        <p:txBody>
          <a:bodyPr/>
          <a:lstStyle/>
          <a:p>
            <a:r>
              <a:rPr lang="sv-SE" dirty="0" err="1"/>
              <a:t>Specify</a:t>
            </a:r>
            <a:r>
              <a:rPr lang="sv-SE" dirty="0"/>
              <a:t> the </a:t>
            </a:r>
            <a:r>
              <a:rPr lang="sv-SE" dirty="0" err="1"/>
              <a:t>complete</a:t>
            </a:r>
            <a:r>
              <a:rPr lang="sv-SE" dirty="0"/>
              <a:t> </a:t>
            </a:r>
            <a:r>
              <a:rPr lang="sv-SE" dirty="0" err="1"/>
              <a:t>reference</a:t>
            </a:r>
            <a:r>
              <a:rPr lang="sv-SE" dirty="0"/>
              <a:t> (page, journal, </a:t>
            </a:r>
            <a:r>
              <a:rPr lang="sv-SE" dirty="0" err="1"/>
              <a:t>year</a:t>
            </a:r>
            <a:r>
              <a:rPr lang="sv-SE" dirty="0"/>
              <a:t>…)</a:t>
            </a:r>
          </a:p>
          <a:p>
            <a:endParaRPr lang="sv-SE" dirty="0"/>
          </a:p>
          <a:p>
            <a:endParaRPr lang="sv-SE" dirty="0"/>
          </a:p>
        </p:txBody>
      </p:sp>
      <p:pic>
        <p:nvPicPr>
          <p:cNvPr id="4" name="Bildobjekt 3"/>
          <p:cNvPicPr>
            <a:picLocks noChangeAspect="1"/>
          </p:cNvPicPr>
          <p:nvPr/>
        </p:nvPicPr>
        <p:blipFill>
          <a:blip r:embed="rId2"/>
          <a:stretch>
            <a:fillRect/>
          </a:stretch>
        </p:blipFill>
        <p:spPr>
          <a:xfrm>
            <a:off x="1187624" y="3068960"/>
            <a:ext cx="4981575" cy="1371600"/>
          </a:xfrm>
          <a:prstGeom prst="rect">
            <a:avLst/>
          </a:prstGeom>
        </p:spPr>
      </p:pic>
    </p:spTree>
    <p:extLst>
      <p:ext uri="{BB962C8B-B14F-4D97-AF65-F5344CB8AC3E}">
        <p14:creationId xmlns:p14="http://schemas.microsoft.com/office/powerpoint/2010/main" val="1152145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Other</a:t>
            </a:r>
            <a:r>
              <a:rPr lang="sv-SE" dirty="0"/>
              <a:t> </a:t>
            </a:r>
            <a:r>
              <a:rPr lang="sv-SE" dirty="0" err="1"/>
              <a:t>mistakes</a:t>
            </a:r>
            <a:endParaRPr lang="sv-SE" dirty="0"/>
          </a:p>
        </p:txBody>
      </p:sp>
      <p:sp>
        <p:nvSpPr>
          <p:cNvPr id="3" name="Platshållare för innehåll 2"/>
          <p:cNvSpPr>
            <a:spLocks noGrp="1"/>
          </p:cNvSpPr>
          <p:nvPr>
            <p:ph idx="1"/>
          </p:nvPr>
        </p:nvSpPr>
        <p:spPr/>
        <p:txBody>
          <a:bodyPr/>
          <a:lstStyle/>
          <a:p>
            <a:r>
              <a:rPr lang="sv-SE" dirty="0" err="1"/>
              <a:t>There</a:t>
            </a:r>
            <a:r>
              <a:rPr lang="sv-SE" dirty="0"/>
              <a:t> </a:t>
            </a:r>
            <a:r>
              <a:rPr lang="sv-SE" dirty="0" err="1"/>
              <a:t>are</a:t>
            </a:r>
            <a:r>
              <a:rPr lang="sv-SE" dirty="0"/>
              <a:t> different </a:t>
            </a:r>
            <a:r>
              <a:rPr lang="sv-SE" dirty="0" err="1"/>
              <a:t>types</a:t>
            </a:r>
            <a:r>
              <a:rPr lang="sv-SE" dirty="0"/>
              <a:t> </a:t>
            </a:r>
            <a:r>
              <a:rPr lang="sv-SE" dirty="0" err="1"/>
              <a:t>of</a:t>
            </a:r>
            <a:r>
              <a:rPr lang="sv-SE" dirty="0"/>
              <a:t> </a:t>
            </a:r>
            <a:r>
              <a:rPr lang="sv-SE" dirty="0" err="1"/>
              <a:t>references</a:t>
            </a:r>
            <a:r>
              <a:rPr lang="sv-SE" dirty="0"/>
              <a:t> in </a:t>
            </a:r>
            <a:r>
              <a:rPr lang="sv-SE" dirty="0" err="1"/>
              <a:t>BibTex</a:t>
            </a:r>
            <a:r>
              <a:rPr lang="sv-SE" dirty="0"/>
              <a:t>, not </a:t>
            </a:r>
            <a:r>
              <a:rPr lang="sv-SE" dirty="0" err="1"/>
              <a:t>only</a:t>
            </a:r>
            <a:r>
              <a:rPr lang="sv-SE" dirty="0"/>
              <a:t> </a:t>
            </a:r>
            <a:r>
              <a:rPr lang="sv-SE" dirty="0" err="1"/>
              <a:t>article</a:t>
            </a:r>
            <a:r>
              <a:rPr lang="sv-SE" dirty="0" err="1">
                <a:sym typeface="Wingdings" panose="05000000000000000000" pitchFamily="2" charset="2"/>
              </a:rPr>
              <a:t>use</a:t>
            </a:r>
            <a:r>
              <a:rPr lang="sv-SE" dirty="0">
                <a:sym typeface="Wingdings" panose="05000000000000000000" pitchFamily="2" charset="2"/>
              </a:rPr>
              <a:t> the </a:t>
            </a:r>
            <a:r>
              <a:rPr lang="sv-SE" dirty="0" err="1">
                <a:sym typeface="Wingdings" panose="05000000000000000000" pitchFamily="2" charset="2"/>
              </a:rPr>
              <a:t>appropriate</a:t>
            </a:r>
            <a:r>
              <a:rPr lang="sv-SE" dirty="0">
                <a:sym typeface="Wingdings" panose="05000000000000000000" pitchFamily="2" charset="2"/>
              </a:rPr>
              <a:t> </a:t>
            </a:r>
            <a:r>
              <a:rPr lang="sv-SE" dirty="0" err="1">
                <a:sym typeface="Wingdings" panose="05000000000000000000" pitchFamily="2" charset="2"/>
              </a:rPr>
              <a:t>one</a:t>
            </a:r>
            <a:r>
              <a:rPr lang="sv-SE" dirty="0"/>
              <a:t>!</a:t>
            </a:r>
          </a:p>
          <a:p>
            <a:pPr lvl="1"/>
            <a:r>
              <a:rPr lang="sv-SE" dirty="0"/>
              <a:t>Book</a:t>
            </a:r>
          </a:p>
          <a:p>
            <a:pPr lvl="1"/>
            <a:r>
              <a:rPr lang="sv-SE" dirty="0" err="1"/>
              <a:t>Inproceedings</a:t>
            </a:r>
            <a:endParaRPr lang="sv-SE" dirty="0"/>
          </a:p>
          <a:p>
            <a:pPr lvl="1"/>
            <a:r>
              <a:rPr lang="sv-SE" dirty="0"/>
              <a:t>PhD </a:t>
            </a:r>
            <a:r>
              <a:rPr lang="sv-SE" dirty="0" err="1"/>
              <a:t>Thesis</a:t>
            </a:r>
            <a:endParaRPr lang="sv-SE" dirty="0"/>
          </a:p>
        </p:txBody>
      </p:sp>
      <p:pic>
        <p:nvPicPr>
          <p:cNvPr id="5" name="Bildobjekt 4"/>
          <p:cNvPicPr>
            <a:picLocks noChangeAspect="1"/>
          </p:cNvPicPr>
          <p:nvPr/>
        </p:nvPicPr>
        <p:blipFill>
          <a:blip r:embed="rId2"/>
          <a:stretch>
            <a:fillRect/>
          </a:stretch>
        </p:blipFill>
        <p:spPr>
          <a:xfrm>
            <a:off x="3596660" y="3284984"/>
            <a:ext cx="5124450" cy="2590800"/>
          </a:xfrm>
          <a:prstGeom prst="rect">
            <a:avLst/>
          </a:prstGeom>
        </p:spPr>
      </p:pic>
    </p:spTree>
    <p:extLst>
      <p:ext uri="{BB962C8B-B14F-4D97-AF65-F5344CB8AC3E}">
        <p14:creationId xmlns:p14="http://schemas.microsoft.com/office/powerpoint/2010/main" val="1367213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B3A3075-F500-4774-9A03-C639BC5B5D7A}"/>
              </a:ext>
            </a:extLst>
          </p:cNvPr>
          <p:cNvSpPr>
            <a:spLocks noGrp="1"/>
          </p:cNvSpPr>
          <p:nvPr>
            <p:ph type="title"/>
          </p:nvPr>
        </p:nvSpPr>
        <p:spPr/>
        <p:txBody>
          <a:bodyPr/>
          <a:lstStyle/>
          <a:p>
            <a:r>
              <a:rPr lang="sv-SE" dirty="0" err="1"/>
              <a:t>Critical</a:t>
            </a:r>
            <a:r>
              <a:rPr lang="sv-SE" dirty="0"/>
              <a:t> </a:t>
            </a:r>
            <a:r>
              <a:rPr lang="sv-SE" dirty="0" err="1"/>
              <a:t>reviews</a:t>
            </a:r>
            <a:endParaRPr lang="sv-SE" dirty="0"/>
          </a:p>
        </p:txBody>
      </p:sp>
      <p:sp>
        <p:nvSpPr>
          <p:cNvPr id="3" name="Platshållare för innehåll 2">
            <a:extLst>
              <a:ext uri="{FF2B5EF4-FFF2-40B4-BE49-F238E27FC236}">
                <a16:creationId xmlns:a16="http://schemas.microsoft.com/office/drawing/2014/main" id="{E39FC4B1-C37D-4DDF-BA23-98B2FEF8F2CD}"/>
              </a:ext>
            </a:extLst>
          </p:cNvPr>
          <p:cNvSpPr>
            <a:spLocks noGrp="1"/>
          </p:cNvSpPr>
          <p:nvPr>
            <p:ph idx="1"/>
          </p:nvPr>
        </p:nvSpPr>
        <p:spPr/>
        <p:txBody>
          <a:bodyPr/>
          <a:lstStyle/>
          <a:p>
            <a:r>
              <a:rPr lang="sv-SE" sz="2400" dirty="0"/>
              <a:t>The </a:t>
            </a:r>
            <a:r>
              <a:rPr lang="sv-SE" sz="2400" dirty="0" err="1"/>
              <a:t>critical</a:t>
            </a:r>
            <a:r>
              <a:rPr lang="sv-SE" sz="2400" dirty="0"/>
              <a:t> </a:t>
            </a:r>
            <a:r>
              <a:rPr lang="sv-SE" sz="2400" dirty="0" err="1"/>
              <a:t>review</a:t>
            </a:r>
            <a:r>
              <a:rPr lang="sv-SE" sz="2400" dirty="0"/>
              <a:t> </a:t>
            </a:r>
            <a:r>
              <a:rPr lang="sv-SE" sz="2400" dirty="0" err="1"/>
              <a:t>involves</a:t>
            </a:r>
            <a:r>
              <a:rPr lang="sv-SE" sz="2400" dirty="0"/>
              <a:t> analysing and </a:t>
            </a:r>
            <a:r>
              <a:rPr lang="sv-SE" sz="2400" dirty="0" err="1"/>
              <a:t>evaluating</a:t>
            </a:r>
            <a:r>
              <a:rPr lang="sv-SE" sz="2400" dirty="0"/>
              <a:t> </a:t>
            </a:r>
            <a:r>
              <a:rPr lang="sv-SE" sz="2400" dirty="0" err="1"/>
              <a:t>someone’s</a:t>
            </a:r>
            <a:r>
              <a:rPr lang="sv-SE" sz="2400" dirty="0"/>
              <a:t> </a:t>
            </a:r>
            <a:r>
              <a:rPr lang="sv-SE" sz="2400" dirty="0" err="1"/>
              <a:t>work</a:t>
            </a:r>
            <a:r>
              <a:rPr lang="sv-SE" sz="2400" dirty="0"/>
              <a:t> and </a:t>
            </a:r>
            <a:r>
              <a:rPr lang="sv-SE" sz="2400" dirty="0" err="1"/>
              <a:t>presenting</a:t>
            </a:r>
            <a:r>
              <a:rPr lang="sv-SE" sz="2400" dirty="0"/>
              <a:t> a </a:t>
            </a:r>
            <a:r>
              <a:rPr lang="sv-SE" sz="2400" dirty="0" err="1"/>
              <a:t>point</a:t>
            </a:r>
            <a:r>
              <a:rPr lang="sv-SE" sz="2400" dirty="0"/>
              <a:t> </a:t>
            </a:r>
            <a:r>
              <a:rPr lang="sv-SE" sz="2400" dirty="0" err="1"/>
              <a:t>of</a:t>
            </a:r>
            <a:r>
              <a:rPr lang="sv-SE" sz="2400" dirty="0"/>
              <a:t> </a:t>
            </a:r>
            <a:r>
              <a:rPr lang="sv-SE" sz="2400" dirty="0" err="1"/>
              <a:t>view</a:t>
            </a:r>
            <a:r>
              <a:rPr lang="sv-SE" sz="2400" dirty="0"/>
              <a:t> </a:t>
            </a:r>
            <a:r>
              <a:rPr lang="sv-SE" sz="2400" dirty="0" err="1"/>
              <a:t>that</a:t>
            </a:r>
            <a:r>
              <a:rPr lang="sv-SE" sz="2400" dirty="0"/>
              <a:t> </a:t>
            </a:r>
            <a:r>
              <a:rPr lang="sv-SE" sz="2400" dirty="0" err="1"/>
              <a:t>you</a:t>
            </a:r>
            <a:r>
              <a:rPr lang="sv-SE" sz="2400" dirty="0"/>
              <a:t> </a:t>
            </a:r>
            <a:r>
              <a:rPr lang="sv-SE" sz="2400" dirty="0" err="1"/>
              <a:t>can</a:t>
            </a:r>
            <a:r>
              <a:rPr lang="sv-SE" sz="2400" dirty="0"/>
              <a:t> support</a:t>
            </a:r>
          </a:p>
          <a:p>
            <a:endParaRPr lang="sv-SE" sz="2400" dirty="0"/>
          </a:p>
          <a:p>
            <a:r>
              <a:rPr lang="sv-SE" sz="2400" dirty="0">
                <a:solidFill>
                  <a:srgbClr val="0070C0"/>
                </a:solidFill>
              </a:rPr>
              <a:t>Main </a:t>
            </a:r>
            <a:r>
              <a:rPr lang="sv-SE" sz="2400" dirty="0" err="1">
                <a:solidFill>
                  <a:srgbClr val="0070C0"/>
                </a:solidFill>
              </a:rPr>
              <a:t>questons</a:t>
            </a:r>
            <a:r>
              <a:rPr lang="sv-SE" sz="2400" dirty="0">
                <a:solidFill>
                  <a:srgbClr val="0070C0"/>
                </a:solidFill>
              </a:rPr>
              <a:t>:</a:t>
            </a:r>
          </a:p>
          <a:p>
            <a:pPr lvl="1"/>
            <a:r>
              <a:rPr lang="sv-SE" sz="2000" dirty="0" err="1"/>
              <a:t>What</a:t>
            </a:r>
            <a:r>
              <a:rPr lang="sv-SE" sz="2000" dirty="0"/>
              <a:t> to </a:t>
            </a:r>
            <a:r>
              <a:rPr lang="sv-SE" sz="2000" dirty="0" err="1"/>
              <a:t>write</a:t>
            </a:r>
            <a:r>
              <a:rPr lang="sv-SE" sz="2000" dirty="0"/>
              <a:t> </a:t>
            </a:r>
            <a:r>
              <a:rPr lang="sv-SE" sz="2000" dirty="0" err="1"/>
              <a:t>about</a:t>
            </a:r>
            <a:r>
              <a:rPr lang="sv-SE" sz="2000" dirty="0"/>
              <a:t>?</a:t>
            </a:r>
          </a:p>
          <a:p>
            <a:pPr lvl="1"/>
            <a:r>
              <a:rPr lang="sv-SE" sz="2000" dirty="0" err="1"/>
              <a:t>How</a:t>
            </a:r>
            <a:r>
              <a:rPr lang="sv-SE" sz="2000" dirty="0"/>
              <a:t> to </a:t>
            </a:r>
            <a:r>
              <a:rPr lang="sv-SE" sz="2000" dirty="0" err="1"/>
              <a:t>write</a:t>
            </a:r>
            <a:r>
              <a:rPr lang="sv-SE" sz="2000" dirty="0"/>
              <a:t>? (style, </a:t>
            </a:r>
            <a:r>
              <a:rPr lang="sv-SE" sz="2000" dirty="0" err="1"/>
              <a:t>wording</a:t>
            </a:r>
            <a:r>
              <a:rPr lang="sv-SE" sz="2000" dirty="0"/>
              <a:t>,..)</a:t>
            </a:r>
          </a:p>
          <a:p>
            <a:endParaRPr lang="sv-SE" sz="2400" dirty="0"/>
          </a:p>
          <a:p>
            <a:endParaRPr lang="sv-SE" sz="2000" dirty="0"/>
          </a:p>
        </p:txBody>
      </p:sp>
      <p:sp>
        <p:nvSpPr>
          <p:cNvPr id="4" name="Platshållare för sidfot 3">
            <a:extLst>
              <a:ext uri="{FF2B5EF4-FFF2-40B4-BE49-F238E27FC236}">
                <a16:creationId xmlns:a16="http://schemas.microsoft.com/office/drawing/2014/main" id="{B6780635-7D67-4CF2-B01E-CAC4C3C9BF34}"/>
              </a:ext>
            </a:extLst>
          </p:cNvPr>
          <p:cNvSpPr>
            <a:spLocks noGrp="1"/>
          </p:cNvSpPr>
          <p:nvPr>
            <p:ph type="ftr" sz="quarter" idx="11"/>
          </p:nvPr>
        </p:nvSpPr>
        <p:spPr/>
        <p:txBody>
          <a:bodyPr/>
          <a:lstStyle/>
          <a:p>
            <a:pPr>
              <a:defRPr/>
            </a:pPr>
            <a:r>
              <a:rPr lang="sv-SE"/>
              <a:t>732A60</a:t>
            </a:r>
          </a:p>
        </p:txBody>
      </p:sp>
    </p:spTree>
    <p:extLst>
      <p:ext uri="{BB962C8B-B14F-4D97-AF65-F5344CB8AC3E}">
        <p14:creationId xmlns:p14="http://schemas.microsoft.com/office/powerpoint/2010/main" val="4143154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232EE09-222F-4879-9794-2037D443AFF3}"/>
              </a:ext>
            </a:extLst>
          </p:cNvPr>
          <p:cNvSpPr>
            <a:spLocks noGrp="1"/>
          </p:cNvSpPr>
          <p:nvPr>
            <p:ph type="title"/>
          </p:nvPr>
        </p:nvSpPr>
        <p:spPr/>
        <p:txBody>
          <a:bodyPr/>
          <a:lstStyle/>
          <a:p>
            <a:r>
              <a:rPr lang="sv-SE" dirty="0" err="1"/>
              <a:t>Critical</a:t>
            </a:r>
            <a:r>
              <a:rPr lang="sv-SE" dirty="0"/>
              <a:t> </a:t>
            </a:r>
            <a:r>
              <a:rPr lang="sv-SE" dirty="0" err="1"/>
              <a:t>reviews</a:t>
            </a:r>
            <a:endParaRPr lang="sv-SE" dirty="0"/>
          </a:p>
        </p:txBody>
      </p:sp>
      <p:sp>
        <p:nvSpPr>
          <p:cNvPr id="3" name="Platshållare för innehåll 2">
            <a:extLst>
              <a:ext uri="{FF2B5EF4-FFF2-40B4-BE49-F238E27FC236}">
                <a16:creationId xmlns:a16="http://schemas.microsoft.com/office/drawing/2014/main" id="{4A3609CB-C186-406E-AE46-2129EE3B5750}"/>
              </a:ext>
            </a:extLst>
          </p:cNvPr>
          <p:cNvSpPr>
            <a:spLocks noGrp="1"/>
          </p:cNvSpPr>
          <p:nvPr>
            <p:ph idx="1"/>
          </p:nvPr>
        </p:nvSpPr>
        <p:spPr/>
        <p:txBody>
          <a:bodyPr/>
          <a:lstStyle/>
          <a:p>
            <a:r>
              <a:rPr lang="sv-SE" sz="2800" dirty="0" err="1">
                <a:solidFill>
                  <a:srgbClr val="0070C0"/>
                </a:solidFill>
              </a:rPr>
              <a:t>Types</a:t>
            </a:r>
            <a:r>
              <a:rPr lang="sv-SE" sz="2800" dirty="0">
                <a:solidFill>
                  <a:srgbClr val="0070C0"/>
                </a:solidFill>
              </a:rPr>
              <a:t> </a:t>
            </a:r>
            <a:r>
              <a:rPr lang="sv-SE" sz="2800" dirty="0" err="1">
                <a:solidFill>
                  <a:srgbClr val="0070C0"/>
                </a:solidFill>
              </a:rPr>
              <a:t>of</a:t>
            </a:r>
            <a:r>
              <a:rPr lang="sv-SE" sz="2800" dirty="0">
                <a:solidFill>
                  <a:srgbClr val="0070C0"/>
                </a:solidFill>
              </a:rPr>
              <a:t> </a:t>
            </a:r>
            <a:r>
              <a:rPr lang="sv-SE" sz="2800" dirty="0" err="1">
                <a:solidFill>
                  <a:srgbClr val="0070C0"/>
                </a:solidFill>
              </a:rPr>
              <a:t>reviews</a:t>
            </a:r>
            <a:endParaRPr lang="sv-SE" sz="2800" dirty="0">
              <a:solidFill>
                <a:srgbClr val="0070C0"/>
              </a:solidFill>
            </a:endParaRPr>
          </a:p>
          <a:p>
            <a:pPr lvl="1"/>
            <a:r>
              <a:rPr lang="sv-SE" sz="2400" dirty="0"/>
              <a:t>Review </a:t>
            </a:r>
            <a:r>
              <a:rPr lang="sv-SE" sz="2400" dirty="0" err="1"/>
              <a:t>of</a:t>
            </a:r>
            <a:r>
              <a:rPr lang="sv-SE" sz="2400" dirty="0"/>
              <a:t> a </a:t>
            </a:r>
            <a:r>
              <a:rPr lang="sv-SE" sz="2400" dirty="0" err="1"/>
              <a:t>manuscript</a:t>
            </a:r>
            <a:r>
              <a:rPr lang="sv-SE" sz="2400" dirty="0"/>
              <a:t> (opposition </a:t>
            </a:r>
            <a:r>
              <a:rPr lang="sv-SE" sz="2400" dirty="0" err="1"/>
              <a:t>of</a:t>
            </a:r>
            <a:r>
              <a:rPr lang="sv-SE" sz="2400" dirty="0"/>
              <a:t> master </a:t>
            </a:r>
            <a:r>
              <a:rPr lang="sv-SE" sz="2400" dirty="0" err="1"/>
              <a:t>thesis</a:t>
            </a:r>
            <a:r>
              <a:rPr lang="sv-SE" sz="2400" dirty="0"/>
              <a:t>)</a:t>
            </a:r>
          </a:p>
          <a:p>
            <a:pPr lvl="2"/>
            <a:r>
              <a:rPr lang="sv-SE" sz="1800" dirty="0"/>
              <a:t>Text, formatting and </a:t>
            </a:r>
            <a:r>
              <a:rPr lang="sv-SE" sz="1800" dirty="0" err="1"/>
              <a:t>structure</a:t>
            </a:r>
            <a:r>
              <a:rPr lang="sv-SE" sz="1800" dirty="0"/>
              <a:t> </a:t>
            </a:r>
            <a:r>
              <a:rPr lang="sv-SE" sz="1800" dirty="0" err="1"/>
              <a:t>issues</a:t>
            </a:r>
            <a:endParaRPr lang="sv-SE" sz="1800" dirty="0"/>
          </a:p>
          <a:p>
            <a:pPr lvl="2"/>
            <a:r>
              <a:rPr lang="sv-SE" sz="1800" dirty="0" err="1"/>
              <a:t>Methodological</a:t>
            </a:r>
            <a:r>
              <a:rPr lang="sv-SE" sz="1800" dirty="0"/>
              <a:t> </a:t>
            </a:r>
            <a:r>
              <a:rPr lang="sv-SE" sz="1800" dirty="0" err="1"/>
              <a:t>issues</a:t>
            </a:r>
            <a:endParaRPr lang="sv-SE" sz="1800" dirty="0"/>
          </a:p>
          <a:p>
            <a:pPr lvl="2"/>
            <a:endParaRPr lang="sv-SE" sz="1800" dirty="0"/>
          </a:p>
          <a:p>
            <a:pPr lvl="1"/>
            <a:r>
              <a:rPr lang="sv-SE" sz="2400" dirty="0"/>
              <a:t>Review a paper as a part </a:t>
            </a:r>
            <a:r>
              <a:rPr lang="sv-SE" sz="2400" dirty="0" err="1"/>
              <a:t>of</a:t>
            </a:r>
            <a:r>
              <a:rPr lang="sv-SE" sz="2400" dirty="0"/>
              <a:t> the </a:t>
            </a:r>
            <a:r>
              <a:rPr lang="sv-SE" sz="2400" dirty="0" err="1"/>
              <a:t>own</a:t>
            </a:r>
            <a:r>
              <a:rPr lang="sv-SE" sz="2400" dirty="0"/>
              <a:t> paper</a:t>
            </a:r>
          </a:p>
          <a:p>
            <a:pPr lvl="2"/>
            <a:r>
              <a:rPr lang="sv-SE" sz="2000" dirty="0" err="1"/>
              <a:t>Methodological</a:t>
            </a:r>
            <a:r>
              <a:rPr lang="sv-SE" sz="2000" dirty="0"/>
              <a:t> </a:t>
            </a:r>
            <a:r>
              <a:rPr lang="sv-SE" sz="2000" dirty="0" err="1"/>
              <a:t>issues</a:t>
            </a:r>
            <a:endParaRPr lang="sv-SE" sz="2000" dirty="0"/>
          </a:p>
          <a:p>
            <a:pPr lvl="2"/>
            <a:endParaRPr lang="sv-SE" sz="2800" dirty="0"/>
          </a:p>
        </p:txBody>
      </p:sp>
      <p:sp>
        <p:nvSpPr>
          <p:cNvPr id="4" name="Platshållare för sidfot 3">
            <a:extLst>
              <a:ext uri="{FF2B5EF4-FFF2-40B4-BE49-F238E27FC236}">
                <a16:creationId xmlns:a16="http://schemas.microsoft.com/office/drawing/2014/main" id="{8C44A8C4-C75A-4B72-A144-116F9CBEE542}"/>
              </a:ext>
            </a:extLst>
          </p:cNvPr>
          <p:cNvSpPr>
            <a:spLocks noGrp="1"/>
          </p:cNvSpPr>
          <p:nvPr>
            <p:ph type="ftr" sz="quarter" idx="11"/>
          </p:nvPr>
        </p:nvSpPr>
        <p:spPr/>
        <p:txBody>
          <a:bodyPr/>
          <a:lstStyle/>
          <a:p>
            <a:pPr>
              <a:defRPr/>
            </a:pPr>
            <a:r>
              <a:rPr lang="sv-SE"/>
              <a:t>732A60</a:t>
            </a:r>
          </a:p>
        </p:txBody>
      </p:sp>
    </p:spTree>
    <p:extLst>
      <p:ext uri="{BB962C8B-B14F-4D97-AF65-F5344CB8AC3E}">
        <p14:creationId xmlns:p14="http://schemas.microsoft.com/office/powerpoint/2010/main" val="2894769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C5A6F0C-AE8B-4322-9E23-D5464ABC52C7}"/>
              </a:ext>
            </a:extLst>
          </p:cNvPr>
          <p:cNvSpPr>
            <a:spLocks noGrp="1"/>
          </p:cNvSpPr>
          <p:nvPr>
            <p:ph type="title"/>
          </p:nvPr>
        </p:nvSpPr>
        <p:spPr/>
        <p:txBody>
          <a:bodyPr/>
          <a:lstStyle/>
          <a:p>
            <a:r>
              <a:rPr lang="sv-SE" dirty="0" err="1"/>
              <a:t>Preliminary</a:t>
            </a:r>
            <a:r>
              <a:rPr lang="sv-SE" dirty="0"/>
              <a:t> </a:t>
            </a:r>
            <a:r>
              <a:rPr lang="sv-SE" dirty="0" err="1"/>
              <a:t>analysis</a:t>
            </a:r>
            <a:endParaRPr lang="sv-SE" dirty="0"/>
          </a:p>
        </p:txBody>
      </p:sp>
      <p:sp>
        <p:nvSpPr>
          <p:cNvPr id="3" name="Platshållare för innehåll 2">
            <a:extLst>
              <a:ext uri="{FF2B5EF4-FFF2-40B4-BE49-F238E27FC236}">
                <a16:creationId xmlns:a16="http://schemas.microsoft.com/office/drawing/2014/main" id="{55384524-41E2-4085-9F19-6AD96FBCDDCB}"/>
              </a:ext>
            </a:extLst>
          </p:cNvPr>
          <p:cNvSpPr>
            <a:spLocks noGrp="1"/>
          </p:cNvSpPr>
          <p:nvPr>
            <p:ph idx="1"/>
          </p:nvPr>
        </p:nvSpPr>
        <p:spPr/>
        <p:txBody>
          <a:bodyPr/>
          <a:lstStyle/>
          <a:p>
            <a:r>
              <a:rPr lang="sv-SE" sz="2400" dirty="0" err="1"/>
              <a:t>Author’s</a:t>
            </a:r>
            <a:r>
              <a:rPr lang="sv-SE" sz="2400" dirty="0"/>
              <a:t> central </a:t>
            </a:r>
            <a:r>
              <a:rPr lang="sv-SE" sz="2400" dirty="0" err="1"/>
              <a:t>purpose</a:t>
            </a:r>
            <a:r>
              <a:rPr lang="sv-SE" sz="2400" dirty="0"/>
              <a:t>?</a:t>
            </a:r>
          </a:p>
          <a:p>
            <a:r>
              <a:rPr lang="sv-SE" sz="2400" dirty="0" err="1"/>
              <a:t>Methods</a:t>
            </a:r>
            <a:r>
              <a:rPr lang="sv-SE" sz="2400" dirty="0"/>
              <a:t> to </a:t>
            </a:r>
            <a:r>
              <a:rPr lang="sv-SE" sz="2400" dirty="0" err="1"/>
              <a:t>accomplish</a:t>
            </a:r>
            <a:r>
              <a:rPr lang="sv-SE" sz="2400" dirty="0"/>
              <a:t> </a:t>
            </a:r>
            <a:r>
              <a:rPr lang="sv-SE" sz="2400" dirty="0" err="1"/>
              <a:t>purpose</a:t>
            </a:r>
            <a:r>
              <a:rPr lang="sv-SE" sz="2400" dirty="0"/>
              <a:t>?</a:t>
            </a:r>
          </a:p>
          <a:p>
            <a:r>
              <a:rPr lang="sv-SE" sz="2400" dirty="0" err="1"/>
              <a:t>Results</a:t>
            </a:r>
            <a:r>
              <a:rPr lang="sv-SE" sz="2400" dirty="0"/>
              <a:t> </a:t>
            </a:r>
          </a:p>
          <a:p>
            <a:pPr lvl="1"/>
            <a:r>
              <a:rPr lang="sv-SE" sz="2000" dirty="0" err="1"/>
              <a:t>How</a:t>
            </a:r>
            <a:r>
              <a:rPr lang="sv-SE" sz="2000" dirty="0"/>
              <a:t> </a:t>
            </a:r>
            <a:r>
              <a:rPr lang="sv-SE" sz="2000" dirty="0" err="1"/>
              <a:t>was</a:t>
            </a:r>
            <a:r>
              <a:rPr lang="sv-SE" sz="2000" dirty="0"/>
              <a:t> </a:t>
            </a:r>
            <a:r>
              <a:rPr lang="sv-SE" sz="2000" dirty="0" err="1"/>
              <a:t>each</a:t>
            </a:r>
            <a:r>
              <a:rPr lang="sv-SE" sz="2000" dirty="0"/>
              <a:t> </a:t>
            </a:r>
            <a:r>
              <a:rPr lang="sv-SE" sz="2000" dirty="0" err="1"/>
              <a:t>method</a:t>
            </a:r>
            <a:r>
              <a:rPr lang="sv-SE" sz="2000" dirty="0"/>
              <a:t> </a:t>
            </a:r>
            <a:r>
              <a:rPr lang="sv-SE" sz="2000" dirty="0" err="1"/>
              <a:t>used</a:t>
            </a:r>
            <a:r>
              <a:rPr lang="sv-SE" sz="2000" dirty="0"/>
              <a:t>?</a:t>
            </a:r>
          </a:p>
          <a:p>
            <a:pPr lvl="1"/>
            <a:r>
              <a:rPr lang="sv-SE" sz="2000" dirty="0" err="1"/>
              <a:t>Are</a:t>
            </a:r>
            <a:r>
              <a:rPr lang="sv-SE" sz="2000" dirty="0"/>
              <a:t> </a:t>
            </a:r>
            <a:r>
              <a:rPr lang="sv-SE" sz="2000" dirty="0" err="1"/>
              <a:t>results</a:t>
            </a:r>
            <a:r>
              <a:rPr lang="sv-SE" sz="2000" dirty="0"/>
              <a:t> </a:t>
            </a:r>
            <a:r>
              <a:rPr lang="sv-SE" sz="2000" dirty="0" err="1"/>
              <a:t>significant</a:t>
            </a:r>
            <a:r>
              <a:rPr lang="sv-SE" sz="2000" dirty="0"/>
              <a:t>? Or </a:t>
            </a:r>
            <a:r>
              <a:rPr lang="sv-SE" sz="2000" dirty="0" err="1"/>
              <a:t>empirical</a:t>
            </a:r>
            <a:r>
              <a:rPr lang="sv-SE" sz="2000" dirty="0"/>
              <a:t>?</a:t>
            </a:r>
          </a:p>
          <a:p>
            <a:pPr lvl="1"/>
            <a:r>
              <a:rPr lang="sv-SE" sz="2000" dirty="0" err="1"/>
              <a:t>How</a:t>
            </a:r>
            <a:r>
              <a:rPr lang="sv-SE" sz="2000" dirty="0"/>
              <a:t> do the </a:t>
            </a:r>
            <a:r>
              <a:rPr lang="sv-SE" sz="2000" dirty="0" err="1"/>
              <a:t>results</a:t>
            </a:r>
            <a:r>
              <a:rPr lang="sv-SE" sz="2000" dirty="0"/>
              <a:t> </a:t>
            </a:r>
            <a:r>
              <a:rPr lang="sv-SE" sz="2000" dirty="0" err="1"/>
              <a:t>contribute</a:t>
            </a:r>
            <a:r>
              <a:rPr lang="sv-SE" sz="2000" dirty="0"/>
              <a:t> to central </a:t>
            </a:r>
            <a:r>
              <a:rPr lang="sv-SE" sz="2000" dirty="0" err="1"/>
              <a:t>purpose</a:t>
            </a:r>
            <a:r>
              <a:rPr lang="sv-SE" sz="2000" dirty="0"/>
              <a:t>?</a:t>
            </a:r>
          </a:p>
          <a:p>
            <a:pPr lvl="1"/>
            <a:r>
              <a:rPr lang="sv-SE" sz="2000" dirty="0" err="1"/>
              <a:t>How</a:t>
            </a:r>
            <a:r>
              <a:rPr lang="sv-SE" sz="2000" dirty="0"/>
              <a:t> </a:t>
            </a:r>
            <a:r>
              <a:rPr lang="sv-SE" sz="2000" dirty="0" err="1"/>
              <a:t>were</a:t>
            </a:r>
            <a:r>
              <a:rPr lang="sv-SE" sz="2000" dirty="0"/>
              <a:t> </a:t>
            </a:r>
            <a:r>
              <a:rPr lang="sv-SE" sz="2000" dirty="0" err="1"/>
              <a:t>results</a:t>
            </a:r>
            <a:r>
              <a:rPr lang="sv-SE" sz="2000" dirty="0"/>
              <a:t> </a:t>
            </a:r>
            <a:r>
              <a:rPr lang="sv-SE" sz="2000" dirty="0" err="1"/>
              <a:t>interpreted</a:t>
            </a:r>
            <a:r>
              <a:rPr lang="sv-SE" sz="2000" dirty="0"/>
              <a:t>?</a:t>
            </a:r>
          </a:p>
          <a:p>
            <a:r>
              <a:rPr lang="sv-SE" sz="2400" dirty="0"/>
              <a:t>Is research </a:t>
            </a:r>
            <a:r>
              <a:rPr lang="sv-SE" sz="2400" dirty="0" err="1"/>
              <a:t>question</a:t>
            </a:r>
            <a:r>
              <a:rPr lang="sv-SE" sz="2400" dirty="0"/>
              <a:t> </a:t>
            </a:r>
            <a:r>
              <a:rPr lang="sv-SE" sz="2400" dirty="0" err="1"/>
              <a:t>answered</a:t>
            </a:r>
            <a:r>
              <a:rPr lang="sv-SE" sz="2400" dirty="0"/>
              <a:t>?</a:t>
            </a:r>
          </a:p>
          <a:p>
            <a:r>
              <a:rPr lang="sv-SE" sz="2400" dirty="0" err="1"/>
              <a:t>Novelty</a:t>
            </a:r>
            <a:r>
              <a:rPr lang="sv-SE" sz="2400" dirty="0"/>
              <a:t> </a:t>
            </a:r>
            <a:r>
              <a:rPr lang="sv-SE" sz="2400" dirty="0" err="1"/>
              <a:t>of</a:t>
            </a:r>
            <a:r>
              <a:rPr lang="sv-SE" sz="2400" dirty="0"/>
              <a:t> the research?</a:t>
            </a:r>
          </a:p>
          <a:p>
            <a:r>
              <a:rPr lang="sv-SE" sz="2400" dirty="0"/>
              <a:t>Does </a:t>
            </a:r>
            <a:r>
              <a:rPr lang="sv-SE" sz="2400" dirty="0" err="1"/>
              <a:t>result</a:t>
            </a:r>
            <a:r>
              <a:rPr lang="sv-SE" sz="2400" dirty="0"/>
              <a:t> support </a:t>
            </a:r>
            <a:r>
              <a:rPr lang="sv-SE" sz="2400" dirty="0" err="1"/>
              <a:t>other</a:t>
            </a:r>
            <a:r>
              <a:rPr lang="sv-SE" sz="2400" dirty="0"/>
              <a:t> </a:t>
            </a:r>
            <a:r>
              <a:rPr lang="sv-SE" sz="2400" dirty="0" err="1"/>
              <a:t>researcher’s</a:t>
            </a:r>
            <a:r>
              <a:rPr lang="sv-SE" sz="2400" dirty="0"/>
              <a:t> </a:t>
            </a:r>
            <a:r>
              <a:rPr lang="sv-SE" sz="2400" dirty="0" err="1"/>
              <a:t>findings</a:t>
            </a:r>
            <a:r>
              <a:rPr lang="sv-SE" sz="2400" dirty="0"/>
              <a:t>?</a:t>
            </a:r>
          </a:p>
          <a:p>
            <a:endParaRPr lang="sv-SE" sz="2400" dirty="0"/>
          </a:p>
          <a:p>
            <a:endParaRPr lang="sv-SE" sz="2400" dirty="0"/>
          </a:p>
          <a:p>
            <a:pPr lvl="1"/>
            <a:endParaRPr lang="sv-SE" sz="2000" dirty="0"/>
          </a:p>
          <a:p>
            <a:endParaRPr lang="sv-SE" sz="2400" dirty="0"/>
          </a:p>
        </p:txBody>
      </p:sp>
      <p:sp>
        <p:nvSpPr>
          <p:cNvPr id="4" name="Platshållare för sidfot 3">
            <a:extLst>
              <a:ext uri="{FF2B5EF4-FFF2-40B4-BE49-F238E27FC236}">
                <a16:creationId xmlns:a16="http://schemas.microsoft.com/office/drawing/2014/main" id="{FCDC59C1-C503-4E0E-8E5E-ABCC4FE1C951}"/>
              </a:ext>
            </a:extLst>
          </p:cNvPr>
          <p:cNvSpPr>
            <a:spLocks noGrp="1"/>
          </p:cNvSpPr>
          <p:nvPr>
            <p:ph type="ftr" sz="quarter" idx="11"/>
          </p:nvPr>
        </p:nvSpPr>
        <p:spPr/>
        <p:txBody>
          <a:bodyPr/>
          <a:lstStyle/>
          <a:p>
            <a:pPr>
              <a:defRPr/>
            </a:pPr>
            <a:r>
              <a:rPr lang="sv-SE" dirty="0"/>
              <a:t>732A60</a:t>
            </a:r>
          </a:p>
        </p:txBody>
      </p:sp>
    </p:spTree>
    <p:extLst>
      <p:ext uri="{BB962C8B-B14F-4D97-AF65-F5344CB8AC3E}">
        <p14:creationId xmlns:p14="http://schemas.microsoft.com/office/powerpoint/2010/main" val="1550062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846CA48-B86B-4E23-ABA0-96F562D6C014}"/>
              </a:ext>
            </a:extLst>
          </p:cNvPr>
          <p:cNvSpPr>
            <a:spLocks noGrp="1"/>
          </p:cNvSpPr>
          <p:nvPr>
            <p:ph type="title"/>
          </p:nvPr>
        </p:nvSpPr>
        <p:spPr/>
        <p:txBody>
          <a:bodyPr/>
          <a:lstStyle/>
          <a:p>
            <a:r>
              <a:rPr lang="sv-SE" dirty="0" err="1"/>
              <a:t>What</a:t>
            </a:r>
            <a:r>
              <a:rPr lang="sv-SE" dirty="0"/>
              <a:t> to </a:t>
            </a:r>
            <a:r>
              <a:rPr lang="sv-SE" dirty="0" err="1"/>
              <a:t>write</a:t>
            </a:r>
            <a:r>
              <a:rPr lang="sv-SE" dirty="0"/>
              <a:t> </a:t>
            </a:r>
            <a:r>
              <a:rPr lang="sv-SE" dirty="0" err="1"/>
              <a:t>about</a:t>
            </a:r>
            <a:r>
              <a:rPr lang="sv-SE" dirty="0"/>
              <a:t>?</a:t>
            </a:r>
          </a:p>
        </p:txBody>
      </p:sp>
      <p:sp>
        <p:nvSpPr>
          <p:cNvPr id="3" name="Platshållare för innehåll 2">
            <a:extLst>
              <a:ext uri="{FF2B5EF4-FFF2-40B4-BE49-F238E27FC236}">
                <a16:creationId xmlns:a16="http://schemas.microsoft.com/office/drawing/2014/main" id="{E088A7D4-AC18-4A84-B982-85FDD69DB79D}"/>
              </a:ext>
            </a:extLst>
          </p:cNvPr>
          <p:cNvSpPr>
            <a:spLocks noGrp="1"/>
          </p:cNvSpPr>
          <p:nvPr>
            <p:ph idx="1"/>
          </p:nvPr>
        </p:nvSpPr>
        <p:spPr/>
        <p:txBody>
          <a:bodyPr>
            <a:normAutofit/>
          </a:bodyPr>
          <a:lstStyle/>
          <a:p>
            <a:r>
              <a:rPr lang="en-US" dirty="0">
                <a:solidFill>
                  <a:srgbClr val="C00000"/>
                </a:solidFill>
              </a:rPr>
              <a:t>Significance and contribution to the field</a:t>
            </a:r>
          </a:p>
          <a:p>
            <a:pPr lvl="1"/>
            <a:r>
              <a:rPr lang="en-US" dirty="0"/>
              <a:t>How relevant is research question?</a:t>
            </a:r>
          </a:p>
          <a:p>
            <a:pPr lvl="1"/>
            <a:r>
              <a:rPr lang="en-US" dirty="0"/>
              <a:t>To what extent is the aim achieved?</a:t>
            </a:r>
          </a:p>
          <a:p>
            <a:pPr lvl="1"/>
            <a:r>
              <a:rPr lang="en-US" dirty="0"/>
              <a:t>Does the text bring much new knowledge?</a:t>
            </a:r>
          </a:p>
          <a:p>
            <a:pPr lvl="1"/>
            <a:r>
              <a:rPr lang="en-US" dirty="0"/>
              <a:t>How does it match to other works/results in the field?</a:t>
            </a:r>
          </a:p>
          <a:p>
            <a:pPr lvl="1"/>
            <a:r>
              <a:rPr lang="en-US" dirty="0"/>
              <a:t>What was missing/not stated?</a:t>
            </a:r>
          </a:p>
        </p:txBody>
      </p:sp>
      <p:sp>
        <p:nvSpPr>
          <p:cNvPr id="4" name="Platshållare för sidfot 3">
            <a:extLst>
              <a:ext uri="{FF2B5EF4-FFF2-40B4-BE49-F238E27FC236}">
                <a16:creationId xmlns:a16="http://schemas.microsoft.com/office/drawing/2014/main" id="{2A263679-C1B4-46F3-A20F-8015EF4AD6F1}"/>
              </a:ext>
            </a:extLst>
          </p:cNvPr>
          <p:cNvSpPr>
            <a:spLocks noGrp="1"/>
          </p:cNvSpPr>
          <p:nvPr>
            <p:ph type="ftr" sz="quarter" idx="11"/>
          </p:nvPr>
        </p:nvSpPr>
        <p:spPr/>
        <p:txBody>
          <a:bodyPr/>
          <a:lstStyle/>
          <a:p>
            <a:pPr>
              <a:defRPr/>
            </a:pPr>
            <a:r>
              <a:rPr lang="sv-SE"/>
              <a:t>732A60</a:t>
            </a:r>
          </a:p>
        </p:txBody>
      </p:sp>
    </p:spTree>
    <p:extLst>
      <p:ext uri="{BB962C8B-B14F-4D97-AF65-F5344CB8AC3E}">
        <p14:creationId xmlns:p14="http://schemas.microsoft.com/office/powerpoint/2010/main" val="650502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959938D-2B72-4B90-9784-E6828F806114}"/>
              </a:ext>
            </a:extLst>
          </p:cNvPr>
          <p:cNvSpPr>
            <a:spLocks noGrp="1"/>
          </p:cNvSpPr>
          <p:nvPr>
            <p:ph type="title"/>
          </p:nvPr>
        </p:nvSpPr>
        <p:spPr/>
        <p:txBody>
          <a:bodyPr/>
          <a:lstStyle/>
          <a:p>
            <a:r>
              <a:rPr lang="sv-SE" dirty="0" err="1"/>
              <a:t>What</a:t>
            </a:r>
            <a:r>
              <a:rPr lang="sv-SE" dirty="0"/>
              <a:t> to </a:t>
            </a:r>
            <a:r>
              <a:rPr lang="sv-SE" dirty="0" err="1"/>
              <a:t>write</a:t>
            </a:r>
            <a:r>
              <a:rPr lang="sv-SE" dirty="0"/>
              <a:t> </a:t>
            </a:r>
            <a:r>
              <a:rPr lang="sv-SE" dirty="0" err="1"/>
              <a:t>about</a:t>
            </a:r>
            <a:r>
              <a:rPr lang="sv-SE" dirty="0"/>
              <a:t>?</a:t>
            </a:r>
          </a:p>
        </p:txBody>
      </p:sp>
      <p:sp>
        <p:nvSpPr>
          <p:cNvPr id="3" name="Platshållare för innehåll 2">
            <a:extLst>
              <a:ext uri="{FF2B5EF4-FFF2-40B4-BE49-F238E27FC236}">
                <a16:creationId xmlns:a16="http://schemas.microsoft.com/office/drawing/2014/main" id="{B03A3F1B-4FD7-470A-85EE-088383A42179}"/>
              </a:ext>
            </a:extLst>
          </p:cNvPr>
          <p:cNvSpPr>
            <a:spLocks noGrp="1"/>
          </p:cNvSpPr>
          <p:nvPr>
            <p:ph idx="1"/>
          </p:nvPr>
        </p:nvSpPr>
        <p:spPr/>
        <p:txBody>
          <a:bodyPr>
            <a:normAutofit fontScale="92500" lnSpcReduction="10000"/>
          </a:bodyPr>
          <a:lstStyle/>
          <a:p>
            <a:r>
              <a:rPr lang="sv-SE" dirty="0" err="1">
                <a:solidFill>
                  <a:srgbClr val="C00000"/>
                </a:solidFill>
              </a:rPr>
              <a:t>Methodology</a:t>
            </a:r>
            <a:r>
              <a:rPr lang="sv-SE" dirty="0">
                <a:solidFill>
                  <a:srgbClr val="C00000"/>
                </a:solidFill>
              </a:rPr>
              <a:t> or approach</a:t>
            </a:r>
          </a:p>
          <a:p>
            <a:pPr lvl="1"/>
            <a:r>
              <a:rPr lang="en-US" dirty="0"/>
              <a:t>Is methodology clearly explained?</a:t>
            </a:r>
          </a:p>
          <a:p>
            <a:pPr lvl="1"/>
            <a:r>
              <a:rPr lang="en-US" dirty="0"/>
              <a:t>Are other studies considered?</a:t>
            </a:r>
          </a:p>
          <a:p>
            <a:pPr lvl="1"/>
            <a:r>
              <a:rPr lang="en-US" dirty="0"/>
              <a:t>How objective/biased is the approach?</a:t>
            </a:r>
          </a:p>
          <a:p>
            <a:pPr lvl="2"/>
            <a:r>
              <a:rPr lang="en-US" dirty="0"/>
              <a:t>From previous author’s papers?</a:t>
            </a:r>
          </a:p>
          <a:p>
            <a:pPr lvl="2"/>
            <a:r>
              <a:rPr lang="en-US" dirty="0"/>
              <a:t>Bayesian/Frequentist, Quantitative/Qualitative</a:t>
            </a:r>
          </a:p>
          <a:p>
            <a:pPr lvl="1"/>
            <a:r>
              <a:rPr lang="en-US" dirty="0"/>
              <a:t>Are the results valid and reliable?</a:t>
            </a:r>
          </a:p>
          <a:p>
            <a:pPr lvl="2"/>
            <a:r>
              <a:rPr lang="en-US" dirty="0"/>
              <a:t>Qualitative? Statistical tests?</a:t>
            </a:r>
          </a:p>
          <a:p>
            <a:pPr lvl="1"/>
            <a:r>
              <a:rPr lang="en-US" dirty="0"/>
              <a:t>May there be better/alternative approaches?</a:t>
            </a:r>
          </a:p>
          <a:p>
            <a:pPr lvl="1"/>
            <a:r>
              <a:rPr lang="en-US" dirty="0"/>
              <a:t>Limitations discussed?</a:t>
            </a:r>
            <a:endParaRPr lang="sv-SE" dirty="0"/>
          </a:p>
        </p:txBody>
      </p:sp>
      <p:sp>
        <p:nvSpPr>
          <p:cNvPr id="4" name="Platshållare för sidfot 3">
            <a:extLst>
              <a:ext uri="{FF2B5EF4-FFF2-40B4-BE49-F238E27FC236}">
                <a16:creationId xmlns:a16="http://schemas.microsoft.com/office/drawing/2014/main" id="{D52881DC-3AB5-4B57-ABD2-646970D92A18}"/>
              </a:ext>
            </a:extLst>
          </p:cNvPr>
          <p:cNvSpPr>
            <a:spLocks noGrp="1"/>
          </p:cNvSpPr>
          <p:nvPr>
            <p:ph type="ftr" sz="quarter" idx="11"/>
          </p:nvPr>
        </p:nvSpPr>
        <p:spPr/>
        <p:txBody>
          <a:bodyPr/>
          <a:lstStyle/>
          <a:p>
            <a:pPr>
              <a:defRPr/>
            </a:pPr>
            <a:r>
              <a:rPr lang="sv-SE"/>
              <a:t>732A60</a:t>
            </a:r>
          </a:p>
        </p:txBody>
      </p:sp>
    </p:spTree>
    <p:extLst>
      <p:ext uri="{BB962C8B-B14F-4D97-AF65-F5344CB8AC3E}">
        <p14:creationId xmlns:p14="http://schemas.microsoft.com/office/powerpoint/2010/main" val="3800677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DF64233-F617-4E89-9F0A-3CCFEFDAF556}"/>
              </a:ext>
            </a:extLst>
          </p:cNvPr>
          <p:cNvSpPr>
            <a:spLocks noGrp="1"/>
          </p:cNvSpPr>
          <p:nvPr>
            <p:ph type="title"/>
          </p:nvPr>
        </p:nvSpPr>
        <p:spPr/>
        <p:txBody>
          <a:bodyPr/>
          <a:lstStyle/>
          <a:p>
            <a:r>
              <a:rPr lang="sv-SE" dirty="0" err="1"/>
              <a:t>What</a:t>
            </a:r>
            <a:r>
              <a:rPr lang="sv-SE" dirty="0"/>
              <a:t> to </a:t>
            </a:r>
            <a:r>
              <a:rPr lang="sv-SE" dirty="0" err="1"/>
              <a:t>write</a:t>
            </a:r>
            <a:r>
              <a:rPr lang="sv-SE" dirty="0"/>
              <a:t> </a:t>
            </a:r>
            <a:r>
              <a:rPr lang="sv-SE" dirty="0" err="1"/>
              <a:t>about</a:t>
            </a:r>
            <a:r>
              <a:rPr lang="sv-SE" dirty="0"/>
              <a:t>?</a:t>
            </a:r>
          </a:p>
        </p:txBody>
      </p:sp>
      <p:sp>
        <p:nvSpPr>
          <p:cNvPr id="3" name="Platshållare för innehåll 2">
            <a:extLst>
              <a:ext uri="{FF2B5EF4-FFF2-40B4-BE49-F238E27FC236}">
                <a16:creationId xmlns:a16="http://schemas.microsoft.com/office/drawing/2014/main" id="{C9C62F21-D449-4086-92CC-C5AA76954481}"/>
              </a:ext>
            </a:extLst>
          </p:cNvPr>
          <p:cNvSpPr>
            <a:spLocks noGrp="1"/>
          </p:cNvSpPr>
          <p:nvPr>
            <p:ph idx="1"/>
          </p:nvPr>
        </p:nvSpPr>
        <p:spPr/>
        <p:txBody>
          <a:bodyPr>
            <a:normAutofit lnSpcReduction="10000"/>
          </a:bodyPr>
          <a:lstStyle/>
          <a:p>
            <a:r>
              <a:rPr lang="en-US" sz="2800" dirty="0">
                <a:solidFill>
                  <a:srgbClr val="C00000"/>
                </a:solidFill>
              </a:rPr>
              <a:t>Argument and use of evidence</a:t>
            </a:r>
          </a:p>
          <a:p>
            <a:pPr lvl="1"/>
            <a:r>
              <a:rPr lang="en-US" sz="2400" dirty="0"/>
              <a:t>Is there a clear problem, statement or hypothesis?</a:t>
            </a:r>
          </a:p>
          <a:p>
            <a:pPr lvl="1"/>
            <a:r>
              <a:rPr lang="en-US" sz="2400" dirty="0"/>
              <a:t>Are the arguments consistent? Do author contradicts to him/herself?</a:t>
            </a:r>
          </a:p>
          <a:p>
            <a:pPr lvl="1"/>
            <a:r>
              <a:rPr lang="en-US" sz="2400" dirty="0"/>
              <a:t>Are conclusions too strong? Too weak?</a:t>
            </a:r>
          </a:p>
          <a:p>
            <a:pPr lvl="1"/>
            <a:r>
              <a:rPr lang="en-US" sz="2400" dirty="0"/>
              <a:t>How valid and reliable is the evidence?</a:t>
            </a:r>
          </a:p>
          <a:p>
            <a:pPr lvl="2"/>
            <a:r>
              <a:rPr lang="en-US" sz="2000" dirty="0"/>
              <a:t>Data valid?</a:t>
            </a:r>
          </a:p>
          <a:p>
            <a:pPr lvl="2"/>
            <a:r>
              <a:rPr lang="en-US" sz="2000" dirty="0"/>
              <a:t>Simulation results sufficient?</a:t>
            </a:r>
          </a:p>
          <a:p>
            <a:pPr lvl="1"/>
            <a:r>
              <a:rPr lang="en-US" sz="2400" dirty="0"/>
              <a:t>How effective is the evidence in supporting the argument?</a:t>
            </a:r>
          </a:p>
          <a:p>
            <a:pPr lvl="2"/>
            <a:r>
              <a:rPr lang="en-US" sz="2000" dirty="0"/>
              <a:t>Do these simulation actually support the claim?</a:t>
            </a:r>
          </a:p>
          <a:p>
            <a:pPr lvl="1"/>
            <a:r>
              <a:rPr lang="en-US" dirty="0"/>
              <a:t>Are conclusions justified? Do they rely on results?</a:t>
            </a:r>
            <a:endParaRPr lang="sv-SE" sz="2400" dirty="0"/>
          </a:p>
        </p:txBody>
      </p:sp>
      <p:sp>
        <p:nvSpPr>
          <p:cNvPr id="4" name="Platshållare för sidfot 3">
            <a:extLst>
              <a:ext uri="{FF2B5EF4-FFF2-40B4-BE49-F238E27FC236}">
                <a16:creationId xmlns:a16="http://schemas.microsoft.com/office/drawing/2014/main" id="{6259AEEF-5401-428B-A5BD-A1007A65230F}"/>
              </a:ext>
            </a:extLst>
          </p:cNvPr>
          <p:cNvSpPr>
            <a:spLocks noGrp="1"/>
          </p:cNvSpPr>
          <p:nvPr>
            <p:ph type="ftr" sz="quarter" idx="11"/>
          </p:nvPr>
        </p:nvSpPr>
        <p:spPr/>
        <p:txBody>
          <a:bodyPr/>
          <a:lstStyle/>
          <a:p>
            <a:pPr>
              <a:defRPr/>
            </a:pPr>
            <a:r>
              <a:rPr lang="sv-SE"/>
              <a:t>732A60</a:t>
            </a:r>
          </a:p>
        </p:txBody>
      </p:sp>
    </p:spTree>
    <p:extLst>
      <p:ext uri="{BB962C8B-B14F-4D97-AF65-F5344CB8AC3E}">
        <p14:creationId xmlns:p14="http://schemas.microsoft.com/office/powerpoint/2010/main" val="3780092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652B983-8E9E-4705-807C-A1CD663C8FEC}"/>
              </a:ext>
            </a:extLst>
          </p:cNvPr>
          <p:cNvSpPr>
            <a:spLocks noGrp="1"/>
          </p:cNvSpPr>
          <p:nvPr>
            <p:ph type="title"/>
          </p:nvPr>
        </p:nvSpPr>
        <p:spPr/>
        <p:txBody>
          <a:bodyPr/>
          <a:lstStyle/>
          <a:p>
            <a:r>
              <a:rPr lang="sv-SE" dirty="0" err="1"/>
              <a:t>What</a:t>
            </a:r>
            <a:r>
              <a:rPr lang="sv-SE" dirty="0"/>
              <a:t> to </a:t>
            </a:r>
            <a:r>
              <a:rPr lang="sv-SE" dirty="0" err="1"/>
              <a:t>write</a:t>
            </a:r>
            <a:r>
              <a:rPr lang="sv-SE" dirty="0"/>
              <a:t> </a:t>
            </a:r>
            <a:r>
              <a:rPr lang="sv-SE" dirty="0" err="1"/>
              <a:t>about</a:t>
            </a:r>
            <a:r>
              <a:rPr lang="sv-SE" dirty="0"/>
              <a:t>?</a:t>
            </a:r>
          </a:p>
        </p:txBody>
      </p:sp>
      <p:sp>
        <p:nvSpPr>
          <p:cNvPr id="3" name="Platshållare för innehåll 2">
            <a:extLst>
              <a:ext uri="{FF2B5EF4-FFF2-40B4-BE49-F238E27FC236}">
                <a16:creationId xmlns:a16="http://schemas.microsoft.com/office/drawing/2014/main" id="{9143C28F-47B4-4C82-B4CE-C644EFEF407D}"/>
              </a:ext>
            </a:extLst>
          </p:cNvPr>
          <p:cNvSpPr>
            <a:spLocks noGrp="1"/>
          </p:cNvSpPr>
          <p:nvPr>
            <p:ph idx="1"/>
          </p:nvPr>
        </p:nvSpPr>
        <p:spPr/>
        <p:txBody>
          <a:bodyPr/>
          <a:lstStyle/>
          <a:p>
            <a:r>
              <a:rPr lang="sv-SE" dirty="0">
                <a:solidFill>
                  <a:srgbClr val="C00000"/>
                </a:solidFill>
              </a:rPr>
              <a:t>Formatting</a:t>
            </a:r>
          </a:p>
          <a:p>
            <a:pPr lvl="1"/>
            <a:r>
              <a:rPr lang="sv-SE" dirty="0" err="1"/>
              <a:t>Title</a:t>
            </a:r>
            <a:r>
              <a:rPr lang="sv-SE" dirty="0"/>
              <a:t> </a:t>
            </a:r>
            <a:r>
              <a:rPr lang="sv-SE" dirty="0" err="1"/>
              <a:t>matches</a:t>
            </a:r>
            <a:r>
              <a:rPr lang="sv-SE" dirty="0"/>
              <a:t> </a:t>
            </a:r>
            <a:r>
              <a:rPr lang="sv-SE" dirty="0" err="1"/>
              <a:t>subject</a:t>
            </a:r>
            <a:r>
              <a:rPr lang="sv-SE" dirty="0"/>
              <a:t>?</a:t>
            </a:r>
          </a:p>
          <a:p>
            <a:pPr lvl="1"/>
            <a:r>
              <a:rPr lang="sv-SE" dirty="0" err="1"/>
              <a:t>Purpose</a:t>
            </a:r>
            <a:r>
              <a:rPr lang="sv-SE" dirty="0"/>
              <a:t> in abstract </a:t>
            </a:r>
            <a:r>
              <a:rPr lang="sv-SE" dirty="0" err="1"/>
              <a:t>matches</a:t>
            </a:r>
            <a:r>
              <a:rPr lang="sv-SE" dirty="0"/>
              <a:t> </a:t>
            </a:r>
            <a:r>
              <a:rPr lang="sv-SE" dirty="0" err="1"/>
              <a:t>introduction</a:t>
            </a:r>
            <a:r>
              <a:rPr lang="sv-SE" dirty="0"/>
              <a:t>?</a:t>
            </a:r>
          </a:p>
          <a:p>
            <a:pPr lvl="1"/>
            <a:r>
              <a:rPr lang="sv-SE" dirty="0"/>
              <a:t>Does the information come </a:t>
            </a:r>
            <a:r>
              <a:rPr lang="sv-SE" dirty="0" err="1"/>
              <a:t>into</a:t>
            </a:r>
            <a:r>
              <a:rPr lang="sv-SE" dirty="0"/>
              <a:t> right </a:t>
            </a:r>
            <a:r>
              <a:rPr lang="sv-SE" dirty="0" err="1"/>
              <a:t>sections</a:t>
            </a:r>
            <a:r>
              <a:rPr lang="sv-SE" dirty="0"/>
              <a:t>?</a:t>
            </a:r>
          </a:p>
          <a:p>
            <a:pPr lvl="1"/>
            <a:r>
              <a:rPr lang="sv-SE" dirty="0" err="1"/>
              <a:t>Are</a:t>
            </a:r>
            <a:r>
              <a:rPr lang="sv-SE" dirty="0"/>
              <a:t> </a:t>
            </a:r>
            <a:r>
              <a:rPr lang="sv-SE" dirty="0" err="1"/>
              <a:t>tables</a:t>
            </a:r>
            <a:r>
              <a:rPr lang="sv-SE" dirty="0"/>
              <a:t>, </a:t>
            </a:r>
            <a:r>
              <a:rPr lang="sv-SE" dirty="0" err="1"/>
              <a:t>graph</a:t>
            </a:r>
            <a:r>
              <a:rPr lang="sv-SE" dirty="0"/>
              <a:t> </a:t>
            </a:r>
            <a:r>
              <a:rPr lang="sv-SE" dirty="0" err="1"/>
              <a:t>well</a:t>
            </a:r>
            <a:r>
              <a:rPr lang="sv-SE" dirty="0"/>
              <a:t> </a:t>
            </a:r>
            <a:r>
              <a:rPr lang="sv-SE" dirty="0" err="1"/>
              <a:t>presented</a:t>
            </a:r>
            <a:r>
              <a:rPr lang="sv-SE" dirty="0"/>
              <a:t>?</a:t>
            </a:r>
          </a:p>
          <a:p>
            <a:pPr lvl="1"/>
            <a:r>
              <a:rPr lang="sv-SE" dirty="0"/>
              <a:t>Connection </a:t>
            </a:r>
            <a:r>
              <a:rPr lang="sv-SE" dirty="0" err="1"/>
              <a:t>of</a:t>
            </a:r>
            <a:r>
              <a:rPr lang="sv-SE" dirty="0"/>
              <a:t> text and </a:t>
            </a:r>
            <a:r>
              <a:rPr lang="sv-SE" dirty="0" err="1"/>
              <a:t>tables</a:t>
            </a:r>
            <a:r>
              <a:rPr lang="sv-SE" dirty="0"/>
              <a:t> </a:t>
            </a:r>
            <a:r>
              <a:rPr lang="sv-SE" dirty="0" err="1"/>
              <a:t>graphs</a:t>
            </a:r>
            <a:r>
              <a:rPr lang="sv-SE" dirty="0"/>
              <a:t> </a:t>
            </a:r>
          </a:p>
          <a:p>
            <a:pPr lvl="2"/>
            <a:r>
              <a:rPr lang="sv-SE" dirty="0"/>
              <a:t>Do </a:t>
            </a:r>
            <a:r>
              <a:rPr lang="sv-SE" dirty="0" err="1"/>
              <a:t>they</a:t>
            </a:r>
            <a:r>
              <a:rPr lang="sv-SE" dirty="0"/>
              <a:t> </a:t>
            </a:r>
            <a:r>
              <a:rPr lang="sv-SE" dirty="0" err="1"/>
              <a:t>complement</a:t>
            </a:r>
            <a:r>
              <a:rPr lang="sv-SE" dirty="0"/>
              <a:t> or </a:t>
            </a:r>
            <a:r>
              <a:rPr lang="sv-SE" dirty="0" err="1"/>
              <a:t>repeat</a:t>
            </a:r>
            <a:r>
              <a:rPr lang="sv-SE" dirty="0"/>
              <a:t> </a:t>
            </a:r>
            <a:r>
              <a:rPr lang="sv-SE" dirty="0" err="1"/>
              <a:t>each</a:t>
            </a:r>
            <a:r>
              <a:rPr lang="sv-SE" dirty="0"/>
              <a:t> </a:t>
            </a:r>
            <a:r>
              <a:rPr lang="sv-SE" dirty="0" err="1"/>
              <a:t>other</a:t>
            </a:r>
            <a:r>
              <a:rPr lang="sv-SE" dirty="0"/>
              <a:t>?</a:t>
            </a:r>
          </a:p>
          <a:p>
            <a:pPr lvl="1"/>
            <a:r>
              <a:rPr lang="sv-SE" dirty="0" err="1"/>
              <a:t>Methods</a:t>
            </a:r>
            <a:r>
              <a:rPr lang="sv-SE" dirty="0"/>
              <a:t> </a:t>
            </a:r>
            <a:r>
              <a:rPr lang="sv-SE" dirty="0" err="1"/>
              <a:t>well</a:t>
            </a:r>
            <a:r>
              <a:rPr lang="sv-SE" dirty="0"/>
              <a:t> </a:t>
            </a:r>
            <a:r>
              <a:rPr lang="sv-SE" dirty="0" err="1"/>
              <a:t>explained</a:t>
            </a:r>
            <a:r>
              <a:rPr lang="sv-SE" dirty="0"/>
              <a:t>?</a:t>
            </a:r>
          </a:p>
        </p:txBody>
      </p:sp>
      <p:sp>
        <p:nvSpPr>
          <p:cNvPr id="4" name="Platshållare för sidfot 3">
            <a:extLst>
              <a:ext uri="{FF2B5EF4-FFF2-40B4-BE49-F238E27FC236}">
                <a16:creationId xmlns:a16="http://schemas.microsoft.com/office/drawing/2014/main" id="{4FF4C83D-604D-4A9F-8A8A-60782A4EA2CA}"/>
              </a:ext>
            </a:extLst>
          </p:cNvPr>
          <p:cNvSpPr>
            <a:spLocks noGrp="1"/>
          </p:cNvSpPr>
          <p:nvPr>
            <p:ph type="ftr" sz="quarter" idx="11"/>
          </p:nvPr>
        </p:nvSpPr>
        <p:spPr/>
        <p:txBody>
          <a:bodyPr/>
          <a:lstStyle/>
          <a:p>
            <a:pPr>
              <a:defRPr/>
            </a:pPr>
            <a:r>
              <a:rPr lang="sv-SE"/>
              <a:t>732A60</a:t>
            </a:r>
          </a:p>
        </p:txBody>
      </p:sp>
    </p:spTree>
    <p:extLst>
      <p:ext uri="{BB962C8B-B14F-4D97-AF65-F5344CB8AC3E}">
        <p14:creationId xmlns:p14="http://schemas.microsoft.com/office/powerpoint/2010/main" val="2834555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CE30B4A-E95E-4831-A9C6-87C0DDCEA2B4}"/>
              </a:ext>
            </a:extLst>
          </p:cNvPr>
          <p:cNvSpPr>
            <a:spLocks noGrp="1"/>
          </p:cNvSpPr>
          <p:nvPr>
            <p:ph type="title"/>
          </p:nvPr>
        </p:nvSpPr>
        <p:spPr/>
        <p:txBody>
          <a:bodyPr/>
          <a:lstStyle/>
          <a:p>
            <a:r>
              <a:rPr lang="sv-SE" dirty="0" err="1"/>
              <a:t>How</a:t>
            </a:r>
            <a:r>
              <a:rPr lang="sv-SE" dirty="0"/>
              <a:t> to </a:t>
            </a:r>
            <a:r>
              <a:rPr lang="sv-SE" dirty="0" err="1"/>
              <a:t>write</a:t>
            </a:r>
            <a:r>
              <a:rPr lang="sv-SE" dirty="0"/>
              <a:t>?</a:t>
            </a:r>
          </a:p>
        </p:txBody>
      </p:sp>
      <p:sp>
        <p:nvSpPr>
          <p:cNvPr id="3" name="Platshållare för innehåll 2">
            <a:extLst>
              <a:ext uri="{FF2B5EF4-FFF2-40B4-BE49-F238E27FC236}">
                <a16:creationId xmlns:a16="http://schemas.microsoft.com/office/drawing/2014/main" id="{61976212-FCA1-4DB7-8EB2-7A84BD495F77}"/>
              </a:ext>
            </a:extLst>
          </p:cNvPr>
          <p:cNvSpPr>
            <a:spLocks noGrp="1"/>
          </p:cNvSpPr>
          <p:nvPr>
            <p:ph idx="1"/>
          </p:nvPr>
        </p:nvSpPr>
        <p:spPr/>
        <p:txBody>
          <a:bodyPr>
            <a:normAutofit fontScale="92500"/>
          </a:bodyPr>
          <a:lstStyle/>
          <a:p>
            <a:r>
              <a:rPr lang="sv-SE" sz="2400" dirty="0">
                <a:solidFill>
                  <a:srgbClr val="0070C0"/>
                </a:solidFill>
              </a:rPr>
              <a:t>Main </a:t>
            </a:r>
            <a:r>
              <a:rPr lang="sv-SE" sz="2400" dirty="0" err="1">
                <a:solidFill>
                  <a:srgbClr val="0070C0"/>
                </a:solidFill>
              </a:rPr>
              <a:t>guideline</a:t>
            </a:r>
            <a:r>
              <a:rPr lang="sv-SE" sz="2400" dirty="0"/>
              <a:t>: </a:t>
            </a:r>
            <a:r>
              <a:rPr lang="sv-SE" sz="2400" b="1" dirty="0" err="1">
                <a:solidFill>
                  <a:srgbClr val="0F1AF9"/>
                </a:solidFill>
              </a:rPr>
              <a:t>constructive</a:t>
            </a:r>
            <a:r>
              <a:rPr lang="sv-SE" sz="2400" b="1" dirty="0">
                <a:solidFill>
                  <a:srgbClr val="0F1AF9"/>
                </a:solidFill>
              </a:rPr>
              <a:t> </a:t>
            </a:r>
            <a:r>
              <a:rPr lang="sv-SE" sz="2400" b="1" dirty="0" err="1">
                <a:solidFill>
                  <a:srgbClr val="0F1AF9"/>
                </a:solidFill>
              </a:rPr>
              <a:t>criticism</a:t>
            </a:r>
            <a:endParaRPr lang="sv-SE" sz="2400" b="1" dirty="0">
              <a:solidFill>
                <a:srgbClr val="0F1AF9"/>
              </a:solidFill>
            </a:endParaRPr>
          </a:p>
          <a:p>
            <a:r>
              <a:rPr lang="sv-SE" sz="2400" b="1" dirty="0" err="1">
                <a:solidFill>
                  <a:srgbClr val="0F1AF9"/>
                </a:solidFill>
              </a:rPr>
              <a:t>Cautious</a:t>
            </a:r>
            <a:r>
              <a:rPr lang="sv-SE" sz="2400" b="1" dirty="0">
                <a:solidFill>
                  <a:srgbClr val="0F1AF9"/>
                </a:solidFill>
              </a:rPr>
              <a:t> </a:t>
            </a:r>
            <a:r>
              <a:rPr lang="sv-SE" sz="2400" b="1" dirty="0" err="1">
                <a:solidFill>
                  <a:srgbClr val="0F1AF9"/>
                </a:solidFill>
              </a:rPr>
              <a:t>language</a:t>
            </a:r>
            <a:r>
              <a:rPr lang="sv-SE" sz="2400" b="1" dirty="0">
                <a:solidFill>
                  <a:srgbClr val="0F1AF9"/>
                </a:solidFill>
              </a:rPr>
              <a:t>, </a:t>
            </a:r>
            <a:r>
              <a:rPr lang="sv-SE" sz="2400" dirty="0"/>
              <a:t>positive features </a:t>
            </a:r>
            <a:r>
              <a:rPr lang="sv-SE" sz="2400" dirty="0" err="1"/>
              <a:t>first</a:t>
            </a:r>
            <a:r>
              <a:rPr lang="sv-SE" sz="2400" dirty="0"/>
              <a:t> </a:t>
            </a:r>
            <a:endParaRPr lang="sv-SE" sz="2400" b="1" dirty="0"/>
          </a:p>
          <a:p>
            <a:endParaRPr lang="sv-SE" sz="2400" b="1" dirty="0">
              <a:solidFill>
                <a:srgbClr val="0F1AF9"/>
              </a:solidFill>
            </a:endParaRPr>
          </a:p>
          <a:p>
            <a:r>
              <a:rPr lang="en-US" sz="2400" dirty="0">
                <a:solidFill>
                  <a:srgbClr val="C00000"/>
                </a:solidFill>
              </a:rPr>
              <a:t>Ex</a:t>
            </a:r>
            <a:r>
              <a:rPr lang="en-US" sz="2400" dirty="0"/>
              <a:t>: Saying what the author should have done but did </a:t>
            </a:r>
            <a:r>
              <a:rPr lang="sv-SE" sz="2400" dirty="0"/>
              <a:t>not</a:t>
            </a:r>
          </a:p>
          <a:p>
            <a:pPr marL="0" indent="0">
              <a:buNone/>
            </a:pPr>
            <a:endParaRPr lang="en-US" sz="2400" dirty="0"/>
          </a:p>
          <a:p>
            <a:pPr marL="0" indent="0">
              <a:buNone/>
            </a:pPr>
            <a:r>
              <a:rPr lang="en-US" sz="2400" dirty="0"/>
              <a:t> “This was a well-written survey of current information but the connection between nutrient stress, secondary compounds, and herbivory rates in wetland plats </a:t>
            </a:r>
            <a:r>
              <a:rPr lang="en-US" sz="2400" i="1" dirty="0"/>
              <a:t>could have received </a:t>
            </a:r>
            <a:r>
              <a:rPr lang="sv-SE" sz="2400" dirty="0" err="1"/>
              <a:t>greater</a:t>
            </a:r>
            <a:r>
              <a:rPr lang="sv-SE" sz="2400" dirty="0"/>
              <a:t> </a:t>
            </a:r>
            <a:r>
              <a:rPr lang="sv-SE" sz="2400" dirty="0" err="1"/>
              <a:t>coverage</a:t>
            </a:r>
            <a:r>
              <a:rPr lang="sv-SE" sz="2400" dirty="0"/>
              <a:t>.”</a:t>
            </a:r>
          </a:p>
          <a:p>
            <a:pPr marL="0" indent="0">
              <a:buNone/>
            </a:pPr>
            <a:endParaRPr lang="sv-SE" sz="2400" dirty="0"/>
          </a:p>
          <a:p>
            <a:r>
              <a:rPr lang="en-US" sz="2400" dirty="0"/>
              <a:t> “The discussion would have been somewhat more relevant if the author had used more recent literature to support his views.”</a:t>
            </a:r>
            <a:endParaRPr lang="sv-SE" sz="2400" b="1" dirty="0"/>
          </a:p>
        </p:txBody>
      </p:sp>
      <p:sp>
        <p:nvSpPr>
          <p:cNvPr id="4" name="Platshållare för sidfot 3">
            <a:extLst>
              <a:ext uri="{FF2B5EF4-FFF2-40B4-BE49-F238E27FC236}">
                <a16:creationId xmlns:a16="http://schemas.microsoft.com/office/drawing/2014/main" id="{CCBC2CF3-9E67-4E34-A128-5482ACF03EA3}"/>
              </a:ext>
            </a:extLst>
          </p:cNvPr>
          <p:cNvSpPr>
            <a:spLocks noGrp="1"/>
          </p:cNvSpPr>
          <p:nvPr>
            <p:ph type="ftr" sz="quarter" idx="11"/>
          </p:nvPr>
        </p:nvSpPr>
        <p:spPr/>
        <p:txBody>
          <a:bodyPr/>
          <a:lstStyle/>
          <a:p>
            <a:pPr>
              <a:defRPr/>
            </a:pPr>
            <a:r>
              <a:rPr lang="sv-SE"/>
              <a:t>732A60</a:t>
            </a:r>
          </a:p>
        </p:txBody>
      </p:sp>
    </p:spTree>
    <p:extLst>
      <p:ext uri="{BB962C8B-B14F-4D97-AF65-F5344CB8AC3E}">
        <p14:creationId xmlns:p14="http://schemas.microsoft.com/office/powerpoint/2010/main" val="2109478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7DC41EB-E8EA-44A5-9256-ADBC2769FFBC}"/>
              </a:ext>
            </a:extLst>
          </p:cNvPr>
          <p:cNvSpPr>
            <a:spLocks noGrp="1"/>
          </p:cNvSpPr>
          <p:nvPr>
            <p:ph type="title"/>
          </p:nvPr>
        </p:nvSpPr>
        <p:spPr/>
        <p:txBody>
          <a:bodyPr/>
          <a:lstStyle/>
          <a:p>
            <a:r>
              <a:rPr lang="sv-SE" dirty="0"/>
              <a:t>Writing </a:t>
            </a:r>
            <a:r>
              <a:rPr lang="sv-SE" dirty="0" err="1"/>
              <a:t>summaries</a:t>
            </a:r>
            <a:endParaRPr lang="sv-SE" dirty="0"/>
          </a:p>
        </p:txBody>
      </p:sp>
      <p:sp>
        <p:nvSpPr>
          <p:cNvPr id="3" name="Platshållare för innehåll 2">
            <a:extLst>
              <a:ext uri="{FF2B5EF4-FFF2-40B4-BE49-F238E27FC236}">
                <a16:creationId xmlns:a16="http://schemas.microsoft.com/office/drawing/2014/main" id="{D4F74E2A-979D-4CD1-BBC6-B925DD869A23}"/>
              </a:ext>
            </a:extLst>
          </p:cNvPr>
          <p:cNvSpPr>
            <a:spLocks noGrp="1"/>
          </p:cNvSpPr>
          <p:nvPr>
            <p:ph idx="1"/>
          </p:nvPr>
        </p:nvSpPr>
        <p:spPr/>
        <p:txBody>
          <a:bodyPr>
            <a:normAutofit fontScale="92500" lnSpcReduction="10000"/>
          </a:bodyPr>
          <a:lstStyle/>
          <a:p>
            <a:r>
              <a:rPr lang="sv-SE" b="1" dirty="0" err="1">
                <a:solidFill>
                  <a:srgbClr val="0F1AF9"/>
                </a:solidFill>
              </a:rPr>
              <a:t>Summary</a:t>
            </a:r>
            <a:r>
              <a:rPr lang="sv-SE" dirty="0"/>
              <a:t> = a </a:t>
            </a:r>
            <a:r>
              <a:rPr lang="sv-SE" dirty="0" err="1"/>
              <a:t>brief</a:t>
            </a:r>
            <a:r>
              <a:rPr lang="sv-SE" dirty="0"/>
              <a:t> </a:t>
            </a:r>
            <a:r>
              <a:rPr lang="sv-SE" dirty="0" err="1"/>
              <a:t>account</a:t>
            </a:r>
            <a:r>
              <a:rPr lang="sv-SE" dirty="0"/>
              <a:t> </a:t>
            </a:r>
            <a:r>
              <a:rPr lang="sv-SE" dirty="0" err="1"/>
              <a:t>of</a:t>
            </a:r>
            <a:r>
              <a:rPr lang="sv-SE" dirty="0"/>
              <a:t> the </a:t>
            </a:r>
            <a:r>
              <a:rPr lang="sv-SE" dirty="0" err="1"/>
              <a:t>most</a:t>
            </a:r>
            <a:r>
              <a:rPr lang="sv-SE" dirty="0"/>
              <a:t> relevant </a:t>
            </a:r>
            <a:r>
              <a:rPr lang="sv-SE" dirty="0" err="1"/>
              <a:t>points</a:t>
            </a:r>
            <a:r>
              <a:rPr lang="sv-SE" dirty="0"/>
              <a:t> (</a:t>
            </a:r>
            <a:r>
              <a:rPr lang="sv-SE" dirty="0" err="1"/>
              <a:t>main</a:t>
            </a:r>
            <a:r>
              <a:rPr lang="sv-SE" dirty="0"/>
              <a:t> </a:t>
            </a:r>
            <a:r>
              <a:rPr lang="sv-SE" dirty="0" err="1"/>
              <a:t>messages</a:t>
            </a:r>
            <a:r>
              <a:rPr lang="sv-SE" dirty="0"/>
              <a:t>)</a:t>
            </a:r>
          </a:p>
          <a:p>
            <a:r>
              <a:rPr lang="sv-SE" dirty="0" err="1"/>
              <a:t>Why</a:t>
            </a:r>
            <a:r>
              <a:rPr lang="sv-SE" dirty="0"/>
              <a:t>?</a:t>
            </a:r>
          </a:p>
          <a:p>
            <a:pPr lvl="1"/>
            <a:r>
              <a:rPr lang="sv-SE" dirty="0"/>
              <a:t>Understand the </a:t>
            </a:r>
            <a:r>
              <a:rPr lang="sv-SE" dirty="0" err="1"/>
              <a:t>main</a:t>
            </a:r>
            <a:r>
              <a:rPr lang="sv-SE" dirty="0"/>
              <a:t> </a:t>
            </a:r>
            <a:r>
              <a:rPr lang="sv-SE" dirty="0" err="1"/>
              <a:t>points</a:t>
            </a:r>
            <a:r>
              <a:rPr lang="sv-SE" dirty="0"/>
              <a:t> </a:t>
            </a:r>
            <a:r>
              <a:rPr lang="sv-SE" dirty="0" err="1"/>
              <a:t>without</a:t>
            </a:r>
            <a:r>
              <a:rPr lang="sv-SE" dirty="0"/>
              <a:t> </a:t>
            </a:r>
            <a:r>
              <a:rPr lang="sv-SE" dirty="0" err="1"/>
              <a:t>reading</a:t>
            </a:r>
            <a:r>
              <a:rPr lang="sv-SE" dirty="0"/>
              <a:t> the </a:t>
            </a:r>
            <a:r>
              <a:rPr lang="sv-SE" dirty="0" err="1"/>
              <a:t>entire</a:t>
            </a:r>
            <a:r>
              <a:rPr lang="sv-SE" dirty="0"/>
              <a:t> paper</a:t>
            </a:r>
          </a:p>
          <a:p>
            <a:r>
              <a:rPr lang="sv-SE" dirty="0" err="1"/>
              <a:t>How</a:t>
            </a:r>
            <a:r>
              <a:rPr lang="sv-SE" dirty="0"/>
              <a:t>?</a:t>
            </a:r>
          </a:p>
          <a:p>
            <a:pPr lvl="1"/>
            <a:r>
              <a:rPr lang="sv-SE" dirty="0"/>
              <a:t>Read </a:t>
            </a:r>
            <a:r>
              <a:rPr lang="sv-SE" dirty="0" err="1"/>
              <a:t>carefully</a:t>
            </a:r>
            <a:r>
              <a:rPr lang="sv-SE" dirty="0"/>
              <a:t> and </a:t>
            </a:r>
            <a:r>
              <a:rPr lang="sv-SE" dirty="0" err="1"/>
              <a:t>extract</a:t>
            </a:r>
            <a:r>
              <a:rPr lang="sv-SE" dirty="0"/>
              <a:t> the </a:t>
            </a:r>
            <a:r>
              <a:rPr lang="sv-SE" b="1" dirty="0" err="1"/>
              <a:t>main</a:t>
            </a:r>
            <a:r>
              <a:rPr lang="sv-SE" b="1" dirty="0"/>
              <a:t> </a:t>
            </a:r>
            <a:r>
              <a:rPr lang="sv-SE" b="1" dirty="0" err="1"/>
              <a:t>message</a:t>
            </a:r>
            <a:endParaRPr lang="sv-SE" b="1" dirty="0"/>
          </a:p>
          <a:p>
            <a:pPr lvl="1"/>
            <a:r>
              <a:rPr lang="en-US" dirty="0"/>
              <a:t>When writing</a:t>
            </a:r>
          </a:p>
          <a:p>
            <a:pPr lvl="2"/>
            <a:r>
              <a:rPr lang="en-US" dirty="0"/>
              <a:t>Do not put in your opinion in the summary text</a:t>
            </a:r>
          </a:p>
          <a:p>
            <a:pPr lvl="2"/>
            <a:r>
              <a:rPr lang="en-US" b="1" dirty="0"/>
              <a:t>Use your own wording</a:t>
            </a:r>
          </a:p>
          <a:p>
            <a:pPr lvl="2"/>
            <a:endParaRPr lang="sv-SE" b="1" dirty="0"/>
          </a:p>
        </p:txBody>
      </p:sp>
      <p:sp>
        <p:nvSpPr>
          <p:cNvPr id="4" name="Platshållare för sidfot 3">
            <a:extLst>
              <a:ext uri="{FF2B5EF4-FFF2-40B4-BE49-F238E27FC236}">
                <a16:creationId xmlns:a16="http://schemas.microsoft.com/office/drawing/2014/main" id="{1AE1C032-DC3D-4C13-B05E-682E84D0810F}"/>
              </a:ext>
            </a:extLst>
          </p:cNvPr>
          <p:cNvSpPr>
            <a:spLocks noGrp="1"/>
          </p:cNvSpPr>
          <p:nvPr>
            <p:ph type="ftr" sz="quarter" idx="11"/>
          </p:nvPr>
        </p:nvSpPr>
        <p:spPr/>
        <p:txBody>
          <a:bodyPr/>
          <a:lstStyle/>
          <a:p>
            <a:pPr>
              <a:defRPr/>
            </a:pPr>
            <a:r>
              <a:rPr lang="sv-SE"/>
              <a:t>732A60</a:t>
            </a:r>
          </a:p>
        </p:txBody>
      </p:sp>
    </p:spTree>
    <p:extLst>
      <p:ext uri="{BB962C8B-B14F-4D97-AF65-F5344CB8AC3E}">
        <p14:creationId xmlns:p14="http://schemas.microsoft.com/office/powerpoint/2010/main" val="2737378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6ACD737-A59A-4845-A7F1-3E9912159293}"/>
              </a:ext>
            </a:extLst>
          </p:cNvPr>
          <p:cNvSpPr>
            <a:spLocks noGrp="1"/>
          </p:cNvSpPr>
          <p:nvPr>
            <p:ph type="title"/>
          </p:nvPr>
        </p:nvSpPr>
        <p:spPr/>
        <p:txBody>
          <a:bodyPr/>
          <a:lstStyle/>
          <a:p>
            <a:r>
              <a:rPr lang="sv-SE" dirty="0" err="1"/>
              <a:t>How</a:t>
            </a:r>
            <a:r>
              <a:rPr lang="sv-SE" dirty="0"/>
              <a:t> to </a:t>
            </a:r>
            <a:r>
              <a:rPr lang="sv-SE" dirty="0" err="1"/>
              <a:t>write</a:t>
            </a:r>
            <a:r>
              <a:rPr lang="sv-SE" dirty="0"/>
              <a:t>?</a:t>
            </a:r>
          </a:p>
        </p:txBody>
      </p:sp>
      <p:sp>
        <p:nvSpPr>
          <p:cNvPr id="3" name="Platshållare för innehåll 2">
            <a:extLst>
              <a:ext uri="{FF2B5EF4-FFF2-40B4-BE49-F238E27FC236}">
                <a16:creationId xmlns:a16="http://schemas.microsoft.com/office/drawing/2014/main" id="{313B5221-7F95-4F8F-8F7B-450D546E08D0}"/>
              </a:ext>
            </a:extLst>
          </p:cNvPr>
          <p:cNvSpPr>
            <a:spLocks noGrp="1"/>
          </p:cNvSpPr>
          <p:nvPr>
            <p:ph idx="1"/>
          </p:nvPr>
        </p:nvSpPr>
        <p:spPr/>
        <p:txBody>
          <a:bodyPr/>
          <a:lstStyle/>
          <a:p>
            <a:r>
              <a:rPr lang="sv-SE" dirty="0"/>
              <a:t> </a:t>
            </a:r>
            <a:r>
              <a:rPr lang="sv-SE" dirty="0" err="1">
                <a:solidFill>
                  <a:srgbClr val="0F1AF9"/>
                </a:solidFill>
              </a:rPr>
              <a:t>past</a:t>
            </a:r>
            <a:r>
              <a:rPr lang="sv-SE" dirty="0">
                <a:solidFill>
                  <a:srgbClr val="0F1AF9"/>
                </a:solidFill>
              </a:rPr>
              <a:t> </a:t>
            </a:r>
            <a:r>
              <a:rPr lang="sv-SE" dirty="0" err="1">
                <a:solidFill>
                  <a:srgbClr val="0F1AF9"/>
                </a:solidFill>
              </a:rPr>
              <a:t>unreal</a:t>
            </a:r>
            <a:r>
              <a:rPr lang="sv-SE" dirty="0">
                <a:solidFill>
                  <a:srgbClr val="0F1AF9"/>
                </a:solidFill>
              </a:rPr>
              <a:t> </a:t>
            </a:r>
            <a:r>
              <a:rPr lang="sv-SE" dirty="0" err="1">
                <a:solidFill>
                  <a:srgbClr val="0F1AF9"/>
                </a:solidFill>
              </a:rPr>
              <a:t>conditionals</a:t>
            </a:r>
            <a:r>
              <a:rPr lang="sv-SE" dirty="0"/>
              <a:t>, format:</a:t>
            </a:r>
          </a:p>
          <a:p>
            <a:pPr lvl="1"/>
            <a:r>
              <a:rPr lang="en-US" dirty="0"/>
              <a:t>... should/could/would/might have been (better,</a:t>
            </a:r>
            <a:r>
              <a:rPr lang="sv-SE" dirty="0" err="1"/>
              <a:t>stronger</a:t>
            </a:r>
            <a:r>
              <a:rPr lang="sv-SE" dirty="0"/>
              <a:t>, etc.) ... </a:t>
            </a:r>
            <a:r>
              <a:rPr lang="sv-SE" dirty="0" err="1"/>
              <a:t>if</a:t>
            </a:r>
            <a:r>
              <a:rPr lang="sv-SE" dirty="0"/>
              <a:t> ...</a:t>
            </a:r>
          </a:p>
          <a:p>
            <a:pPr marL="0" indent="0">
              <a:buNone/>
            </a:pPr>
            <a:endParaRPr lang="sv-SE" dirty="0"/>
          </a:p>
          <a:p>
            <a:pPr marL="0" indent="0">
              <a:buNone/>
            </a:pPr>
            <a:r>
              <a:rPr lang="sv-SE" dirty="0"/>
              <a:t>... as </a:t>
            </a:r>
            <a:r>
              <a:rPr lang="sv-SE" dirty="0" err="1"/>
              <a:t>opposed</a:t>
            </a:r>
            <a:r>
              <a:rPr lang="sv-SE" dirty="0"/>
              <a:t> to </a:t>
            </a:r>
            <a:r>
              <a:rPr lang="sv-SE" dirty="0">
                <a:solidFill>
                  <a:srgbClr val="0F1AF9"/>
                </a:solidFill>
              </a:rPr>
              <a:t>present</a:t>
            </a:r>
            <a:r>
              <a:rPr lang="sv-SE" i="1" dirty="0">
                <a:solidFill>
                  <a:srgbClr val="0F1AF9"/>
                </a:solidFill>
              </a:rPr>
              <a:t> </a:t>
            </a:r>
            <a:r>
              <a:rPr lang="sv-SE" dirty="0" err="1">
                <a:solidFill>
                  <a:srgbClr val="0F1AF9"/>
                </a:solidFill>
              </a:rPr>
              <a:t>unreal</a:t>
            </a:r>
            <a:r>
              <a:rPr lang="sv-SE" dirty="0">
                <a:solidFill>
                  <a:srgbClr val="0F1AF9"/>
                </a:solidFill>
              </a:rPr>
              <a:t> </a:t>
            </a:r>
            <a:r>
              <a:rPr lang="sv-SE" dirty="0" err="1">
                <a:solidFill>
                  <a:srgbClr val="0F1AF9"/>
                </a:solidFill>
              </a:rPr>
              <a:t>conditionals</a:t>
            </a:r>
            <a:r>
              <a:rPr lang="sv-SE" dirty="0"/>
              <a:t>:</a:t>
            </a:r>
          </a:p>
          <a:p>
            <a:pPr marL="0" indent="0" algn="ctr">
              <a:buNone/>
            </a:pPr>
            <a:r>
              <a:rPr lang="en-US" dirty="0"/>
              <a:t>“</a:t>
            </a:r>
            <a:r>
              <a:rPr lang="en-US" sz="2400" dirty="0"/>
              <a:t>Your paper would be stronger if you included </a:t>
            </a:r>
            <a:r>
              <a:rPr lang="sv-SE" sz="2400" dirty="0" err="1"/>
              <a:t>some</a:t>
            </a:r>
            <a:r>
              <a:rPr lang="sv-SE" sz="2400" dirty="0"/>
              <a:t> </a:t>
            </a:r>
            <a:r>
              <a:rPr lang="sv-SE" sz="2400" dirty="0" err="1"/>
              <a:t>additional</a:t>
            </a:r>
            <a:r>
              <a:rPr lang="sv-SE" sz="2400" dirty="0"/>
              <a:t> information.”</a:t>
            </a:r>
          </a:p>
        </p:txBody>
      </p:sp>
      <p:sp>
        <p:nvSpPr>
          <p:cNvPr id="4" name="Platshållare för sidfot 3">
            <a:extLst>
              <a:ext uri="{FF2B5EF4-FFF2-40B4-BE49-F238E27FC236}">
                <a16:creationId xmlns:a16="http://schemas.microsoft.com/office/drawing/2014/main" id="{6DC38F02-B6BF-4DDD-9336-FED4684394FA}"/>
              </a:ext>
            </a:extLst>
          </p:cNvPr>
          <p:cNvSpPr>
            <a:spLocks noGrp="1"/>
          </p:cNvSpPr>
          <p:nvPr>
            <p:ph type="ftr" sz="quarter" idx="11"/>
          </p:nvPr>
        </p:nvSpPr>
        <p:spPr/>
        <p:txBody>
          <a:bodyPr/>
          <a:lstStyle/>
          <a:p>
            <a:pPr>
              <a:defRPr/>
            </a:pPr>
            <a:r>
              <a:rPr lang="sv-SE"/>
              <a:t>732A60</a:t>
            </a:r>
          </a:p>
        </p:txBody>
      </p:sp>
    </p:spTree>
    <p:extLst>
      <p:ext uri="{BB962C8B-B14F-4D97-AF65-F5344CB8AC3E}">
        <p14:creationId xmlns:p14="http://schemas.microsoft.com/office/powerpoint/2010/main" val="683111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41C86B1-EC4C-46E5-919B-5D670B558F59}"/>
              </a:ext>
            </a:extLst>
          </p:cNvPr>
          <p:cNvSpPr>
            <a:spLocks noGrp="1"/>
          </p:cNvSpPr>
          <p:nvPr>
            <p:ph type="title"/>
          </p:nvPr>
        </p:nvSpPr>
        <p:spPr/>
        <p:txBody>
          <a:bodyPr/>
          <a:lstStyle/>
          <a:p>
            <a:r>
              <a:rPr lang="sv-SE" dirty="0"/>
              <a:t>Point </a:t>
            </a:r>
            <a:r>
              <a:rPr lang="sv-SE" dirty="0" err="1"/>
              <a:t>of</a:t>
            </a:r>
            <a:r>
              <a:rPr lang="sv-SE" dirty="0"/>
              <a:t> </a:t>
            </a:r>
            <a:r>
              <a:rPr lang="sv-SE" dirty="0" err="1"/>
              <a:t>view</a:t>
            </a:r>
            <a:endParaRPr lang="sv-SE" dirty="0"/>
          </a:p>
        </p:txBody>
      </p:sp>
      <p:sp>
        <p:nvSpPr>
          <p:cNvPr id="3" name="Platshållare för innehåll 2">
            <a:extLst>
              <a:ext uri="{FF2B5EF4-FFF2-40B4-BE49-F238E27FC236}">
                <a16:creationId xmlns:a16="http://schemas.microsoft.com/office/drawing/2014/main" id="{B0B9E0E0-B04A-41BB-B539-AD30517A0236}"/>
              </a:ext>
            </a:extLst>
          </p:cNvPr>
          <p:cNvSpPr>
            <a:spLocks noGrp="1"/>
          </p:cNvSpPr>
          <p:nvPr>
            <p:ph idx="1"/>
          </p:nvPr>
        </p:nvSpPr>
        <p:spPr/>
        <p:txBody>
          <a:bodyPr/>
          <a:lstStyle/>
          <a:p>
            <a:r>
              <a:rPr lang="sv-SE" dirty="0" err="1"/>
              <a:t>Your</a:t>
            </a:r>
            <a:r>
              <a:rPr lang="sv-SE" dirty="0"/>
              <a:t> </a:t>
            </a:r>
            <a:r>
              <a:rPr lang="sv-SE" dirty="0" err="1"/>
              <a:t>statements</a:t>
            </a:r>
            <a:r>
              <a:rPr lang="sv-SE" dirty="0"/>
              <a:t> </a:t>
            </a:r>
            <a:r>
              <a:rPr lang="sv-SE" dirty="0" err="1"/>
              <a:t>needs</a:t>
            </a:r>
            <a:r>
              <a:rPr lang="sv-SE" dirty="0"/>
              <a:t> to be </a:t>
            </a:r>
            <a:r>
              <a:rPr lang="sv-SE" dirty="0" err="1"/>
              <a:t>supported</a:t>
            </a:r>
            <a:endParaRPr lang="sv-SE" dirty="0"/>
          </a:p>
          <a:p>
            <a:pPr lvl="1"/>
            <a:r>
              <a:rPr lang="sv-SE" dirty="0" err="1"/>
              <a:t>Providing</a:t>
            </a:r>
            <a:r>
              <a:rPr lang="sv-SE" dirty="0"/>
              <a:t> </a:t>
            </a:r>
            <a:r>
              <a:rPr lang="sv-SE" dirty="0" err="1"/>
              <a:t>explanations</a:t>
            </a:r>
            <a:endParaRPr lang="sv-SE" dirty="0"/>
          </a:p>
          <a:p>
            <a:pPr lvl="1"/>
            <a:r>
              <a:rPr lang="sv-SE" dirty="0" err="1"/>
              <a:t>Citing</a:t>
            </a:r>
            <a:r>
              <a:rPr lang="sv-SE" dirty="0"/>
              <a:t> </a:t>
            </a:r>
            <a:r>
              <a:rPr lang="sv-SE" dirty="0" err="1"/>
              <a:t>other</a:t>
            </a:r>
            <a:r>
              <a:rPr lang="sv-SE" dirty="0"/>
              <a:t> </a:t>
            </a:r>
            <a:r>
              <a:rPr lang="sv-SE" dirty="0" err="1"/>
              <a:t>papers</a:t>
            </a:r>
            <a:endParaRPr lang="sv-SE" dirty="0"/>
          </a:p>
        </p:txBody>
      </p:sp>
      <p:sp>
        <p:nvSpPr>
          <p:cNvPr id="4" name="Platshållare för sidfot 3">
            <a:extLst>
              <a:ext uri="{FF2B5EF4-FFF2-40B4-BE49-F238E27FC236}">
                <a16:creationId xmlns:a16="http://schemas.microsoft.com/office/drawing/2014/main" id="{AE189ACB-8D6D-4239-9B3C-F73C0D414411}"/>
              </a:ext>
            </a:extLst>
          </p:cNvPr>
          <p:cNvSpPr>
            <a:spLocks noGrp="1"/>
          </p:cNvSpPr>
          <p:nvPr>
            <p:ph type="ftr" sz="quarter" idx="11"/>
          </p:nvPr>
        </p:nvSpPr>
        <p:spPr/>
        <p:txBody>
          <a:bodyPr/>
          <a:lstStyle/>
          <a:p>
            <a:pPr>
              <a:defRPr/>
            </a:pPr>
            <a:r>
              <a:rPr lang="sv-SE"/>
              <a:t>732A60</a:t>
            </a:r>
          </a:p>
        </p:txBody>
      </p:sp>
    </p:spTree>
    <p:extLst>
      <p:ext uri="{BB962C8B-B14F-4D97-AF65-F5344CB8AC3E}">
        <p14:creationId xmlns:p14="http://schemas.microsoft.com/office/powerpoint/2010/main" val="2090837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92E1E3A-7865-4357-870D-CAA89B9C7A7B}"/>
              </a:ext>
            </a:extLst>
          </p:cNvPr>
          <p:cNvSpPr>
            <a:spLocks noGrp="1"/>
          </p:cNvSpPr>
          <p:nvPr>
            <p:ph type="title"/>
          </p:nvPr>
        </p:nvSpPr>
        <p:spPr/>
        <p:txBody>
          <a:bodyPr/>
          <a:lstStyle/>
          <a:p>
            <a:r>
              <a:rPr lang="sv-SE" dirty="0" err="1"/>
              <a:t>Generalizations</a:t>
            </a:r>
            <a:endParaRPr lang="sv-SE" dirty="0"/>
          </a:p>
        </p:txBody>
      </p:sp>
      <p:sp>
        <p:nvSpPr>
          <p:cNvPr id="3" name="Platshållare för innehåll 2">
            <a:extLst>
              <a:ext uri="{FF2B5EF4-FFF2-40B4-BE49-F238E27FC236}">
                <a16:creationId xmlns:a16="http://schemas.microsoft.com/office/drawing/2014/main" id="{0A4A3AAD-6F73-4418-8065-BFD9915DC9E3}"/>
              </a:ext>
            </a:extLst>
          </p:cNvPr>
          <p:cNvSpPr>
            <a:spLocks noGrp="1"/>
          </p:cNvSpPr>
          <p:nvPr>
            <p:ph idx="1"/>
          </p:nvPr>
        </p:nvSpPr>
        <p:spPr/>
        <p:txBody>
          <a:bodyPr/>
          <a:lstStyle/>
          <a:p>
            <a:r>
              <a:rPr lang="sv-SE" sz="2400" dirty="0" err="1"/>
              <a:t>Your</a:t>
            </a:r>
            <a:r>
              <a:rPr lang="sv-SE" sz="2400" dirty="0"/>
              <a:t> </a:t>
            </a:r>
            <a:r>
              <a:rPr lang="sv-SE" sz="2400" dirty="0" err="1"/>
              <a:t>statements</a:t>
            </a:r>
            <a:r>
              <a:rPr lang="sv-SE" sz="2400" dirty="0"/>
              <a:t> </a:t>
            </a:r>
            <a:r>
              <a:rPr lang="sv-SE" sz="2400" dirty="0" err="1"/>
              <a:t>will</a:t>
            </a:r>
            <a:r>
              <a:rPr lang="sv-SE" sz="2400" dirty="0"/>
              <a:t> </a:t>
            </a:r>
            <a:r>
              <a:rPr lang="sv-SE" sz="2400" dirty="0" err="1"/>
              <a:t>probably</a:t>
            </a:r>
            <a:r>
              <a:rPr lang="sv-SE" sz="2400" dirty="0"/>
              <a:t> </a:t>
            </a:r>
            <a:r>
              <a:rPr lang="sv-SE" sz="2400" dirty="0" err="1"/>
              <a:t>relate</a:t>
            </a:r>
            <a:r>
              <a:rPr lang="sv-SE" sz="2400" dirty="0"/>
              <a:t> not </a:t>
            </a:r>
            <a:r>
              <a:rPr lang="sv-SE" sz="2400" dirty="0" err="1"/>
              <a:t>only</a:t>
            </a:r>
            <a:r>
              <a:rPr lang="sv-SE" sz="2400" dirty="0"/>
              <a:t> to a </a:t>
            </a:r>
            <a:r>
              <a:rPr lang="sv-SE" sz="2400" dirty="0" err="1"/>
              <a:t>particular</a:t>
            </a:r>
            <a:r>
              <a:rPr lang="sv-SE" sz="2400" dirty="0"/>
              <a:t> situations </a:t>
            </a:r>
            <a:r>
              <a:rPr lang="sv-SE" sz="2400" dirty="0" err="1"/>
              <a:t>but</a:t>
            </a:r>
            <a:r>
              <a:rPr lang="sv-SE" sz="2400" dirty="0"/>
              <a:t> </a:t>
            </a:r>
            <a:r>
              <a:rPr lang="sv-SE" sz="2400" dirty="0" err="1"/>
              <a:t>more</a:t>
            </a:r>
            <a:r>
              <a:rPr lang="sv-SE" sz="2400" dirty="0"/>
              <a:t> </a:t>
            </a:r>
            <a:r>
              <a:rPr lang="sv-SE" sz="2400" dirty="0" err="1"/>
              <a:t>generally</a:t>
            </a:r>
            <a:endParaRPr lang="sv-SE" sz="2400" dirty="0"/>
          </a:p>
        </p:txBody>
      </p:sp>
      <p:sp>
        <p:nvSpPr>
          <p:cNvPr id="4" name="Platshållare för sidfot 3">
            <a:extLst>
              <a:ext uri="{FF2B5EF4-FFF2-40B4-BE49-F238E27FC236}">
                <a16:creationId xmlns:a16="http://schemas.microsoft.com/office/drawing/2014/main" id="{4D293DB5-2A40-437F-9E5E-65B52A2BC99C}"/>
              </a:ext>
            </a:extLst>
          </p:cNvPr>
          <p:cNvSpPr>
            <a:spLocks noGrp="1"/>
          </p:cNvSpPr>
          <p:nvPr>
            <p:ph type="ftr" sz="quarter" idx="11"/>
          </p:nvPr>
        </p:nvSpPr>
        <p:spPr/>
        <p:txBody>
          <a:bodyPr/>
          <a:lstStyle/>
          <a:p>
            <a:pPr>
              <a:defRPr/>
            </a:pPr>
            <a:r>
              <a:rPr lang="sv-SE"/>
              <a:t>732A60</a:t>
            </a:r>
          </a:p>
        </p:txBody>
      </p:sp>
      <p:pic>
        <p:nvPicPr>
          <p:cNvPr id="5" name="Bildobjekt 4">
            <a:extLst>
              <a:ext uri="{FF2B5EF4-FFF2-40B4-BE49-F238E27FC236}">
                <a16:creationId xmlns:a16="http://schemas.microsoft.com/office/drawing/2014/main" id="{89AE6681-306B-45EC-BB75-897DCA8021F4}"/>
              </a:ext>
            </a:extLst>
          </p:cNvPr>
          <p:cNvPicPr>
            <a:picLocks noChangeAspect="1"/>
          </p:cNvPicPr>
          <p:nvPr/>
        </p:nvPicPr>
        <p:blipFill>
          <a:blip r:embed="rId2"/>
          <a:stretch>
            <a:fillRect/>
          </a:stretch>
        </p:blipFill>
        <p:spPr>
          <a:xfrm>
            <a:off x="2123728" y="2541105"/>
            <a:ext cx="4500563" cy="3700151"/>
          </a:xfrm>
          <a:prstGeom prst="rect">
            <a:avLst/>
          </a:prstGeom>
        </p:spPr>
      </p:pic>
    </p:spTree>
    <p:extLst>
      <p:ext uri="{BB962C8B-B14F-4D97-AF65-F5344CB8AC3E}">
        <p14:creationId xmlns:p14="http://schemas.microsoft.com/office/powerpoint/2010/main" val="3045986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FB574AD-7516-46C8-A04C-AD13376CBA99}"/>
              </a:ext>
            </a:extLst>
          </p:cNvPr>
          <p:cNvSpPr>
            <a:spLocks noGrp="1"/>
          </p:cNvSpPr>
          <p:nvPr>
            <p:ph type="title"/>
          </p:nvPr>
        </p:nvSpPr>
        <p:spPr/>
        <p:txBody>
          <a:bodyPr/>
          <a:lstStyle/>
          <a:p>
            <a:r>
              <a:rPr lang="sv-SE" dirty="0" err="1"/>
              <a:t>Recommendations</a:t>
            </a:r>
            <a:endParaRPr lang="sv-SE" dirty="0"/>
          </a:p>
        </p:txBody>
      </p:sp>
      <p:sp>
        <p:nvSpPr>
          <p:cNvPr id="3" name="Platshållare för innehåll 2">
            <a:extLst>
              <a:ext uri="{FF2B5EF4-FFF2-40B4-BE49-F238E27FC236}">
                <a16:creationId xmlns:a16="http://schemas.microsoft.com/office/drawing/2014/main" id="{F0AFDF3D-13CC-4371-B3E5-E9FFCC7F5DFA}"/>
              </a:ext>
            </a:extLst>
          </p:cNvPr>
          <p:cNvSpPr>
            <a:spLocks noGrp="1"/>
          </p:cNvSpPr>
          <p:nvPr>
            <p:ph idx="1"/>
          </p:nvPr>
        </p:nvSpPr>
        <p:spPr/>
        <p:txBody>
          <a:bodyPr>
            <a:normAutofit lnSpcReduction="10000"/>
          </a:bodyPr>
          <a:lstStyle/>
          <a:p>
            <a:r>
              <a:rPr lang="sv-SE" sz="2400" dirty="0"/>
              <a:t>Is </a:t>
            </a:r>
            <a:r>
              <a:rPr lang="sv-SE" sz="2400" dirty="0" err="1"/>
              <a:t>needed</a:t>
            </a:r>
            <a:endParaRPr lang="sv-SE" sz="2400" dirty="0"/>
          </a:p>
          <a:p>
            <a:endParaRPr lang="sv-SE" sz="2400" dirty="0"/>
          </a:p>
          <a:p>
            <a:r>
              <a:rPr lang="sv-SE" sz="2400" dirty="0"/>
              <a:t>Must be </a:t>
            </a:r>
            <a:r>
              <a:rPr lang="sv-SE" sz="2400" dirty="0" err="1"/>
              <a:t>done</a:t>
            </a:r>
            <a:endParaRPr lang="sv-SE" sz="2400" dirty="0"/>
          </a:p>
          <a:p>
            <a:endParaRPr lang="sv-SE" sz="2400" dirty="0"/>
          </a:p>
          <a:p>
            <a:r>
              <a:rPr lang="sv-SE" sz="2400" dirty="0" err="1"/>
              <a:t>Should</a:t>
            </a:r>
            <a:r>
              <a:rPr lang="sv-SE" sz="2400" dirty="0"/>
              <a:t> be </a:t>
            </a:r>
            <a:r>
              <a:rPr lang="sv-SE" sz="2400" dirty="0" err="1"/>
              <a:t>done</a:t>
            </a:r>
            <a:endParaRPr lang="sv-SE" sz="2400" dirty="0"/>
          </a:p>
          <a:p>
            <a:endParaRPr lang="sv-SE" sz="2400" dirty="0"/>
          </a:p>
          <a:p>
            <a:r>
              <a:rPr lang="sv-SE" sz="2400" dirty="0"/>
              <a:t>Is </a:t>
            </a:r>
            <a:r>
              <a:rPr lang="sv-SE" sz="2400" dirty="0" err="1"/>
              <a:t>recommended</a:t>
            </a:r>
            <a:endParaRPr lang="sv-SE" sz="2400" dirty="0"/>
          </a:p>
          <a:p>
            <a:endParaRPr lang="sv-SE" sz="2400" dirty="0"/>
          </a:p>
          <a:p>
            <a:r>
              <a:rPr lang="sv-SE" sz="2400" dirty="0"/>
              <a:t>Is </a:t>
            </a:r>
            <a:r>
              <a:rPr lang="sv-SE" sz="2400" dirty="0" err="1"/>
              <a:t>advisable</a:t>
            </a:r>
            <a:endParaRPr lang="sv-SE" sz="2400" dirty="0"/>
          </a:p>
          <a:p>
            <a:endParaRPr lang="sv-SE" sz="2400" dirty="0"/>
          </a:p>
          <a:p>
            <a:r>
              <a:rPr lang="sv-SE" sz="2400" dirty="0" err="1"/>
              <a:t>Could</a:t>
            </a:r>
            <a:r>
              <a:rPr lang="sv-SE" sz="2400" dirty="0"/>
              <a:t>/</a:t>
            </a:r>
            <a:r>
              <a:rPr lang="sv-SE" sz="2400" dirty="0" err="1"/>
              <a:t>might</a:t>
            </a:r>
            <a:r>
              <a:rPr lang="sv-SE" sz="2400" dirty="0"/>
              <a:t>/</a:t>
            </a:r>
            <a:r>
              <a:rPr lang="sv-SE" sz="2400" dirty="0" err="1"/>
              <a:t>may</a:t>
            </a:r>
            <a:r>
              <a:rPr lang="sv-SE" sz="2400" dirty="0"/>
              <a:t> be </a:t>
            </a:r>
            <a:r>
              <a:rPr lang="sv-SE" sz="2400" dirty="0" err="1"/>
              <a:t>considered</a:t>
            </a:r>
            <a:endParaRPr lang="sv-SE" sz="2400" dirty="0"/>
          </a:p>
        </p:txBody>
      </p:sp>
      <p:sp>
        <p:nvSpPr>
          <p:cNvPr id="4" name="Platshållare för sidfot 3">
            <a:extLst>
              <a:ext uri="{FF2B5EF4-FFF2-40B4-BE49-F238E27FC236}">
                <a16:creationId xmlns:a16="http://schemas.microsoft.com/office/drawing/2014/main" id="{4CBC6FD5-8339-4CD7-8F8B-0F818539A21D}"/>
              </a:ext>
            </a:extLst>
          </p:cNvPr>
          <p:cNvSpPr>
            <a:spLocks noGrp="1"/>
          </p:cNvSpPr>
          <p:nvPr>
            <p:ph type="ftr" sz="quarter" idx="11"/>
          </p:nvPr>
        </p:nvSpPr>
        <p:spPr/>
        <p:txBody>
          <a:bodyPr/>
          <a:lstStyle/>
          <a:p>
            <a:pPr>
              <a:defRPr/>
            </a:pPr>
            <a:r>
              <a:rPr lang="sv-SE"/>
              <a:t>732A60</a:t>
            </a:r>
          </a:p>
        </p:txBody>
      </p:sp>
    </p:spTree>
    <p:extLst>
      <p:ext uri="{BB962C8B-B14F-4D97-AF65-F5344CB8AC3E}">
        <p14:creationId xmlns:p14="http://schemas.microsoft.com/office/powerpoint/2010/main" val="2251331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859C3EC-3032-4876-99A6-8FFA2F38D20C}"/>
              </a:ext>
            </a:extLst>
          </p:cNvPr>
          <p:cNvSpPr>
            <a:spLocks noGrp="1"/>
          </p:cNvSpPr>
          <p:nvPr>
            <p:ph type="title"/>
          </p:nvPr>
        </p:nvSpPr>
        <p:spPr/>
        <p:txBody>
          <a:bodyPr/>
          <a:lstStyle/>
          <a:p>
            <a:r>
              <a:rPr lang="sv-SE" dirty="0" err="1"/>
              <a:t>Evaluative</a:t>
            </a:r>
            <a:r>
              <a:rPr lang="sv-SE" dirty="0"/>
              <a:t> </a:t>
            </a:r>
            <a:r>
              <a:rPr lang="sv-SE" dirty="0" err="1"/>
              <a:t>language</a:t>
            </a:r>
            <a:endParaRPr lang="sv-SE" dirty="0"/>
          </a:p>
        </p:txBody>
      </p:sp>
      <p:sp>
        <p:nvSpPr>
          <p:cNvPr id="4" name="Platshållare för sidfot 3">
            <a:extLst>
              <a:ext uri="{FF2B5EF4-FFF2-40B4-BE49-F238E27FC236}">
                <a16:creationId xmlns:a16="http://schemas.microsoft.com/office/drawing/2014/main" id="{2488E60E-2F38-4D38-8F7C-EE18E7EA9E11}"/>
              </a:ext>
            </a:extLst>
          </p:cNvPr>
          <p:cNvSpPr>
            <a:spLocks noGrp="1"/>
          </p:cNvSpPr>
          <p:nvPr>
            <p:ph type="ftr" sz="quarter" idx="11"/>
          </p:nvPr>
        </p:nvSpPr>
        <p:spPr/>
        <p:txBody>
          <a:bodyPr/>
          <a:lstStyle/>
          <a:p>
            <a:pPr>
              <a:defRPr/>
            </a:pPr>
            <a:r>
              <a:rPr lang="sv-SE"/>
              <a:t>732A60</a:t>
            </a:r>
          </a:p>
        </p:txBody>
      </p:sp>
      <p:pic>
        <p:nvPicPr>
          <p:cNvPr id="5" name="Bildobjekt 4">
            <a:extLst>
              <a:ext uri="{FF2B5EF4-FFF2-40B4-BE49-F238E27FC236}">
                <a16:creationId xmlns:a16="http://schemas.microsoft.com/office/drawing/2014/main" id="{0C823134-266D-4DF1-A78C-0C52DB550329}"/>
              </a:ext>
            </a:extLst>
          </p:cNvPr>
          <p:cNvPicPr>
            <a:picLocks noChangeAspect="1"/>
          </p:cNvPicPr>
          <p:nvPr/>
        </p:nvPicPr>
        <p:blipFill>
          <a:blip r:embed="rId2"/>
          <a:stretch>
            <a:fillRect/>
          </a:stretch>
        </p:blipFill>
        <p:spPr>
          <a:xfrm>
            <a:off x="2051720" y="1926284"/>
            <a:ext cx="5265385" cy="4177812"/>
          </a:xfrm>
          <a:prstGeom prst="rect">
            <a:avLst/>
          </a:prstGeom>
        </p:spPr>
      </p:pic>
    </p:spTree>
    <p:extLst>
      <p:ext uri="{BB962C8B-B14F-4D97-AF65-F5344CB8AC3E}">
        <p14:creationId xmlns:p14="http://schemas.microsoft.com/office/powerpoint/2010/main" val="3618603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7D4D53A-025D-408D-BD83-2A97949C35FE}"/>
              </a:ext>
            </a:extLst>
          </p:cNvPr>
          <p:cNvSpPr>
            <a:spLocks noGrp="1"/>
          </p:cNvSpPr>
          <p:nvPr>
            <p:ph type="title"/>
          </p:nvPr>
        </p:nvSpPr>
        <p:spPr/>
        <p:txBody>
          <a:bodyPr/>
          <a:lstStyle/>
          <a:p>
            <a:r>
              <a:rPr lang="sv-SE" dirty="0" err="1"/>
              <a:t>Evaluative</a:t>
            </a:r>
            <a:r>
              <a:rPr lang="sv-SE" dirty="0"/>
              <a:t> </a:t>
            </a:r>
            <a:r>
              <a:rPr lang="sv-SE" dirty="0" err="1"/>
              <a:t>language</a:t>
            </a:r>
            <a:endParaRPr lang="sv-SE" dirty="0"/>
          </a:p>
        </p:txBody>
      </p:sp>
      <p:sp>
        <p:nvSpPr>
          <p:cNvPr id="3" name="Platshållare för innehåll 2">
            <a:extLst>
              <a:ext uri="{FF2B5EF4-FFF2-40B4-BE49-F238E27FC236}">
                <a16:creationId xmlns:a16="http://schemas.microsoft.com/office/drawing/2014/main" id="{2F763215-2905-45F4-AB79-B3DD8A60E35D}"/>
              </a:ext>
            </a:extLst>
          </p:cNvPr>
          <p:cNvSpPr>
            <a:spLocks noGrp="1"/>
          </p:cNvSpPr>
          <p:nvPr>
            <p:ph idx="1"/>
          </p:nvPr>
        </p:nvSpPr>
        <p:spPr/>
        <p:txBody>
          <a:bodyPr>
            <a:normAutofit fontScale="70000" lnSpcReduction="20000"/>
          </a:bodyPr>
          <a:lstStyle/>
          <a:p>
            <a:r>
              <a:rPr lang="sv-SE" dirty="0">
                <a:solidFill>
                  <a:srgbClr val="0070C0"/>
                </a:solidFill>
              </a:rPr>
              <a:t>All </a:t>
            </a:r>
            <a:r>
              <a:rPr lang="sv-SE" dirty="0" err="1">
                <a:solidFill>
                  <a:srgbClr val="0070C0"/>
                </a:solidFill>
              </a:rPr>
              <a:t>disciplines</a:t>
            </a:r>
            <a:r>
              <a:rPr lang="sv-SE" dirty="0"/>
              <a:t>:</a:t>
            </a:r>
          </a:p>
          <a:p>
            <a:pPr lvl="1"/>
            <a:r>
              <a:rPr lang="sv-SE" dirty="0"/>
              <a:t> </a:t>
            </a:r>
            <a:r>
              <a:rPr lang="sv-SE" dirty="0" err="1"/>
              <a:t>Good</a:t>
            </a:r>
            <a:r>
              <a:rPr lang="sv-SE" dirty="0"/>
              <a:t>: </a:t>
            </a:r>
            <a:r>
              <a:rPr lang="sv-SE" dirty="0" err="1"/>
              <a:t>useful</a:t>
            </a:r>
            <a:r>
              <a:rPr lang="sv-SE" dirty="0"/>
              <a:t>, </a:t>
            </a:r>
            <a:r>
              <a:rPr lang="sv-SE" dirty="0" err="1"/>
              <a:t>important</a:t>
            </a:r>
            <a:r>
              <a:rPr lang="sv-SE" dirty="0"/>
              <a:t>, </a:t>
            </a:r>
            <a:r>
              <a:rPr lang="sv-SE" dirty="0" err="1"/>
              <a:t>interesting</a:t>
            </a:r>
            <a:endParaRPr lang="sv-SE" dirty="0"/>
          </a:p>
          <a:p>
            <a:pPr lvl="1"/>
            <a:r>
              <a:rPr lang="sv-SE" dirty="0" err="1"/>
              <a:t>Poor</a:t>
            </a:r>
            <a:r>
              <a:rPr lang="sv-SE" dirty="0"/>
              <a:t>: </a:t>
            </a:r>
            <a:r>
              <a:rPr lang="sv-SE" dirty="0" err="1"/>
              <a:t>difficult</a:t>
            </a:r>
            <a:endParaRPr lang="sv-SE" dirty="0"/>
          </a:p>
          <a:p>
            <a:r>
              <a:rPr lang="sv-SE" dirty="0">
                <a:solidFill>
                  <a:srgbClr val="0070C0"/>
                </a:solidFill>
              </a:rPr>
              <a:t> </a:t>
            </a:r>
            <a:r>
              <a:rPr lang="sv-SE" dirty="0" err="1">
                <a:solidFill>
                  <a:srgbClr val="0070C0"/>
                </a:solidFill>
              </a:rPr>
              <a:t>Humanities</a:t>
            </a:r>
            <a:r>
              <a:rPr lang="sv-SE" dirty="0"/>
              <a:t>:</a:t>
            </a:r>
          </a:p>
          <a:p>
            <a:pPr lvl="1"/>
            <a:r>
              <a:rPr lang="en-US" dirty="0"/>
              <a:t> 	Good: clear, accessible, insightful, original, </a:t>
            </a:r>
            <a:r>
              <a:rPr lang="sv-SE" dirty="0"/>
              <a:t>perceptive, </a:t>
            </a:r>
            <a:r>
              <a:rPr lang="sv-SE" dirty="0" err="1"/>
              <a:t>rigorous</a:t>
            </a:r>
            <a:r>
              <a:rPr lang="sv-SE" dirty="0"/>
              <a:t>, </a:t>
            </a:r>
            <a:r>
              <a:rPr lang="sv-SE" dirty="0" err="1"/>
              <a:t>complex</a:t>
            </a:r>
            <a:r>
              <a:rPr lang="sv-SE" dirty="0"/>
              <a:t> (</a:t>
            </a:r>
            <a:r>
              <a:rPr lang="sv-SE" dirty="0" err="1"/>
              <a:t>sociology</a:t>
            </a:r>
            <a:r>
              <a:rPr lang="sv-SE" dirty="0"/>
              <a:t>)</a:t>
            </a:r>
          </a:p>
          <a:p>
            <a:pPr lvl="1"/>
            <a:r>
              <a:rPr lang="sv-SE" dirty="0"/>
              <a:t> </a:t>
            </a:r>
            <a:r>
              <a:rPr lang="sv-SE" dirty="0" err="1"/>
              <a:t>Average</a:t>
            </a:r>
            <a:r>
              <a:rPr lang="sv-SE" dirty="0"/>
              <a:t>: sound</a:t>
            </a:r>
          </a:p>
          <a:p>
            <a:pPr lvl="1"/>
            <a:r>
              <a:rPr lang="en-US" dirty="0"/>
              <a:t> Poor: inconsistent, restricted, misleading, thin, anecdotal, </a:t>
            </a:r>
            <a:r>
              <a:rPr lang="sv-SE" dirty="0"/>
              <a:t>simple (</a:t>
            </a:r>
            <a:r>
              <a:rPr lang="sv-SE" dirty="0" err="1"/>
              <a:t>sociology</a:t>
            </a:r>
            <a:r>
              <a:rPr lang="sv-SE" dirty="0"/>
              <a:t>)</a:t>
            </a:r>
          </a:p>
          <a:p>
            <a:r>
              <a:rPr lang="sv-SE" dirty="0" err="1">
                <a:solidFill>
                  <a:srgbClr val="0070C0"/>
                </a:solidFill>
              </a:rPr>
              <a:t>Technology</a:t>
            </a:r>
            <a:r>
              <a:rPr lang="sv-SE" dirty="0">
                <a:solidFill>
                  <a:srgbClr val="0070C0"/>
                </a:solidFill>
              </a:rPr>
              <a:t>:</a:t>
            </a:r>
          </a:p>
          <a:p>
            <a:pPr lvl="1"/>
            <a:r>
              <a:rPr lang="en-US" dirty="0"/>
              <a:t> Good: detailed, up-to-date, comprehensive, practical, </a:t>
            </a:r>
            <a:r>
              <a:rPr lang="sv-SE" dirty="0"/>
              <a:t>elegant, </a:t>
            </a:r>
            <a:r>
              <a:rPr lang="sv-SE" dirty="0" err="1"/>
              <a:t>economical</a:t>
            </a:r>
            <a:r>
              <a:rPr lang="sv-SE" dirty="0"/>
              <a:t>, simple, </a:t>
            </a:r>
            <a:r>
              <a:rPr lang="sv-SE" dirty="0" err="1"/>
              <a:t>efficient</a:t>
            </a:r>
            <a:endParaRPr lang="sv-SE" dirty="0"/>
          </a:p>
          <a:p>
            <a:pPr lvl="1"/>
            <a:r>
              <a:rPr lang="sv-SE" dirty="0" err="1"/>
              <a:t>Average</a:t>
            </a:r>
            <a:r>
              <a:rPr lang="sv-SE" dirty="0"/>
              <a:t>: </a:t>
            </a:r>
            <a:r>
              <a:rPr lang="sv-SE" dirty="0" err="1"/>
              <a:t>accurate</a:t>
            </a:r>
            <a:endParaRPr lang="sv-SE" dirty="0"/>
          </a:p>
          <a:p>
            <a:pPr lvl="1"/>
            <a:r>
              <a:rPr lang="en-US" dirty="0"/>
              <a:t>Poor: sloppy, complex</a:t>
            </a:r>
            <a:endParaRPr lang="sv-SE" dirty="0"/>
          </a:p>
        </p:txBody>
      </p:sp>
      <p:sp>
        <p:nvSpPr>
          <p:cNvPr id="4" name="Platshållare för sidfot 3">
            <a:extLst>
              <a:ext uri="{FF2B5EF4-FFF2-40B4-BE49-F238E27FC236}">
                <a16:creationId xmlns:a16="http://schemas.microsoft.com/office/drawing/2014/main" id="{58E9EECB-1D28-49DF-902C-464085E3F534}"/>
              </a:ext>
            </a:extLst>
          </p:cNvPr>
          <p:cNvSpPr>
            <a:spLocks noGrp="1"/>
          </p:cNvSpPr>
          <p:nvPr>
            <p:ph type="ftr" sz="quarter" idx="11"/>
          </p:nvPr>
        </p:nvSpPr>
        <p:spPr/>
        <p:txBody>
          <a:bodyPr/>
          <a:lstStyle/>
          <a:p>
            <a:pPr>
              <a:defRPr/>
            </a:pPr>
            <a:r>
              <a:rPr lang="sv-SE"/>
              <a:t>732A60</a:t>
            </a:r>
          </a:p>
        </p:txBody>
      </p:sp>
    </p:spTree>
    <p:extLst>
      <p:ext uri="{BB962C8B-B14F-4D97-AF65-F5344CB8AC3E}">
        <p14:creationId xmlns:p14="http://schemas.microsoft.com/office/powerpoint/2010/main" val="2160810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AD466D3-9F9A-409A-ADEF-7558FA25529A}"/>
              </a:ext>
            </a:extLst>
          </p:cNvPr>
          <p:cNvSpPr>
            <a:spLocks noGrp="1"/>
          </p:cNvSpPr>
          <p:nvPr>
            <p:ph type="title"/>
          </p:nvPr>
        </p:nvSpPr>
        <p:spPr/>
        <p:txBody>
          <a:bodyPr/>
          <a:lstStyle/>
          <a:p>
            <a:r>
              <a:rPr lang="en-US" dirty="0"/>
              <a:t>References</a:t>
            </a:r>
            <a:endParaRPr lang="sv-SE" dirty="0"/>
          </a:p>
        </p:txBody>
      </p:sp>
      <p:sp>
        <p:nvSpPr>
          <p:cNvPr id="3" name="Platshållare för innehåll 2">
            <a:extLst>
              <a:ext uri="{FF2B5EF4-FFF2-40B4-BE49-F238E27FC236}">
                <a16:creationId xmlns:a16="http://schemas.microsoft.com/office/drawing/2014/main" id="{0C13EC8C-B625-4ECA-BCCD-EB654B10B3AB}"/>
              </a:ext>
            </a:extLst>
          </p:cNvPr>
          <p:cNvSpPr>
            <a:spLocks noGrp="1"/>
          </p:cNvSpPr>
          <p:nvPr>
            <p:ph idx="1"/>
          </p:nvPr>
        </p:nvSpPr>
        <p:spPr/>
        <p:txBody>
          <a:bodyPr/>
          <a:lstStyle/>
          <a:p>
            <a:r>
              <a:rPr lang="en-GB" sz="2400" dirty="0"/>
              <a:t>“TGTU39 Academic Writing” by J, </a:t>
            </a:r>
            <a:r>
              <a:rPr lang="en-GB" sz="2400" dirty="0" err="1"/>
              <a:t>Takkinen</a:t>
            </a:r>
            <a:r>
              <a:rPr lang="sv-SE" sz="2400" dirty="0"/>
              <a:t> (2010)</a:t>
            </a:r>
          </a:p>
          <a:p>
            <a:r>
              <a:rPr lang="en-US" sz="2400" dirty="0"/>
              <a:t>Kuyper, B.J. (1991). Bringing up scientists in the art of critiquing research. Bioscience 41(4), 248-250.</a:t>
            </a:r>
          </a:p>
          <a:p>
            <a:r>
              <a:rPr lang="sv-SE" sz="2400" dirty="0">
                <a:hlinkClick r:id="rId2"/>
              </a:rPr>
              <a:t>https://student.unsw.edu.au/writing-critical-review</a:t>
            </a:r>
            <a:r>
              <a:rPr lang="sv-SE" sz="2400" dirty="0"/>
              <a:t> </a:t>
            </a:r>
          </a:p>
        </p:txBody>
      </p:sp>
      <p:sp>
        <p:nvSpPr>
          <p:cNvPr id="4" name="Platshållare för sidfot 3">
            <a:extLst>
              <a:ext uri="{FF2B5EF4-FFF2-40B4-BE49-F238E27FC236}">
                <a16:creationId xmlns:a16="http://schemas.microsoft.com/office/drawing/2014/main" id="{3F60EFBC-67D2-4514-A2AD-C7499F972A76}"/>
              </a:ext>
            </a:extLst>
          </p:cNvPr>
          <p:cNvSpPr>
            <a:spLocks noGrp="1"/>
          </p:cNvSpPr>
          <p:nvPr>
            <p:ph type="ftr" sz="quarter" idx="11"/>
          </p:nvPr>
        </p:nvSpPr>
        <p:spPr/>
        <p:txBody>
          <a:bodyPr/>
          <a:lstStyle/>
          <a:p>
            <a:pPr>
              <a:defRPr/>
            </a:pPr>
            <a:r>
              <a:rPr lang="sv-SE"/>
              <a:t>732A60</a:t>
            </a:r>
          </a:p>
        </p:txBody>
      </p:sp>
    </p:spTree>
    <p:extLst>
      <p:ext uri="{BB962C8B-B14F-4D97-AF65-F5344CB8AC3E}">
        <p14:creationId xmlns:p14="http://schemas.microsoft.com/office/powerpoint/2010/main" val="396479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0F8BF19-1E33-41E2-ACE1-AB7B3C278F3A}"/>
              </a:ext>
            </a:extLst>
          </p:cNvPr>
          <p:cNvSpPr>
            <a:spLocks noGrp="1"/>
          </p:cNvSpPr>
          <p:nvPr>
            <p:ph type="title"/>
          </p:nvPr>
        </p:nvSpPr>
        <p:spPr/>
        <p:txBody>
          <a:bodyPr/>
          <a:lstStyle/>
          <a:p>
            <a:r>
              <a:rPr lang="sv-SE" dirty="0"/>
              <a:t>Project </a:t>
            </a:r>
            <a:r>
              <a:rPr lang="sv-SE" dirty="0" err="1"/>
              <a:t>work</a:t>
            </a:r>
            <a:endParaRPr lang="sv-SE" dirty="0"/>
          </a:p>
        </p:txBody>
      </p:sp>
      <p:sp>
        <p:nvSpPr>
          <p:cNvPr id="3" name="Platshållare för innehåll 2">
            <a:extLst>
              <a:ext uri="{FF2B5EF4-FFF2-40B4-BE49-F238E27FC236}">
                <a16:creationId xmlns:a16="http://schemas.microsoft.com/office/drawing/2014/main" id="{2CA6793F-2782-437C-8D2E-A714A9ECF3E5}"/>
              </a:ext>
            </a:extLst>
          </p:cNvPr>
          <p:cNvSpPr>
            <a:spLocks noGrp="1"/>
          </p:cNvSpPr>
          <p:nvPr>
            <p:ph idx="1"/>
          </p:nvPr>
        </p:nvSpPr>
        <p:spPr/>
        <p:txBody>
          <a:bodyPr>
            <a:normAutofit fontScale="92500" lnSpcReduction="20000"/>
          </a:bodyPr>
          <a:lstStyle/>
          <a:p>
            <a:r>
              <a:rPr lang="en-US" dirty="0"/>
              <a:t>A short paper (</a:t>
            </a:r>
            <a:r>
              <a:rPr lang="en-US" b="1" dirty="0">
                <a:solidFill>
                  <a:srgbClr val="0F1AF9"/>
                </a:solidFill>
              </a:rPr>
              <a:t>3-4 pages</a:t>
            </a:r>
            <a:r>
              <a:rPr lang="en-US" dirty="0"/>
              <a:t>) on one of the following topics:</a:t>
            </a:r>
          </a:p>
          <a:p>
            <a:pPr lvl="1"/>
            <a:r>
              <a:rPr lang="en-US" dirty="0"/>
              <a:t>Academic writing</a:t>
            </a:r>
          </a:p>
          <a:p>
            <a:pPr lvl="1"/>
            <a:r>
              <a:rPr lang="en-US" dirty="0"/>
              <a:t>Writing reviews on scientific papers</a:t>
            </a:r>
          </a:p>
          <a:p>
            <a:pPr lvl="1"/>
            <a:r>
              <a:rPr lang="en-US" dirty="0"/>
              <a:t>Constructive criticism in the context of higher education</a:t>
            </a:r>
          </a:p>
          <a:p>
            <a:pPr lvl="1"/>
            <a:r>
              <a:rPr lang="en-US" dirty="0"/>
              <a:t>Ethical rules in the context of higher education</a:t>
            </a:r>
          </a:p>
          <a:p>
            <a:pPr lvl="1"/>
            <a:r>
              <a:rPr lang="en-US" dirty="0"/>
              <a:t>Academic culture</a:t>
            </a:r>
          </a:p>
          <a:p>
            <a:pPr lvl="1"/>
            <a:r>
              <a:rPr lang="en-US" dirty="0"/>
              <a:t>Equal opportunities the context of higher education</a:t>
            </a:r>
          </a:p>
          <a:p>
            <a:pPr lvl="1"/>
            <a:r>
              <a:rPr lang="en-US" dirty="0" err="1"/>
              <a:t>Litterature</a:t>
            </a:r>
            <a:r>
              <a:rPr lang="en-US" dirty="0"/>
              <a:t> search, search engines</a:t>
            </a:r>
          </a:p>
          <a:p>
            <a:pPr lvl="1"/>
            <a:r>
              <a:rPr lang="en-US" dirty="0"/>
              <a:t>Plagiarism in the context of higher education</a:t>
            </a:r>
          </a:p>
          <a:p>
            <a:endParaRPr lang="sv-SE" dirty="0"/>
          </a:p>
        </p:txBody>
      </p:sp>
      <p:sp>
        <p:nvSpPr>
          <p:cNvPr id="4" name="Platshållare för sidfot 3">
            <a:extLst>
              <a:ext uri="{FF2B5EF4-FFF2-40B4-BE49-F238E27FC236}">
                <a16:creationId xmlns:a16="http://schemas.microsoft.com/office/drawing/2014/main" id="{592B8094-6D2A-4EB3-8328-470F4A6B6363}"/>
              </a:ext>
            </a:extLst>
          </p:cNvPr>
          <p:cNvSpPr>
            <a:spLocks noGrp="1"/>
          </p:cNvSpPr>
          <p:nvPr>
            <p:ph type="ftr" sz="quarter" idx="11"/>
          </p:nvPr>
        </p:nvSpPr>
        <p:spPr/>
        <p:txBody>
          <a:bodyPr/>
          <a:lstStyle/>
          <a:p>
            <a:pPr>
              <a:defRPr/>
            </a:pPr>
            <a:r>
              <a:rPr lang="sv-SE"/>
              <a:t>732A60</a:t>
            </a:r>
          </a:p>
        </p:txBody>
      </p:sp>
    </p:spTree>
    <p:extLst>
      <p:ext uri="{BB962C8B-B14F-4D97-AF65-F5344CB8AC3E}">
        <p14:creationId xmlns:p14="http://schemas.microsoft.com/office/powerpoint/2010/main" val="1138704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49085B3-3D7B-422E-BC62-56E2712BC6D9}"/>
              </a:ext>
            </a:extLst>
          </p:cNvPr>
          <p:cNvSpPr>
            <a:spLocks noGrp="1"/>
          </p:cNvSpPr>
          <p:nvPr>
            <p:ph type="title"/>
          </p:nvPr>
        </p:nvSpPr>
        <p:spPr/>
        <p:txBody>
          <a:bodyPr/>
          <a:lstStyle/>
          <a:p>
            <a:r>
              <a:rPr lang="sv-SE" dirty="0"/>
              <a:t>Project </a:t>
            </a:r>
            <a:r>
              <a:rPr lang="sv-SE" dirty="0" err="1"/>
              <a:t>work</a:t>
            </a:r>
            <a:endParaRPr lang="sv-SE" dirty="0"/>
          </a:p>
        </p:txBody>
      </p:sp>
      <p:sp>
        <p:nvSpPr>
          <p:cNvPr id="3" name="Platshållare för innehåll 2">
            <a:extLst>
              <a:ext uri="{FF2B5EF4-FFF2-40B4-BE49-F238E27FC236}">
                <a16:creationId xmlns:a16="http://schemas.microsoft.com/office/drawing/2014/main" id="{79E089F6-20B6-4CCC-BC3B-EE929CC3ED76}"/>
              </a:ext>
            </a:extLst>
          </p:cNvPr>
          <p:cNvSpPr>
            <a:spLocks noGrp="1"/>
          </p:cNvSpPr>
          <p:nvPr>
            <p:ph idx="1"/>
          </p:nvPr>
        </p:nvSpPr>
        <p:spPr/>
        <p:txBody>
          <a:bodyPr/>
          <a:lstStyle/>
          <a:p>
            <a:r>
              <a:rPr lang="sv-SE" dirty="0" err="1">
                <a:solidFill>
                  <a:srgbClr val="0F1AF9"/>
                </a:solidFill>
              </a:rPr>
              <a:t>Required</a:t>
            </a:r>
            <a:r>
              <a:rPr lang="sv-SE" dirty="0">
                <a:solidFill>
                  <a:srgbClr val="0F1AF9"/>
                </a:solidFill>
              </a:rPr>
              <a:t> </a:t>
            </a:r>
            <a:r>
              <a:rPr lang="sv-SE" dirty="0" err="1">
                <a:solidFill>
                  <a:srgbClr val="0F1AF9"/>
                </a:solidFill>
              </a:rPr>
              <a:t>ingridients</a:t>
            </a:r>
            <a:endParaRPr lang="sv-SE" dirty="0">
              <a:solidFill>
                <a:srgbClr val="0F1AF9"/>
              </a:solidFill>
            </a:endParaRPr>
          </a:p>
          <a:p>
            <a:pPr lvl="1"/>
            <a:r>
              <a:rPr lang="sv-SE" dirty="0" err="1"/>
              <a:t>Usual</a:t>
            </a:r>
            <a:r>
              <a:rPr lang="sv-SE" dirty="0"/>
              <a:t> paper elements (</a:t>
            </a:r>
            <a:r>
              <a:rPr lang="sv-SE" dirty="0" err="1"/>
              <a:t>title</a:t>
            </a:r>
            <a:r>
              <a:rPr lang="sv-SE" dirty="0"/>
              <a:t>, abstract, </a:t>
            </a:r>
            <a:r>
              <a:rPr lang="sv-SE" dirty="0" err="1"/>
              <a:t>introduction</a:t>
            </a:r>
            <a:r>
              <a:rPr lang="sv-SE" dirty="0"/>
              <a:t>, </a:t>
            </a:r>
            <a:r>
              <a:rPr lang="sv-SE" dirty="0" err="1"/>
              <a:t>conclusion</a:t>
            </a:r>
            <a:r>
              <a:rPr lang="sv-SE" dirty="0"/>
              <a:t> and </a:t>
            </a:r>
            <a:r>
              <a:rPr lang="sv-SE" dirty="0" err="1"/>
              <a:t>discussion</a:t>
            </a:r>
            <a:r>
              <a:rPr lang="sv-SE" dirty="0"/>
              <a:t>, </a:t>
            </a:r>
            <a:r>
              <a:rPr lang="sv-SE" dirty="0" err="1"/>
              <a:t>references</a:t>
            </a:r>
            <a:r>
              <a:rPr lang="sv-SE" dirty="0"/>
              <a:t>)</a:t>
            </a:r>
          </a:p>
          <a:p>
            <a:pPr lvl="1"/>
            <a:r>
              <a:rPr lang="sv-SE" dirty="0" err="1">
                <a:solidFill>
                  <a:srgbClr val="C00000"/>
                </a:solidFill>
              </a:rPr>
              <a:t>Introduction</a:t>
            </a:r>
            <a:endParaRPr lang="sv-SE" dirty="0">
              <a:solidFill>
                <a:srgbClr val="C00000"/>
              </a:solidFill>
            </a:endParaRPr>
          </a:p>
          <a:p>
            <a:pPr lvl="2"/>
            <a:r>
              <a:rPr lang="en-US" dirty="0"/>
              <a:t>Make a statement in the paper about why this topic is important, mention which problems there might exist in the context of this topic</a:t>
            </a:r>
          </a:p>
          <a:p>
            <a:pPr lvl="2"/>
            <a:r>
              <a:rPr lang="en-US" dirty="0"/>
              <a:t>Check the existing literature (scientific papers) on the topic, summarize and present important facts/theories/methods/approaches</a:t>
            </a:r>
            <a:endParaRPr lang="sv-SE" dirty="0"/>
          </a:p>
        </p:txBody>
      </p:sp>
      <p:sp>
        <p:nvSpPr>
          <p:cNvPr id="4" name="Platshållare för sidfot 3">
            <a:extLst>
              <a:ext uri="{FF2B5EF4-FFF2-40B4-BE49-F238E27FC236}">
                <a16:creationId xmlns:a16="http://schemas.microsoft.com/office/drawing/2014/main" id="{CB8AC8D7-DFBF-4806-B702-FD9C2520D165}"/>
              </a:ext>
            </a:extLst>
          </p:cNvPr>
          <p:cNvSpPr>
            <a:spLocks noGrp="1"/>
          </p:cNvSpPr>
          <p:nvPr>
            <p:ph type="ftr" sz="quarter" idx="11"/>
          </p:nvPr>
        </p:nvSpPr>
        <p:spPr/>
        <p:txBody>
          <a:bodyPr/>
          <a:lstStyle/>
          <a:p>
            <a:pPr>
              <a:defRPr/>
            </a:pPr>
            <a:r>
              <a:rPr lang="sv-SE"/>
              <a:t>732A60</a:t>
            </a:r>
          </a:p>
        </p:txBody>
      </p:sp>
    </p:spTree>
    <p:extLst>
      <p:ext uri="{BB962C8B-B14F-4D97-AF65-F5344CB8AC3E}">
        <p14:creationId xmlns:p14="http://schemas.microsoft.com/office/powerpoint/2010/main" val="2020606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E242968-B979-4CDA-A632-C21666DC78E2}"/>
              </a:ext>
            </a:extLst>
          </p:cNvPr>
          <p:cNvSpPr>
            <a:spLocks noGrp="1"/>
          </p:cNvSpPr>
          <p:nvPr>
            <p:ph type="title"/>
          </p:nvPr>
        </p:nvSpPr>
        <p:spPr/>
        <p:txBody>
          <a:bodyPr/>
          <a:lstStyle/>
          <a:p>
            <a:r>
              <a:rPr lang="sv-SE" dirty="0"/>
              <a:t>Project </a:t>
            </a:r>
            <a:r>
              <a:rPr lang="sv-SE" dirty="0" err="1"/>
              <a:t>work</a:t>
            </a:r>
            <a:endParaRPr lang="sv-SE" dirty="0"/>
          </a:p>
        </p:txBody>
      </p:sp>
      <p:sp>
        <p:nvSpPr>
          <p:cNvPr id="3" name="Platshållare för innehåll 2">
            <a:extLst>
              <a:ext uri="{FF2B5EF4-FFF2-40B4-BE49-F238E27FC236}">
                <a16:creationId xmlns:a16="http://schemas.microsoft.com/office/drawing/2014/main" id="{79CB379D-2026-407D-9A02-156AD0CFD632}"/>
              </a:ext>
            </a:extLst>
          </p:cNvPr>
          <p:cNvSpPr>
            <a:spLocks noGrp="1"/>
          </p:cNvSpPr>
          <p:nvPr>
            <p:ph idx="1"/>
          </p:nvPr>
        </p:nvSpPr>
        <p:spPr/>
        <p:txBody>
          <a:bodyPr>
            <a:normAutofit lnSpcReduction="10000"/>
          </a:bodyPr>
          <a:lstStyle/>
          <a:p>
            <a:r>
              <a:rPr lang="sv-SE" dirty="0" err="1">
                <a:solidFill>
                  <a:srgbClr val="0F1AF9"/>
                </a:solidFill>
              </a:rPr>
              <a:t>Required</a:t>
            </a:r>
            <a:r>
              <a:rPr lang="sv-SE" dirty="0">
                <a:solidFill>
                  <a:srgbClr val="0F1AF9"/>
                </a:solidFill>
              </a:rPr>
              <a:t> </a:t>
            </a:r>
            <a:r>
              <a:rPr lang="sv-SE" dirty="0" err="1">
                <a:solidFill>
                  <a:srgbClr val="0F1AF9"/>
                </a:solidFill>
              </a:rPr>
              <a:t>ingridients</a:t>
            </a:r>
            <a:endParaRPr lang="sv-SE" dirty="0">
              <a:solidFill>
                <a:srgbClr val="0F1AF9"/>
              </a:solidFill>
            </a:endParaRPr>
          </a:p>
          <a:p>
            <a:pPr lvl="1"/>
            <a:r>
              <a:rPr lang="en-US" dirty="0"/>
              <a:t>In some section</a:t>
            </a:r>
          </a:p>
          <a:p>
            <a:pPr lvl="2"/>
            <a:r>
              <a:rPr lang="en-US" dirty="0"/>
              <a:t>Make a critical analysis of the topic by performing some of the following actions: </a:t>
            </a:r>
          </a:p>
          <a:p>
            <a:pPr lvl="3"/>
            <a:r>
              <a:rPr lang="en-US" dirty="0">
                <a:solidFill>
                  <a:srgbClr val="0F1AF9"/>
                </a:solidFill>
              </a:rPr>
              <a:t>Comparing the problems/methods/approaches </a:t>
            </a:r>
            <a:r>
              <a:rPr lang="en-US" dirty="0"/>
              <a:t>you described to the situation/</a:t>
            </a:r>
            <a:r>
              <a:rPr lang="en-US" dirty="0">
                <a:solidFill>
                  <a:srgbClr val="0F1AF9"/>
                </a:solidFill>
              </a:rPr>
              <a:t>traditions in your own country</a:t>
            </a:r>
          </a:p>
          <a:p>
            <a:pPr lvl="3"/>
            <a:r>
              <a:rPr lang="en-US" dirty="0">
                <a:solidFill>
                  <a:srgbClr val="0F1AF9"/>
                </a:solidFill>
              </a:rPr>
              <a:t>Providing </a:t>
            </a:r>
            <a:r>
              <a:rPr lang="en-US" dirty="0"/>
              <a:t>your </a:t>
            </a:r>
            <a:r>
              <a:rPr lang="en-US" dirty="0">
                <a:solidFill>
                  <a:srgbClr val="0F1AF9"/>
                </a:solidFill>
              </a:rPr>
              <a:t>own critical judgement </a:t>
            </a:r>
            <a:r>
              <a:rPr lang="en-US" dirty="0"/>
              <a:t>about the theories/methods/approaches/guidelines that are present in the literature</a:t>
            </a:r>
          </a:p>
          <a:p>
            <a:pPr lvl="3"/>
            <a:r>
              <a:rPr lang="en-US" dirty="0">
                <a:solidFill>
                  <a:srgbClr val="0F1AF9"/>
                </a:solidFill>
              </a:rPr>
              <a:t>Interviewing some people about the topic of your paper</a:t>
            </a:r>
            <a:r>
              <a:rPr lang="en-US" dirty="0"/>
              <a:t>, summarizing their answers in the paper and making conclusions (construct the interview questions yourself)</a:t>
            </a:r>
          </a:p>
          <a:p>
            <a:pPr lvl="4"/>
            <a:r>
              <a:rPr lang="en-US" dirty="0">
                <a:solidFill>
                  <a:srgbClr val="C00000"/>
                </a:solidFill>
              </a:rPr>
              <a:t>Attach survey and answers as appendix!</a:t>
            </a:r>
          </a:p>
          <a:p>
            <a:endParaRPr lang="sv-SE" dirty="0"/>
          </a:p>
        </p:txBody>
      </p:sp>
      <p:sp>
        <p:nvSpPr>
          <p:cNvPr id="4" name="Platshållare för sidfot 3">
            <a:extLst>
              <a:ext uri="{FF2B5EF4-FFF2-40B4-BE49-F238E27FC236}">
                <a16:creationId xmlns:a16="http://schemas.microsoft.com/office/drawing/2014/main" id="{457F33B4-9D57-4FF9-A27D-0FF0C455CD63}"/>
              </a:ext>
            </a:extLst>
          </p:cNvPr>
          <p:cNvSpPr>
            <a:spLocks noGrp="1"/>
          </p:cNvSpPr>
          <p:nvPr>
            <p:ph type="ftr" sz="quarter" idx="11"/>
          </p:nvPr>
        </p:nvSpPr>
        <p:spPr/>
        <p:txBody>
          <a:bodyPr/>
          <a:lstStyle/>
          <a:p>
            <a:pPr>
              <a:defRPr/>
            </a:pPr>
            <a:r>
              <a:rPr lang="sv-SE"/>
              <a:t>732A60</a:t>
            </a:r>
          </a:p>
        </p:txBody>
      </p:sp>
    </p:spTree>
    <p:extLst>
      <p:ext uri="{BB962C8B-B14F-4D97-AF65-F5344CB8AC3E}">
        <p14:creationId xmlns:p14="http://schemas.microsoft.com/office/powerpoint/2010/main" val="3218533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Writing </a:t>
            </a:r>
            <a:r>
              <a:rPr lang="sv-SE" dirty="0" err="1"/>
              <a:t>summaries</a:t>
            </a:r>
            <a:endParaRPr lang="sv-SE" dirty="0"/>
          </a:p>
        </p:txBody>
      </p:sp>
      <p:sp>
        <p:nvSpPr>
          <p:cNvPr id="3" name="Content Placeholder 2"/>
          <p:cNvSpPr>
            <a:spLocks noGrp="1"/>
          </p:cNvSpPr>
          <p:nvPr>
            <p:ph idx="1"/>
          </p:nvPr>
        </p:nvSpPr>
        <p:spPr/>
        <p:txBody>
          <a:bodyPr>
            <a:normAutofit fontScale="85000" lnSpcReduction="20000"/>
          </a:bodyPr>
          <a:lstStyle/>
          <a:p>
            <a:r>
              <a:rPr lang="sv-SE" dirty="0">
                <a:solidFill>
                  <a:srgbClr val="C00000"/>
                </a:solidFill>
              </a:rPr>
              <a:t>Main </a:t>
            </a:r>
            <a:r>
              <a:rPr lang="sv-SE" dirty="0" err="1">
                <a:solidFill>
                  <a:srgbClr val="C00000"/>
                </a:solidFill>
              </a:rPr>
              <a:t>message</a:t>
            </a:r>
            <a:r>
              <a:rPr lang="sv-SE" dirty="0">
                <a:solidFill>
                  <a:srgbClr val="C00000"/>
                </a:solidFill>
              </a:rPr>
              <a:t>: </a:t>
            </a:r>
            <a:r>
              <a:rPr lang="sv-SE" dirty="0" err="1"/>
              <a:t>What</a:t>
            </a:r>
            <a:r>
              <a:rPr lang="sv-SE" dirty="0"/>
              <a:t> makes </a:t>
            </a:r>
            <a:r>
              <a:rPr lang="sv-SE" dirty="0" err="1"/>
              <a:t>this</a:t>
            </a:r>
            <a:r>
              <a:rPr lang="sv-SE" dirty="0"/>
              <a:t> paper </a:t>
            </a:r>
            <a:r>
              <a:rPr lang="sv-SE" dirty="0" err="1"/>
              <a:t>valuable</a:t>
            </a:r>
            <a:r>
              <a:rPr lang="sv-SE" dirty="0"/>
              <a:t>? </a:t>
            </a:r>
            <a:r>
              <a:rPr lang="sv-SE" dirty="0" err="1"/>
              <a:t>Why</a:t>
            </a:r>
            <a:r>
              <a:rPr lang="sv-SE" dirty="0"/>
              <a:t> </a:t>
            </a:r>
            <a:r>
              <a:rPr lang="sv-SE" dirty="0" err="1"/>
              <a:t>would</a:t>
            </a:r>
            <a:r>
              <a:rPr lang="sv-SE" dirty="0"/>
              <a:t> </a:t>
            </a:r>
            <a:r>
              <a:rPr lang="sv-SE" dirty="0" err="1"/>
              <a:t>one</a:t>
            </a:r>
            <a:r>
              <a:rPr lang="sv-SE" dirty="0"/>
              <a:t> </a:t>
            </a:r>
            <a:r>
              <a:rPr lang="sv-SE" dirty="0" err="1"/>
              <a:t>want</a:t>
            </a:r>
            <a:r>
              <a:rPr lang="sv-SE" dirty="0"/>
              <a:t> to read it?</a:t>
            </a:r>
          </a:p>
          <a:p>
            <a:pPr lvl="1"/>
            <a:endParaRPr lang="sv-SE" dirty="0">
              <a:solidFill>
                <a:srgbClr val="C00000"/>
              </a:solidFill>
            </a:endParaRPr>
          </a:p>
          <a:p>
            <a:pPr lvl="1"/>
            <a:r>
              <a:rPr lang="sv-SE" dirty="0" err="1">
                <a:solidFill>
                  <a:srgbClr val="C00000"/>
                </a:solidFill>
              </a:rPr>
              <a:t>Example</a:t>
            </a:r>
            <a:r>
              <a:rPr lang="sv-SE" dirty="0"/>
              <a:t>: A paper on </a:t>
            </a:r>
            <a:r>
              <a:rPr lang="sv-SE" dirty="0" err="1"/>
              <a:t>fraud</a:t>
            </a:r>
            <a:r>
              <a:rPr lang="sv-SE" dirty="0"/>
              <a:t>.</a:t>
            </a:r>
          </a:p>
          <a:p>
            <a:endParaRPr lang="sv-SE" dirty="0"/>
          </a:p>
          <a:p>
            <a:endParaRPr lang="sv-SE" dirty="0"/>
          </a:p>
          <a:p>
            <a:endParaRPr lang="sv-SE" dirty="0"/>
          </a:p>
          <a:p>
            <a:endParaRPr lang="sv-SE" dirty="0"/>
          </a:p>
          <a:p>
            <a:endParaRPr lang="sv-SE" dirty="0"/>
          </a:p>
          <a:p>
            <a:r>
              <a:rPr lang="sv-SE" dirty="0" err="1"/>
              <a:t>Summary</a:t>
            </a:r>
            <a:r>
              <a:rPr lang="sv-SE" dirty="0"/>
              <a:t> is not a short </a:t>
            </a:r>
            <a:r>
              <a:rPr lang="sv-SE" dirty="0" err="1"/>
              <a:t>description</a:t>
            </a:r>
            <a:r>
              <a:rPr lang="sv-SE" dirty="0"/>
              <a:t> </a:t>
            </a:r>
            <a:r>
              <a:rPr lang="sv-SE" dirty="0" err="1"/>
              <a:t>of</a:t>
            </a:r>
            <a:r>
              <a:rPr lang="sv-SE" dirty="0"/>
              <a:t> </a:t>
            </a:r>
            <a:r>
              <a:rPr lang="sv-SE" b="1" dirty="0" err="1"/>
              <a:t>everything</a:t>
            </a:r>
            <a:r>
              <a:rPr lang="sv-SE" dirty="0"/>
              <a:t> in the paper</a:t>
            </a:r>
          </a:p>
          <a:p>
            <a:endParaRPr lang="sv-SE" dirty="0"/>
          </a:p>
          <a:p>
            <a:endParaRPr lang="sv-SE" dirty="0"/>
          </a:p>
          <a:p>
            <a:endParaRPr lang="sv-S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356992"/>
            <a:ext cx="6852117" cy="1789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8049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2D7962B-F94E-4DC1-A40A-4B68C37AE4EE}"/>
              </a:ext>
            </a:extLst>
          </p:cNvPr>
          <p:cNvSpPr>
            <a:spLocks noGrp="1"/>
          </p:cNvSpPr>
          <p:nvPr>
            <p:ph type="title"/>
          </p:nvPr>
        </p:nvSpPr>
        <p:spPr/>
        <p:txBody>
          <a:bodyPr/>
          <a:lstStyle/>
          <a:p>
            <a:r>
              <a:rPr lang="sv-SE" dirty="0"/>
              <a:t>Project </a:t>
            </a:r>
            <a:r>
              <a:rPr lang="sv-SE" dirty="0" err="1"/>
              <a:t>work</a:t>
            </a:r>
            <a:endParaRPr lang="sv-SE" dirty="0"/>
          </a:p>
        </p:txBody>
      </p:sp>
      <p:sp>
        <p:nvSpPr>
          <p:cNvPr id="3" name="Platshållare för innehåll 2">
            <a:extLst>
              <a:ext uri="{FF2B5EF4-FFF2-40B4-BE49-F238E27FC236}">
                <a16:creationId xmlns:a16="http://schemas.microsoft.com/office/drawing/2014/main" id="{9BCBA002-E491-4224-B605-5C5EB7514EAD}"/>
              </a:ext>
            </a:extLst>
          </p:cNvPr>
          <p:cNvSpPr>
            <a:spLocks noGrp="1"/>
          </p:cNvSpPr>
          <p:nvPr>
            <p:ph idx="1"/>
          </p:nvPr>
        </p:nvSpPr>
        <p:spPr/>
        <p:txBody>
          <a:bodyPr>
            <a:normAutofit fontScale="92500" lnSpcReduction="10000"/>
          </a:bodyPr>
          <a:lstStyle/>
          <a:p>
            <a:r>
              <a:rPr lang="en-US" sz="2800" dirty="0">
                <a:solidFill>
                  <a:srgbClr val="0070C0"/>
                </a:solidFill>
              </a:rPr>
              <a:t>The paper should be written in </a:t>
            </a:r>
            <a:r>
              <a:rPr lang="en-US" sz="2800" dirty="0" err="1">
                <a:solidFill>
                  <a:srgbClr val="0070C0"/>
                </a:solidFill>
              </a:rPr>
              <a:t>RMarkdown</a:t>
            </a:r>
            <a:br>
              <a:rPr lang="en-US" sz="2800" dirty="0"/>
            </a:br>
            <a:br>
              <a:rPr lang="en-US" sz="2800" dirty="0"/>
            </a:br>
            <a:r>
              <a:rPr lang="en-US" sz="2800" b="1" dirty="0"/>
              <a:t>The first draft of the paper should be submitted to LISAM </a:t>
            </a:r>
            <a:r>
              <a:rPr lang="en-US" sz="2800" b="1" dirty="0">
                <a:solidFill>
                  <a:srgbClr val="FF0000"/>
                </a:solidFill>
              </a:rPr>
              <a:t>at latest on 19th of September, 23:59.</a:t>
            </a:r>
          </a:p>
          <a:p>
            <a:pPr lvl="1"/>
            <a:r>
              <a:rPr lang="en-US" sz="2400" dirty="0"/>
              <a:t>Go to “Collaborative Workspace”</a:t>
            </a:r>
          </a:p>
          <a:p>
            <a:pPr lvl="1"/>
            <a:r>
              <a:rPr lang="en-US" sz="2400" dirty="0"/>
              <a:t>Create a folder with your name, for ex. “Anders Andersson”</a:t>
            </a:r>
          </a:p>
          <a:p>
            <a:pPr lvl="1"/>
            <a:r>
              <a:rPr lang="en-US" sz="2400" dirty="0"/>
              <a:t>Put your RMD, BIB and PDF files inside.</a:t>
            </a:r>
          </a:p>
          <a:p>
            <a:endParaRPr lang="en-US" b="1" dirty="0"/>
          </a:p>
          <a:p>
            <a:r>
              <a:rPr lang="en-US" b="1" dirty="0"/>
              <a:t>The final draft of the paper should be submitted to LISAM in the same way </a:t>
            </a:r>
            <a:r>
              <a:rPr lang="en-US" b="1" dirty="0">
                <a:solidFill>
                  <a:srgbClr val="FF0000"/>
                </a:solidFill>
              </a:rPr>
              <a:t>at latest on 30th of September, 23:59.</a:t>
            </a:r>
            <a:endParaRPr lang="sv-SE" dirty="0">
              <a:solidFill>
                <a:srgbClr val="FF0000"/>
              </a:solidFill>
            </a:endParaRPr>
          </a:p>
        </p:txBody>
      </p:sp>
      <p:sp>
        <p:nvSpPr>
          <p:cNvPr id="4" name="Platshållare för sidfot 3">
            <a:extLst>
              <a:ext uri="{FF2B5EF4-FFF2-40B4-BE49-F238E27FC236}">
                <a16:creationId xmlns:a16="http://schemas.microsoft.com/office/drawing/2014/main" id="{445C8054-A4C2-4B1C-B30F-817D1000CD5B}"/>
              </a:ext>
            </a:extLst>
          </p:cNvPr>
          <p:cNvSpPr>
            <a:spLocks noGrp="1"/>
          </p:cNvSpPr>
          <p:nvPr>
            <p:ph type="ftr" sz="quarter" idx="11"/>
          </p:nvPr>
        </p:nvSpPr>
        <p:spPr/>
        <p:txBody>
          <a:bodyPr/>
          <a:lstStyle/>
          <a:p>
            <a:pPr>
              <a:defRPr/>
            </a:pPr>
            <a:r>
              <a:rPr lang="sv-SE"/>
              <a:t>732A60</a:t>
            </a:r>
          </a:p>
        </p:txBody>
      </p:sp>
    </p:spTree>
    <p:extLst>
      <p:ext uri="{BB962C8B-B14F-4D97-AF65-F5344CB8AC3E}">
        <p14:creationId xmlns:p14="http://schemas.microsoft.com/office/powerpoint/2010/main" val="2932336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9A6A6BC-12DD-4D91-956D-D8A98AD76E54}"/>
              </a:ext>
            </a:extLst>
          </p:cNvPr>
          <p:cNvSpPr>
            <a:spLocks noGrp="1"/>
          </p:cNvSpPr>
          <p:nvPr>
            <p:ph type="title"/>
          </p:nvPr>
        </p:nvSpPr>
        <p:spPr/>
        <p:txBody>
          <a:bodyPr/>
          <a:lstStyle/>
          <a:p>
            <a:r>
              <a:rPr lang="sv-SE" dirty="0"/>
              <a:t>Workshops</a:t>
            </a:r>
          </a:p>
        </p:txBody>
      </p:sp>
      <p:sp>
        <p:nvSpPr>
          <p:cNvPr id="3" name="Platshållare för innehåll 2">
            <a:extLst>
              <a:ext uri="{FF2B5EF4-FFF2-40B4-BE49-F238E27FC236}">
                <a16:creationId xmlns:a16="http://schemas.microsoft.com/office/drawing/2014/main" id="{42CBB7FF-973B-494E-9911-3D550FC07B83}"/>
              </a:ext>
            </a:extLst>
          </p:cNvPr>
          <p:cNvSpPr>
            <a:spLocks noGrp="1"/>
          </p:cNvSpPr>
          <p:nvPr>
            <p:ph idx="1"/>
          </p:nvPr>
        </p:nvSpPr>
        <p:spPr/>
        <p:txBody>
          <a:bodyPr>
            <a:normAutofit fontScale="85000" lnSpcReduction="10000"/>
          </a:bodyPr>
          <a:lstStyle/>
          <a:p>
            <a:r>
              <a:rPr lang="sv-SE" sz="2400" dirty="0"/>
              <a:t>Schedule for </a:t>
            </a:r>
            <a:r>
              <a:rPr lang="sv-SE" sz="2400" dirty="0" err="1"/>
              <a:t>groups</a:t>
            </a:r>
            <a:r>
              <a:rPr lang="sv-SE" sz="2400" dirty="0"/>
              <a:t> and opposition is </a:t>
            </a:r>
            <a:r>
              <a:rPr lang="sv-SE" sz="2400" dirty="0" err="1"/>
              <a:t>published</a:t>
            </a:r>
            <a:r>
              <a:rPr lang="sv-SE" sz="2400" dirty="0"/>
              <a:t>:</a:t>
            </a:r>
          </a:p>
          <a:p>
            <a:pPr lvl="1"/>
            <a:r>
              <a:rPr lang="sv-SE" sz="2000" dirty="0"/>
              <a:t>Group 1: </a:t>
            </a:r>
            <a:r>
              <a:rPr lang="sv-SE" sz="2000" b="1" dirty="0"/>
              <a:t>28th </a:t>
            </a:r>
            <a:r>
              <a:rPr lang="sv-SE" sz="2000" b="1" dirty="0" err="1"/>
              <a:t>of</a:t>
            </a:r>
            <a:r>
              <a:rPr lang="sv-SE" sz="2000" b="1" dirty="0"/>
              <a:t> September</a:t>
            </a:r>
            <a:r>
              <a:rPr lang="sv-SE" sz="2000" dirty="0"/>
              <a:t> at LISAM, Course </a:t>
            </a:r>
            <a:r>
              <a:rPr lang="sv-SE" sz="2000" dirty="0" err="1"/>
              <a:t>Documents</a:t>
            </a:r>
            <a:endParaRPr lang="sv-SE" sz="2000" dirty="0"/>
          </a:p>
          <a:p>
            <a:pPr lvl="1"/>
            <a:r>
              <a:rPr lang="sv-SE" sz="2000" dirty="0"/>
              <a:t>Group 2,3,4: </a:t>
            </a:r>
            <a:r>
              <a:rPr lang="sv-SE" sz="2000" b="1" dirty="0"/>
              <a:t>5th </a:t>
            </a:r>
            <a:r>
              <a:rPr lang="sv-SE" sz="2000" b="1" dirty="0" err="1"/>
              <a:t>of</a:t>
            </a:r>
            <a:r>
              <a:rPr lang="sv-SE" sz="2000" b="1" dirty="0"/>
              <a:t> </a:t>
            </a:r>
            <a:r>
              <a:rPr lang="sv-SE" sz="2000" b="1" dirty="0" err="1"/>
              <a:t>October</a:t>
            </a:r>
            <a:r>
              <a:rPr lang="sv-SE" sz="2000" b="1" dirty="0"/>
              <a:t> </a:t>
            </a:r>
            <a:r>
              <a:rPr lang="sv-SE" sz="2000" dirty="0"/>
              <a:t>at LISAM, Course </a:t>
            </a:r>
            <a:r>
              <a:rPr lang="sv-SE" sz="2000" dirty="0" err="1"/>
              <a:t>Documents</a:t>
            </a:r>
            <a:endParaRPr lang="sv-SE" sz="2000" dirty="0"/>
          </a:p>
          <a:p>
            <a:endParaRPr lang="sv-SE" sz="2400" dirty="0"/>
          </a:p>
          <a:p>
            <a:r>
              <a:rPr lang="sv-SE" sz="2400" dirty="0" err="1"/>
              <a:t>You</a:t>
            </a:r>
            <a:r>
              <a:rPr lang="sv-SE" sz="2400" dirty="0"/>
              <a:t> </a:t>
            </a:r>
            <a:r>
              <a:rPr lang="sv-SE" sz="2400" dirty="0" err="1"/>
              <a:t>participate</a:t>
            </a:r>
            <a:r>
              <a:rPr lang="sv-SE" sz="2400" dirty="0"/>
              <a:t> at </a:t>
            </a:r>
            <a:r>
              <a:rPr lang="sv-SE" sz="2400" dirty="0" err="1"/>
              <a:t>only</a:t>
            </a:r>
            <a:r>
              <a:rPr lang="sv-SE" sz="2400" dirty="0"/>
              <a:t> </a:t>
            </a:r>
            <a:r>
              <a:rPr lang="sv-SE" sz="2400" dirty="0" err="1"/>
              <a:t>one</a:t>
            </a:r>
            <a:r>
              <a:rPr lang="sv-SE" sz="2400" dirty="0"/>
              <a:t> </a:t>
            </a:r>
            <a:r>
              <a:rPr lang="sv-SE" sz="2400" dirty="0" err="1"/>
              <a:t>seminar</a:t>
            </a:r>
            <a:r>
              <a:rPr lang="sv-SE" sz="2400" dirty="0"/>
              <a:t> </a:t>
            </a:r>
            <a:r>
              <a:rPr lang="sv-SE" sz="2400" dirty="0" err="1"/>
              <a:t>of</a:t>
            </a:r>
            <a:r>
              <a:rPr lang="sv-SE" sz="2400" dirty="0"/>
              <a:t> the </a:t>
            </a:r>
            <a:r>
              <a:rPr lang="sv-SE" sz="2400" dirty="0" err="1"/>
              <a:t>scheduled</a:t>
            </a:r>
            <a:r>
              <a:rPr lang="sv-SE" sz="2400" dirty="0"/>
              <a:t> </a:t>
            </a:r>
            <a:r>
              <a:rPr lang="sv-SE" sz="2400" dirty="0" err="1"/>
              <a:t>three</a:t>
            </a:r>
            <a:r>
              <a:rPr lang="sv-SE" sz="2400" dirty="0"/>
              <a:t> (</a:t>
            </a:r>
            <a:r>
              <a:rPr lang="sv-SE" sz="2400" dirty="0" err="1"/>
              <a:t>see</a:t>
            </a:r>
            <a:r>
              <a:rPr lang="sv-SE" sz="2400" dirty="0"/>
              <a:t> opposition </a:t>
            </a:r>
            <a:r>
              <a:rPr lang="sv-SE" sz="2400" dirty="0" err="1"/>
              <a:t>schedule</a:t>
            </a:r>
            <a:r>
              <a:rPr lang="sv-SE" sz="2400" dirty="0"/>
              <a:t>)</a:t>
            </a:r>
          </a:p>
          <a:p>
            <a:endParaRPr lang="sv-SE" sz="2400" dirty="0"/>
          </a:p>
          <a:p>
            <a:r>
              <a:rPr lang="sv-SE" sz="2400" dirty="0"/>
              <a:t>Read </a:t>
            </a:r>
            <a:r>
              <a:rPr lang="sv-SE" sz="2400" b="1" dirty="0"/>
              <a:t>all</a:t>
            </a:r>
            <a:r>
              <a:rPr lang="sv-SE" sz="2400" dirty="0"/>
              <a:t> </a:t>
            </a:r>
            <a:r>
              <a:rPr lang="sv-SE" sz="2400" dirty="0" err="1"/>
              <a:t>papers</a:t>
            </a:r>
            <a:r>
              <a:rPr lang="sv-SE" sz="2400" dirty="0"/>
              <a:t> </a:t>
            </a:r>
            <a:r>
              <a:rPr lang="sv-SE" sz="2400" dirty="0" err="1"/>
              <a:t>of</a:t>
            </a:r>
            <a:r>
              <a:rPr lang="sv-SE" sz="2400" dirty="0"/>
              <a:t> the </a:t>
            </a:r>
            <a:r>
              <a:rPr lang="sv-SE" sz="2400" dirty="0" err="1"/>
              <a:t>participants</a:t>
            </a:r>
            <a:r>
              <a:rPr lang="sv-SE" sz="2400" dirty="0"/>
              <a:t> at </a:t>
            </a:r>
            <a:r>
              <a:rPr lang="sv-SE" sz="2400" dirty="0" err="1"/>
              <a:t>your</a:t>
            </a:r>
            <a:r>
              <a:rPr lang="sv-SE" sz="2400" dirty="0"/>
              <a:t> </a:t>
            </a:r>
            <a:r>
              <a:rPr lang="sv-SE" sz="2400" dirty="0" err="1"/>
              <a:t>workhop</a:t>
            </a:r>
            <a:endParaRPr lang="sv-SE" sz="2400" dirty="0"/>
          </a:p>
          <a:p>
            <a:r>
              <a:rPr lang="sv-SE" sz="2400" dirty="0"/>
              <a:t>Read </a:t>
            </a:r>
            <a:r>
              <a:rPr lang="sv-SE" sz="2400" b="1" dirty="0" err="1"/>
              <a:t>one</a:t>
            </a:r>
            <a:r>
              <a:rPr lang="sv-SE" sz="2400" b="1" dirty="0"/>
              <a:t> </a:t>
            </a:r>
            <a:r>
              <a:rPr lang="sv-SE" sz="2400" dirty="0"/>
              <a:t>paper </a:t>
            </a:r>
            <a:r>
              <a:rPr lang="sv-SE" sz="2400" dirty="0" err="1"/>
              <a:t>that</a:t>
            </a:r>
            <a:r>
              <a:rPr lang="sv-SE" sz="2400" dirty="0"/>
              <a:t> </a:t>
            </a:r>
            <a:r>
              <a:rPr lang="sv-SE" sz="2400" dirty="0" err="1"/>
              <a:t>you</a:t>
            </a:r>
            <a:r>
              <a:rPr lang="sv-SE" sz="2400" dirty="0"/>
              <a:t> </a:t>
            </a:r>
            <a:r>
              <a:rPr lang="sv-SE" sz="2400" dirty="0" err="1"/>
              <a:t>are</a:t>
            </a:r>
            <a:r>
              <a:rPr lang="sv-SE" sz="2400" dirty="0"/>
              <a:t> opponent for </a:t>
            </a:r>
            <a:r>
              <a:rPr lang="sv-SE" sz="2400" b="1" dirty="0" err="1"/>
              <a:t>very</a:t>
            </a:r>
            <a:r>
              <a:rPr lang="sv-SE" sz="2400" b="1" dirty="0"/>
              <a:t> </a:t>
            </a:r>
            <a:r>
              <a:rPr lang="sv-SE" sz="2400" b="1" dirty="0" err="1"/>
              <a:t>carefully</a:t>
            </a:r>
            <a:r>
              <a:rPr lang="sv-SE" sz="2400" b="1" dirty="0"/>
              <a:t> </a:t>
            </a:r>
            <a:r>
              <a:rPr lang="sv-SE" sz="2400" dirty="0"/>
              <a:t>and </a:t>
            </a:r>
            <a:r>
              <a:rPr lang="sv-SE" sz="2400" dirty="0" err="1"/>
              <a:t>prepare</a:t>
            </a:r>
            <a:r>
              <a:rPr lang="sv-SE" sz="2400" dirty="0"/>
              <a:t> at </a:t>
            </a:r>
            <a:r>
              <a:rPr lang="sv-SE" sz="2400" dirty="0" err="1"/>
              <a:t>least</a:t>
            </a:r>
            <a:r>
              <a:rPr lang="sv-SE" sz="2400" dirty="0"/>
              <a:t> </a:t>
            </a:r>
            <a:r>
              <a:rPr lang="en-US" sz="2400" dirty="0"/>
              <a:t>5 questions/comments to the author of this paper. </a:t>
            </a:r>
          </a:p>
          <a:p>
            <a:pPr lvl="1"/>
            <a:r>
              <a:rPr lang="en-US" sz="2000" dirty="0"/>
              <a:t>These questions/comments should not relate to the grammar or formatting but should rather </a:t>
            </a:r>
            <a:r>
              <a:rPr lang="en-US" sz="2000" dirty="0">
                <a:solidFill>
                  <a:srgbClr val="FF0000"/>
                </a:solidFill>
              </a:rPr>
              <a:t>be such questions that may raise discussions in the class. </a:t>
            </a:r>
          </a:p>
          <a:p>
            <a:pPr lvl="1"/>
            <a:r>
              <a:rPr lang="en-US" sz="2000" dirty="0"/>
              <a:t>Try to make your questions interesting for other participants </a:t>
            </a:r>
          </a:p>
          <a:p>
            <a:pPr lvl="1"/>
            <a:r>
              <a:rPr lang="en-US" sz="2000" dirty="0"/>
              <a:t>You must be able to have enough questions to support discussions regarding this paper for at least 15 minutes.</a:t>
            </a:r>
            <a:endParaRPr lang="sv-SE" sz="2000" dirty="0"/>
          </a:p>
        </p:txBody>
      </p:sp>
      <p:sp>
        <p:nvSpPr>
          <p:cNvPr id="4" name="Platshållare för sidfot 3">
            <a:extLst>
              <a:ext uri="{FF2B5EF4-FFF2-40B4-BE49-F238E27FC236}">
                <a16:creationId xmlns:a16="http://schemas.microsoft.com/office/drawing/2014/main" id="{D2A8B2B1-0CB3-42C2-9322-4D04312F60FF}"/>
              </a:ext>
            </a:extLst>
          </p:cNvPr>
          <p:cNvSpPr>
            <a:spLocks noGrp="1"/>
          </p:cNvSpPr>
          <p:nvPr>
            <p:ph type="ftr" sz="quarter" idx="11"/>
          </p:nvPr>
        </p:nvSpPr>
        <p:spPr/>
        <p:txBody>
          <a:bodyPr/>
          <a:lstStyle/>
          <a:p>
            <a:pPr>
              <a:defRPr/>
            </a:pPr>
            <a:r>
              <a:rPr lang="sv-SE"/>
              <a:t>732A60</a:t>
            </a:r>
          </a:p>
        </p:txBody>
      </p:sp>
    </p:spTree>
    <p:extLst>
      <p:ext uri="{BB962C8B-B14F-4D97-AF65-F5344CB8AC3E}">
        <p14:creationId xmlns:p14="http://schemas.microsoft.com/office/powerpoint/2010/main" val="1628038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FA300BB-89B0-4962-BCD6-21463FED3CF4}"/>
              </a:ext>
            </a:extLst>
          </p:cNvPr>
          <p:cNvSpPr>
            <a:spLocks noGrp="1"/>
          </p:cNvSpPr>
          <p:nvPr>
            <p:ph type="title"/>
          </p:nvPr>
        </p:nvSpPr>
        <p:spPr/>
        <p:txBody>
          <a:bodyPr/>
          <a:lstStyle/>
          <a:p>
            <a:r>
              <a:rPr lang="sv-SE" dirty="0" err="1"/>
              <a:t>Criteria</a:t>
            </a:r>
            <a:r>
              <a:rPr lang="sv-SE" dirty="0"/>
              <a:t> for ’pass’</a:t>
            </a:r>
          </a:p>
        </p:txBody>
      </p:sp>
      <p:sp>
        <p:nvSpPr>
          <p:cNvPr id="3" name="Platshållare för innehåll 2">
            <a:extLst>
              <a:ext uri="{FF2B5EF4-FFF2-40B4-BE49-F238E27FC236}">
                <a16:creationId xmlns:a16="http://schemas.microsoft.com/office/drawing/2014/main" id="{02796608-9418-4E45-ADA3-ABC7279BBDA6}"/>
              </a:ext>
            </a:extLst>
          </p:cNvPr>
          <p:cNvSpPr>
            <a:spLocks noGrp="1"/>
          </p:cNvSpPr>
          <p:nvPr>
            <p:ph idx="1"/>
          </p:nvPr>
        </p:nvSpPr>
        <p:spPr/>
        <p:txBody>
          <a:bodyPr/>
          <a:lstStyle/>
          <a:p>
            <a:r>
              <a:rPr lang="sv-SE" sz="2400" dirty="0" err="1"/>
              <a:t>Attendance</a:t>
            </a:r>
            <a:r>
              <a:rPr lang="sv-SE" sz="2400" dirty="0"/>
              <a:t> </a:t>
            </a:r>
            <a:r>
              <a:rPr lang="sv-SE" sz="2400" dirty="0" err="1"/>
              <a:t>of</a:t>
            </a:r>
            <a:r>
              <a:rPr lang="sv-SE" sz="2400" dirty="0"/>
              <a:t> </a:t>
            </a:r>
            <a:r>
              <a:rPr lang="sv-SE" sz="2400" dirty="0" err="1"/>
              <a:t>lectures</a:t>
            </a:r>
            <a:endParaRPr lang="sv-SE" sz="2400" dirty="0"/>
          </a:p>
          <a:p>
            <a:r>
              <a:rPr lang="sv-SE" sz="2400" b="1" dirty="0"/>
              <a:t>Active participation at the workshop </a:t>
            </a:r>
            <a:r>
              <a:rPr lang="sv-SE" sz="2400" dirty="0"/>
              <a:t>– not </a:t>
            </a:r>
            <a:r>
              <a:rPr lang="sv-SE" sz="2400" dirty="0" err="1"/>
              <a:t>only</a:t>
            </a:r>
            <a:r>
              <a:rPr lang="sv-SE" sz="2400" dirty="0"/>
              <a:t> </a:t>
            </a:r>
            <a:r>
              <a:rPr lang="sv-SE" sz="2400" dirty="0" err="1"/>
              <a:t>during</a:t>
            </a:r>
            <a:r>
              <a:rPr lang="sv-SE" sz="2400" dirty="0"/>
              <a:t> the session </a:t>
            </a:r>
            <a:r>
              <a:rPr lang="sv-SE" sz="2400" dirty="0" err="1"/>
              <a:t>that</a:t>
            </a:r>
            <a:r>
              <a:rPr lang="sv-SE" sz="2400" dirty="0"/>
              <a:t> </a:t>
            </a:r>
            <a:r>
              <a:rPr lang="sv-SE" sz="2400" dirty="0" err="1"/>
              <a:t>you</a:t>
            </a:r>
            <a:r>
              <a:rPr lang="sv-SE" sz="2400" dirty="0"/>
              <a:t> </a:t>
            </a:r>
            <a:r>
              <a:rPr lang="sv-SE" sz="2400" dirty="0" err="1"/>
              <a:t>are</a:t>
            </a:r>
            <a:r>
              <a:rPr lang="sv-SE" sz="2400" dirty="0"/>
              <a:t> </a:t>
            </a:r>
            <a:r>
              <a:rPr lang="sv-SE" sz="2400" dirty="0" err="1"/>
              <a:t>responsible</a:t>
            </a:r>
            <a:r>
              <a:rPr lang="sv-SE" sz="2400" dirty="0"/>
              <a:t> for</a:t>
            </a:r>
          </a:p>
          <a:p>
            <a:r>
              <a:rPr lang="sv-SE" sz="2400" dirty="0"/>
              <a:t>The paper has a </a:t>
            </a:r>
            <a:r>
              <a:rPr lang="sv-SE" sz="2400" dirty="0" err="1"/>
              <a:t>sufficient</a:t>
            </a:r>
            <a:r>
              <a:rPr lang="sv-SE" sz="2400" dirty="0"/>
              <a:t> </a:t>
            </a:r>
            <a:r>
              <a:rPr lang="sv-SE" sz="2400" dirty="0" err="1"/>
              <a:t>quality</a:t>
            </a:r>
            <a:r>
              <a:rPr lang="sv-SE" sz="2400" dirty="0"/>
              <a:t>. </a:t>
            </a:r>
          </a:p>
          <a:p>
            <a:pPr lvl="1"/>
            <a:r>
              <a:rPr lang="sv-SE" sz="2000" dirty="0" err="1"/>
              <a:t>What</a:t>
            </a:r>
            <a:r>
              <a:rPr lang="sv-SE" sz="2000" dirty="0"/>
              <a:t> is </a:t>
            </a:r>
            <a:r>
              <a:rPr lang="sv-SE" sz="2000" dirty="0" err="1"/>
              <a:t>sufficient</a:t>
            </a:r>
            <a:r>
              <a:rPr lang="sv-SE" sz="2000" dirty="0"/>
              <a:t>?</a:t>
            </a:r>
          </a:p>
          <a:p>
            <a:endParaRPr lang="sv-SE" sz="2400" dirty="0"/>
          </a:p>
          <a:p>
            <a:pPr lvl="1"/>
            <a:endParaRPr lang="sv-SE" sz="2000" dirty="0"/>
          </a:p>
        </p:txBody>
      </p:sp>
      <p:sp>
        <p:nvSpPr>
          <p:cNvPr id="4" name="Platshållare för sidfot 3">
            <a:extLst>
              <a:ext uri="{FF2B5EF4-FFF2-40B4-BE49-F238E27FC236}">
                <a16:creationId xmlns:a16="http://schemas.microsoft.com/office/drawing/2014/main" id="{AFDDC725-4122-4FC4-A03B-025F65EA8AF4}"/>
              </a:ext>
            </a:extLst>
          </p:cNvPr>
          <p:cNvSpPr>
            <a:spLocks noGrp="1"/>
          </p:cNvSpPr>
          <p:nvPr>
            <p:ph type="ftr" sz="quarter" idx="11"/>
          </p:nvPr>
        </p:nvSpPr>
        <p:spPr/>
        <p:txBody>
          <a:bodyPr/>
          <a:lstStyle/>
          <a:p>
            <a:pPr>
              <a:defRPr/>
            </a:pPr>
            <a:r>
              <a:rPr lang="sv-SE"/>
              <a:t>732A60</a:t>
            </a:r>
          </a:p>
        </p:txBody>
      </p:sp>
    </p:spTree>
    <p:extLst>
      <p:ext uri="{BB962C8B-B14F-4D97-AF65-F5344CB8AC3E}">
        <p14:creationId xmlns:p14="http://schemas.microsoft.com/office/powerpoint/2010/main" val="3872346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E1309AC-32D9-411F-8FB8-60B9643E8D96}"/>
              </a:ext>
            </a:extLst>
          </p:cNvPr>
          <p:cNvSpPr>
            <a:spLocks noGrp="1"/>
          </p:cNvSpPr>
          <p:nvPr>
            <p:ph type="title"/>
          </p:nvPr>
        </p:nvSpPr>
        <p:spPr/>
        <p:txBody>
          <a:bodyPr/>
          <a:lstStyle/>
          <a:p>
            <a:r>
              <a:rPr lang="sv-SE" dirty="0" err="1"/>
              <a:t>Criteria</a:t>
            </a:r>
            <a:r>
              <a:rPr lang="sv-SE" dirty="0"/>
              <a:t> for ’pass’</a:t>
            </a:r>
          </a:p>
        </p:txBody>
      </p:sp>
      <p:sp>
        <p:nvSpPr>
          <p:cNvPr id="3" name="Platshållare för innehåll 2">
            <a:extLst>
              <a:ext uri="{FF2B5EF4-FFF2-40B4-BE49-F238E27FC236}">
                <a16:creationId xmlns:a16="http://schemas.microsoft.com/office/drawing/2014/main" id="{B9773A46-1E16-42F2-8605-D8E3B87CE835}"/>
              </a:ext>
            </a:extLst>
          </p:cNvPr>
          <p:cNvSpPr>
            <a:spLocks noGrp="1"/>
          </p:cNvSpPr>
          <p:nvPr>
            <p:ph idx="1"/>
          </p:nvPr>
        </p:nvSpPr>
        <p:spPr/>
        <p:txBody>
          <a:bodyPr>
            <a:normAutofit fontScale="85000" lnSpcReduction="20000"/>
          </a:bodyPr>
          <a:lstStyle/>
          <a:p>
            <a:r>
              <a:rPr lang="sv-SE" dirty="0" err="1">
                <a:solidFill>
                  <a:srgbClr val="0070C0"/>
                </a:solidFill>
              </a:rPr>
              <a:t>Sufficient</a:t>
            </a:r>
            <a:r>
              <a:rPr lang="sv-SE" dirty="0">
                <a:solidFill>
                  <a:srgbClr val="0070C0"/>
                </a:solidFill>
              </a:rPr>
              <a:t> </a:t>
            </a:r>
            <a:r>
              <a:rPr lang="sv-SE" dirty="0" err="1">
                <a:solidFill>
                  <a:srgbClr val="0070C0"/>
                </a:solidFill>
              </a:rPr>
              <a:t>quality</a:t>
            </a:r>
            <a:r>
              <a:rPr lang="sv-SE" dirty="0">
                <a:solidFill>
                  <a:srgbClr val="0070C0"/>
                </a:solidFill>
              </a:rPr>
              <a:t> </a:t>
            </a:r>
            <a:r>
              <a:rPr lang="sv-SE" dirty="0" err="1">
                <a:solidFill>
                  <a:srgbClr val="0070C0"/>
                </a:solidFill>
              </a:rPr>
              <a:t>of</a:t>
            </a:r>
            <a:r>
              <a:rPr lang="sv-SE" dirty="0">
                <a:solidFill>
                  <a:srgbClr val="0070C0"/>
                </a:solidFill>
              </a:rPr>
              <a:t> the </a:t>
            </a:r>
            <a:r>
              <a:rPr lang="sv-SE" dirty="0" err="1">
                <a:solidFill>
                  <a:srgbClr val="0070C0"/>
                </a:solidFill>
              </a:rPr>
              <a:t>written</a:t>
            </a:r>
            <a:r>
              <a:rPr lang="sv-SE" dirty="0">
                <a:solidFill>
                  <a:srgbClr val="0070C0"/>
                </a:solidFill>
              </a:rPr>
              <a:t> </a:t>
            </a:r>
            <a:r>
              <a:rPr lang="sv-SE" dirty="0" err="1">
                <a:solidFill>
                  <a:srgbClr val="0070C0"/>
                </a:solidFill>
              </a:rPr>
              <a:t>report</a:t>
            </a:r>
            <a:r>
              <a:rPr lang="sv-SE" dirty="0"/>
              <a:t>:</a:t>
            </a:r>
          </a:p>
          <a:p>
            <a:pPr lvl="1"/>
            <a:r>
              <a:rPr lang="en-US" sz="2600" dirty="0"/>
              <a:t>The paper is devoted to one of the specified topics. The paper has necessary elements of a paper (title, abstract, introduction </a:t>
            </a:r>
            <a:r>
              <a:rPr lang="en-US" sz="2600" dirty="0" err="1"/>
              <a:t>etc</a:t>
            </a:r>
            <a:r>
              <a:rPr lang="en-US" sz="2600" dirty="0"/>
              <a:t>). The problem is clearly presented and its importance is well explained. The introductory section summarizes in a clear fashion a reasonable amount of research papers containing theories/methods/facts/approaches related to the topic. Alternatively, at least one research paper is summarized but the student also presents a conducted interview and a connection between the interview results and the conclusions in the selected research paper(s).   The main section of the student paper, which constitutes approximately half of the text, contains own critical judgements related to the topic, to the conducted interview and/or to the papers related to the topic. Grammar and the structure of the sentences in the paper are of a good quality.</a:t>
            </a:r>
            <a:endParaRPr lang="sv-SE" sz="2600" dirty="0"/>
          </a:p>
          <a:p>
            <a:endParaRPr lang="sv-SE" dirty="0"/>
          </a:p>
        </p:txBody>
      </p:sp>
      <p:sp>
        <p:nvSpPr>
          <p:cNvPr id="4" name="Platshållare för sidfot 3">
            <a:extLst>
              <a:ext uri="{FF2B5EF4-FFF2-40B4-BE49-F238E27FC236}">
                <a16:creationId xmlns:a16="http://schemas.microsoft.com/office/drawing/2014/main" id="{81E45EB5-84D7-4C41-80CA-859B20620133}"/>
              </a:ext>
            </a:extLst>
          </p:cNvPr>
          <p:cNvSpPr>
            <a:spLocks noGrp="1"/>
          </p:cNvSpPr>
          <p:nvPr>
            <p:ph type="ftr" sz="quarter" idx="11"/>
          </p:nvPr>
        </p:nvSpPr>
        <p:spPr/>
        <p:txBody>
          <a:bodyPr/>
          <a:lstStyle/>
          <a:p>
            <a:pPr>
              <a:defRPr/>
            </a:pPr>
            <a:r>
              <a:rPr lang="sv-SE"/>
              <a:t>732A60</a:t>
            </a:r>
          </a:p>
        </p:txBody>
      </p:sp>
    </p:spTree>
    <p:extLst>
      <p:ext uri="{BB962C8B-B14F-4D97-AF65-F5344CB8AC3E}">
        <p14:creationId xmlns:p14="http://schemas.microsoft.com/office/powerpoint/2010/main" val="401808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2B8ACED-4AD7-4874-B005-08A52C9995F7}"/>
              </a:ext>
            </a:extLst>
          </p:cNvPr>
          <p:cNvSpPr>
            <a:spLocks noGrp="1"/>
          </p:cNvSpPr>
          <p:nvPr>
            <p:ph type="title"/>
          </p:nvPr>
        </p:nvSpPr>
        <p:spPr/>
        <p:txBody>
          <a:bodyPr/>
          <a:lstStyle/>
          <a:p>
            <a:r>
              <a:rPr lang="sv-SE" dirty="0" err="1"/>
              <a:t>Criteria</a:t>
            </a:r>
            <a:r>
              <a:rPr lang="sv-SE" dirty="0"/>
              <a:t> for ’pass’</a:t>
            </a:r>
          </a:p>
        </p:txBody>
      </p:sp>
      <p:sp>
        <p:nvSpPr>
          <p:cNvPr id="3" name="Platshållare för innehåll 2">
            <a:extLst>
              <a:ext uri="{FF2B5EF4-FFF2-40B4-BE49-F238E27FC236}">
                <a16:creationId xmlns:a16="http://schemas.microsoft.com/office/drawing/2014/main" id="{8CB87B47-0082-4A69-B51C-2B79FDF98BA0}"/>
              </a:ext>
            </a:extLst>
          </p:cNvPr>
          <p:cNvSpPr>
            <a:spLocks noGrp="1"/>
          </p:cNvSpPr>
          <p:nvPr>
            <p:ph idx="1"/>
          </p:nvPr>
        </p:nvSpPr>
        <p:spPr/>
        <p:txBody>
          <a:bodyPr>
            <a:normAutofit lnSpcReduction="10000"/>
          </a:bodyPr>
          <a:lstStyle/>
          <a:p>
            <a:r>
              <a:rPr lang="en-US" dirty="0"/>
              <a:t>Scientific papers need to be primarily analyzed!</a:t>
            </a:r>
          </a:p>
          <a:p>
            <a:pPr lvl="1"/>
            <a:r>
              <a:rPr lang="en-US" dirty="0"/>
              <a:t>Blogs, webpages </a:t>
            </a:r>
            <a:r>
              <a:rPr lang="en-US" dirty="0" err="1"/>
              <a:t>etc</a:t>
            </a:r>
            <a:r>
              <a:rPr lang="en-US" dirty="0"/>
              <a:t> only as support</a:t>
            </a:r>
          </a:p>
          <a:p>
            <a:endParaRPr lang="en-US" dirty="0"/>
          </a:p>
          <a:p>
            <a:r>
              <a:rPr lang="en-US" dirty="0"/>
              <a:t>Own critical judgements should be clearly seen</a:t>
            </a:r>
          </a:p>
          <a:p>
            <a:pPr lvl="1"/>
            <a:r>
              <a:rPr lang="en-US" dirty="0"/>
              <a:t>Alternative 1: Put all of them in separate section</a:t>
            </a:r>
          </a:p>
          <a:p>
            <a:pPr lvl="1"/>
            <a:r>
              <a:rPr lang="en-US" dirty="0"/>
              <a:t>Alternative 2: Use </a:t>
            </a:r>
            <a:r>
              <a:rPr lang="en-GB" dirty="0"/>
              <a:t>“I think”, “I conclude”, “From my point of view”, “I disagree with..” etc.</a:t>
            </a:r>
            <a:endParaRPr lang="sv-SE" dirty="0"/>
          </a:p>
        </p:txBody>
      </p:sp>
      <p:sp>
        <p:nvSpPr>
          <p:cNvPr id="4" name="Platshållare för sidfot 3">
            <a:extLst>
              <a:ext uri="{FF2B5EF4-FFF2-40B4-BE49-F238E27FC236}">
                <a16:creationId xmlns:a16="http://schemas.microsoft.com/office/drawing/2014/main" id="{63612105-8B3A-42D3-A05A-6A1364546EC0}"/>
              </a:ext>
            </a:extLst>
          </p:cNvPr>
          <p:cNvSpPr>
            <a:spLocks noGrp="1"/>
          </p:cNvSpPr>
          <p:nvPr>
            <p:ph type="ftr" sz="quarter" idx="11"/>
          </p:nvPr>
        </p:nvSpPr>
        <p:spPr/>
        <p:txBody>
          <a:bodyPr/>
          <a:lstStyle/>
          <a:p>
            <a:pPr>
              <a:defRPr/>
            </a:pPr>
            <a:r>
              <a:rPr lang="sv-SE"/>
              <a:t>732A60</a:t>
            </a:r>
          </a:p>
        </p:txBody>
      </p:sp>
    </p:spTree>
    <p:extLst>
      <p:ext uri="{BB962C8B-B14F-4D97-AF65-F5344CB8AC3E}">
        <p14:creationId xmlns:p14="http://schemas.microsoft.com/office/powerpoint/2010/main" val="2538216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Writing </a:t>
            </a:r>
            <a:r>
              <a:rPr lang="sv-SE" dirty="0" err="1"/>
              <a:t>summaries</a:t>
            </a:r>
            <a:endParaRPr lang="sv-SE" dirty="0"/>
          </a:p>
        </p:txBody>
      </p:sp>
      <p:sp>
        <p:nvSpPr>
          <p:cNvPr id="3" name="Content Placeholder 2"/>
          <p:cNvSpPr>
            <a:spLocks noGrp="1"/>
          </p:cNvSpPr>
          <p:nvPr>
            <p:ph idx="1"/>
          </p:nvPr>
        </p:nvSpPr>
        <p:spPr/>
        <p:txBody>
          <a:bodyPr>
            <a:normAutofit fontScale="85000" lnSpcReduction="10000"/>
          </a:bodyPr>
          <a:lstStyle/>
          <a:p>
            <a:r>
              <a:rPr lang="sv-SE" dirty="0">
                <a:solidFill>
                  <a:srgbClr val="C00000"/>
                </a:solidFill>
              </a:rPr>
              <a:t>Bad </a:t>
            </a:r>
            <a:r>
              <a:rPr lang="sv-SE" dirty="0" err="1">
                <a:solidFill>
                  <a:srgbClr val="C00000"/>
                </a:solidFill>
              </a:rPr>
              <a:t>structure</a:t>
            </a:r>
            <a:r>
              <a:rPr lang="sv-SE" dirty="0">
                <a:solidFill>
                  <a:srgbClr val="C00000"/>
                </a:solidFill>
              </a:rPr>
              <a:t> </a:t>
            </a:r>
            <a:r>
              <a:rPr lang="sv-SE" dirty="0" err="1">
                <a:solidFill>
                  <a:srgbClr val="C00000"/>
                </a:solidFill>
              </a:rPr>
              <a:t>of</a:t>
            </a:r>
            <a:r>
              <a:rPr lang="sv-SE" dirty="0">
                <a:solidFill>
                  <a:srgbClr val="C00000"/>
                </a:solidFill>
              </a:rPr>
              <a:t> a </a:t>
            </a:r>
            <a:r>
              <a:rPr lang="sv-SE" dirty="0" err="1">
                <a:solidFill>
                  <a:srgbClr val="C00000"/>
                </a:solidFill>
              </a:rPr>
              <a:t>summary</a:t>
            </a:r>
            <a:r>
              <a:rPr lang="sv-SE" dirty="0">
                <a:solidFill>
                  <a:srgbClr val="C00000"/>
                </a:solidFill>
              </a:rPr>
              <a:t> </a:t>
            </a:r>
            <a:r>
              <a:rPr lang="sv-SE" dirty="0"/>
              <a:t>:</a:t>
            </a:r>
          </a:p>
          <a:p>
            <a:pPr lvl="1"/>
            <a:r>
              <a:rPr lang="sv-SE" dirty="0" err="1"/>
              <a:t>Background</a:t>
            </a:r>
            <a:r>
              <a:rPr lang="sv-SE" dirty="0"/>
              <a:t> information – 90%</a:t>
            </a:r>
          </a:p>
          <a:p>
            <a:pPr lvl="1"/>
            <a:r>
              <a:rPr lang="sv-SE" dirty="0" err="1"/>
              <a:t>Description</a:t>
            </a:r>
            <a:r>
              <a:rPr lang="sv-SE" dirty="0"/>
              <a:t> </a:t>
            </a:r>
            <a:r>
              <a:rPr lang="sv-SE" dirty="0" err="1"/>
              <a:t>of</a:t>
            </a:r>
            <a:r>
              <a:rPr lang="sv-SE" dirty="0"/>
              <a:t> the </a:t>
            </a:r>
            <a:r>
              <a:rPr lang="sv-SE" dirty="0" err="1"/>
              <a:t>main</a:t>
            </a:r>
            <a:r>
              <a:rPr lang="sv-SE" dirty="0"/>
              <a:t> </a:t>
            </a:r>
            <a:r>
              <a:rPr lang="sv-SE" dirty="0" err="1"/>
              <a:t>contribution</a:t>
            </a:r>
            <a:r>
              <a:rPr lang="sv-SE" dirty="0"/>
              <a:t>– 10%</a:t>
            </a:r>
          </a:p>
          <a:p>
            <a:endParaRPr lang="sv-SE" dirty="0"/>
          </a:p>
          <a:p>
            <a:r>
              <a:rPr lang="sv-SE" dirty="0" err="1">
                <a:solidFill>
                  <a:srgbClr val="0070C0"/>
                </a:solidFill>
              </a:rPr>
              <a:t>Good</a:t>
            </a:r>
            <a:r>
              <a:rPr lang="sv-SE" dirty="0">
                <a:solidFill>
                  <a:srgbClr val="0070C0"/>
                </a:solidFill>
              </a:rPr>
              <a:t> </a:t>
            </a:r>
            <a:r>
              <a:rPr lang="sv-SE" dirty="0" err="1">
                <a:solidFill>
                  <a:srgbClr val="0070C0"/>
                </a:solidFill>
              </a:rPr>
              <a:t>structure</a:t>
            </a:r>
            <a:r>
              <a:rPr lang="sv-SE" dirty="0">
                <a:solidFill>
                  <a:srgbClr val="0070C0"/>
                </a:solidFill>
              </a:rPr>
              <a:t> </a:t>
            </a:r>
            <a:r>
              <a:rPr lang="sv-SE" dirty="0"/>
              <a:t>(step-by-step, </a:t>
            </a:r>
            <a:r>
              <a:rPr lang="sv-SE" dirty="0" err="1"/>
              <a:t>approx</a:t>
            </a:r>
            <a:r>
              <a:rPr lang="sv-SE" dirty="0"/>
              <a:t> </a:t>
            </a:r>
            <a:r>
              <a:rPr lang="sv-SE" dirty="0" err="1"/>
              <a:t>equal</a:t>
            </a:r>
            <a:r>
              <a:rPr lang="sv-SE" dirty="0"/>
              <a:t> text proportions):</a:t>
            </a:r>
          </a:p>
          <a:p>
            <a:pPr lvl="1"/>
            <a:r>
              <a:rPr lang="sv-SE" dirty="0" err="1"/>
              <a:t>Context</a:t>
            </a:r>
            <a:endParaRPr lang="sv-SE" dirty="0"/>
          </a:p>
          <a:p>
            <a:pPr lvl="1"/>
            <a:r>
              <a:rPr lang="sv-SE" dirty="0" err="1"/>
              <a:t>Explanation</a:t>
            </a:r>
            <a:r>
              <a:rPr lang="sv-SE" dirty="0"/>
              <a:t> </a:t>
            </a:r>
            <a:r>
              <a:rPr lang="sv-SE" dirty="0" err="1"/>
              <a:t>of</a:t>
            </a:r>
            <a:r>
              <a:rPr lang="sv-SE" dirty="0"/>
              <a:t> the </a:t>
            </a:r>
            <a:r>
              <a:rPr lang="sv-SE" dirty="0" err="1"/>
              <a:t>main</a:t>
            </a:r>
            <a:r>
              <a:rPr lang="sv-SE" dirty="0"/>
              <a:t> </a:t>
            </a:r>
            <a:r>
              <a:rPr lang="sv-SE" dirty="0" err="1"/>
              <a:t>contribution</a:t>
            </a:r>
            <a:endParaRPr lang="sv-SE" dirty="0"/>
          </a:p>
          <a:p>
            <a:pPr lvl="1"/>
            <a:r>
              <a:rPr lang="sv-SE" dirty="0" err="1"/>
              <a:t>Comparison</a:t>
            </a:r>
            <a:r>
              <a:rPr lang="sv-SE" dirty="0"/>
              <a:t> </a:t>
            </a:r>
            <a:r>
              <a:rPr lang="sv-SE" dirty="0" err="1"/>
              <a:t>of</a:t>
            </a:r>
            <a:r>
              <a:rPr lang="sv-SE" dirty="0"/>
              <a:t> the </a:t>
            </a:r>
            <a:r>
              <a:rPr lang="sv-SE" dirty="0" err="1"/>
              <a:t>author’s</a:t>
            </a:r>
            <a:r>
              <a:rPr lang="sv-SE" dirty="0"/>
              <a:t> approach and the alternative </a:t>
            </a:r>
            <a:r>
              <a:rPr lang="sv-SE" dirty="0" err="1"/>
              <a:t>approaches</a:t>
            </a:r>
            <a:r>
              <a:rPr lang="sv-SE" dirty="0"/>
              <a:t> – </a:t>
            </a:r>
            <a:r>
              <a:rPr lang="sv-SE" dirty="0" err="1"/>
              <a:t>what</a:t>
            </a:r>
            <a:r>
              <a:rPr lang="sv-SE" dirty="0"/>
              <a:t> </a:t>
            </a:r>
            <a:r>
              <a:rPr lang="sv-SE" dirty="0" err="1"/>
              <a:t>does</a:t>
            </a:r>
            <a:r>
              <a:rPr lang="sv-SE" dirty="0"/>
              <a:t> the </a:t>
            </a:r>
            <a:r>
              <a:rPr lang="sv-SE" dirty="0" err="1"/>
              <a:t>author</a:t>
            </a:r>
            <a:r>
              <a:rPr lang="sv-SE" dirty="0"/>
              <a:t> </a:t>
            </a:r>
            <a:r>
              <a:rPr lang="sv-SE" dirty="0" err="1"/>
              <a:t>write</a:t>
            </a:r>
            <a:r>
              <a:rPr lang="sv-SE" dirty="0"/>
              <a:t> </a:t>
            </a:r>
            <a:r>
              <a:rPr lang="sv-SE" dirty="0" err="1"/>
              <a:t>about</a:t>
            </a:r>
            <a:r>
              <a:rPr lang="sv-SE" dirty="0"/>
              <a:t> </a:t>
            </a:r>
            <a:r>
              <a:rPr lang="sv-SE" dirty="0" err="1"/>
              <a:t>this</a:t>
            </a:r>
            <a:r>
              <a:rPr lang="sv-SE" dirty="0"/>
              <a:t>?</a:t>
            </a:r>
          </a:p>
          <a:p>
            <a:pPr lvl="1"/>
            <a:r>
              <a:rPr lang="sv-SE" dirty="0" err="1"/>
              <a:t>Conclusions</a:t>
            </a:r>
            <a:r>
              <a:rPr lang="sv-SE" dirty="0"/>
              <a:t>, limitations </a:t>
            </a:r>
          </a:p>
        </p:txBody>
      </p:sp>
    </p:spTree>
    <p:extLst>
      <p:ext uri="{BB962C8B-B14F-4D97-AF65-F5344CB8AC3E}">
        <p14:creationId xmlns:p14="http://schemas.microsoft.com/office/powerpoint/2010/main" val="1138317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Typical</a:t>
            </a:r>
            <a:r>
              <a:rPr lang="sv-SE" dirty="0"/>
              <a:t> </a:t>
            </a:r>
            <a:r>
              <a:rPr lang="sv-SE" dirty="0" err="1"/>
              <a:t>mistakes</a:t>
            </a:r>
            <a:endParaRPr lang="sv-SE" dirty="0"/>
          </a:p>
        </p:txBody>
      </p:sp>
      <p:sp>
        <p:nvSpPr>
          <p:cNvPr id="3" name="Content Placeholder 2"/>
          <p:cNvSpPr>
            <a:spLocks noGrp="1"/>
          </p:cNvSpPr>
          <p:nvPr>
            <p:ph idx="1"/>
          </p:nvPr>
        </p:nvSpPr>
        <p:spPr/>
        <p:txBody>
          <a:bodyPr/>
          <a:lstStyle/>
          <a:p>
            <a:r>
              <a:rPr lang="sv-SE" sz="2800" dirty="0"/>
              <a:t>Do not </a:t>
            </a:r>
            <a:r>
              <a:rPr lang="sv-SE" sz="2800" dirty="0" err="1"/>
              <a:t>use</a:t>
            </a:r>
            <a:r>
              <a:rPr lang="sv-SE" sz="2800" dirty="0"/>
              <a:t> a (not </a:t>
            </a:r>
            <a:r>
              <a:rPr lang="sv-SE" sz="2800" dirty="0" err="1"/>
              <a:t>widely</a:t>
            </a:r>
            <a:r>
              <a:rPr lang="sv-SE" sz="2800" dirty="0"/>
              <a:t> </a:t>
            </a:r>
            <a:r>
              <a:rPr lang="sv-SE" sz="2800" dirty="0" err="1"/>
              <a:t>known</a:t>
            </a:r>
            <a:r>
              <a:rPr lang="sv-SE" sz="2800" dirty="0"/>
              <a:t>) </a:t>
            </a:r>
            <a:r>
              <a:rPr lang="sv-SE" sz="2800" dirty="0" err="1"/>
              <a:t>concept</a:t>
            </a:r>
            <a:r>
              <a:rPr lang="sv-SE" sz="2800" dirty="0"/>
              <a:t> </a:t>
            </a:r>
            <a:r>
              <a:rPr lang="sv-SE" sz="2800" dirty="0" err="1"/>
              <a:t>before</a:t>
            </a:r>
            <a:r>
              <a:rPr lang="sv-SE" sz="2800" dirty="0"/>
              <a:t> </a:t>
            </a:r>
            <a:r>
              <a:rPr lang="sv-SE" sz="2800" dirty="0" err="1"/>
              <a:t>you</a:t>
            </a:r>
            <a:r>
              <a:rPr lang="sv-SE" sz="2800" dirty="0"/>
              <a:t> </a:t>
            </a:r>
            <a:r>
              <a:rPr lang="sv-SE" sz="2800" dirty="0" err="1"/>
              <a:t>explain</a:t>
            </a:r>
            <a:r>
              <a:rPr lang="sv-SE" sz="2800" dirty="0"/>
              <a:t> it or </a:t>
            </a:r>
            <a:r>
              <a:rPr lang="sv-SE" sz="2800" dirty="0" err="1"/>
              <a:t>give</a:t>
            </a:r>
            <a:r>
              <a:rPr lang="sv-SE" sz="2800" dirty="0"/>
              <a:t> a </a:t>
            </a:r>
            <a:r>
              <a:rPr lang="sv-SE" sz="2800" dirty="0" err="1"/>
              <a:t>reference</a:t>
            </a:r>
            <a:r>
              <a:rPr lang="sv-SE" sz="2800" dirty="0"/>
              <a:t> </a:t>
            </a:r>
            <a:r>
              <a:rPr lang="sv-SE" sz="2800" dirty="0" err="1"/>
              <a:t>to</a:t>
            </a:r>
            <a:r>
              <a:rPr lang="sv-SE" sz="2800" dirty="0"/>
              <a:t> it!</a:t>
            </a:r>
          </a:p>
          <a:p>
            <a:pPr lvl="1"/>
            <a:r>
              <a:rPr lang="sv-SE" sz="2400" dirty="0" err="1"/>
              <a:t>Use</a:t>
            </a:r>
            <a:r>
              <a:rPr lang="sv-SE" sz="2400" dirty="0"/>
              <a:t> </a:t>
            </a:r>
            <a:r>
              <a:rPr lang="sv-SE" sz="2400" dirty="0" err="1"/>
              <a:t>references</a:t>
            </a:r>
            <a:r>
              <a:rPr lang="sv-SE" sz="2400" dirty="0"/>
              <a:t> </a:t>
            </a:r>
            <a:r>
              <a:rPr lang="sv-SE" sz="2400" dirty="0" err="1"/>
              <a:t>if</a:t>
            </a:r>
            <a:r>
              <a:rPr lang="sv-SE" sz="2400" dirty="0"/>
              <a:t> it is </a:t>
            </a:r>
            <a:r>
              <a:rPr lang="sv-SE" sz="2400" dirty="0" err="1"/>
              <a:t>really</a:t>
            </a:r>
            <a:r>
              <a:rPr lang="sv-SE" sz="2400" dirty="0"/>
              <a:t> </a:t>
            </a:r>
            <a:r>
              <a:rPr lang="sv-SE" sz="2400" dirty="0" err="1"/>
              <a:t>needed</a:t>
            </a:r>
            <a:r>
              <a:rPr lang="sv-SE" sz="2400" dirty="0"/>
              <a:t>, </a:t>
            </a:r>
            <a:r>
              <a:rPr lang="sv-SE" sz="2400" dirty="0" err="1"/>
              <a:t>otherwise</a:t>
            </a:r>
            <a:r>
              <a:rPr lang="sv-SE" sz="2400" dirty="0"/>
              <a:t> </a:t>
            </a:r>
            <a:r>
              <a:rPr lang="sv-SE" sz="2400" dirty="0" err="1"/>
              <a:t>avoid</a:t>
            </a:r>
            <a:endParaRPr lang="sv-SE" sz="2400" dirty="0"/>
          </a:p>
        </p:txBody>
      </p:sp>
      <p:pic>
        <p:nvPicPr>
          <p:cNvPr id="4" name="Bildobjekt 3"/>
          <p:cNvPicPr>
            <a:picLocks noChangeAspect="1"/>
          </p:cNvPicPr>
          <p:nvPr/>
        </p:nvPicPr>
        <p:blipFill>
          <a:blip r:embed="rId2"/>
          <a:stretch>
            <a:fillRect/>
          </a:stretch>
        </p:blipFill>
        <p:spPr>
          <a:xfrm>
            <a:off x="899592" y="4301670"/>
            <a:ext cx="6572250" cy="685800"/>
          </a:xfrm>
          <a:prstGeom prst="rect">
            <a:avLst/>
          </a:prstGeom>
        </p:spPr>
      </p:pic>
      <p:pic>
        <p:nvPicPr>
          <p:cNvPr id="5" name="Bildobjekt 4"/>
          <p:cNvPicPr>
            <a:picLocks noChangeAspect="1"/>
          </p:cNvPicPr>
          <p:nvPr/>
        </p:nvPicPr>
        <p:blipFill>
          <a:blip r:embed="rId3"/>
          <a:stretch>
            <a:fillRect/>
          </a:stretch>
        </p:blipFill>
        <p:spPr>
          <a:xfrm>
            <a:off x="932756" y="5474278"/>
            <a:ext cx="7000875" cy="762000"/>
          </a:xfrm>
          <a:prstGeom prst="rect">
            <a:avLst/>
          </a:prstGeom>
        </p:spPr>
      </p:pic>
      <p:pic>
        <p:nvPicPr>
          <p:cNvPr id="6" name="Bildobjekt 5"/>
          <p:cNvPicPr>
            <a:picLocks noChangeAspect="1"/>
          </p:cNvPicPr>
          <p:nvPr/>
        </p:nvPicPr>
        <p:blipFill>
          <a:blip r:embed="rId4"/>
          <a:stretch>
            <a:fillRect/>
          </a:stretch>
        </p:blipFill>
        <p:spPr>
          <a:xfrm>
            <a:off x="390525" y="3433862"/>
            <a:ext cx="8362950" cy="381000"/>
          </a:xfrm>
          <a:prstGeom prst="rect">
            <a:avLst/>
          </a:prstGeom>
        </p:spPr>
      </p:pic>
    </p:spTree>
    <p:extLst>
      <p:ext uri="{BB962C8B-B14F-4D97-AF65-F5344CB8AC3E}">
        <p14:creationId xmlns:p14="http://schemas.microsoft.com/office/powerpoint/2010/main" val="162719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Typical</a:t>
            </a:r>
            <a:r>
              <a:rPr lang="sv-SE" dirty="0"/>
              <a:t> </a:t>
            </a:r>
            <a:r>
              <a:rPr lang="sv-SE" dirty="0" err="1"/>
              <a:t>mistakes</a:t>
            </a:r>
            <a:endParaRPr lang="sv-SE" dirty="0"/>
          </a:p>
        </p:txBody>
      </p:sp>
      <p:sp>
        <p:nvSpPr>
          <p:cNvPr id="3" name="Content Placeholder 2"/>
          <p:cNvSpPr>
            <a:spLocks noGrp="1"/>
          </p:cNvSpPr>
          <p:nvPr>
            <p:ph idx="1"/>
          </p:nvPr>
        </p:nvSpPr>
        <p:spPr/>
        <p:txBody>
          <a:bodyPr/>
          <a:lstStyle/>
          <a:p>
            <a:r>
              <a:rPr lang="sv-SE" dirty="0" err="1"/>
              <a:t>When</a:t>
            </a:r>
            <a:r>
              <a:rPr lang="sv-SE" dirty="0"/>
              <a:t> </a:t>
            </a:r>
            <a:r>
              <a:rPr lang="sv-SE" dirty="0" err="1"/>
              <a:t>mention</a:t>
            </a:r>
            <a:r>
              <a:rPr lang="sv-SE" dirty="0"/>
              <a:t> a paper, </a:t>
            </a:r>
            <a:r>
              <a:rPr lang="sv-SE" dirty="0" err="1"/>
              <a:t>cite</a:t>
            </a:r>
            <a:r>
              <a:rPr lang="sv-SE" dirty="0"/>
              <a:t> it </a:t>
            </a:r>
          </a:p>
          <a:p>
            <a:pPr lvl="1"/>
            <a:r>
              <a:rPr lang="sv-SE" dirty="0"/>
              <a:t>…in paper[1]</a:t>
            </a:r>
          </a:p>
          <a:p>
            <a:pPr marL="457200" lvl="1" indent="0">
              <a:buNone/>
            </a:pPr>
            <a:endParaRPr lang="sv-SE" dirty="0"/>
          </a:p>
        </p:txBody>
      </p:sp>
      <p:pic>
        <p:nvPicPr>
          <p:cNvPr id="4" name="Bildobjekt 3"/>
          <p:cNvPicPr>
            <a:picLocks noChangeAspect="1"/>
          </p:cNvPicPr>
          <p:nvPr/>
        </p:nvPicPr>
        <p:blipFill>
          <a:blip r:embed="rId2"/>
          <a:stretch>
            <a:fillRect/>
          </a:stretch>
        </p:blipFill>
        <p:spPr>
          <a:xfrm>
            <a:off x="1115616" y="3005931"/>
            <a:ext cx="5191125" cy="857250"/>
          </a:xfrm>
          <a:prstGeom prst="rect">
            <a:avLst/>
          </a:prstGeom>
        </p:spPr>
      </p:pic>
    </p:spTree>
    <p:extLst>
      <p:ext uri="{BB962C8B-B14F-4D97-AF65-F5344CB8AC3E}">
        <p14:creationId xmlns:p14="http://schemas.microsoft.com/office/powerpoint/2010/main" val="3464986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Typical</a:t>
            </a:r>
            <a:r>
              <a:rPr lang="sv-SE" dirty="0"/>
              <a:t> </a:t>
            </a:r>
            <a:r>
              <a:rPr lang="sv-SE" dirty="0" err="1"/>
              <a:t>mistakes</a:t>
            </a:r>
            <a:endParaRPr lang="sv-SE" dirty="0"/>
          </a:p>
        </p:txBody>
      </p:sp>
      <p:sp>
        <p:nvSpPr>
          <p:cNvPr id="3" name="Content Placeholder 2"/>
          <p:cNvSpPr>
            <a:spLocks noGrp="1"/>
          </p:cNvSpPr>
          <p:nvPr>
            <p:ph idx="1"/>
          </p:nvPr>
        </p:nvSpPr>
        <p:spPr/>
        <p:txBody>
          <a:bodyPr/>
          <a:lstStyle/>
          <a:p>
            <a:r>
              <a:rPr lang="sv-SE" sz="2800" dirty="0" err="1"/>
              <a:t>Introduction</a:t>
            </a:r>
            <a:r>
              <a:rPr lang="sv-SE" sz="2800" dirty="0"/>
              <a:t> is not so </a:t>
            </a:r>
            <a:r>
              <a:rPr lang="sv-SE" sz="2800" dirty="0" err="1"/>
              <a:t>long</a:t>
            </a:r>
            <a:r>
              <a:rPr lang="sv-SE" sz="2800" dirty="0" err="1">
                <a:sym typeface="Wingdings" panose="05000000000000000000" pitchFamily="2" charset="2"/>
              </a:rPr>
              <a:t>splitting</a:t>
            </a:r>
            <a:r>
              <a:rPr lang="sv-SE" sz="2800" dirty="0">
                <a:sym typeface="Wingdings" panose="05000000000000000000" pitchFamily="2" charset="2"/>
              </a:rPr>
              <a:t> in </a:t>
            </a:r>
            <a:r>
              <a:rPr lang="sv-SE" sz="2800" dirty="0" err="1">
                <a:sym typeface="Wingdings" panose="05000000000000000000" pitchFamily="2" charset="2"/>
              </a:rPr>
              <a:t>sections</a:t>
            </a:r>
            <a:r>
              <a:rPr lang="sv-SE" sz="2800" dirty="0">
                <a:sym typeface="Wingdings" panose="05000000000000000000" pitchFamily="2" charset="2"/>
              </a:rPr>
              <a:t> or </a:t>
            </a:r>
            <a:r>
              <a:rPr lang="sv-SE" sz="2800" dirty="0" err="1">
                <a:sym typeface="Wingdings" panose="05000000000000000000" pitchFamily="2" charset="2"/>
              </a:rPr>
              <a:t>any</a:t>
            </a:r>
            <a:r>
              <a:rPr lang="sv-SE" sz="2800" dirty="0">
                <a:sym typeface="Wingdings" panose="05000000000000000000" pitchFamily="2" charset="2"/>
              </a:rPr>
              <a:t> kind </a:t>
            </a:r>
            <a:r>
              <a:rPr lang="sv-SE" sz="2800" dirty="0" err="1">
                <a:sym typeface="Wingdings" panose="05000000000000000000" pitchFamily="2" charset="2"/>
              </a:rPr>
              <a:t>of</a:t>
            </a:r>
            <a:r>
              <a:rPr lang="sv-SE" sz="2800" dirty="0">
                <a:sym typeface="Wingdings" panose="05000000000000000000" pitchFamily="2" charset="2"/>
              </a:rPr>
              <a:t> formating is not </a:t>
            </a:r>
            <a:r>
              <a:rPr lang="sv-SE" sz="2800" dirty="0" err="1">
                <a:sym typeface="Wingdings" panose="05000000000000000000" pitchFamily="2" charset="2"/>
              </a:rPr>
              <a:t>reasonable</a:t>
            </a:r>
            <a:endParaRPr lang="sv-SE" sz="2800" dirty="0"/>
          </a:p>
        </p:txBody>
      </p:sp>
      <p:pic>
        <p:nvPicPr>
          <p:cNvPr id="4" name="Bildobjekt 3"/>
          <p:cNvPicPr>
            <a:picLocks noChangeAspect="1"/>
          </p:cNvPicPr>
          <p:nvPr/>
        </p:nvPicPr>
        <p:blipFill>
          <a:blip r:embed="rId2"/>
          <a:stretch>
            <a:fillRect/>
          </a:stretch>
        </p:blipFill>
        <p:spPr>
          <a:xfrm>
            <a:off x="457200" y="2809693"/>
            <a:ext cx="6840760" cy="3316470"/>
          </a:xfrm>
          <a:prstGeom prst="rect">
            <a:avLst/>
          </a:prstGeom>
        </p:spPr>
      </p:pic>
      <p:pic>
        <p:nvPicPr>
          <p:cNvPr id="5" name="Bildobjekt 4"/>
          <p:cNvPicPr>
            <a:picLocks noChangeAspect="1"/>
          </p:cNvPicPr>
          <p:nvPr/>
        </p:nvPicPr>
        <p:blipFill>
          <a:blip r:embed="rId3"/>
          <a:stretch>
            <a:fillRect/>
          </a:stretch>
        </p:blipFill>
        <p:spPr>
          <a:xfrm>
            <a:off x="4162425" y="3115107"/>
            <a:ext cx="4981575" cy="3009900"/>
          </a:xfrm>
          <a:prstGeom prst="rect">
            <a:avLst/>
          </a:prstGeom>
          <a:effectLst>
            <a:innerShdw blurRad="63500" dist="50800" dir="13500000">
              <a:prstClr val="black">
                <a:alpha val="50000"/>
              </a:prstClr>
            </a:innerShdw>
          </a:effectLst>
        </p:spPr>
      </p:pic>
    </p:spTree>
    <p:extLst>
      <p:ext uri="{BB962C8B-B14F-4D97-AF65-F5344CB8AC3E}">
        <p14:creationId xmlns:p14="http://schemas.microsoft.com/office/powerpoint/2010/main" val="3185757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Typical</a:t>
            </a:r>
            <a:r>
              <a:rPr lang="sv-SE" dirty="0"/>
              <a:t> </a:t>
            </a:r>
            <a:r>
              <a:rPr lang="sv-SE" dirty="0" err="1"/>
              <a:t>mistakes</a:t>
            </a:r>
            <a:endParaRPr lang="sv-SE" dirty="0"/>
          </a:p>
        </p:txBody>
      </p:sp>
      <p:sp>
        <p:nvSpPr>
          <p:cNvPr id="3" name="Content Placeholder 2"/>
          <p:cNvSpPr>
            <a:spLocks noGrp="1"/>
          </p:cNvSpPr>
          <p:nvPr>
            <p:ph idx="1"/>
          </p:nvPr>
        </p:nvSpPr>
        <p:spPr/>
        <p:txBody>
          <a:bodyPr/>
          <a:lstStyle/>
          <a:p>
            <a:r>
              <a:rPr lang="sv-SE" dirty="0"/>
              <a:t>Missunderstaning </a:t>
            </a:r>
            <a:r>
              <a:rPr lang="sv-SE" dirty="0" err="1"/>
              <a:t>of</a:t>
            </a:r>
            <a:r>
              <a:rPr lang="sv-SE" dirty="0"/>
              <a:t> ”</a:t>
            </a:r>
            <a:r>
              <a:rPr lang="sv-SE" dirty="0" err="1"/>
              <a:t>now</a:t>
            </a:r>
            <a:r>
              <a:rPr lang="sv-SE" dirty="0"/>
              <a:t>” and ”</a:t>
            </a:r>
            <a:r>
              <a:rPr lang="sv-SE" dirty="0" err="1"/>
              <a:t>then</a:t>
            </a:r>
            <a:r>
              <a:rPr lang="sv-SE" dirty="0"/>
              <a:t>”</a:t>
            </a:r>
          </a:p>
          <a:p>
            <a:pPr lvl="1"/>
            <a:r>
              <a:rPr lang="sv-SE" dirty="0"/>
              <a:t>Think </a:t>
            </a:r>
            <a:r>
              <a:rPr lang="sv-SE" dirty="0" err="1"/>
              <a:t>if</a:t>
            </a:r>
            <a:r>
              <a:rPr lang="sv-SE" dirty="0"/>
              <a:t> the paper is from 1990s…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687696"/>
            <a:ext cx="8284687" cy="508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2076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Other</a:t>
            </a:r>
            <a:r>
              <a:rPr lang="sv-SE" dirty="0"/>
              <a:t> </a:t>
            </a:r>
            <a:r>
              <a:rPr lang="sv-SE" dirty="0" err="1"/>
              <a:t>mistakes</a:t>
            </a:r>
            <a:endParaRPr lang="sv-SE" dirty="0"/>
          </a:p>
        </p:txBody>
      </p:sp>
      <p:sp>
        <p:nvSpPr>
          <p:cNvPr id="3" name="Content Placeholder 2"/>
          <p:cNvSpPr>
            <a:spLocks noGrp="1"/>
          </p:cNvSpPr>
          <p:nvPr>
            <p:ph idx="1"/>
          </p:nvPr>
        </p:nvSpPr>
        <p:spPr/>
        <p:txBody>
          <a:bodyPr/>
          <a:lstStyle/>
          <a:p>
            <a:r>
              <a:rPr lang="sv-SE" dirty="0" err="1"/>
              <a:t>Paraphrazing</a:t>
            </a:r>
            <a:r>
              <a:rPr lang="sv-SE" dirty="0"/>
              <a:t> is a </a:t>
            </a:r>
            <a:r>
              <a:rPr lang="sv-SE" b="1" dirty="0"/>
              <a:t>kind </a:t>
            </a:r>
            <a:r>
              <a:rPr lang="sv-SE" dirty="0"/>
              <a:t> </a:t>
            </a:r>
            <a:r>
              <a:rPr lang="sv-SE" dirty="0" err="1"/>
              <a:t>of</a:t>
            </a:r>
            <a:r>
              <a:rPr lang="sv-SE" dirty="0"/>
              <a:t> </a:t>
            </a:r>
            <a:r>
              <a:rPr lang="sv-SE" dirty="0" err="1"/>
              <a:t>plagiarism</a:t>
            </a:r>
            <a:endParaRPr lang="sv-SE" dirty="0"/>
          </a:p>
          <a:p>
            <a:pPr lvl="1"/>
            <a:r>
              <a:rPr lang="sv-SE" dirty="0"/>
              <a:t>Urkund </a:t>
            </a:r>
            <a:r>
              <a:rPr lang="sv-SE" b="1" dirty="0"/>
              <a:t>IS</a:t>
            </a:r>
            <a:r>
              <a:rPr lang="sv-SE" dirty="0"/>
              <a:t> smart.. </a:t>
            </a:r>
            <a:r>
              <a:rPr lang="sv-SE" dirty="0" err="1"/>
              <a:t>Create</a:t>
            </a:r>
            <a:r>
              <a:rPr lang="sv-SE" dirty="0"/>
              <a:t> </a:t>
            </a:r>
            <a:r>
              <a:rPr lang="sv-SE" dirty="0" err="1"/>
              <a:t>sentences</a:t>
            </a:r>
            <a:r>
              <a:rPr lang="sv-SE" dirty="0"/>
              <a:t> </a:t>
            </a:r>
            <a:r>
              <a:rPr lang="sv-SE" dirty="0" err="1"/>
              <a:t>yourself</a:t>
            </a:r>
            <a:r>
              <a:rPr lang="sv-SE" dirty="0"/>
              <a:t>!</a:t>
            </a:r>
          </a:p>
        </p:txBody>
      </p:sp>
      <p:pic>
        <p:nvPicPr>
          <p:cNvPr id="4" name="Bildobjekt 3"/>
          <p:cNvPicPr>
            <a:picLocks noChangeAspect="1"/>
          </p:cNvPicPr>
          <p:nvPr/>
        </p:nvPicPr>
        <p:blipFill>
          <a:blip r:embed="rId2"/>
          <a:stretch>
            <a:fillRect/>
          </a:stretch>
        </p:blipFill>
        <p:spPr>
          <a:xfrm>
            <a:off x="280080" y="4848473"/>
            <a:ext cx="8712968" cy="731158"/>
          </a:xfrm>
          <a:prstGeom prst="rect">
            <a:avLst/>
          </a:prstGeom>
        </p:spPr>
      </p:pic>
      <p:pic>
        <p:nvPicPr>
          <p:cNvPr id="5" name="Bildobjekt 4"/>
          <p:cNvPicPr>
            <a:picLocks noChangeAspect="1"/>
          </p:cNvPicPr>
          <p:nvPr/>
        </p:nvPicPr>
        <p:blipFill>
          <a:blip r:embed="rId3"/>
          <a:stretch>
            <a:fillRect/>
          </a:stretch>
        </p:blipFill>
        <p:spPr>
          <a:xfrm>
            <a:off x="457200" y="3105538"/>
            <a:ext cx="8532440" cy="791933"/>
          </a:xfrm>
          <a:prstGeom prst="rect">
            <a:avLst/>
          </a:prstGeom>
        </p:spPr>
      </p:pic>
    </p:spTree>
    <p:extLst>
      <p:ext uri="{BB962C8B-B14F-4D97-AF65-F5344CB8AC3E}">
        <p14:creationId xmlns:p14="http://schemas.microsoft.com/office/powerpoint/2010/main" val="1711635576"/>
      </p:ext>
    </p:extLst>
  </p:cSld>
  <p:clrMapOvr>
    <a:masterClrMapping/>
  </p:clrMapOvr>
</p:sld>
</file>

<file path=ppt/theme/theme1.xml><?xml version="1.0" encoding="utf-8"?>
<a:theme xmlns:a="http://schemas.openxmlformats.org/drawingml/2006/main" name="my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mytheme</Template>
  <TotalTime>62220</TotalTime>
  <Words>1582</Words>
  <Application>Microsoft Office PowerPoint</Application>
  <PresentationFormat>On-screen Show (4:3)</PresentationFormat>
  <Paragraphs>252</Paragraphs>
  <Slides>34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Wingdings</vt:lpstr>
      <vt:lpstr>mytheme</vt:lpstr>
      <vt:lpstr>Summaries and critical reviews Introduction to the project work</vt:lpstr>
      <vt:lpstr>Writing summaries</vt:lpstr>
      <vt:lpstr>Writing summaries</vt:lpstr>
      <vt:lpstr>Writing summaries</vt:lpstr>
      <vt:lpstr>Typical mistakes</vt:lpstr>
      <vt:lpstr>Typical mistakes</vt:lpstr>
      <vt:lpstr>Typical mistakes</vt:lpstr>
      <vt:lpstr>Typical mistakes</vt:lpstr>
      <vt:lpstr>Other mistakes</vt:lpstr>
      <vt:lpstr>Other mistakes</vt:lpstr>
      <vt:lpstr>Other mistakes</vt:lpstr>
      <vt:lpstr>Critical reviews</vt:lpstr>
      <vt:lpstr>Critical reviews</vt:lpstr>
      <vt:lpstr>Preliminary analysis</vt:lpstr>
      <vt:lpstr>What to write about?</vt:lpstr>
      <vt:lpstr>What to write about?</vt:lpstr>
      <vt:lpstr>What to write about?</vt:lpstr>
      <vt:lpstr>What to write about?</vt:lpstr>
      <vt:lpstr>How to write?</vt:lpstr>
      <vt:lpstr>How to write?</vt:lpstr>
      <vt:lpstr>Point of view</vt:lpstr>
      <vt:lpstr>Generalizations</vt:lpstr>
      <vt:lpstr>Recommendations</vt:lpstr>
      <vt:lpstr>Evaluative language</vt:lpstr>
      <vt:lpstr>Evaluative language</vt:lpstr>
      <vt:lpstr>References</vt:lpstr>
      <vt:lpstr>Project work</vt:lpstr>
      <vt:lpstr>Project work</vt:lpstr>
      <vt:lpstr>Project work</vt:lpstr>
      <vt:lpstr>Project work</vt:lpstr>
      <vt:lpstr>Workshops</vt:lpstr>
      <vt:lpstr>Criteria for ’pass’</vt:lpstr>
      <vt:lpstr>Criteria for ’pass’</vt:lpstr>
      <vt:lpstr>Criteria for ’pass’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Oleg</dc:creator>
  <cp:lastModifiedBy>Anubhav Dikshit</cp:lastModifiedBy>
  <cp:revision>796</cp:revision>
  <dcterms:created xsi:type="dcterms:W3CDTF">2008-10-17T08:20:23Z</dcterms:created>
  <dcterms:modified xsi:type="dcterms:W3CDTF">2018-08-26T08:30:01Z</dcterms:modified>
</cp:coreProperties>
</file>