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3" r:id="rId2"/>
    <p:sldId id="264" r:id="rId3"/>
    <p:sldId id="265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1FED05-2DCF-C14A-A96B-5E2D61528FE1}">
          <p14:sldIdLst>
            <p14:sldId id="263"/>
            <p14:sldId id="264"/>
            <p14:sldId id="265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8B629-866B-D244-855A-DABFA65B040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5DCD-076F-F445-8967-B551441A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F5DCD-076F-F445-8967-B551441AC8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9FB7F0-8C8A-DD44-83B7-FD577147F6A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67E0CC-853D-9C41-A046-FA9ABB5F37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610476" cy="3774732"/>
          </a:xfrm>
        </p:spPr>
        <p:txBody>
          <a:bodyPr>
            <a:normAutofit/>
          </a:bodyPr>
          <a:lstStyle/>
          <a:p>
            <a:r>
              <a:rPr lang="en-US" sz="2800" dirty="0"/>
              <a:t>Given training data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209883"/>
              </p:ext>
            </p:extLst>
          </p:nvPr>
        </p:nvGraphicFramePr>
        <p:xfrm>
          <a:off x="2596496" y="3282907"/>
          <a:ext cx="316865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155700" imgH="965200" progId="Equation.3">
                  <p:embed/>
                </p:oleObj>
              </mc:Choice>
              <mc:Fallback>
                <p:oleObj name="Equation" r:id="rId4" imgW="1155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6496" y="3282907"/>
                        <a:ext cx="3168650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6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3 mistakes</a:t>
            </a:r>
          </a:p>
          <a:p>
            <a:r>
              <a:rPr lang="en-US" sz="2600" i="1" dirty="0"/>
              <a:t>k</a:t>
            </a:r>
            <a:r>
              <a:rPr lang="en-US" sz="2600" dirty="0"/>
              <a:t> = 3.</a:t>
            </a:r>
            <a:r>
              <a:rPr lang="en-US" sz="2600" i="1" dirty="0"/>
              <a:t> </a:t>
            </a:r>
          </a:p>
          <a:p>
            <a:pPr lvl="1"/>
            <a:r>
              <a:rPr lang="en-US" sz="2400" dirty="0"/>
              <a:t>Best threshold between 5 and 6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03323"/>
              </p:ext>
            </p:extLst>
          </p:nvPr>
        </p:nvGraphicFramePr>
        <p:xfrm>
          <a:off x="1189038" y="2501900"/>
          <a:ext cx="59229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2844800" imgH="241300" progId="Equation.3">
                  <p:embed/>
                </p:oleObj>
              </mc:Choice>
              <mc:Fallback>
                <p:oleObj name="Equation" r:id="rId4" imgW="2844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2501900"/>
                        <a:ext cx="592296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4303"/>
              </p:ext>
            </p:extLst>
          </p:nvPr>
        </p:nvGraphicFramePr>
        <p:xfrm>
          <a:off x="2181225" y="4630738"/>
          <a:ext cx="234473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1117600" imgH="711200" progId="Equation.3">
                  <p:embed/>
                </p:oleObj>
              </mc:Choice>
              <mc:Fallback>
                <p:oleObj name="Equation" r:id="rId6" imgW="11176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1225" y="4630738"/>
                        <a:ext cx="2344738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18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Update the probabilities</a:t>
            </a:r>
          </a:p>
          <a:p>
            <a:pPr marL="349250" lvl="1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18289"/>
              </p:ext>
            </p:extLst>
          </p:nvPr>
        </p:nvGraphicFramePr>
        <p:xfrm>
          <a:off x="669135" y="2895600"/>
          <a:ext cx="7829458" cy="297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6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0365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36">
                <a:tc>
                  <a:txBody>
                    <a:bodyPr/>
                    <a:lstStyle/>
                    <a:p>
                      <a:r>
                        <a:rPr lang="en-US" i="1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Pre-norm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65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=.77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6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0 mistakes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50997"/>
              </p:ext>
            </p:extLst>
          </p:nvPr>
        </p:nvGraphicFramePr>
        <p:xfrm>
          <a:off x="888117" y="2801937"/>
          <a:ext cx="7216091" cy="125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2933700" imgH="508000" progId="Equation.3">
                  <p:embed/>
                </p:oleObj>
              </mc:Choice>
              <mc:Fallback>
                <p:oleObj name="Equation" r:id="rId4" imgW="2933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117" y="2801937"/>
                        <a:ext cx="7216091" cy="125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0 mistakes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62893"/>
              </p:ext>
            </p:extLst>
          </p:nvPr>
        </p:nvGraphicFramePr>
        <p:xfrm>
          <a:off x="888117" y="2801937"/>
          <a:ext cx="7216091" cy="125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2933700" imgH="508000" progId="Equation.3">
                  <p:embed/>
                </p:oleObj>
              </mc:Choice>
              <mc:Fallback>
                <p:oleObj name="Equation" r:id="rId4" imgW="2933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117" y="2801937"/>
                        <a:ext cx="7216091" cy="125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86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= 1, …, K</a:t>
            </a:r>
          </a:p>
          <a:p>
            <a:pPr lvl="1"/>
            <a:r>
              <a:rPr lang="en-US" sz="2400" dirty="0"/>
              <a:t> Create distribution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on {1, …, </a:t>
            </a:r>
            <a:r>
              <a:rPr lang="en-US" sz="2400" i="1" dirty="0"/>
              <a:t>n</a:t>
            </a:r>
            <a:r>
              <a:rPr lang="en-US" sz="2400" dirty="0"/>
              <a:t>}</a:t>
            </a:r>
          </a:p>
          <a:p>
            <a:pPr lvl="1"/>
            <a:r>
              <a:rPr lang="en-US" sz="2400" dirty="0"/>
              <a:t>Select weak classifier with smallest error on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600" dirty="0"/>
              <a:t>Output single final classifier</a:t>
            </a:r>
          </a:p>
          <a:p>
            <a:pPr lvl="1"/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160108"/>
              </p:ext>
            </p:extLst>
          </p:nvPr>
        </p:nvGraphicFramePr>
        <p:xfrm>
          <a:off x="2365375" y="3975100"/>
          <a:ext cx="31924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295400" imgH="533400" progId="Equation.3">
                  <p:embed/>
                </p:oleObj>
              </mc:Choice>
              <mc:Fallback>
                <p:oleObj name="Equation" r:id="rId4" imgW="12954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5375" y="3975100"/>
                        <a:ext cx="3192463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1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Constructing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endParaRPr lang="en-US" sz="2400" dirty="0"/>
          </a:p>
          <a:p>
            <a:pPr lvl="1"/>
            <a:r>
              <a:rPr lang="en-US" sz="24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99963"/>
              </p:ext>
            </p:extLst>
          </p:nvPr>
        </p:nvGraphicFramePr>
        <p:xfrm>
          <a:off x="2211388" y="2951163"/>
          <a:ext cx="290036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1816100" imgH="2184400" progId="Equation.3">
                  <p:embed/>
                </p:oleObj>
              </mc:Choice>
              <mc:Fallback>
                <p:oleObj name="Equation" r:id="rId4" imgW="1816100" imgH="218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1388" y="2951163"/>
                        <a:ext cx="290036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7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528935"/>
            <a:ext cx="7610476" cy="3774732"/>
          </a:xfrm>
        </p:spPr>
        <p:txBody>
          <a:bodyPr>
            <a:normAutofit/>
          </a:bodyPr>
          <a:lstStyle/>
          <a:p>
            <a:r>
              <a:rPr lang="en-US" sz="2800" dirty="0"/>
              <a:t>Training data: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01109"/>
              </p:ext>
            </p:extLst>
          </p:nvPr>
        </p:nvGraphicFramePr>
        <p:xfrm>
          <a:off x="888118" y="3448904"/>
          <a:ext cx="7391857" cy="207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90565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5">
                <a:tc>
                  <a:txBody>
                    <a:bodyPr/>
                    <a:lstStyle/>
                    <a:p>
                      <a:r>
                        <a:rPr lang="en-US" i="1" dirty="0"/>
                        <a:t>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65">
                <a:tc>
                  <a:txBody>
                    <a:bodyPr/>
                    <a:lstStyle/>
                    <a:p>
                      <a:r>
                        <a:rPr lang="en-US" i="1" dirty="0"/>
                        <a:t>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Weak learner:</a:t>
            </a:r>
          </a:p>
          <a:p>
            <a:pPr lvl="1"/>
            <a:r>
              <a:rPr lang="en-US" sz="2400" dirty="0"/>
              <a:t>Hypotheses of form </a:t>
            </a:r>
            <a:r>
              <a:rPr lang="en-US" sz="2400" i="1" dirty="0"/>
              <a:t>x </a:t>
            </a:r>
            <a:r>
              <a:rPr lang="en-US" sz="2400" dirty="0"/>
              <a:t>&lt; T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i="1" dirty="0"/>
              <a:t>x</a:t>
            </a:r>
            <a:r>
              <a:rPr lang="en-US" sz="2400" dirty="0"/>
              <a:t> &gt;</a:t>
            </a:r>
            <a:r>
              <a:rPr lang="en-US" sz="2400" i="1" dirty="0"/>
              <a:t> </a:t>
            </a:r>
            <a:r>
              <a:rPr lang="en-US" sz="2400" dirty="0"/>
              <a:t>T</a:t>
            </a:r>
            <a:r>
              <a:rPr lang="en-US" sz="2400" i="1" dirty="0"/>
              <a:t>.</a:t>
            </a:r>
          </a:p>
          <a:p>
            <a:pPr lvl="1"/>
            <a:r>
              <a:rPr lang="en-US" sz="2400" dirty="0"/>
              <a:t>Threshold T to be determined so as to minimize the probability of error over the entire data.</a:t>
            </a:r>
          </a:p>
          <a:p>
            <a:pPr lvl="1"/>
            <a:r>
              <a:rPr lang="en-US" sz="2400" dirty="0"/>
              <a:t>Start with following probabilities for </a:t>
            </a:r>
            <a:r>
              <a:rPr lang="en-US" sz="2400" i="1" dirty="0"/>
              <a:t>k</a:t>
            </a:r>
            <a:r>
              <a:rPr lang="en-US" sz="2400" dirty="0"/>
              <a:t> = 1:</a:t>
            </a:r>
          </a:p>
          <a:p>
            <a:pPr marL="349250" lvl="1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39093"/>
              </p:ext>
            </p:extLst>
          </p:nvPr>
        </p:nvGraphicFramePr>
        <p:xfrm>
          <a:off x="1524000" y="5038077"/>
          <a:ext cx="6365180" cy="124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5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0581"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81"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5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57943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Best threshold is between 2 and 3 – </a:t>
            </a:r>
            <a:r>
              <a:rPr lang="en-US" sz="2400" dirty="0" err="1"/>
              <a:t>ie</a:t>
            </a:r>
            <a:endParaRPr lang="en-US" sz="2400" dirty="0"/>
          </a:p>
          <a:p>
            <a:endParaRPr lang="en-US" sz="2400" dirty="0"/>
          </a:p>
          <a:p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66870"/>
              </p:ext>
            </p:extLst>
          </p:nvPr>
        </p:nvGraphicFramePr>
        <p:xfrm>
          <a:off x="1789818" y="2971963"/>
          <a:ext cx="6708775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590800" imgH="1219200" progId="Equation.3">
                  <p:embed/>
                </p:oleObj>
              </mc:Choice>
              <mc:Fallback>
                <p:oleObj name="Equation" r:id="rId4" imgW="2590800" imgH="1219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9818" y="2971963"/>
                        <a:ext cx="6708775" cy="316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61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Update the probabilities</a:t>
            </a:r>
          </a:p>
          <a:p>
            <a:pPr marL="349250" lvl="1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79610"/>
              </p:ext>
            </p:extLst>
          </p:nvPr>
        </p:nvGraphicFramePr>
        <p:xfrm>
          <a:off x="669135" y="2895600"/>
          <a:ext cx="7829458" cy="350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6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7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0365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36">
                <a:tc>
                  <a:txBody>
                    <a:bodyPr/>
                    <a:lstStyle/>
                    <a:p>
                      <a:r>
                        <a:rPr lang="en-US" i="1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36">
                <a:tc>
                  <a:txBody>
                    <a:bodyPr/>
                    <a:lstStyle/>
                    <a:p>
                      <a:r>
                        <a:rPr lang="en-US" dirty="0"/>
                        <a:t>Old 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Pre-norm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65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baseline="0" dirty="0"/>
                        <a:t>=0.916515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6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i="1" dirty="0"/>
              <a:t>k</a:t>
            </a:r>
            <a:r>
              <a:rPr lang="en-US" sz="2600" dirty="0"/>
              <a:t> = 2.</a:t>
            </a:r>
            <a:r>
              <a:rPr lang="en-US" sz="2600" i="1" dirty="0"/>
              <a:t> </a:t>
            </a:r>
          </a:p>
          <a:p>
            <a:pPr lvl="1"/>
            <a:r>
              <a:rPr lang="en-US" sz="2400" dirty="0"/>
              <a:t>Now a threshold between 2 and 3 results in error of 0.5, but between 5 and 6 gives error of 0.28 and between 8 and 9 gives 0.214</a:t>
            </a:r>
          </a:p>
          <a:p>
            <a:endParaRPr lang="en-US" sz="2600" i="1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57698"/>
              </p:ext>
            </p:extLst>
          </p:nvPr>
        </p:nvGraphicFramePr>
        <p:xfrm>
          <a:off x="1531695" y="2502242"/>
          <a:ext cx="5234797" cy="50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2514600" imgH="241300" progId="Equation.3">
                  <p:embed/>
                </p:oleObj>
              </mc:Choice>
              <mc:Fallback>
                <p:oleObj name="Equation" r:id="rId4" imgW="2514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695" y="2502242"/>
                        <a:ext cx="5234797" cy="50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696756"/>
              </p:ext>
            </p:extLst>
          </p:nvPr>
        </p:nvGraphicFramePr>
        <p:xfrm>
          <a:off x="2181346" y="4643104"/>
          <a:ext cx="2344229" cy="146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1117600" imgH="698500" progId="Equation.3">
                  <p:embed/>
                </p:oleObj>
              </mc:Choice>
              <mc:Fallback>
                <p:oleObj name="Equation" r:id="rId6" imgW="11176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1346" y="4643104"/>
                        <a:ext cx="2344229" cy="1465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40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</a:t>
            </a:r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17" y="2333515"/>
            <a:ext cx="7610476" cy="3774732"/>
          </a:xfrm>
        </p:spPr>
        <p:txBody>
          <a:bodyPr>
            <a:normAutofit/>
          </a:bodyPr>
          <a:lstStyle/>
          <a:p>
            <a:r>
              <a:rPr lang="en-US" sz="2400" dirty="0"/>
              <a:t>Update the probabilities</a:t>
            </a:r>
          </a:p>
          <a:p>
            <a:pPr marL="349250" lvl="1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24107"/>
              </p:ext>
            </p:extLst>
          </p:nvPr>
        </p:nvGraphicFramePr>
        <p:xfrm>
          <a:off x="669135" y="2895600"/>
          <a:ext cx="7829458" cy="297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6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0365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36">
                <a:tc>
                  <a:txBody>
                    <a:bodyPr/>
                    <a:lstStyle/>
                    <a:p>
                      <a:r>
                        <a:rPr lang="en-US" i="1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Pre-norm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65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=.82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p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17757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4751</TotalTime>
  <Words>500</Words>
  <Application>Microsoft Office PowerPoint</Application>
  <PresentationFormat>On-screen Show (4:3)</PresentationFormat>
  <Paragraphs>286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2</vt:lpstr>
      <vt:lpstr>Perception</vt:lpstr>
      <vt:lpstr>Equation</vt:lpstr>
      <vt:lpstr>CLASSIFICATION: AdaBoost Algorithm</vt:lpstr>
      <vt:lpstr>CLASSIFICATION: AdaBoost Algorithm</vt:lpstr>
      <vt:lpstr>CLASSIFICATION: AdaBoost Algorithm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  <vt:lpstr>CLASSIFICATION: AdaBoost Example</vt:lpstr>
    </vt:vector>
  </TitlesOfParts>
  <Company>Aidyia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TYPES: Definitions</dc:title>
  <dc:creator>Matthew Ikle</dc:creator>
  <cp:lastModifiedBy>Anubhav Dikshit</cp:lastModifiedBy>
  <cp:revision>178</cp:revision>
  <dcterms:created xsi:type="dcterms:W3CDTF">2014-08-27T13:29:17Z</dcterms:created>
  <dcterms:modified xsi:type="dcterms:W3CDTF">2019-03-09T21:27:09Z</dcterms:modified>
</cp:coreProperties>
</file>