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notesSlides/notesSlide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1"/>
  </p:notesMasterIdLst>
  <p:sldIdLst>
    <p:sldId id="256" r:id="rId2"/>
    <p:sldId id="317" r:id="rId3"/>
    <p:sldId id="331" r:id="rId4"/>
    <p:sldId id="332" r:id="rId5"/>
    <p:sldId id="350" r:id="rId6"/>
    <p:sldId id="351" r:id="rId7"/>
    <p:sldId id="316" r:id="rId8"/>
    <p:sldId id="340" r:id="rId9"/>
    <p:sldId id="318" r:id="rId10"/>
    <p:sldId id="319" r:id="rId11"/>
    <p:sldId id="352" r:id="rId12"/>
    <p:sldId id="353" r:id="rId13"/>
    <p:sldId id="354" r:id="rId14"/>
    <p:sldId id="348" r:id="rId15"/>
    <p:sldId id="349" r:id="rId16"/>
    <p:sldId id="334" r:id="rId17"/>
    <p:sldId id="339" r:id="rId18"/>
    <p:sldId id="335" r:id="rId19"/>
    <p:sldId id="336" r:id="rId20"/>
    <p:sldId id="337" r:id="rId21"/>
    <p:sldId id="309" r:id="rId22"/>
    <p:sldId id="320" r:id="rId23"/>
    <p:sldId id="322" r:id="rId24"/>
    <p:sldId id="323" r:id="rId25"/>
    <p:sldId id="312" r:id="rId26"/>
    <p:sldId id="313" r:id="rId27"/>
    <p:sldId id="314" r:id="rId28"/>
    <p:sldId id="324" r:id="rId29"/>
    <p:sldId id="315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79" d="100"/>
          <a:sy n="79" d="100"/>
        </p:scale>
        <p:origin x="13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2CA713-E8D9-4E52-8B74-23D75E8BD9DE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BF9BE-C78C-45AB-8E00-EED00E92E1DF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5997C-9F54-4D85-AB9F-39099B953D7C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961F-8FC8-416F-AA49-A91FB0B52C84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726FA-3017-465A-9AEA-B3658C98E039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6669-471F-4E63-8620-9EDC66B19C43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73EDF-045A-479F-AA3D-DB217F761823}" type="datetime1">
              <a:rPr lang="sv-SE" smtClean="0"/>
              <a:t>2018-11-16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C1BA7-78D9-46A9-8E36-EA31F75DF43D}" type="datetime1">
              <a:rPr lang="sv-SE" smtClean="0"/>
              <a:t>2018-11-16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5649-F7F4-45DB-B893-BBC9964C1669}" type="datetime1">
              <a:rPr lang="sv-SE" smtClean="0"/>
              <a:t>2018-11-16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08274-11BF-4383-9363-AB4C4F827C7D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3B5EA-6EBF-4303-BE7D-F1F5C1C7BE79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F0B9D2-090C-4BBA-95D0-1962DE2E2803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sz="4800" dirty="0" err="1"/>
              <a:t>Linear</a:t>
            </a:r>
            <a:r>
              <a:rPr lang="sv-SE" altLang="sv-SE" sz="4800" dirty="0"/>
              <a:t> </a:t>
            </a:r>
            <a:r>
              <a:rPr lang="sv-SE" altLang="sv-SE" sz="4800" dirty="0" err="1"/>
              <a:t>classification</a:t>
            </a:r>
            <a:r>
              <a:rPr lang="sv-SE" altLang="sv-SE" sz="4800" dirty="0"/>
              <a:t> </a:t>
            </a:r>
            <a:r>
              <a:rPr lang="sv-SE" altLang="sv-SE" sz="4800" dirty="0" err="1"/>
              <a:t>methods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2a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06888" cy="4525963"/>
              </a:xfrm>
            </p:spPr>
            <p:txBody>
              <a:bodyPr/>
              <a:lstStyle/>
              <a:p>
                <a:r>
                  <a:rPr lang="sv-SE" sz="2800" dirty="0" err="1"/>
                  <a:t>Continuous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targets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squared</a:t>
                </a:r>
                <a:r>
                  <a:rPr lang="sv-SE" sz="2800" dirty="0"/>
                  <a:t> loss</a:t>
                </a:r>
              </a:p>
              <a:p>
                <a:pPr lvl="1"/>
                <a:r>
                  <a:rPr lang="sv-SE" sz="2400" dirty="0"/>
                  <a:t>Given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sv-SE" sz="2400" b="0" dirty="0"/>
                  <a:t>, </a:t>
                </a:r>
                <a:r>
                  <a:rPr lang="sv-SE" sz="2400" b="0" dirty="0" err="1"/>
                  <a:t>minimize</a:t>
                </a:r>
                <a:endParaRPr lang="sv-SE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𝐸𝐿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lang="sv-SE" sz="2400" dirty="0"/>
              </a:p>
              <a:p>
                <a:pPr marL="457200" lvl="1" indent="0">
                  <a:buNone/>
                </a:pPr>
                <a:endParaRPr lang="sv-SE" sz="2400" dirty="0"/>
              </a:p>
              <a:p>
                <a:r>
                  <a:rPr lang="sv-SE" sz="2800" dirty="0" err="1"/>
                  <a:t>Using</a:t>
                </a:r>
                <a:r>
                  <a:rPr lang="sv-SE" sz="2800" dirty="0"/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square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 loss</a:t>
                </a:r>
                <a:r>
                  <a:rPr lang="sv-SE" sz="2800" dirty="0"/>
                  <a:t>, the optimal is </a:t>
                </a:r>
                <a:r>
                  <a:rPr lang="sv-SE" sz="2800" dirty="0" err="1"/>
                  <a:t>posterior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mean</a:t>
                </a:r>
                <a:r>
                  <a:rPr lang="sv-SE" sz="2800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sv-SE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800" b="0" i="1" dirty="0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sv-SE" sz="2800" b="0" i="1" dirty="0" smtClean="0">
                        <a:latin typeface="Cambria Math" panose="02040503050406030204" pitchFamily="18" charset="0"/>
                      </a:rPr>
                      <m:t>𝑦𝑝</m:t>
                    </m:r>
                    <m:d>
                      <m:dPr>
                        <m:ctrlPr>
                          <a:rPr lang="sv-SE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v-SE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800" b="0" i="1" dirty="0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sv-SE" sz="2800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06888" cy="4525963"/>
              </a:xfrm>
              <a:blipFill>
                <a:blip r:embed="rId3"/>
                <a:stretch>
                  <a:fillRect l="-2236" t="-1348" r="-38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34" y="2254449"/>
            <a:ext cx="3588127" cy="26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9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ROC </a:t>
            </a:r>
            <a:r>
              <a:rPr lang="sv-SE" dirty="0" err="1"/>
              <a:t>curves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Binar</a:t>
                </a:r>
                <a:r>
                  <a:rPr lang="sv-SE" sz="2400" dirty="0" err="1"/>
                  <a:t>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classification</a:t>
                </a:r>
                <a:endParaRPr lang="sv-SE" sz="2400" dirty="0"/>
              </a:p>
              <a:p>
                <a:r>
                  <a:rPr lang="sv-SE" sz="2400" dirty="0"/>
                  <a:t>The choice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thershold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sz="2400" dirty="0"/>
                  <a:t>  </a:t>
                </a:r>
                <a:r>
                  <a:rPr lang="sv-SE" sz="2400" dirty="0" err="1"/>
                  <a:t>affects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prediction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what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if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we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don’t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know</a:t>
                </a:r>
                <a:r>
                  <a:rPr lang="sv-SE" sz="2400" dirty="0">
                    <a:sym typeface="Wingdings" panose="05000000000000000000" pitchFamily="2" charset="2"/>
                  </a:rPr>
                  <a:t> the loss? </a:t>
                </a:r>
                <a:r>
                  <a:rPr lang="sv-SE" sz="2400" dirty="0" err="1">
                    <a:sym typeface="Wingdings" panose="05000000000000000000" pitchFamily="2" charset="2"/>
                  </a:rPr>
                  <a:t>Which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classifier</a:t>
                </a:r>
                <a:r>
                  <a:rPr lang="sv-SE" sz="2400" dirty="0">
                    <a:sym typeface="Wingdings" panose="05000000000000000000" pitchFamily="2" charset="2"/>
                  </a:rPr>
                  <a:t> is </a:t>
                </a:r>
                <a:r>
                  <a:rPr lang="sv-SE" sz="2400" dirty="0" err="1">
                    <a:sym typeface="Wingdings" panose="05000000000000000000" pitchFamily="2" charset="2"/>
                  </a:rPr>
                  <a:t>better</a:t>
                </a:r>
                <a:r>
                  <a:rPr lang="sv-SE" sz="2400" dirty="0">
                    <a:sym typeface="Wingdings" panose="05000000000000000000" pitchFamily="2" charset="2"/>
                  </a:rPr>
                  <a:t>?</a:t>
                </a:r>
                <a:endParaRPr lang="sv-SE" sz="2400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Confusion</a:t>
                </a:r>
                <a:r>
                  <a:rPr lang="sv-SE" b="1" dirty="0">
                    <a:solidFill>
                      <a:srgbClr val="0000FF"/>
                    </a:solidFill>
                  </a:rPr>
                  <a:t> matrix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078" r="-5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3933056"/>
              <a:ext cx="3851920" cy="1895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5">
                      <a:extLst>
                        <a:ext uri="{9D8B030D-6E8A-4147-A177-3AD203B41FA5}">
                          <a16:colId xmlns:a16="http://schemas.microsoft.com/office/drawing/2014/main" val="3367460290"/>
                        </a:ext>
                      </a:extLst>
                    </a:gridCol>
                    <a:gridCol w="11375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856049358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698607"/>
                      </a:ext>
                    </a:extLst>
                  </a:tr>
                  <a:tr h="432048">
                    <a:tc rowSpan="3">
                      <a:txBody>
                        <a:bodyPr/>
                        <a:lstStyle/>
                        <a:p>
                          <a:r>
                            <a:rPr lang="sv-SE" b="1" dirty="0"/>
                            <a:t>T</a:t>
                          </a:r>
                        </a:p>
                        <a:p>
                          <a:r>
                            <a:rPr lang="sv-SE" b="1" dirty="0"/>
                            <a:t>R</a:t>
                          </a:r>
                        </a:p>
                        <a:p>
                          <a:r>
                            <a:rPr lang="sv-SE" b="1" dirty="0"/>
                            <a:t>U</a:t>
                          </a:r>
                        </a:p>
                        <a:p>
                          <a:r>
                            <a:rPr lang="sv-SE" b="1" dirty="0"/>
                            <a:t>E</a:t>
                          </a:r>
                        </a:p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Total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17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320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881509"/>
                  </p:ext>
                </p:extLst>
              </p:nvPr>
            </p:nvGraphicFramePr>
            <p:xfrm>
              <a:off x="2267744" y="3933056"/>
              <a:ext cx="3851920" cy="1895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5">
                      <a:extLst>
                        <a:ext uri="{9D8B030D-6E8A-4147-A177-3AD203B41FA5}">
                          <a16:colId xmlns:a16="http://schemas.microsoft.com/office/drawing/2014/main" val="3367460290"/>
                        </a:ext>
                      </a:extLst>
                    </a:gridCol>
                    <a:gridCol w="11375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856049358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698607"/>
                      </a:ext>
                    </a:extLst>
                  </a:tr>
                  <a:tr h="432048">
                    <a:tc rowSpan="3">
                      <a:txBody>
                        <a:bodyPr/>
                        <a:lstStyle/>
                        <a:p>
                          <a:r>
                            <a:rPr lang="sv-SE" b="1" dirty="0"/>
                            <a:t>T</a:t>
                          </a:r>
                        </a:p>
                        <a:p>
                          <a:r>
                            <a:rPr lang="sv-SE" b="1" dirty="0"/>
                            <a:t>R</a:t>
                          </a:r>
                        </a:p>
                        <a:p>
                          <a:r>
                            <a:rPr lang="sv-SE" b="1" dirty="0"/>
                            <a:t>U</a:t>
                          </a:r>
                        </a:p>
                        <a:p>
                          <a:r>
                            <a:rPr lang="sv-SE" b="1" dirty="0"/>
                            <a:t>E</a:t>
                          </a:r>
                        </a:p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Total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17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403175" t="-186076" r="-3968" b="-117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981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403175" t="-248352" r="-3968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219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ROC </a:t>
            </a:r>
            <a:r>
              <a:rPr lang="sv-SE" dirty="0" err="1"/>
              <a:t>curves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b="1" dirty="0">
                    <a:solidFill>
                      <a:srgbClr val="0000FF"/>
                    </a:solidFill>
                  </a:rPr>
                  <a:t>True Positive Rates </a:t>
                </a:r>
                <a:r>
                  <a:rPr lang="sv-SE" dirty="0"/>
                  <a:t>(TPR) =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sensitivity</a:t>
                </a:r>
                <a:r>
                  <a:rPr lang="sv-SE" dirty="0"/>
                  <a:t> =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recall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detection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positives: TPR=1 positives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correctly</a:t>
                </a:r>
                <a:r>
                  <a:rPr lang="sv-SE" dirty="0"/>
                  <a:t> </a:t>
                </a:r>
                <a:r>
                  <a:rPr lang="sv-SE" dirty="0" err="1"/>
                  <a:t>detected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False</a:t>
                </a:r>
                <a:r>
                  <a:rPr lang="sv-SE" b="1" dirty="0">
                    <a:solidFill>
                      <a:srgbClr val="0000FF"/>
                    </a:solidFill>
                  </a:rPr>
                  <a:t> Positive Rates </a:t>
                </a:r>
                <a:r>
                  <a:rPr lang="sv-SE" dirty="0"/>
                  <a:t>(FPR)</a:t>
                </a:r>
              </a:p>
              <a:p>
                <a:pPr lvl="1"/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false</a:t>
                </a:r>
                <a:r>
                  <a:rPr lang="sv-SE" dirty="0"/>
                  <a:t> alarm: system alarms (1) </a:t>
                </a:r>
                <a:r>
                  <a:rPr lang="sv-SE" dirty="0" err="1"/>
                  <a:t>when</a:t>
                </a:r>
                <a:r>
                  <a:rPr lang="sv-SE" dirty="0"/>
                  <a:t> </a:t>
                </a:r>
                <a:r>
                  <a:rPr lang="sv-SE" dirty="0" err="1"/>
                  <a:t>nothing</a:t>
                </a:r>
                <a:r>
                  <a:rPr lang="sv-SE" dirty="0"/>
                  <a:t> </a:t>
                </a:r>
                <a:r>
                  <a:rPr lang="sv-SE" dirty="0" err="1"/>
                  <a:t>happens</a:t>
                </a:r>
                <a:r>
                  <a:rPr lang="sv-SE" dirty="0"/>
                  <a:t> (</a:t>
                </a:r>
                <a:r>
                  <a:rPr lang="sv-SE" dirty="0" err="1"/>
                  <a:t>true</a:t>
                </a:r>
                <a:r>
                  <a:rPr lang="sv-SE" dirty="0"/>
                  <a:t>=0)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Specificity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𝐹𝑃𝑅</m:t>
                      </m:r>
                    </m:oMath>
                  </m:oMathPara>
                </a14:m>
                <a:endParaRPr lang="sv-SE" dirty="0"/>
              </a:p>
              <a:p>
                <a:r>
                  <a:rPr lang="sv-SE" b="1" dirty="0">
                    <a:solidFill>
                      <a:srgbClr val="0000FF"/>
                    </a:solidFill>
                  </a:rPr>
                  <a:t>Precision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771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ROC </a:t>
            </a:r>
            <a:r>
              <a:rPr lang="sv-SE" dirty="0" err="1"/>
              <a:t>curves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>
                <a:solidFill>
                  <a:srgbClr val="0000FF"/>
                </a:solidFill>
              </a:rPr>
              <a:t>ROC</a:t>
            </a:r>
            <a:r>
              <a:rPr lang="sv-SE" sz="2400" dirty="0"/>
              <a:t>=Receiver operating </a:t>
            </a:r>
            <a:r>
              <a:rPr lang="sv-SE" sz="2400" dirty="0" err="1"/>
              <a:t>characteristics</a:t>
            </a:r>
            <a:endParaRPr lang="sv-SE" sz="2400" dirty="0"/>
          </a:p>
          <a:p>
            <a:r>
              <a:rPr lang="sv-SE" sz="2400" dirty="0" err="1"/>
              <a:t>Use</a:t>
            </a:r>
            <a:r>
              <a:rPr lang="sv-SE" sz="2400" dirty="0"/>
              <a:t> </a:t>
            </a:r>
            <a:r>
              <a:rPr lang="sv-SE" sz="2400" dirty="0" err="1"/>
              <a:t>various</a:t>
            </a:r>
            <a:r>
              <a:rPr lang="sv-SE" sz="2400" dirty="0"/>
              <a:t> </a:t>
            </a:r>
            <a:r>
              <a:rPr lang="sv-SE" sz="2400" dirty="0" err="1"/>
              <a:t>thresholds</a:t>
            </a:r>
            <a:r>
              <a:rPr lang="sv-SE" sz="2400" dirty="0"/>
              <a:t>, </a:t>
            </a:r>
            <a:r>
              <a:rPr lang="sv-SE" sz="2400" dirty="0" err="1"/>
              <a:t>measure</a:t>
            </a:r>
            <a:r>
              <a:rPr lang="sv-SE" sz="2400" dirty="0"/>
              <a:t> TPR and FPR</a:t>
            </a:r>
          </a:p>
          <a:p>
            <a:r>
              <a:rPr lang="sv-SE" sz="2400" dirty="0"/>
              <a:t>Same FPR, </a:t>
            </a:r>
            <a:r>
              <a:rPr lang="sv-SE" sz="2400" dirty="0" err="1"/>
              <a:t>higher</a:t>
            </a:r>
            <a:r>
              <a:rPr lang="sv-SE" sz="2400" dirty="0"/>
              <a:t> TPR</a:t>
            </a:r>
            <a:r>
              <a:rPr lang="sv-SE" sz="2400" dirty="0">
                <a:sym typeface="Wingdings" panose="05000000000000000000" pitchFamily="2" charset="2"/>
              </a:rPr>
              <a:t> </a:t>
            </a:r>
            <a:r>
              <a:rPr lang="sv-SE" sz="2400" dirty="0" err="1">
                <a:sym typeface="Wingdings" panose="05000000000000000000" pitchFamily="2" charset="2"/>
              </a:rPr>
              <a:t>better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classifier</a:t>
            </a:r>
            <a:endParaRPr lang="sv-SE" sz="2400" dirty="0">
              <a:sym typeface="Wingdings" panose="05000000000000000000" pitchFamily="2" charset="2"/>
            </a:endParaRPr>
          </a:p>
          <a:p>
            <a:r>
              <a:rPr lang="sv-SE" sz="2400" dirty="0">
                <a:sym typeface="Wingdings" panose="05000000000000000000" pitchFamily="2" charset="2"/>
              </a:rPr>
              <a:t>Best </a:t>
            </a:r>
            <a:r>
              <a:rPr lang="sv-SE" sz="2400" dirty="0" err="1">
                <a:sym typeface="Wingdings" panose="05000000000000000000" pitchFamily="2" charset="2"/>
              </a:rPr>
              <a:t>classifier</a:t>
            </a:r>
            <a:r>
              <a:rPr lang="sv-SE" sz="2400" dirty="0">
                <a:sym typeface="Wingdings" panose="05000000000000000000" pitchFamily="2" charset="2"/>
              </a:rPr>
              <a:t> = </a:t>
            </a:r>
            <a:r>
              <a:rPr lang="sv-SE" sz="2400" dirty="0" err="1">
                <a:sym typeface="Wingdings" panose="05000000000000000000" pitchFamily="2" charset="2"/>
              </a:rPr>
              <a:t>greatest</a:t>
            </a:r>
            <a:r>
              <a:rPr lang="sv-SE" sz="2400" dirty="0">
                <a:sym typeface="Wingdings" panose="05000000000000000000" pitchFamily="2" charset="2"/>
              </a:rPr>
              <a:t> Area Under </a:t>
            </a:r>
            <a:r>
              <a:rPr lang="sv-SE" sz="2400" dirty="0" err="1">
                <a:sym typeface="Wingdings" panose="05000000000000000000" pitchFamily="2" charset="2"/>
              </a:rPr>
              <a:t>Curve</a:t>
            </a:r>
            <a:r>
              <a:rPr lang="sv-SE" sz="2400" dirty="0">
                <a:sym typeface="Wingdings" panose="05000000000000000000" pitchFamily="2" charset="2"/>
              </a:rPr>
              <a:t> (</a:t>
            </a:r>
            <a:r>
              <a:rPr lang="sv-SE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AUC</a:t>
            </a:r>
            <a:r>
              <a:rPr lang="sv-SE" sz="2400" dirty="0">
                <a:sym typeface="Wingdings" panose="05000000000000000000" pitchFamily="2" charset="2"/>
              </a:rPr>
              <a:t>)</a:t>
            </a:r>
            <a:endParaRPr lang="sv-SE" sz="2400" dirty="0"/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48" y="3462462"/>
            <a:ext cx="4735452" cy="2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15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supervised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v-SE" b="1" dirty="0">
                    <a:solidFill>
                      <a:srgbClr val="0000FF"/>
                    </a:solidFill>
                  </a:rPr>
                  <a:t>Generative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models</a:t>
                </a:r>
                <a:r>
                  <a:rPr lang="sv-SE" dirty="0"/>
                  <a:t>: </a:t>
                </a:r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k-NN </a:t>
                </a:r>
                <a:r>
                  <a:rPr lang="sv-SE" dirty="0" err="1"/>
                  <a:t>classification</a:t>
                </a:r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sv-S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r>
                  <a:rPr lang="sv-SE" dirty="0"/>
                  <a:t>From </a:t>
                </a:r>
                <a:r>
                  <a:rPr lang="sv-SE" dirty="0" err="1"/>
                  <a:t>Bayes</a:t>
                </a:r>
                <a:r>
                  <a:rPr lang="sv-SE" dirty="0"/>
                  <a:t> </a:t>
                </a:r>
                <a:r>
                  <a:rPr lang="sv-SE" dirty="0" err="1"/>
                  <a:t>Theorem</a:t>
                </a:r>
                <a:r>
                  <a:rPr lang="sv-SE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Discriminative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models</a:t>
                </a:r>
                <a:r>
                  <a:rPr lang="sv-SE" dirty="0"/>
                  <a:t>: </a:t>
                </a:r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b="0" dirty="0"/>
                  <a:t>, </a:t>
                </a:r>
                <a:r>
                  <a:rPr lang="sv-SE" b="0" i="1" dirty="0"/>
                  <a:t>X</a:t>
                </a:r>
                <a:r>
                  <a:rPr lang="sv-SE" b="0" dirty="0"/>
                  <a:t> </a:t>
                </a:r>
                <a:r>
                  <a:rPr lang="sv-SE" b="0" dirty="0" err="1"/>
                  <a:t>constant</a:t>
                </a:r>
                <a:endParaRPr lang="sv-SE" b="0" dirty="0"/>
              </a:p>
              <a:p>
                <a:pPr lvl="1"/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logistic</a:t>
                </a:r>
                <a:r>
                  <a:rPr lang="sv-SE" dirty="0"/>
                  <a:t> regression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127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Generative vs </a:t>
            </a:r>
            <a:r>
              <a:rPr lang="sv-SE" dirty="0" err="1"/>
              <a:t>Discriminative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/>
                  <a:t>Generative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used</a:t>
                </a:r>
                <a:r>
                  <a:rPr lang="sv-SE" dirty="0"/>
                  <a:t> to </a:t>
                </a:r>
                <a:r>
                  <a:rPr lang="sv-SE" dirty="0" err="1"/>
                  <a:t>generate</a:t>
                </a:r>
                <a:r>
                  <a:rPr lang="sv-SE" dirty="0"/>
                  <a:t> new data</a:t>
                </a:r>
              </a:p>
              <a:p>
                <a:endParaRPr lang="sv-SE" dirty="0"/>
              </a:p>
              <a:p>
                <a:r>
                  <a:rPr lang="sv-SE" dirty="0"/>
                  <a:t>Generative </a:t>
                </a:r>
                <a:r>
                  <a:rPr lang="sv-SE" dirty="0" err="1"/>
                  <a:t>normally</a:t>
                </a:r>
                <a:r>
                  <a:rPr lang="sv-SE" dirty="0"/>
                  <a:t> </a:t>
                </a:r>
                <a:r>
                  <a:rPr lang="sv-SE" dirty="0" err="1"/>
                  <a:t>easier</a:t>
                </a:r>
                <a:r>
                  <a:rPr lang="sv-SE" dirty="0"/>
                  <a:t> to fit (check </a:t>
                </a:r>
                <a:r>
                  <a:rPr lang="sv-SE" dirty="0" err="1"/>
                  <a:t>Logistic</a:t>
                </a:r>
                <a:r>
                  <a:rPr lang="sv-SE" dirty="0"/>
                  <a:t> vs K-NN)</a:t>
                </a:r>
              </a:p>
              <a:p>
                <a:endParaRPr lang="sv-SE" dirty="0"/>
              </a:p>
              <a:p>
                <a:r>
                  <a:rPr lang="sv-SE" dirty="0"/>
                  <a:t>Generative: </a:t>
                </a:r>
                <a:r>
                  <a:rPr lang="sv-SE" dirty="0" err="1"/>
                  <a:t>each</a:t>
                </a:r>
                <a:r>
                  <a:rPr lang="sv-SE" dirty="0"/>
                  <a:t> </a:t>
                </a:r>
                <a:r>
                  <a:rPr lang="sv-SE" dirty="0" err="1"/>
                  <a:t>class</a:t>
                </a:r>
                <a:r>
                  <a:rPr lang="sv-SE" dirty="0"/>
                  <a:t> </a:t>
                </a:r>
                <a:r>
                  <a:rPr lang="sv-SE" dirty="0" err="1"/>
                  <a:t>estimated</a:t>
                </a:r>
                <a:r>
                  <a:rPr lang="sv-SE" dirty="0"/>
                  <a:t> </a:t>
                </a:r>
                <a:r>
                  <a:rPr lang="sv-SE" dirty="0" err="1"/>
                  <a:t>separately</a:t>
                </a:r>
                <a:r>
                  <a:rPr lang="sv-SE" dirty="0">
                    <a:sym typeface="Wingdings" panose="05000000000000000000" pitchFamily="2" charset="2"/>
                  </a:rPr>
                  <a:t> do not </a:t>
                </a:r>
                <a:r>
                  <a:rPr lang="sv-SE" dirty="0" err="1">
                    <a:sym typeface="Wingdings" panose="05000000000000000000" pitchFamily="2" charset="2"/>
                  </a:rPr>
                  <a:t>need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retrain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when</a:t>
                </a:r>
                <a:r>
                  <a:rPr lang="sv-SE" dirty="0">
                    <a:sym typeface="Wingdings" panose="05000000000000000000" pitchFamily="2" charset="2"/>
                  </a:rPr>
                  <a:t> a new </a:t>
                </a:r>
                <a:r>
                  <a:rPr lang="sv-SE" dirty="0" err="1">
                    <a:sym typeface="Wingdings" panose="05000000000000000000" pitchFamily="2" charset="2"/>
                  </a:rPr>
                  <a:t>class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added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Discriminative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models</a:t>
                </a:r>
                <a:r>
                  <a:rPr lang="sv-SE" dirty="0">
                    <a:sym typeface="Wingdings" panose="05000000000000000000" pitchFamily="2" charset="2"/>
                  </a:rPr>
                  <a:t>: </a:t>
                </a:r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replace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 (</a:t>
                </a:r>
                <a:r>
                  <a:rPr lang="sv-SE" dirty="0" err="1">
                    <a:sym typeface="Wingdings" panose="05000000000000000000" pitchFamily="2" charset="2"/>
                  </a:rPr>
                  <a:t>preprocessing</a:t>
                </a:r>
                <a:r>
                  <a:rPr lang="sv-SE" dirty="0">
                    <a:sym typeface="Wingdings" panose="05000000000000000000" pitchFamily="2" charset="2"/>
                  </a:rPr>
                  <a:t>), </a:t>
                </a:r>
                <a:r>
                  <a:rPr lang="sv-SE" dirty="0" err="1">
                    <a:sym typeface="Wingdings" panose="05000000000000000000" pitchFamily="2" charset="2"/>
                  </a:rPr>
                  <a:t>method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will</a:t>
                </a:r>
                <a:r>
                  <a:rPr lang="sv-SE" dirty="0">
                    <a:sym typeface="Wingdings" panose="05000000000000000000" pitchFamily="2" charset="2"/>
                  </a:rPr>
                  <a:t> still </a:t>
                </a:r>
                <a:r>
                  <a:rPr lang="sv-SE" dirty="0" err="1">
                    <a:sym typeface="Wingdings" panose="05000000000000000000" pitchFamily="2" charset="2"/>
                  </a:rPr>
                  <a:t>work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Not generative, distribution </a:t>
                </a:r>
                <a:r>
                  <a:rPr lang="sv-SE" dirty="0" err="1">
                    <a:sym typeface="Wingdings" panose="05000000000000000000" pitchFamily="2" charset="2"/>
                  </a:rPr>
                  <a:t>will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change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>
                    <a:sym typeface="Wingdings" panose="05000000000000000000" pitchFamily="2" charset="2"/>
                  </a:rPr>
                  <a:t>Generative: </a:t>
                </a:r>
                <a:r>
                  <a:rPr lang="sv-SE" dirty="0" err="1">
                    <a:sym typeface="Wingdings" panose="05000000000000000000" pitchFamily="2" charset="2"/>
                  </a:rPr>
                  <a:t>often</a:t>
                </a:r>
                <a:r>
                  <a:rPr lang="sv-SE" dirty="0">
                    <a:sym typeface="Wingdings" panose="05000000000000000000" pitchFamily="2" charset="2"/>
                  </a:rPr>
                  <a:t> make </a:t>
                </a:r>
                <a:r>
                  <a:rPr lang="sv-SE" dirty="0" err="1">
                    <a:sym typeface="Wingdings" panose="05000000000000000000" pitchFamily="2" charset="2"/>
                  </a:rPr>
                  <a:t>too</a:t>
                </a:r>
                <a:r>
                  <a:rPr lang="sv-SE" dirty="0">
                    <a:sym typeface="Wingdings" panose="05000000000000000000" pitchFamily="2" charset="2"/>
                  </a:rPr>
                  <a:t> strong </a:t>
                </a:r>
                <a:r>
                  <a:rPr lang="sv-SE" dirty="0" err="1">
                    <a:sym typeface="Wingdings" panose="05000000000000000000" pitchFamily="2" charset="2"/>
                  </a:rPr>
                  <a:t>assumptions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about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>
                    <a:sym typeface="Wingdings" panose="05000000000000000000" pitchFamily="2" charset="2"/>
                  </a:rPr>
                  <a:t> bad </a:t>
                </a:r>
                <a:r>
                  <a:rPr lang="sv-SE" dirty="0" err="1">
                    <a:sym typeface="Wingdings" panose="05000000000000000000" pitchFamily="2" charset="2"/>
                  </a:rPr>
                  <a:t>performance</a:t>
                </a:r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2291" r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60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266928" cy="4525963"/>
              </a:xfrm>
            </p:spPr>
            <p:txBody>
              <a:bodyPr/>
              <a:lstStyle/>
              <a:p>
                <a:r>
                  <a:rPr lang="sv-SE" sz="2000" dirty="0"/>
                  <a:t>Discriminative </a:t>
                </a:r>
                <a:r>
                  <a:rPr lang="sv-SE" sz="2000" dirty="0" err="1"/>
                  <a:t>model</a:t>
                </a:r>
                <a:endParaRPr lang="sv-SE" sz="2000" dirty="0"/>
              </a:p>
              <a:p>
                <a:r>
                  <a:rPr lang="sv-SE" sz="2000" dirty="0" err="1"/>
                  <a:t>Model</a:t>
                </a:r>
                <a:r>
                  <a:rPr lang="sv-SE" sz="2000" dirty="0"/>
                  <a:t> for </a:t>
                </a:r>
                <a:r>
                  <a:rPr lang="sv-SE" sz="2000" dirty="0" err="1"/>
                  <a:t>binary</a:t>
                </a:r>
                <a:r>
                  <a:rPr lang="sv-SE" sz="2000" dirty="0"/>
                  <a:t>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/>
                      </a:rPr>
                      <m:t>𝐶</m:t>
                    </m:r>
                    <m:r>
                      <a:rPr lang="sv-SE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sz="1600" b="0" i="1" smtClean="0">
                            <a:latin typeface="Cambria Math"/>
                          </a:rPr>
                          <m:t>=1,</m:t>
                        </m:r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sv-SE" sz="1600" b="0" i="1" smtClean="0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endParaRPr lang="sv-SE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1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sv-SE" sz="16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sv-SE" sz="1600" b="0" i="1" smtClean="0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600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sv-SE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sv-SE" sz="16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sv-SE" sz="1600" b="1" dirty="0"/>
              </a:p>
              <a:p>
                <a:pPr marL="457200" lvl="1" indent="0">
                  <a:buNone/>
                </a:pPr>
                <a:endParaRPr lang="sv-SE" sz="16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sz="16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sz="1600" i="1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sv-SE" sz="1600" i="1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sv-SE" sz="1600" dirty="0"/>
              </a:p>
              <a:p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𝐵𝑒𝑟𝑛𝑜𝑢𝑙𝑙𝑖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i="1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2000" b="1" i="1" smtClean="0">
                          <a:latin typeface="Cambria Math"/>
                        </a:rPr>
                        <m:t>), </m:t>
                      </m:r>
                      <m:r>
                        <a:rPr lang="sv-SE" sz="2000" b="0" i="1" smtClean="0">
                          <a:latin typeface="Cambria Math"/>
                        </a:rPr>
                        <m:t>𝑎</m:t>
                      </m:r>
                      <m:r>
                        <a:rPr lang="sv-SE" sz="2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sv-SE" sz="20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sv-SE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sz="2000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sv-SE" sz="2000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sv-SE" sz="24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266928" cy="4525963"/>
              </a:xfrm>
              <a:blipFill rotWithShape="1">
                <a:blip r:embed="rId2"/>
                <a:stretch>
                  <a:fillRect l="-926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89" y="3356991"/>
            <a:ext cx="3240828" cy="255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56176" y="2795796"/>
                <a:ext cx="21472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600" dirty="0">
                    <a:solidFill>
                      <a:srgbClr val="7030A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𝑃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|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𝑋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sv-SE" sz="16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95796"/>
                <a:ext cx="214725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05" t="-5455" r="-568" b="-236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8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Logistic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- </a:t>
                </a:r>
                <a:r>
                  <a:rPr lang="sv-SE" sz="2000" dirty="0" err="1"/>
                  <a:t>yet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another</a:t>
                </a:r>
                <a:r>
                  <a:rPr lang="sv-SE" sz="2000" dirty="0"/>
                  <a:t>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=1|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=0|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sv-SE" sz="1600" i="1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/>
                            </a:rPr>
                            <m:t>𝑝</m:t>
                          </m:r>
                          <m:r>
                            <a:rPr lang="sv-SE" sz="1600" i="1">
                              <a:latin typeface="Cambria Math"/>
                            </a:rPr>
                            <m:t>(</m:t>
                          </m:r>
                          <m:r>
                            <a:rPr lang="sv-SE" sz="1600" i="1">
                              <a:latin typeface="Cambria Math"/>
                            </a:rPr>
                            <m:t>𝑌</m:t>
                          </m:r>
                          <m:r>
                            <a:rPr lang="sv-SE" sz="1600" i="1">
                              <a:latin typeface="Cambria Math"/>
                            </a:rPr>
                            <m:t>=1|</m:t>
                          </m:r>
                          <m:r>
                            <a:rPr lang="sv-SE" sz="1600" i="1">
                              <a:latin typeface="Cambria Math"/>
                            </a:rPr>
                            <m:t>𝑋</m:t>
                          </m:r>
                          <m:r>
                            <a:rPr lang="sv-SE" sz="1600" i="1">
                              <a:latin typeface="Cambria Math"/>
                            </a:rPr>
                            <m:t>=</m:t>
                          </m:r>
                          <m:r>
                            <a:rPr lang="sv-SE" sz="1600" i="1">
                              <a:latin typeface="Cambria Math"/>
                            </a:rPr>
                            <m:t>𝑥</m:t>
                          </m:r>
                          <m:r>
                            <a:rPr lang="sv-SE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sv-SE" sz="1600" i="1">
                              <a:latin typeface="Cambria Math"/>
                            </a:rPr>
                            <m:t>𝑃</m:t>
                          </m:r>
                          <m:r>
                            <a:rPr lang="sv-SE" sz="1600" i="1">
                              <a:latin typeface="Cambria Math"/>
                            </a:rPr>
                            <m:t>(</m:t>
                          </m:r>
                          <m:r>
                            <a:rPr lang="sv-SE" sz="1600" i="1">
                              <a:latin typeface="Cambria Math"/>
                            </a:rPr>
                            <m:t>𝑌</m:t>
                          </m:r>
                          <m:r>
                            <a:rPr lang="sv-SE" sz="1600" i="1">
                              <a:latin typeface="Cambria Math"/>
                            </a:rPr>
                            <m:t>=1|</m:t>
                          </m:r>
                          <m:r>
                            <a:rPr lang="sv-SE" sz="1600" i="1">
                              <a:latin typeface="Cambria Math"/>
                            </a:rPr>
                            <m:t>𝑋</m:t>
                          </m:r>
                          <m:r>
                            <a:rPr lang="sv-SE" sz="1600" i="1">
                              <a:latin typeface="Cambria Math"/>
                            </a:rPr>
                            <m:t>=</m:t>
                          </m:r>
                          <m:r>
                            <a:rPr lang="sv-SE" sz="1600" i="1">
                              <a:latin typeface="Cambria Math"/>
                            </a:rPr>
                            <m:t>𝑥</m:t>
                          </m:r>
                          <m:r>
                            <a:rPr lang="sv-SE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sv-SE" sz="1600" b="0" i="1" smtClean="0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𝑙𝑜𝑔𝑖𝑡</m:t>
                      </m:r>
                      <m:r>
                        <a:rPr lang="sv-SE" sz="1600" b="0" i="1" smtClean="0">
                          <a:latin typeface="Cambria Math"/>
                        </a:rPr>
                        <m:t>(</m:t>
                      </m:r>
                      <m:r>
                        <a:rPr lang="sv-SE" sz="1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>
                              <a:latin typeface="Cambria Math"/>
                            </a:rPr>
                            <m:t>𝑌</m:t>
                          </m:r>
                          <m:r>
                            <a:rPr lang="sv-SE" sz="1600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sv-SE" sz="1600" i="1">
                              <a:latin typeface="Cambria Math"/>
                            </a:rPr>
                            <m:t>𝑋</m:t>
                          </m:r>
                          <m:r>
                            <a:rPr lang="sv-SE" sz="1600" i="1">
                              <a:latin typeface="Cambria Math"/>
                            </a:rPr>
                            <m:t>=</m:t>
                          </m:r>
                          <m:r>
                            <a:rPr lang="sv-SE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sv-SE" sz="1600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sv-SE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16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sv-SE" sz="16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16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sv-SE" sz="1600" dirty="0">
                  <a:solidFill>
                    <a:srgbClr val="00B050"/>
                  </a:solidFill>
                </a:endParaRPr>
              </a:p>
              <a:p>
                <a:endParaRPr lang="sv-SE" sz="2000" dirty="0">
                  <a:solidFill>
                    <a:srgbClr val="00B050"/>
                  </a:solidFill>
                </a:endParaRPr>
              </a:p>
              <a:p>
                <a:r>
                  <a:rPr lang="sv-SE" sz="2000" dirty="0" err="1"/>
                  <a:t>Here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sv-SE" sz="2000" dirty="0"/>
              </a:p>
              <a:p>
                <a:r>
                  <a:rPr lang="sv-SE" sz="2000" dirty="0"/>
                  <a:t>Note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𝑋</m:t>
                    </m:r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connected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sv-SE" sz="20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sv-SE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/>
                  <a:t>via logit </a:t>
                </a:r>
                <a:r>
                  <a:rPr lang="sv-SE" sz="2000" dirty="0" err="1"/>
                  <a:t>link</a:t>
                </a:r>
                <a:endParaRPr lang="sv-SE" sz="2000" dirty="0"/>
              </a:p>
              <a:p>
                <a:endParaRPr lang="sv-SE" sz="2000" dirty="0"/>
              </a:p>
              <a:p>
                <a:endParaRPr lang="sv-S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82244" y="2492896"/>
            <a:ext cx="25209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The log of the odds is linear in </a:t>
            </a:r>
            <a:r>
              <a:rPr lang="en-GB" sz="1800" b="1" i="1" dirty="0"/>
              <a:t>x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005063"/>
            <a:ext cx="4075210" cy="23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71600" y="4437963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C00000"/>
                </a:solidFill>
              </a:rPr>
              <a:t>Example</a:t>
            </a:r>
            <a:r>
              <a:rPr lang="sv-SE" sz="1600" dirty="0"/>
              <a:t>: </a:t>
            </a:r>
            <a:r>
              <a:rPr lang="sv-SE" sz="1600" dirty="0" err="1"/>
              <a:t>Probability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buy</a:t>
            </a:r>
            <a:r>
              <a:rPr lang="sv-SE" sz="1600" dirty="0"/>
              <a:t> </a:t>
            </a:r>
            <a:r>
              <a:rPr lang="sv-SE" sz="1600" dirty="0" err="1"/>
              <a:t>more</a:t>
            </a:r>
            <a:r>
              <a:rPr lang="sv-SE" sz="1600" dirty="0"/>
              <a:t> </a:t>
            </a:r>
            <a:r>
              <a:rPr lang="sv-SE" sz="1600" dirty="0" err="1"/>
              <a:t>than</a:t>
            </a:r>
            <a:r>
              <a:rPr lang="sv-SE" sz="1600" dirty="0"/>
              <a:t> </a:t>
            </a:r>
            <a:r>
              <a:rPr lang="sv-SE" sz="1600" dirty="0" err="1"/>
              <a:t>once</a:t>
            </a:r>
            <a:r>
              <a:rPr lang="sv-SE" sz="1600" dirty="0"/>
              <a:t> as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First</a:t>
            </a:r>
            <a:r>
              <a:rPr lang="sv-SE" sz="1600" dirty="0"/>
              <a:t> </a:t>
            </a:r>
            <a:r>
              <a:rPr lang="sv-SE" sz="1600" dirty="0" err="1"/>
              <a:t>Amount</a:t>
            </a:r>
            <a:r>
              <a:rPr lang="sv-SE" sz="1600" dirty="0"/>
              <a:t> </a:t>
            </a:r>
            <a:r>
              <a:rPr lang="sv-SE" sz="1600" dirty="0" err="1"/>
              <a:t>Spend</a:t>
            </a:r>
            <a:endParaRPr lang="sv-SE" sz="1600" dirty="0"/>
          </a:p>
          <a:p>
            <a:endParaRPr lang="sv-SE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75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/>
              <a:lstStyle/>
              <a:p>
                <a:r>
                  <a:rPr lang="sv-SE" sz="2000" dirty="0"/>
                  <a:t>When Y is </a:t>
                </a:r>
                <a:r>
                  <a:rPr lang="sv-SE" sz="2000" dirty="0" err="1"/>
                  <a:t>categorical</a:t>
                </a:r>
                <a:r>
                  <a:rPr lang="sv-SE" sz="20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𝑝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|</m:t>
                      </m:r>
                      <m:r>
                        <a:rPr lang="sv-SE" sz="2000" b="0" i="1" smtClean="0">
                          <a:latin typeface="Cambria Math"/>
                        </a:rPr>
                        <m:t>𝑥</m:t>
                      </m:r>
                      <m:r>
                        <a:rPr lang="sv-SE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000" b="1" i="1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0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sv-SE" sz="2000" b="1" i="1" smtClean="0">
                          <a:latin typeface="Cambria Math"/>
                        </a:rPr>
                        <m:t>=</m:t>
                      </m:r>
                      <m:r>
                        <a:rPr lang="sv-SE" sz="2000" b="0" i="1" smtClean="0">
                          <a:latin typeface="Cambria Math"/>
                        </a:rPr>
                        <m:t>𝑠𝑜𝑓𝑡𝑚𝑎𝑥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000" b="1" i="1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sv-SE" sz="2000" b="1" i="1" smtClean="0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𝑀𝑢𝑙𝑡𝑖𝑛𝑜𝑢𝑙𝑙𝑖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sv-SE" sz="2000" b="1" i="1" smtClean="0">
                              <a:latin typeface="Cambria Math"/>
                            </a:rPr>
                            <m:t>, …</m:t>
                          </m:r>
                          <m:r>
                            <a:rPr lang="sv-SE" sz="2000" i="1">
                              <a:latin typeface="Cambria Math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593" t="-63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933056"/>
            <a:ext cx="4118819" cy="236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860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v-SE" sz="2400" b="1" dirty="0">
                    <a:solidFill>
                      <a:srgbClr val="0070C0"/>
                    </a:solidFill>
                  </a:rPr>
                  <a:t>Fitting logistic regression</a:t>
                </a:r>
              </a:p>
              <a:p>
                <a:r>
                  <a:rPr lang="sv-SE" sz="2400" dirty="0"/>
                  <a:t>In </a:t>
                </a:r>
                <a:r>
                  <a:rPr lang="sv-SE" sz="2400" dirty="0" err="1"/>
                  <a:t>binary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case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000">
                          <a:latin typeface="Cambria Math"/>
                        </a:rPr>
                        <m:t>log</m:t>
                      </m:r>
                      <m:r>
                        <a:rPr lang="sv-SE" sz="2000">
                          <a:latin typeface="Cambria Math"/>
                        </a:rPr>
                        <m:t> </m:t>
                      </m:r>
                      <m:r>
                        <a:rPr lang="sv-SE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sv-SE" sz="2000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sv-SE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i="1">
                              <a:latin typeface="Cambria Math"/>
                            </a:rPr>
                            <m:t>𝑖</m:t>
                          </m:r>
                          <m:r>
                            <a:rPr lang="sv-SE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v-SE" sz="2000">
                              <a:latin typeface="Cambria Math"/>
                            </a:rPr>
                            <m:t>log</m:t>
                          </m:r>
                          <m:r>
                            <a:rPr lang="sv-SE" sz="2000" i="1">
                              <a:latin typeface="Cambria Math"/>
                            </a:rPr>
                            <m:t>⁡(</m:t>
                          </m:r>
                        </m:e>
                      </m:nary>
                      <m:r>
                        <a:rPr lang="sv-SE" sz="2000" b="0" i="1" smtClean="0">
                          <a:latin typeface="Cambria Math"/>
                        </a:rPr>
                        <m:t>𝑠𝑖𝑔𝑚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)</m:t>
                      </m:r>
                      <m:r>
                        <a:rPr lang="sv-SE" sz="2000" i="1">
                          <a:latin typeface="Cambria Math"/>
                        </a:rPr>
                        <m:t>)</m:t>
                      </m:r>
                      <m:r>
                        <a:rPr lang="sv-SE" sz="2000" b="0" i="1" smtClean="0">
                          <a:latin typeface="Cambria Math"/>
                        </a:rPr>
                        <m:t> </m:t>
                      </m:r>
                      <m:r>
                        <a:rPr lang="sv-SE" sz="20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sv-SE" sz="2000" i="1">
                                  <a:latin typeface="Cambria Math"/>
                                </a:rPr>
                                <m:t>𝑠𝑖𝑔𝑚</m:t>
                              </m:r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sz="2000" dirty="0"/>
              </a:p>
              <a:p>
                <a:pPr lvl="1"/>
                <a:r>
                  <a:rPr lang="sv-SE" sz="1800" dirty="0" err="1"/>
                  <a:t>Can</a:t>
                </a:r>
                <a:r>
                  <a:rPr lang="sv-SE" sz="1800" dirty="0"/>
                  <a:t> not be </a:t>
                </a:r>
                <a:r>
                  <a:rPr lang="sv-SE" sz="1800" dirty="0" err="1"/>
                  <a:t>maximized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analytically</a:t>
                </a:r>
                <a:r>
                  <a:rPr lang="sv-SE" sz="1800" dirty="0"/>
                  <a:t>,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unique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maximizer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exists</a:t>
                </a:r>
                <a:endParaRPr lang="sv-SE" sz="1800" dirty="0"/>
              </a:p>
              <a:p>
                <a:r>
                  <a:rPr lang="sv-SE" sz="2400" dirty="0"/>
                  <a:t>To </a:t>
                </a:r>
                <a:r>
                  <a:rPr lang="sv-SE" sz="2400" dirty="0" err="1"/>
                  <a:t>maximize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loglikelihood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used</a:t>
                </a:r>
                <a:endParaRPr lang="sv-SE" sz="2400" dirty="0"/>
              </a:p>
              <a:p>
                <a:pPr lvl="1"/>
                <a:r>
                  <a:rPr lang="sv-SE" sz="1800" dirty="0" err="1"/>
                  <a:t>Newton’s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method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traditionally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(</a:t>
                </a:r>
                <a:r>
                  <a:rPr lang="sv-SE" sz="1800" dirty="0" err="1"/>
                  <a:t>Iterative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Reweighted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Least</a:t>
                </a:r>
                <a:r>
                  <a:rPr lang="sv-SE" sz="1800" dirty="0"/>
                  <a:t> Squares)</a:t>
                </a:r>
              </a:p>
              <a:p>
                <a:pPr lvl="1"/>
                <a:r>
                  <a:rPr lang="sv-SE" sz="1800" dirty="0" err="1"/>
                  <a:t>Steepest</a:t>
                </a:r>
                <a:r>
                  <a:rPr lang="sv-SE" sz="1800" dirty="0"/>
                  <a:t> </a:t>
                </a:r>
                <a:r>
                  <a:rPr lang="sv-SE" sz="1800" dirty="0" err="1"/>
                  <a:t>descent,Quasi</a:t>
                </a:r>
                <a:r>
                  <a:rPr lang="sv-SE" sz="1800" dirty="0"/>
                  <a:t>-newton </a:t>
                </a:r>
                <a:r>
                  <a:rPr lang="sv-SE" sz="1800" dirty="0" err="1"/>
                  <a:t>methods</a:t>
                </a:r>
                <a:r>
                  <a:rPr lang="sv-SE" sz="1800" dirty="0"/>
                  <a:t>…</a:t>
                </a:r>
              </a:p>
              <a:p>
                <a:pPr marL="0" indent="0">
                  <a:buNone/>
                </a:pPr>
                <a:r>
                  <a:rPr lang="sv-SE" sz="2000" b="1" dirty="0" err="1">
                    <a:solidFill>
                      <a:srgbClr val="0070C0"/>
                    </a:solidFill>
                  </a:rPr>
                  <a:t>Estimation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sv-SE" sz="2000" dirty="0"/>
                  <a:t>For new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sv-SE" sz="2000" dirty="0"/>
                  <a:t>, </a:t>
                </a:r>
                <a:r>
                  <a:rPr lang="sv-SE" sz="2000" dirty="0" err="1"/>
                  <a:t>estimate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]</m:t>
                    </m:r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/>
                  <a:t>classify</a:t>
                </a:r>
                <a:r>
                  <a:rPr lang="sv-SE" sz="2000" dirty="0"/>
                  <a:t>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sv-SE" sz="2000" i="1">
                                <a:latin typeface="Cambria Math"/>
                              </a:rPr>
                              <m:t>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v-SE" sz="2000">
                                        <a:latin typeface="Cambria Math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sv-SE" sz="2000" i="1">
                                        <a:latin typeface="Cambria Math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sv-SE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sv-SE" sz="2000" dirty="0"/>
              </a:p>
              <a:p>
                <a:endParaRPr lang="sv-SE" sz="2000" dirty="0"/>
              </a:p>
              <a:p>
                <a:pPr marL="0" indent="0">
                  <a:buNone/>
                </a:pPr>
                <a:r>
                  <a:rPr lang="sv-SE" sz="2000" dirty="0">
                    <a:solidFill>
                      <a:srgbClr val="C00000"/>
                    </a:solidFill>
                  </a:rPr>
                  <a:t>Decision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boundaries</a:t>
                </a:r>
                <a:r>
                  <a:rPr lang="sv-SE" sz="2000" dirty="0">
                    <a:solidFill>
                      <a:srgbClr val="C0000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of</a:t>
                </a:r>
                <a:r>
                  <a:rPr lang="sv-SE" sz="2000" dirty="0">
                    <a:solidFill>
                      <a:srgbClr val="C00000"/>
                    </a:solidFill>
                  </a:rPr>
                  <a:t> logistic regression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are</a:t>
                </a:r>
                <a:r>
                  <a:rPr lang="sv-SE" sz="2000" dirty="0">
                    <a:solidFill>
                      <a:srgbClr val="C0000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linear</a:t>
                </a:r>
                <a:endParaRPr lang="sv-SE" sz="2000" dirty="0">
                  <a:solidFill>
                    <a:srgbClr val="C00000"/>
                  </a:solidFill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 b="-2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109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Elements </a:t>
            </a:r>
            <a:r>
              <a:rPr lang="sv-SE" dirty="0" err="1"/>
              <a:t>of</a:t>
            </a:r>
            <a:r>
              <a:rPr lang="sv-SE" dirty="0"/>
              <a:t> decision </a:t>
            </a:r>
            <a:r>
              <a:rPr lang="sv-SE" dirty="0" err="1"/>
              <a:t>theory</a:t>
            </a:r>
            <a:endParaRPr lang="sv-SE" dirty="0"/>
          </a:p>
          <a:p>
            <a:r>
              <a:rPr lang="sv-SE" dirty="0" err="1"/>
              <a:t>Logistic</a:t>
            </a:r>
            <a:r>
              <a:rPr lang="sv-SE" dirty="0"/>
              <a:t> regression</a:t>
            </a:r>
          </a:p>
          <a:p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186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/>
              <a:t>In R, </a:t>
            </a:r>
            <a:r>
              <a:rPr lang="sv-SE" sz="2000" dirty="0" err="1"/>
              <a:t>use</a:t>
            </a:r>
            <a:r>
              <a:rPr lang="sv-SE" sz="2000" dirty="0"/>
              <a:t> </a:t>
            </a:r>
            <a:r>
              <a:rPr lang="sv-SE" sz="2000" dirty="0" err="1"/>
              <a:t>glm</a:t>
            </a:r>
            <a:r>
              <a:rPr lang="sv-SE" sz="2000" dirty="0"/>
              <a:t>()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family</a:t>
            </a:r>
            <a:r>
              <a:rPr lang="sv-SE" sz="2000" dirty="0"/>
              <a:t>=”</a:t>
            </a:r>
            <a:r>
              <a:rPr lang="sv-SE" sz="2000" dirty="0" err="1"/>
              <a:t>binomial</a:t>
            </a:r>
            <a:r>
              <a:rPr lang="sv-SE" sz="2000" dirty="0"/>
              <a:t>”</a:t>
            </a:r>
          </a:p>
          <a:p>
            <a:pPr lvl="1"/>
            <a:r>
              <a:rPr lang="sv-SE" sz="1800" dirty="0" err="1"/>
              <a:t>Predicted</a:t>
            </a:r>
            <a:r>
              <a:rPr lang="sv-SE" sz="1800" dirty="0"/>
              <a:t> </a:t>
            </a:r>
            <a:r>
              <a:rPr lang="sv-SE" sz="1800" dirty="0" err="1"/>
              <a:t>probabilities</a:t>
            </a:r>
            <a:r>
              <a:rPr lang="sv-SE" sz="1800" dirty="0"/>
              <a:t>: </a:t>
            </a:r>
            <a:r>
              <a:rPr lang="sv-SE" sz="1800" dirty="0" err="1"/>
              <a:t>predict</a:t>
            </a:r>
            <a:r>
              <a:rPr lang="sv-SE" sz="1800" dirty="0"/>
              <a:t>(</a:t>
            </a:r>
            <a:r>
              <a:rPr lang="sv-SE" sz="1800" dirty="0" err="1"/>
              <a:t>fit,newdata</a:t>
            </a:r>
            <a:r>
              <a:rPr lang="sv-SE" sz="1800" dirty="0"/>
              <a:t>, </a:t>
            </a:r>
            <a:r>
              <a:rPr lang="sv-SE" sz="1800" dirty="0" err="1"/>
              <a:t>type</a:t>
            </a:r>
            <a:r>
              <a:rPr lang="sv-SE" sz="1800" dirty="0"/>
              <a:t>=”</a:t>
            </a:r>
            <a:r>
              <a:rPr lang="sv-SE" sz="1800" dirty="0" err="1"/>
              <a:t>response</a:t>
            </a:r>
            <a:r>
              <a:rPr lang="sv-SE" sz="1800" dirty="0"/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282572" y="308857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Original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0885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Classified</a:t>
            </a:r>
            <a:r>
              <a:rPr lang="sv-SE" b="1" dirty="0"/>
              <a:t>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515183"/>
            <a:ext cx="43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/>
              <a:t>Equipment=f(</a:t>
            </a:r>
            <a:r>
              <a:rPr lang="sv-SE" dirty="0" err="1"/>
              <a:t>Year</a:t>
            </a:r>
            <a:r>
              <a:rPr lang="sv-SE" dirty="0"/>
              <a:t>, </a:t>
            </a:r>
            <a:r>
              <a:rPr lang="sv-SE" dirty="0" err="1"/>
              <a:t>mileage</a:t>
            </a:r>
            <a:r>
              <a:rPr lang="sv-SE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2" y="3717032"/>
            <a:ext cx="3153841" cy="269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67475"/>
            <a:ext cx="3240360" cy="277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Quadratic</a:t>
            </a:r>
            <a:r>
              <a:rPr lang="sv-SE" dirty="0"/>
              <a:t> </a:t>
            </a:r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Generative </a:t>
                </a:r>
                <a:r>
                  <a:rPr lang="sv-SE" sz="2400" dirty="0" err="1"/>
                  <a:t>classifier</a:t>
                </a:r>
                <a:endParaRPr lang="sv-SE" sz="2400" dirty="0"/>
              </a:p>
              <a:p>
                <a:r>
                  <a:rPr lang="sv-SE" sz="2400" dirty="0"/>
                  <a:t>Main </a:t>
                </a:r>
                <a:r>
                  <a:rPr lang="sv-SE" sz="2400" dirty="0" err="1"/>
                  <a:t>assumptions</a:t>
                </a:r>
                <a:r>
                  <a:rPr lang="sv-SE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sv-SE" sz="2000" b="1" dirty="0"/>
                  <a:t> </a:t>
                </a:r>
                <a:r>
                  <a:rPr lang="sv-SE" sz="2000" dirty="0"/>
                  <a:t>is </a:t>
                </a:r>
                <a:r>
                  <a:rPr lang="sv-SE" sz="2000" dirty="0" err="1"/>
                  <a:t>now</a:t>
                </a:r>
                <a:r>
                  <a:rPr lang="sv-SE" sz="2000" dirty="0"/>
                  <a:t> </a:t>
                </a:r>
                <a:r>
                  <a:rPr lang="sv-SE" sz="2000" b="1" dirty="0"/>
                  <a:t>random</a:t>
                </a:r>
                <a:r>
                  <a:rPr lang="sv-SE" sz="2000" dirty="0"/>
                  <a:t> as </a:t>
                </a:r>
                <a:r>
                  <a:rPr lang="sv-SE" sz="2000" dirty="0" err="1"/>
                  <a:t>well</a:t>
                </a:r>
                <a:r>
                  <a:rPr lang="sv-SE" sz="2000" dirty="0"/>
                  <a:t> as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𝑦</m:t>
                    </m:r>
                  </m:oMath>
                </a14:m>
                <a:endParaRPr lang="sv-SE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𝑁</m:t>
                      </m:r>
                      <m:r>
                        <a:rPr lang="sv-SE" sz="2400" b="1" i="1" smtClean="0">
                          <a:latin typeface="Cambria Math"/>
                        </a:rPr>
                        <m:t>(</m:t>
                      </m:r>
                      <m:r>
                        <a:rPr lang="sv-SE" sz="2400" b="1" i="1" smtClean="0">
                          <a:latin typeface="Cambria Math"/>
                        </a:rPr>
                        <m:t>𝒙</m:t>
                      </m:r>
                      <m:r>
                        <a:rPr lang="sv-SE" sz="2400" b="1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sv-SE" sz="24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sv-SE" sz="24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sv-SE" sz="24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sv-SE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6" y="4005064"/>
            <a:ext cx="3350774" cy="25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23" y="4023065"/>
            <a:ext cx="3292106" cy="24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3848" y="3429000"/>
                <a:ext cx="3622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sv-SE" dirty="0"/>
                  <a:t>Unknown parameters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/>
                      </a:rPr>
                      <m:t>𝜽</m:t>
                    </m:r>
                    <m:r>
                      <a:rPr lang="sv-SE" b="1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>
                        <a:latin typeface="Cambria Math"/>
                      </a:rPr>
                      <m:t>}</m:t>
                    </m:r>
                  </m:oMath>
                </a14:m>
                <a:endParaRPr lang="sv-SE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29000"/>
                <a:ext cx="3622979" cy="369332"/>
              </a:xfrm>
              <a:prstGeom prst="rect">
                <a:avLst/>
              </a:prstGeom>
              <a:blipFill>
                <a:blip r:embed="rId5"/>
                <a:stretch>
                  <a:fillRect l="-1515" t="-10000" b="-25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75944" y="6426629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Probabilistic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Learning by Murphy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6460970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Probabilistic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Learning by Murphy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09" y="1831522"/>
            <a:ext cx="2205692" cy="15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4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Quadratic</a:t>
            </a:r>
            <a:r>
              <a:rPr lang="sv-SE" dirty="0"/>
              <a:t> </a:t>
            </a:r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If parameters </a:t>
                </a:r>
                <a:r>
                  <a:rPr lang="sv-SE" dirty="0" err="1"/>
                  <a:t>are</a:t>
                </a:r>
                <a:r>
                  <a:rPr lang="sv-SE" dirty="0"/>
                  <a:t> estimated, </a:t>
                </a:r>
                <a:r>
                  <a:rPr lang="sv-SE" dirty="0" err="1"/>
                  <a:t>classify</a:t>
                </a:r>
                <a:r>
                  <a:rPr lang="sv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 dirty="0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sv-SE" b="1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dirty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dirty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sv-SE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sv-SE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sv-SE" b="1" dirty="0"/>
              </a:p>
              <a:p>
                <a:pPr marL="0" indent="0">
                  <a:buNone/>
                </a:pPr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3215737" cy="260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31496" y="5849127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Probabilistic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Learning by Murphy</a:t>
            </a:r>
          </a:p>
        </p:txBody>
      </p:sp>
    </p:spTree>
    <p:extLst>
      <p:ext uri="{BB962C8B-B14F-4D97-AF65-F5344CB8AC3E}">
        <p14:creationId xmlns:p14="http://schemas.microsoft.com/office/powerpoint/2010/main" val="198490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Assumtion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sv-SE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sv-SE" sz="2800" b="0" i="0" smtClean="0">
                        <a:latin typeface="Cambria Math"/>
                      </a:rPr>
                      <m:t>Σ</m:t>
                    </m:r>
                    <m:r>
                      <a:rPr lang="sv-SE" sz="2800" b="0" i="1" smtClean="0">
                        <a:latin typeface="Cambria Math"/>
                      </a:rPr>
                      <m:t>, </m:t>
                    </m:r>
                    <m:r>
                      <a:rPr lang="sv-SE" sz="2800" b="0" i="1" smtClean="0">
                        <a:latin typeface="Cambria Math"/>
                      </a:rPr>
                      <m:t>𝑖</m:t>
                    </m:r>
                    <m:r>
                      <a:rPr lang="sv-SE" sz="2800" b="0" i="1" smtClean="0">
                        <a:latin typeface="Cambria Math"/>
                      </a:rPr>
                      <m:t>=1,…</m:t>
                    </m:r>
                    <m:r>
                      <a:rPr lang="sv-SE" sz="2800" b="0" i="1" smtClean="0">
                        <a:latin typeface="Cambria Math"/>
                      </a:rPr>
                      <m:t>𝐾</m:t>
                    </m:r>
                  </m:oMath>
                </a14:m>
                <a:endParaRPr lang="sv-SE" sz="2800" b="0" dirty="0"/>
              </a:p>
              <a:p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|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𝑠𝑜𝑓𝑡𝑚𝑎𝑥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sv-SE" sz="2400" b="0" i="1" smtClean="0">
                        <a:latin typeface="Cambria Math"/>
                      </a:rPr>
                      <m:t>𝑥</m:t>
                    </m:r>
                    <m:r>
                      <a:rPr lang="sv-S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0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exactly</a:t>
                </a:r>
                <a:r>
                  <a:rPr lang="sv-SE" sz="2400" dirty="0">
                    <a:sym typeface="Wingdings" panose="05000000000000000000" pitchFamily="2" charset="2"/>
                  </a:rPr>
                  <a:t> the same form as the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sz="2400" b="1" i="1" smtClean="0">
                            <a:latin typeface="Cambria Math"/>
                            <a:sym typeface="Wingdings" panose="05000000000000000000" pitchFamily="2" charset="2"/>
                          </a:rPr>
                          <m:t>𝝁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1" i="1" smtClean="0">
                            <a:latin typeface="Cambria Math"/>
                            <a:sym typeface="Wingdings" panose="05000000000000000000" pitchFamily="2" charset="2"/>
                          </a:rPr>
                          <m:t>𝝁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func>
                      <m:func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sv-SE" sz="24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1" i="0" smtClean="0">
                            <a:latin typeface="Cambria Math"/>
                            <a:sym typeface="Wingdings" panose="05000000000000000000" pitchFamily="2" charset="2"/>
                          </a:rPr>
                          <m:t>𝚺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1" i="1" smtClean="0">
                            <a:latin typeface="Cambria Math"/>
                            <a:sym typeface="Wingdings" panose="05000000000000000000" pitchFamily="2" charset="2"/>
                          </a:rPr>
                          <m:t>𝝁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sv-SE" sz="2400" dirty="0">
                  <a:sym typeface="Wingdings" panose="05000000000000000000" pitchFamily="2" charset="2"/>
                </a:endParaRPr>
              </a:p>
              <a:p>
                <a:endParaRPr lang="sv-SE" sz="2800" dirty="0">
                  <a:sym typeface="Wingdings" panose="05000000000000000000" pitchFamily="2" charset="2"/>
                </a:endParaRPr>
              </a:p>
              <a:p>
                <a:r>
                  <a:rPr lang="sv-SE" sz="2800" dirty="0">
                    <a:sym typeface="Wingdings" panose="05000000000000000000" pitchFamily="2" charset="2"/>
                  </a:rPr>
                  <a:t>Decision </a:t>
                </a:r>
                <a:r>
                  <a:rPr lang="sv-SE" sz="2800" dirty="0" err="1">
                    <a:sym typeface="Wingdings" panose="05000000000000000000" pitchFamily="2" charset="2"/>
                  </a:rPr>
                  <a:t>boundaries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are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linear</a:t>
                </a:r>
                <a:endParaRPr lang="sv-SE" sz="2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Discriminant</a:t>
                </a:r>
                <a:r>
                  <a:rPr lang="sv-SE" sz="24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function</a:t>
                </a:r>
                <a:r>
                  <a:rPr lang="sv-SE" sz="2400" dirty="0"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buNone/>
                </a:pPr>
                <a:endParaRPr lang="sv-SE" sz="2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661248"/>
            <a:ext cx="4629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13" y="3180205"/>
            <a:ext cx="3146858" cy="249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5577891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Probabilistic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Learning by Murphy</a:t>
            </a:r>
          </a:p>
        </p:txBody>
      </p:sp>
    </p:spTree>
    <p:extLst>
      <p:ext uri="{BB962C8B-B14F-4D97-AF65-F5344CB8AC3E}">
        <p14:creationId xmlns:p14="http://schemas.microsoft.com/office/powerpoint/2010/main" val="131760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Difference LDA vs logistic regression??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Coefficients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will</a:t>
                </a:r>
                <a:r>
                  <a:rPr lang="sv-SE" sz="2000" dirty="0">
                    <a:sym typeface="Wingdings" panose="05000000000000000000" pitchFamily="2" charset="2"/>
                  </a:rPr>
                  <a:t> be estimated </a:t>
                </a:r>
                <a:r>
                  <a:rPr lang="sv-SE" sz="2000" dirty="0" err="1">
                    <a:sym typeface="Wingdings" panose="05000000000000000000" pitchFamily="2" charset="2"/>
                  </a:rPr>
                  <a:t>differently</a:t>
                </a:r>
                <a:r>
                  <a:rPr lang="sv-SE" sz="2000" dirty="0">
                    <a:sym typeface="Wingdings" panose="05000000000000000000" pitchFamily="2" charset="2"/>
                  </a:rPr>
                  <a:t>! (</a:t>
                </a:r>
                <a:r>
                  <a:rPr lang="sv-SE" sz="2000" dirty="0" err="1">
                    <a:sym typeface="Wingdings" panose="05000000000000000000" pitchFamily="2" charset="2"/>
                  </a:rPr>
                  <a:t>models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are</a:t>
                </a:r>
                <a:r>
                  <a:rPr lang="sv-SE" sz="2000" dirty="0">
                    <a:sym typeface="Wingdings" panose="05000000000000000000" pitchFamily="2" charset="2"/>
                  </a:rPr>
                  <a:t> different)</a:t>
                </a:r>
              </a:p>
              <a:p>
                <a:r>
                  <a:rPr lang="sv-SE" sz="2800" dirty="0" err="1"/>
                  <a:t>How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estimate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coefficients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find</a:t>
                </a:r>
                <a:r>
                  <a:rPr lang="sv-SE" sz="2400" dirty="0"/>
                  <a:t> MLE.</a:t>
                </a:r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pPr marL="457200" lvl="1" indent="0">
                  <a:buNone/>
                </a:pPr>
                <a:r>
                  <a:rPr lang="sv-SE" sz="2400" b="0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sv-SE" sz="2400">
                            <a:latin typeface="Cambria Math"/>
                          </a:rPr>
                          <m:t>Σ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sv-SE" sz="2400" b="0" i="1" smtClean="0">
                            <a:latin typeface="Cambria Math"/>
                          </a:rPr>
                          <m:t>∑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𝑐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sv-SE" sz="2400" b="0" i="0" smtClean="0">
                                <a:latin typeface="Cambria Math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</a:p>
              <a:p>
                <a:pPr lvl="1"/>
                <a:r>
                  <a:rPr lang="sv-SE" sz="2400" dirty="0" err="1"/>
                  <a:t>Sample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sample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covariance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MLE!</a:t>
                </a:r>
              </a:p>
              <a:p>
                <a:pPr lvl="1"/>
                <a:r>
                  <a:rPr lang="sv-SE" sz="2400" dirty="0"/>
                  <a:t>If </a:t>
                </a:r>
                <a:r>
                  <a:rPr lang="sv-SE" sz="2400" dirty="0" err="1"/>
                  <a:t>class</a:t>
                </a:r>
                <a:r>
                  <a:rPr lang="sv-SE" sz="2400" dirty="0"/>
                  <a:t> priors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parameters (</a:t>
                </a:r>
                <a:r>
                  <a:rPr lang="sv-SE" sz="2400" b="1" dirty="0"/>
                  <a:t>proportional priors</a:t>
                </a:r>
                <a:r>
                  <a:rPr lang="sv-SE" sz="2400" dirty="0"/>
                  <a:t>),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anose="05000000000000000000" pitchFamily="2" charset="2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𝑐</m:t>
                          </m:r>
                        </m:sub>
                      </m:sSub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78" b="-566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6349454" cy="88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6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and QDA: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Syntax in R, library </a:t>
            </a:r>
            <a:r>
              <a:rPr lang="en-US" sz="2800" b="1" dirty="0"/>
              <a:t>MASS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25</a:t>
            </a:fld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539552" y="270892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lda</a:t>
            </a:r>
            <a:r>
              <a:rPr lang="sv-SE" dirty="0"/>
              <a:t>(</a:t>
            </a:r>
            <a:r>
              <a:rPr lang="sv-SE" dirty="0" err="1"/>
              <a:t>formula</a:t>
            </a:r>
            <a:r>
              <a:rPr lang="sv-SE" dirty="0"/>
              <a:t>, data, ..., </a:t>
            </a:r>
            <a:r>
              <a:rPr lang="sv-SE" dirty="0" err="1"/>
              <a:t>subset</a:t>
            </a:r>
            <a:r>
              <a:rPr lang="sv-SE" dirty="0"/>
              <a:t>, </a:t>
            </a:r>
            <a:r>
              <a:rPr lang="sv-SE" dirty="0" err="1"/>
              <a:t>na.action</a:t>
            </a:r>
            <a:r>
              <a:rPr lang="sv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Prior –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probabiliies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Subset</a:t>
            </a:r>
            <a:r>
              <a:rPr lang="sv-SE" dirty="0"/>
              <a:t> – </a:t>
            </a:r>
            <a:r>
              <a:rPr lang="sv-SE" dirty="0" err="1"/>
              <a:t>indices</a:t>
            </a:r>
            <a:r>
              <a:rPr lang="sv-SE" dirty="0"/>
              <a:t>,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data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used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sv-SE" dirty="0" err="1"/>
              <a:t>qda</a:t>
            </a:r>
            <a:r>
              <a:rPr lang="sv-SE" dirty="0"/>
              <a:t>(</a:t>
            </a:r>
            <a:r>
              <a:rPr lang="sv-SE" dirty="0" err="1"/>
              <a:t>formula</a:t>
            </a:r>
            <a:r>
              <a:rPr lang="sv-SE" dirty="0"/>
              <a:t>, data, ..., </a:t>
            </a:r>
            <a:r>
              <a:rPr lang="sv-SE" dirty="0" err="1"/>
              <a:t>subset</a:t>
            </a:r>
            <a:r>
              <a:rPr lang="sv-SE" dirty="0"/>
              <a:t>, </a:t>
            </a:r>
            <a:r>
              <a:rPr lang="sv-SE" dirty="0" err="1"/>
              <a:t>na.action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 err="1"/>
              <a:t>predict</a:t>
            </a:r>
            <a:r>
              <a:rPr lang="sv-SE" dirty="0"/>
              <a:t>(..)</a:t>
            </a:r>
          </a:p>
        </p:txBody>
      </p:sp>
    </p:spTree>
    <p:extLst>
      <p:ext uri="{BB962C8B-B14F-4D97-AF65-F5344CB8AC3E}">
        <p14:creationId xmlns:p14="http://schemas.microsoft.com/office/powerpoint/2010/main" val="128922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LDA: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26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1772816"/>
            <a:ext cx="4951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resLDA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Equipment~Mileage+Year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resLDA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5110747" cy="304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08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LDA: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Misclassified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27</a:t>
            </a:fld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016873"/>
            <a:ext cx="3401329" cy="91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60944" y="186474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mydata$Year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mydata$Mileage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col=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Pred$class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)+1,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=21,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Pred$class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)+1, main="Prediction")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26" y="3016873"/>
            <a:ext cx="3316736" cy="30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35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LDA </a:t>
            </a:r>
            <a:r>
              <a:rPr lang="sv-SE" sz="3600" dirty="0" err="1"/>
              <a:t>versus</a:t>
            </a:r>
            <a:r>
              <a:rPr lang="sv-SE" sz="3600" dirty="0"/>
              <a:t>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/>
              <a:t>Generative </a:t>
            </a:r>
            <a:r>
              <a:rPr lang="sv-SE" sz="2400" dirty="0" err="1"/>
              <a:t>classifiers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easier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fit, </a:t>
            </a:r>
            <a:r>
              <a:rPr lang="sv-SE" sz="2400" dirty="0" err="1"/>
              <a:t>discriminative</a:t>
            </a:r>
            <a:r>
              <a:rPr lang="sv-SE" sz="2400" dirty="0"/>
              <a:t> </a:t>
            </a:r>
            <a:r>
              <a:rPr lang="sv-SE" sz="2400" dirty="0" err="1"/>
              <a:t>involve</a:t>
            </a:r>
            <a:r>
              <a:rPr lang="sv-SE" sz="2400" dirty="0"/>
              <a:t> </a:t>
            </a:r>
            <a:r>
              <a:rPr lang="sv-SE" sz="2400" dirty="0" err="1"/>
              <a:t>numeric</a:t>
            </a:r>
            <a:r>
              <a:rPr lang="sv-SE" sz="2400" dirty="0"/>
              <a:t> </a:t>
            </a:r>
            <a:r>
              <a:rPr lang="sv-SE" sz="2400" dirty="0" err="1"/>
              <a:t>optimization</a:t>
            </a:r>
            <a:endParaRPr lang="sv-SE" sz="2400" dirty="0"/>
          </a:p>
          <a:p>
            <a:r>
              <a:rPr lang="sv-SE" sz="2400" dirty="0"/>
              <a:t>LDA and Logistic </a:t>
            </a:r>
            <a:r>
              <a:rPr lang="sv-SE" sz="2400" dirty="0" err="1"/>
              <a:t>have</a:t>
            </a:r>
            <a:r>
              <a:rPr lang="sv-SE" sz="2400" dirty="0"/>
              <a:t> same </a:t>
            </a:r>
            <a:r>
              <a:rPr lang="sv-SE" sz="2400" dirty="0" err="1"/>
              <a:t>model</a:t>
            </a:r>
            <a:r>
              <a:rPr lang="sv-SE" sz="2400" dirty="0"/>
              <a:t> form </a:t>
            </a:r>
            <a:r>
              <a:rPr lang="sv-SE" sz="2400" dirty="0" err="1"/>
              <a:t>but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fit </a:t>
            </a:r>
            <a:r>
              <a:rPr lang="sv-SE" sz="2400" dirty="0" err="1"/>
              <a:t>differently</a:t>
            </a:r>
            <a:endParaRPr lang="sv-SE" sz="2400" dirty="0"/>
          </a:p>
          <a:p>
            <a:r>
              <a:rPr lang="sv-SE" sz="2400" dirty="0"/>
              <a:t>LDA has stronger </a:t>
            </a:r>
            <a:r>
              <a:rPr lang="sv-SE" sz="2400" dirty="0" err="1"/>
              <a:t>assumptions</a:t>
            </a:r>
            <a:r>
              <a:rPr lang="sv-SE" sz="2400" dirty="0"/>
              <a:t> </a:t>
            </a:r>
            <a:r>
              <a:rPr lang="sv-SE" sz="2400" dirty="0" err="1"/>
              <a:t>than</a:t>
            </a:r>
            <a:r>
              <a:rPr lang="sv-SE" sz="2400" dirty="0"/>
              <a:t> Logistic, </a:t>
            </a:r>
            <a:r>
              <a:rPr lang="sv-SE" sz="2400" dirty="0" err="1"/>
              <a:t>some</a:t>
            </a:r>
            <a:r>
              <a:rPr lang="sv-SE" sz="2400" dirty="0"/>
              <a:t> </a:t>
            </a:r>
            <a:r>
              <a:rPr lang="sv-SE" sz="2400" dirty="0" err="1"/>
              <a:t>other</a:t>
            </a:r>
            <a:r>
              <a:rPr lang="sv-SE" sz="2400" dirty="0"/>
              <a:t> generative </a:t>
            </a:r>
            <a:r>
              <a:rPr lang="sv-SE" sz="2400" dirty="0" err="1"/>
              <a:t>classifiers</a:t>
            </a:r>
            <a:r>
              <a:rPr lang="sv-SE" sz="2400" dirty="0"/>
              <a:t> </a:t>
            </a:r>
            <a:r>
              <a:rPr lang="sv-SE" sz="2400" dirty="0" err="1"/>
              <a:t>lead</a:t>
            </a:r>
            <a:r>
              <a:rPr lang="sv-SE" sz="2400" dirty="0"/>
              <a:t> </a:t>
            </a:r>
            <a:r>
              <a:rPr lang="sv-SE" sz="2400" dirty="0" err="1"/>
              <a:t>also</a:t>
            </a:r>
            <a:r>
              <a:rPr lang="sv-SE" sz="2400" dirty="0"/>
              <a:t> to </a:t>
            </a:r>
            <a:r>
              <a:rPr lang="sv-SE" sz="2400" dirty="0" err="1"/>
              <a:t>logistic</a:t>
            </a:r>
            <a:r>
              <a:rPr lang="sv-SE" sz="2400" dirty="0"/>
              <a:t> expression</a:t>
            </a:r>
          </a:p>
          <a:p>
            <a:r>
              <a:rPr lang="sv-SE" sz="2400" dirty="0"/>
              <a:t>New </a:t>
            </a:r>
            <a:r>
              <a:rPr lang="sv-SE" sz="2400" dirty="0" err="1"/>
              <a:t>class</a:t>
            </a:r>
            <a:r>
              <a:rPr lang="sv-SE" sz="2400" dirty="0"/>
              <a:t> in the data?</a:t>
            </a:r>
          </a:p>
          <a:p>
            <a:pPr lvl="1"/>
            <a:r>
              <a:rPr lang="sv-SE" sz="2000" dirty="0"/>
              <a:t>Logistic: fit </a:t>
            </a:r>
            <a:r>
              <a:rPr lang="sv-SE" sz="2000" dirty="0" err="1"/>
              <a:t>model</a:t>
            </a:r>
            <a:r>
              <a:rPr lang="sv-SE" sz="2000" dirty="0"/>
              <a:t> </a:t>
            </a:r>
            <a:r>
              <a:rPr lang="sv-SE" sz="2000" dirty="0" err="1"/>
              <a:t>again</a:t>
            </a:r>
            <a:endParaRPr lang="sv-SE" sz="2000" dirty="0"/>
          </a:p>
          <a:p>
            <a:pPr lvl="1"/>
            <a:r>
              <a:rPr lang="sv-SE" sz="2000" dirty="0"/>
              <a:t>LDA: </a:t>
            </a:r>
            <a:r>
              <a:rPr lang="sv-SE" sz="2000" dirty="0" err="1"/>
              <a:t>estimate</a:t>
            </a:r>
            <a:r>
              <a:rPr lang="sv-SE" sz="2000" dirty="0"/>
              <a:t> new parameters from the new data</a:t>
            </a:r>
          </a:p>
          <a:p>
            <a:r>
              <a:rPr lang="sv-SE" sz="2400" dirty="0"/>
              <a:t>Logistic and LDA: </a:t>
            </a:r>
            <a:r>
              <a:rPr lang="sv-SE" sz="2400" dirty="0" err="1"/>
              <a:t>complex</a:t>
            </a:r>
            <a:r>
              <a:rPr lang="sv-SE" sz="2400" dirty="0"/>
              <a:t> data fits </a:t>
            </a:r>
            <a:r>
              <a:rPr lang="sv-SE" sz="2400" dirty="0" err="1"/>
              <a:t>badly</a:t>
            </a:r>
            <a:r>
              <a:rPr lang="sv-SE" sz="2400" dirty="0"/>
              <a:t> </a:t>
            </a:r>
            <a:r>
              <a:rPr lang="sv-SE" sz="2400" dirty="0" err="1"/>
              <a:t>unless</a:t>
            </a:r>
            <a:r>
              <a:rPr lang="sv-SE" sz="2400" dirty="0"/>
              <a:t> interactions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included</a:t>
            </a:r>
            <a:endParaRPr lang="sv-SE" sz="2400" dirty="0"/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2348880"/>
            <a:ext cx="29432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10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/>
              <a:t>LDA </a:t>
            </a:r>
            <a:r>
              <a:rPr lang="sv-SE" sz="3600" dirty="0" err="1"/>
              <a:t>versus</a:t>
            </a:r>
            <a:r>
              <a:rPr lang="sv-SE" sz="3600" dirty="0"/>
              <a:t>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LDA (and </a:t>
                </a:r>
                <a:r>
                  <a:rPr lang="sv-SE" sz="2400" dirty="0" err="1"/>
                  <a:t>other</a:t>
                </a:r>
                <a:r>
                  <a:rPr lang="sv-SE" sz="2400" dirty="0"/>
                  <a:t> generative </a:t>
                </a:r>
                <a:r>
                  <a:rPr lang="sv-SE" sz="2400" dirty="0" err="1"/>
                  <a:t>classifiers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handle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missing</a:t>
                </a:r>
                <a:r>
                  <a:rPr lang="sv-SE" sz="2400" dirty="0"/>
                  <a:t> data </a:t>
                </a:r>
                <a:r>
                  <a:rPr lang="sv-SE" sz="2400" dirty="0" err="1"/>
                  <a:t>easier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/>
                  <a:t>Standardization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generated</a:t>
                </a:r>
                <a:r>
                  <a:rPr lang="sv-SE" sz="2400" dirty="0"/>
                  <a:t> inputs:</a:t>
                </a:r>
              </a:p>
              <a:p>
                <a:pPr lvl="1"/>
                <a:r>
                  <a:rPr lang="sv-SE" sz="2000" dirty="0"/>
                  <a:t>Not a problem for Logistic</a:t>
                </a:r>
              </a:p>
              <a:p>
                <a:pPr lvl="1"/>
                <a:r>
                  <a:rPr lang="sv-SE" sz="2000" dirty="0"/>
                  <a:t>May </a:t>
                </a:r>
                <a:r>
                  <a:rPr lang="sv-SE" sz="2000" dirty="0" err="1"/>
                  <a:t>affect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performance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LDA in a </a:t>
                </a:r>
                <a:r>
                  <a:rPr lang="sv-SE" sz="2000" dirty="0" err="1"/>
                  <a:t>complex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way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Outliers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affect</a:t>
                </a:r>
                <a:r>
                  <a:rPr lang="sv-SE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>
                    <a:sym typeface="Wingdings" pitchFamily="2" charset="2"/>
                  </a:rPr>
                  <a:t> </a:t>
                </a:r>
                <a:r>
                  <a:rPr lang="sv-SE" sz="2400" dirty="0"/>
                  <a:t>LDA is not robust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gross </a:t>
                </a:r>
                <a:r>
                  <a:rPr lang="sv-SE" sz="2400" dirty="0" err="1"/>
                  <a:t>outliers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en-US" sz="2400" dirty="0"/>
                  <a:t>LDA is often a good classification method even if the assumption of normality and common covariance matrix are not satisfied.</a:t>
                </a:r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437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779096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data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=1…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sv-SE" sz="2000" b="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1800" b="0" i="1" smtClean="0">
                            <a:latin typeface="Cambria Math"/>
                          </a:rPr>
                          <m:t>=</m:t>
                        </m:r>
                        <m:r>
                          <a:rPr lang="sv-SE" sz="1800" b="0" i="1" smtClean="0">
                            <a:latin typeface="Cambria Math"/>
                          </a:rPr>
                          <m:t>𝑌</m:t>
                        </m:r>
                        <m:r>
                          <a:rPr lang="sv-SE" sz="1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1800" b="0" i="1" smtClean="0">
                            <a:latin typeface="Cambria Math"/>
                          </a:rPr>
                          <m:t>)</m:t>
                        </m:r>
                        <m:r>
                          <a:rPr lang="sv-SE" sz="1800" i="1">
                            <a:latin typeface="Cambria Math"/>
                          </a:rPr>
                          <m:t>=</m:t>
                        </m:r>
                        <m:r>
                          <a:rPr lang="sv-SE" sz="1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1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sv-SE" sz="1800" b="1" i="1"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Class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=(</m:t>
                        </m:r>
                        <m:r>
                          <a:rPr lang="sv-SE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Classification problem:</a:t>
                </a:r>
              </a:p>
              <a:p>
                <a:r>
                  <a:rPr lang="en-US" sz="2000" dirty="0"/>
                  <a:t>Decide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000" dirty="0" err="1"/>
                  <a:t>that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maps</a:t>
                </a:r>
                <a:r>
                  <a:rPr lang="sv-SE" sz="2000" dirty="0"/>
                  <a:t> </a:t>
                </a:r>
                <a:r>
                  <a:rPr lang="sv-SE" sz="2000" b="1" dirty="0" err="1"/>
                  <a:t>any</a:t>
                </a:r>
                <a:r>
                  <a:rPr lang="sv-SE" sz="2000" b="1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into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some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class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en-US" sz="2000" b="0" i="1" dirty="0">
                  <a:latin typeface="Cambria Math"/>
                </a:endParaRPr>
              </a:p>
              <a:p>
                <a:pPr lvl="1"/>
                <a:r>
                  <a:rPr lang="en-US" sz="1600" dirty="0">
                    <a:latin typeface="Cambria Math"/>
                  </a:rPr>
                  <a:t>Decision boundary</a:t>
                </a:r>
                <a:endParaRPr lang="en-US" sz="1600" b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779096" cy="4525963"/>
              </a:xfrm>
              <a:blipFill rotWithShape="1">
                <a:blip r:embed="rId3"/>
                <a:stretch>
                  <a:fillRect l="-899" t="-1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3890207"/>
              </p:ext>
            </p:extLst>
          </p:nvPr>
        </p:nvGraphicFramePr>
        <p:xfrm>
          <a:off x="2195513" y="4005263"/>
          <a:ext cx="33750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3977654" imgH="2499360" progId="Excel.Sheet.8">
                  <p:embed/>
                </p:oleObj>
              </mc:Choice>
              <mc:Fallback>
                <p:oleObj name="Worksheet" r:id="rId4" imgW="3977654" imgH="249936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05263"/>
                        <a:ext cx="3375025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58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Classifiers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Deterministic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decide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rule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directly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maps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𝑋</m:t>
                    </m:r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/>
                  <a:t>into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sv-SE" sz="2400" dirty="0"/>
              </a:p>
              <a:p>
                <a:pPr marL="400050"/>
                <a:endParaRPr lang="sv-SE" sz="2400" dirty="0"/>
              </a:p>
              <a:p>
                <a:pPr marL="400050"/>
                <a:r>
                  <a:rPr lang="sv-SE" sz="2400" b="1" dirty="0" err="1">
                    <a:solidFill>
                      <a:srgbClr val="0070C0"/>
                    </a:solidFill>
                  </a:rPr>
                  <a:t>Probabilistic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: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𝑌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=1…</m:t>
                    </m:r>
                    <m:r>
                      <a:rPr lang="sv-SE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sv-SE" sz="2400" dirty="0"/>
              </a:p>
              <a:p>
                <a:pPr marL="57150" indent="0">
                  <a:buNone/>
                </a:pPr>
                <a:endParaRPr lang="sv-SE" sz="2400" dirty="0"/>
              </a:p>
              <a:p>
                <a:pPr marL="57150" indent="0">
                  <a:buNone/>
                </a:pPr>
                <a:r>
                  <a:rPr lang="sv-SE" sz="2400" b="1" dirty="0" err="1"/>
                  <a:t>Disanvantages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of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deterministic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classifiers</a:t>
                </a:r>
                <a:r>
                  <a:rPr lang="sv-SE" sz="2400" dirty="0"/>
                  <a:t>:</a:t>
                </a:r>
              </a:p>
              <a:p>
                <a:pPr lvl="1"/>
                <a:r>
                  <a:rPr lang="sv-SE" sz="2200" dirty="0" err="1"/>
                  <a:t>Sometimes</a:t>
                </a:r>
                <a:r>
                  <a:rPr lang="sv-SE" sz="2200" dirty="0"/>
                  <a:t> simple </a:t>
                </a:r>
                <a:r>
                  <a:rPr lang="sv-SE" sz="2200" dirty="0" err="1"/>
                  <a:t>mapping</a:t>
                </a:r>
                <a:r>
                  <a:rPr lang="sv-SE" sz="2200" dirty="0"/>
                  <a:t> is not </a:t>
                </a:r>
                <a:r>
                  <a:rPr lang="sv-SE" sz="2200" dirty="0" err="1"/>
                  <a:t>enough</a:t>
                </a:r>
                <a:r>
                  <a:rPr lang="sv-SE" sz="2200" dirty="0"/>
                  <a:t> (risk </a:t>
                </a:r>
                <a:r>
                  <a:rPr lang="sv-SE" sz="2200" dirty="0" err="1"/>
                  <a:t>of</a:t>
                </a:r>
                <a:r>
                  <a:rPr lang="sv-SE" sz="2200" dirty="0"/>
                  <a:t> cancer)</a:t>
                </a:r>
              </a:p>
              <a:p>
                <a:pPr lvl="1"/>
                <a:r>
                  <a:rPr lang="sv-SE" sz="2200" dirty="0" err="1"/>
                  <a:t>Difficult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embed</a:t>
                </a:r>
                <a:r>
                  <a:rPr lang="sv-SE" sz="2200" dirty="0"/>
                  <a:t> loss-&gt; </a:t>
                </a:r>
                <a:r>
                  <a:rPr lang="sv-SE" sz="2200" dirty="0" err="1"/>
                  <a:t>rerun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of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optimizer</a:t>
                </a:r>
                <a:r>
                  <a:rPr lang="sv-SE" sz="2200" dirty="0"/>
                  <a:t> is </a:t>
                </a:r>
                <a:r>
                  <a:rPr lang="sv-SE" sz="2200" dirty="0" err="1"/>
                  <a:t>often</a:t>
                </a:r>
                <a:r>
                  <a:rPr lang="sv-SE" sz="2200" dirty="0"/>
                  <a:t> </a:t>
                </a:r>
                <a:r>
                  <a:rPr lang="sv-SE" sz="2200" dirty="0" err="1"/>
                  <a:t>needed</a:t>
                </a:r>
                <a:endParaRPr lang="sv-SE" sz="2200" dirty="0"/>
              </a:p>
              <a:p>
                <a:pPr lvl="1"/>
                <a:r>
                  <a:rPr lang="sv-SE" sz="2200" dirty="0" err="1"/>
                  <a:t>Combining</a:t>
                </a:r>
                <a:r>
                  <a:rPr lang="sv-SE" sz="2200" dirty="0"/>
                  <a:t> </a:t>
                </a:r>
                <a:r>
                  <a:rPr lang="sv-SE" sz="2200" dirty="0" err="1"/>
                  <a:t>several</a:t>
                </a:r>
                <a:r>
                  <a:rPr lang="sv-SE" sz="2200" dirty="0"/>
                  <a:t> </a:t>
                </a:r>
                <a:r>
                  <a:rPr lang="sv-SE" sz="2200" dirty="0" err="1"/>
                  <a:t>classifiers</a:t>
                </a:r>
                <a:r>
                  <a:rPr lang="sv-SE" sz="2200" dirty="0"/>
                  <a:t> </a:t>
                </a:r>
                <a:r>
                  <a:rPr lang="sv-SE" sz="2200" dirty="0" err="1"/>
                  <a:t>into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one</a:t>
                </a:r>
                <a:r>
                  <a:rPr lang="sv-SE" sz="2200" dirty="0"/>
                  <a:t> is </a:t>
                </a:r>
                <a:r>
                  <a:rPr lang="sv-SE" sz="2200" dirty="0" err="1"/>
                  <a:t>more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problematic</a:t>
                </a:r>
                <a:r>
                  <a:rPr lang="sv-SE" sz="2200" dirty="0"/>
                  <a:t> </a:t>
                </a:r>
              </a:p>
              <a:p>
                <a:pPr lvl="2"/>
                <a:r>
                  <a:rPr lang="sv-SE" sz="1800" dirty="0" err="1"/>
                  <a:t>Algorithm</a:t>
                </a:r>
                <a:r>
                  <a:rPr lang="sv-SE" sz="1800" dirty="0"/>
                  <a:t> A </a:t>
                </a:r>
                <a:r>
                  <a:rPr lang="sv-SE" sz="1800" dirty="0" err="1"/>
                  <a:t>classifies</a:t>
                </a:r>
                <a:r>
                  <a:rPr lang="sv-SE" sz="1800" dirty="0"/>
                  <a:t> as spam, </a:t>
                </a:r>
                <a:r>
                  <a:rPr lang="sv-SE" sz="1800" dirty="0" err="1"/>
                  <a:t>Algorithm</a:t>
                </a:r>
                <a:r>
                  <a:rPr lang="sv-SE" sz="1800" dirty="0"/>
                  <a:t> B </a:t>
                </a:r>
                <a:r>
                  <a:rPr lang="sv-SE" sz="1800" dirty="0" err="1"/>
                  <a:t>classifies</a:t>
                </a:r>
                <a:r>
                  <a:rPr lang="sv-SE" sz="1800" dirty="0"/>
                  <a:t> as not spam </a:t>
                </a:r>
                <a:r>
                  <a:rPr lang="sv-SE" sz="1800" dirty="0">
                    <a:sym typeface="Wingdings" panose="05000000000000000000" pitchFamily="2" charset="2"/>
                  </a:rPr>
                  <a:t></a:t>
                </a:r>
                <a:r>
                  <a:rPr lang="sv-SE" sz="1800" dirty="0"/>
                  <a:t> ???</a:t>
                </a:r>
              </a:p>
              <a:p>
                <a:pPr lvl="2"/>
                <a:r>
                  <a:rPr lang="sv-SE" sz="1800" dirty="0"/>
                  <a:t>P(</a:t>
                </a:r>
                <a:r>
                  <a:rPr lang="sv-SE" sz="1800" dirty="0" err="1"/>
                  <a:t>Spam|A</a:t>
                </a:r>
                <a:r>
                  <a:rPr lang="sv-SE" sz="1800" dirty="0"/>
                  <a:t>)=0.99, P(</a:t>
                </a:r>
                <a:r>
                  <a:rPr lang="sv-SE" sz="1800" dirty="0" err="1"/>
                  <a:t>Spam|B</a:t>
                </a:r>
                <a:r>
                  <a:rPr lang="sv-SE" sz="1800" dirty="0"/>
                  <a:t>)=0.45 </a:t>
                </a:r>
                <a:r>
                  <a:rPr lang="sv-SE" sz="1800" dirty="0">
                    <a:sym typeface="Wingdings" panose="05000000000000000000" pitchFamily="2" charset="2"/>
                  </a:rPr>
                  <a:t> </a:t>
                </a:r>
                <a:r>
                  <a:rPr lang="sv-SE" sz="1800" dirty="0" err="1">
                    <a:sym typeface="Wingdings" panose="05000000000000000000" pitchFamily="2" charset="2"/>
                  </a:rPr>
                  <a:t>better</a:t>
                </a:r>
                <a:r>
                  <a:rPr lang="sv-SE" sz="1800" dirty="0">
                    <a:sym typeface="Wingdings" panose="05000000000000000000" pitchFamily="2" charset="2"/>
                  </a:rPr>
                  <a:t> decision </a:t>
                </a:r>
                <a:r>
                  <a:rPr lang="sv-SE" sz="1800" dirty="0" err="1">
                    <a:sym typeface="Wingdings" panose="05000000000000000000" pitchFamily="2" charset="2"/>
                  </a:rPr>
                  <a:t>can</a:t>
                </a:r>
                <a:r>
                  <a:rPr lang="sv-SE" sz="1800" dirty="0">
                    <a:sym typeface="Wingdings" panose="05000000000000000000" pitchFamily="2" charset="2"/>
                  </a:rPr>
                  <a:t> be </a:t>
                </a:r>
                <a:r>
                  <a:rPr lang="sv-SE" sz="1800" dirty="0" err="1">
                    <a:sym typeface="Wingdings" panose="05000000000000000000" pitchFamily="2" charset="2"/>
                  </a:rPr>
                  <a:t>made</a:t>
                </a:r>
                <a:endParaRPr lang="sv-SE" sz="18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77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decision </a:t>
            </a:r>
            <a:r>
              <a:rPr lang="sv-SE" dirty="0" err="1"/>
              <a:t>theory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Machine </a:t>
                </a:r>
                <a:r>
                  <a:rPr lang="sv-SE" dirty="0" err="1"/>
                  <a:t>learning</a:t>
                </a:r>
                <a:r>
                  <a:rPr lang="sv-SE" dirty="0"/>
                  <a:t>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dirty="0"/>
                  <a:t>) 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sv-SE" b="0" dirty="0"/>
              </a:p>
              <a:p>
                <a:r>
                  <a:rPr lang="sv-SE" dirty="0"/>
                  <a:t>Transform </a:t>
                </a:r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into</a:t>
                </a:r>
                <a:r>
                  <a:rPr lang="sv-SE" dirty="0"/>
                  <a:t> action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which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value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predict</a:t>
                </a:r>
                <a:r>
                  <a:rPr lang="sv-SE" dirty="0">
                    <a:sym typeface="Wingdings" panose="05000000000000000000" pitchFamily="2" charset="2"/>
                  </a:rPr>
                  <a:t>?decision 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𝑆𝑝𝑎𝑚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=0.83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do </a:t>
                </a:r>
                <a:r>
                  <a:rPr lang="sv-SE" dirty="0" err="1">
                    <a:sym typeface="Wingdings" panose="05000000000000000000" pitchFamily="2" charset="2"/>
                  </a:rPr>
                  <a:t>we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move</a:t>
                </a:r>
                <a:r>
                  <a:rPr lang="sv-SE" dirty="0">
                    <a:sym typeface="Wingdings" panose="05000000000000000000" pitchFamily="2" charset="2"/>
                  </a:rPr>
                  <a:t> the mail to </a:t>
                </a:r>
                <a:r>
                  <a:rPr lang="sv-SE" dirty="0" err="1">
                    <a:sym typeface="Wingdings" panose="05000000000000000000" pitchFamily="2" charset="2"/>
                  </a:rPr>
                  <a:t>Junk</a:t>
                </a:r>
                <a:r>
                  <a:rPr lang="sv-SE" dirty="0">
                    <a:sym typeface="Wingdings" panose="05000000000000000000" pitchFamily="2" charset="2"/>
                  </a:rPr>
                  <a:t>?</a:t>
                </a: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What</a:t>
                </a:r>
                <a:r>
                  <a:rPr lang="sv-SE" dirty="0">
                    <a:sym typeface="Wingdings" panose="05000000000000000000" pitchFamily="2" charset="2"/>
                  </a:rPr>
                  <a:t> is </a:t>
                </a:r>
                <a:r>
                  <a:rPr lang="sv-SE" dirty="0" err="1">
                    <a:sym typeface="Wingdings" panose="05000000000000000000" pitchFamily="2" charset="2"/>
                  </a:rPr>
                  <a:t>more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dangerous</a:t>
                </a:r>
                <a:r>
                  <a:rPr lang="sv-SE" dirty="0">
                    <a:sym typeface="Wingdings" panose="05000000000000000000" pitchFamily="2" charset="2"/>
                  </a:rPr>
                  <a:t>: </a:t>
                </a:r>
                <a:r>
                  <a:rPr lang="sv-SE" dirty="0" err="1">
                    <a:sym typeface="Wingdings" panose="05000000000000000000" pitchFamily="2" charset="2"/>
                  </a:rPr>
                  <a:t>deleting</a:t>
                </a:r>
                <a:r>
                  <a:rPr lang="sv-SE" dirty="0">
                    <a:sym typeface="Wingdings" panose="05000000000000000000" pitchFamily="2" charset="2"/>
                  </a:rPr>
                  <a:t> 1 non-spam mail or </a:t>
                </a:r>
                <a:r>
                  <a:rPr lang="sv-SE" dirty="0" err="1">
                    <a:sym typeface="Wingdings" panose="05000000000000000000" pitchFamily="2" charset="2"/>
                  </a:rPr>
                  <a:t>letting</a:t>
                </a:r>
                <a:r>
                  <a:rPr lang="sv-SE" dirty="0">
                    <a:sym typeface="Wingdings" panose="05000000000000000000" pitchFamily="2" charset="2"/>
                  </a:rPr>
                  <a:t> 1 spam mail </a:t>
                </a:r>
                <a:r>
                  <a:rPr lang="sv-SE" dirty="0" err="1">
                    <a:sym typeface="Wingdings" panose="05000000000000000000" pitchFamily="2" charset="2"/>
                  </a:rPr>
                  <a:t>enter</a:t>
                </a:r>
                <a:r>
                  <a:rPr lang="sv-SE" dirty="0">
                    <a:sym typeface="Wingdings" panose="05000000000000000000" pitchFamily="2" charset="2"/>
                  </a:rPr>
                  <a:t> Inbox?</a:t>
                </a:r>
              </a:p>
              <a:p>
                <a:r>
                  <a:rPr lang="sv-SE" dirty="0">
                    <a:sym typeface="Wingdings" panose="05000000000000000000" pitchFamily="2" charset="2"/>
                  </a:rPr>
                  <a:t></a:t>
                </a:r>
                <a:r>
                  <a:rPr lang="sv-SE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Loss </a:t>
                </a:r>
                <a:r>
                  <a:rPr lang="sv-SE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function</a:t>
                </a:r>
                <a:r>
                  <a:rPr lang="sv-SE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dirty="0">
                    <a:sym typeface="Wingdings" panose="05000000000000000000" pitchFamily="2" charset="2"/>
                  </a:rPr>
                  <a:t>or </a:t>
                </a:r>
                <a:r>
                  <a:rPr lang="sv-SE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Loss matrix</a:t>
                </a:r>
                <a:endParaRPr lang="sv-SE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17" r="-2074" b="-619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582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Costs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classifying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dirty="0"/>
                  <a:t>:</a:t>
                </a:r>
              </a:p>
              <a:p>
                <a:pPr lvl="1"/>
                <a:r>
                  <a:rPr lang="sv-SE" dirty="0" err="1"/>
                  <a:t>Rows</a:t>
                </a:r>
                <a:r>
                  <a:rPr lang="sv-SE" dirty="0"/>
                  <a:t>: </a:t>
                </a:r>
                <a:r>
                  <a:rPr lang="sv-SE" dirty="0" err="1"/>
                  <a:t>true</a:t>
                </a:r>
                <a:r>
                  <a:rPr lang="sv-SE" dirty="0"/>
                  <a:t>, </a:t>
                </a:r>
                <a:r>
                  <a:rPr lang="sv-SE" dirty="0" err="1"/>
                  <a:t>columns</a:t>
                </a:r>
                <a:r>
                  <a:rPr lang="sv-SE" dirty="0"/>
                  <a:t>: </a:t>
                </a:r>
                <a:r>
                  <a:rPr lang="sv-SE" dirty="0" err="1"/>
                  <a:t>predicted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>
                    <a:solidFill>
                      <a:srgbClr val="C00000"/>
                    </a:solidFill>
                  </a:rPr>
                  <a:t> 1: </a:t>
                </a:r>
                <a:r>
                  <a:rPr lang="sv-SE" dirty="0"/>
                  <a:t>0/1-loss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>
                    <a:solidFill>
                      <a:srgbClr val="C00000"/>
                    </a:solidFill>
                  </a:rPr>
                  <a:t> 2: </a:t>
                </a:r>
                <a:r>
                  <a:rPr lang="sv-SE" dirty="0"/>
                  <a:t>Spam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32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55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4012"/>
                <a:ext cx="4330824" cy="4525963"/>
              </a:xfrm>
            </p:spPr>
            <p:txBody>
              <a:bodyPr/>
              <a:lstStyle/>
              <a:p>
                <a:r>
                  <a:rPr lang="sv-SE" sz="2400" dirty="0"/>
                  <a:t>Expected loss </a:t>
                </a:r>
                <a:r>
                  <a:rPr lang="sv-SE" sz="2400" dirty="0" err="1"/>
                  <a:t>minimization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000" dirty="0"/>
                  <a:t> : </a:t>
                </a:r>
                <a:r>
                  <a:rPr lang="sv-SE" sz="2000" dirty="0" err="1"/>
                  <a:t>classify</a:t>
                </a:r>
                <a:r>
                  <a:rPr lang="sv-SE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𝐸𝐿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nary>
                                <m:naryPr>
                                  <m:supHide m:val="on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b="1" dirty="0">
                    <a:solidFill>
                      <a:srgbClr val="0070C0"/>
                    </a:solidFill>
                  </a:rPr>
                  <a:t>Choose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such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sv-SE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sv-SE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that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𝑬𝑳</m:t>
                    </m:r>
                  </m:oMath>
                </a14:m>
                <a:r>
                  <a:rPr lang="sv-SE" sz="2400" b="1" dirty="0">
                    <a:solidFill>
                      <a:srgbClr val="0070C0"/>
                    </a:solidFill>
                  </a:rPr>
                  <a:t> is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minimized</a:t>
                </a:r>
                <a:endParaRPr lang="sv-SE" sz="2400" b="1" dirty="0">
                  <a:solidFill>
                    <a:srgbClr val="0070C0"/>
                  </a:solidFill>
                </a:endParaRPr>
              </a:p>
              <a:p>
                <a:r>
                  <a:rPr lang="sv-SE" sz="2400" dirty="0" err="1"/>
                  <a:t>Two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classes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4012"/>
                <a:ext cx="4330824" cy="4525963"/>
              </a:xfrm>
              <a:blipFill>
                <a:blip r:embed="rId3"/>
                <a:stretch>
                  <a:fillRect l="-1831" t="-10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Content Placeholder 3" descr="Figure1.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49" y="2420888"/>
            <a:ext cx="3758251" cy="2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900611" y="5013176"/>
                <a:ext cx="4918141" cy="759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𝐸𝐿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sv-S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1" y="5013176"/>
                <a:ext cx="4918141" cy="759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and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minimization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6" name="Content Placeholder 3" descr="Figure1.2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82888"/>
            <a:ext cx="3758251" cy="2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63888" y="2276872"/>
                <a:ext cx="4532266" cy="529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sv-SE" i="1">
                              <a:latin typeface="Cambria Math"/>
                            </a:rPr>
                            <m:t>𝐸𝐿</m:t>
                          </m:r>
                          <m:r>
                            <a:rPr lang="sv-SE" i="1">
                              <a:latin typeface="Cambria Math"/>
                            </a:rPr>
                            <m:t>(</m:t>
                          </m:r>
                          <m:r>
                            <a:rPr lang="sv-SE" i="1">
                              <a:latin typeface="Cambria Math"/>
                            </a:rPr>
                            <m:t>𝑦</m:t>
                          </m:r>
                          <m:r>
                            <a:rPr lang="sv-SE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r>
                            <a:rPr lang="sv-SE" i="1" dirty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sv-SE" i="1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sv-SE" i="1">
                              <a:latin typeface="Cambria Math"/>
                            </a:rPr>
                            <m:t>∫</m:t>
                          </m:r>
                          <m:r>
                            <a:rPr lang="sv-SE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  <m:r>
                            <a:rPr lang="sv-SE" i="1" dirty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sv-SE" i="1" dirty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sv-SE" i="1" dirty="0">
                              <a:latin typeface="Cambria Math"/>
                            </a:rPr>
                            <m:t>𝑑𝑥𝑑𝑦</m:t>
                          </m:r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276872"/>
                <a:ext cx="4532266" cy="529953"/>
              </a:xfrm>
              <a:prstGeom prst="rect">
                <a:avLst/>
              </a:prstGeom>
              <a:blipFill rotWithShape="1">
                <a:blip r:embed="rId3"/>
                <a:stretch>
                  <a:fillRect t="-4651" b="-581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1776" y="3052609"/>
                <a:ext cx="3312368" cy="11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When loss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𝑤𝑟𝑜𝑛𝑔𝑙𝑦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𝑐𝑙𝑎𝑠𝑠𝑖𝑓𝑖𝑒𝑑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0, 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𝑐𝑜𝑟𝑟𝑒𝑐𝑡𝑙𝑦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𝑐𝑙𝑎𝑠𝑠𝑖𝑓𝑖𝑒𝑑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/>
                  <a:t>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76" y="3052609"/>
                <a:ext cx="3312368" cy="1176284"/>
              </a:xfrm>
              <a:prstGeom prst="rect">
                <a:avLst/>
              </a:prstGeom>
              <a:blipFill rotWithShape="1">
                <a:blip r:embed="rId4"/>
                <a:stretch>
                  <a:fillRect l="-1471" t="-25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27984" y="4342779"/>
                <a:ext cx="4572000" cy="77123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sv-SE" dirty="0"/>
                  <a:t>Classify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𝑌</m:t>
                    </m:r>
                  </m:oMath>
                </a14:m>
                <a:r>
                  <a:rPr lang="sv-SE" dirty="0"/>
                  <a:t>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dirty="0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sv-SE" i="1">
                                      <a:latin typeface="Cambria Math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342779"/>
                <a:ext cx="4572000" cy="771237"/>
              </a:xfrm>
              <a:prstGeom prst="rect">
                <a:avLst/>
              </a:prstGeom>
              <a:blipFill rotWithShape="1">
                <a:blip r:embed="rId5"/>
                <a:stretch>
                  <a:fillRect l="-931" t="-310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7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to </a:t>
                </a:r>
                <a:r>
                  <a:rPr lang="sv-SE" sz="2800" dirty="0" err="1"/>
                  <a:t>minimize</a:t>
                </a:r>
                <a:r>
                  <a:rPr lang="sv-SE" sz="2800" dirty="0"/>
                  <a:t> </a:t>
                </a:r>
                <a:r>
                  <a:rPr lang="sv-SE" sz="2800" i="1" dirty="0"/>
                  <a:t>EL </a:t>
                </a:r>
                <a:r>
                  <a:rPr lang="sv-SE" sz="2800" i="1" dirty="0" err="1"/>
                  <a:t>with</a:t>
                </a:r>
                <a:r>
                  <a:rPr lang="sv-SE" sz="2800" i="1" dirty="0"/>
                  <a:t> </a:t>
                </a:r>
                <a:r>
                  <a:rPr lang="sv-SE" sz="2800" i="1" dirty="0" err="1"/>
                  <a:t>two</a:t>
                </a:r>
                <a:r>
                  <a:rPr lang="sv-SE" sz="2800" i="1" dirty="0"/>
                  <a:t> </a:t>
                </a:r>
                <a:r>
                  <a:rPr lang="sv-SE" sz="2800" i="1" dirty="0" err="1"/>
                  <a:t>classes</a:t>
                </a:r>
                <a:r>
                  <a:rPr lang="sv-SE" sz="2800" i="1" dirty="0"/>
                  <a:t>?</a:t>
                </a:r>
                <a:endParaRPr lang="sv-SE" sz="2800" dirty="0"/>
              </a:p>
              <a:p>
                <a:endParaRPr lang="sv-SE" sz="2800" dirty="0">
                  <a:sym typeface="Wingdings" panose="05000000000000000000" pitchFamily="2" charset="2"/>
                </a:endParaRPr>
              </a:p>
              <a:p>
                <a:r>
                  <a:rPr lang="sv-SE" sz="2800" dirty="0" err="1">
                    <a:sym typeface="Wingdings" panose="05000000000000000000" pitchFamily="2" charset="2"/>
                  </a:rPr>
                  <a:t>Rule</a:t>
                </a:r>
                <a:r>
                  <a:rPr lang="sv-SE" sz="2800" dirty="0">
                    <a:sym typeface="Wingdings" panose="05000000000000000000" pitchFamily="2" charset="2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predict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sv-SE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/>
                  <a:t>0/1 Loss: </a:t>
                </a:r>
                <a:r>
                  <a:rPr lang="sv-SE" sz="2800" dirty="0" err="1">
                    <a:solidFill>
                      <a:srgbClr val="00B050"/>
                    </a:solidFill>
                  </a:rPr>
                  <a:t>classify</a:t>
                </a:r>
                <a:r>
                  <a:rPr lang="sv-SE" sz="2800" dirty="0">
                    <a:solidFill>
                      <a:srgbClr val="00B050"/>
                    </a:solidFill>
                  </a:rPr>
                  <a:t> to the </a:t>
                </a:r>
                <a:r>
                  <a:rPr lang="sv-SE" sz="2800" dirty="0" err="1">
                    <a:solidFill>
                      <a:srgbClr val="00B050"/>
                    </a:solidFill>
                  </a:rPr>
                  <a:t>class</a:t>
                </a:r>
                <a:r>
                  <a:rPr lang="sv-SE" sz="2800" dirty="0">
                    <a:solidFill>
                      <a:srgbClr val="00B05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00B050"/>
                    </a:solidFill>
                  </a:rPr>
                  <a:t>which</a:t>
                </a:r>
                <a:r>
                  <a:rPr lang="sv-SE" sz="2800" dirty="0">
                    <a:solidFill>
                      <a:srgbClr val="00B050"/>
                    </a:solidFill>
                  </a:rPr>
                  <a:t> is </a:t>
                </a:r>
                <a:r>
                  <a:rPr lang="sv-SE" sz="2800" dirty="0" err="1">
                    <a:solidFill>
                      <a:srgbClr val="00B050"/>
                    </a:solidFill>
                  </a:rPr>
                  <a:t>more</a:t>
                </a:r>
                <a:r>
                  <a:rPr lang="sv-SE" sz="2800" dirty="0">
                    <a:solidFill>
                      <a:srgbClr val="00B050"/>
                    </a:solidFill>
                  </a:rPr>
                  <a:t> probable</a:t>
                </a:r>
                <a:r>
                  <a:rPr lang="sv-SE" sz="2800" dirty="0"/>
                  <a:t>!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118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/>
              <p:cNvSpPr txBox="1"/>
              <p:nvPr/>
            </p:nvSpPr>
            <p:spPr>
              <a:xfrm>
                <a:off x="2349115" y="5267291"/>
                <a:ext cx="4445769" cy="7789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6" name="textrut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15" y="5267291"/>
                <a:ext cx="4445769" cy="778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97411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c529fd89aed1bf49d735ec888ef25acc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f4d50ce08891c13905be8b06bca1bcb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2D8BAA6-63FD-46BB-BEBF-4ACB140B1B58}"/>
</file>

<file path=customXml/itemProps2.xml><?xml version="1.0" encoding="utf-8"?>
<ds:datastoreItem xmlns:ds="http://schemas.openxmlformats.org/officeDocument/2006/customXml" ds:itemID="{60AD3088-22DD-42A2-9B3A-F3F629BE9D61}"/>
</file>

<file path=customXml/itemProps3.xml><?xml version="1.0" encoding="utf-8"?>
<ds:datastoreItem xmlns:ds="http://schemas.openxmlformats.org/officeDocument/2006/customXml" ds:itemID="{7F9769D1-B4D7-411B-8CC6-4E6F970A001D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50645</TotalTime>
  <Words>1484</Words>
  <Application>Microsoft Office PowerPoint</Application>
  <PresentationFormat>Bildspel på skärmen (4:3)</PresentationFormat>
  <Paragraphs>300</Paragraphs>
  <Slides>29</Slides>
  <Notes>10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Wingdings</vt:lpstr>
      <vt:lpstr>mytheme</vt:lpstr>
      <vt:lpstr>Worksheet</vt:lpstr>
      <vt:lpstr>Linear classification methods</vt:lpstr>
      <vt:lpstr>Overview</vt:lpstr>
      <vt:lpstr>Classification</vt:lpstr>
      <vt:lpstr>Classifiers</vt:lpstr>
      <vt:lpstr>Bayesian decision theory</vt:lpstr>
      <vt:lpstr>Loss matrix</vt:lpstr>
      <vt:lpstr>Loss and decision</vt:lpstr>
      <vt:lpstr>Loss and decision</vt:lpstr>
      <vt:lpstr>Loss and decision</vt:lpstr>
      <vt:lpstr>Loss and decision</vt:lpstr>
      <vt:lpstr>ROC curves</vt:lpstr>
      <vt:lpstr>ROC curves</vt:lpstr>
      <vt:lpstr>ROC curves</vt:lpstr>
      <vt:lpstr>Types of supervised models</vt:lpstr>
      <vt:lpstr>Generative vs Discriminative</vt:lpstr>
      <vt:lpstr>Logistic regression</vt:lpstr>
      <vt:lpstr>Logistic regression</vt:lpstr>
      <vt:lpstr>Logistic regression</vt:lpstr>
      <vt:lpstr>Logistic regression</vt:lpstr>
      <vt:lpstr>Logistic regression</vt:lpstr>
      <vt:lpstr>Quadratic discriminant analysis </vt:lpstr>
      <vt:lpstr>Quadratic discriminant analysis </vt:lpstr>
      <vt:lpstr>Linear discriminant analysis (LDA)</vt:lpstr>
      <vt:lpstr>Linear discriminant analysis (LDA)</vt:lpstr>
      <vt:lpstr>LDA and QDA: code</vt:lpstr>
      <vt:lpstr>LDA: output</vt:lpstr>
      <vt:lpstr>LDA: output</vt:lpstr>
      <vt:lpstr>LDA versus Logistic regression</vt:lpstr>
      <vt:lpstr>LDA versus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640</cp:revision>
  <dcterms:created xsi:type="dcterms:W3CDTF">2008-10-17T08:20:23Z</dcterms:created>
  <dcterms:modified xsi:type="dcterms:W3CDTF">2018-11-16T15:53:59Z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