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606" r:id="rId2"/>
    <p:sldId id="661" r:id="rId3"/>
    <p:sldId id="665" r:id="rId4"/>
    <p:sldId id="662" r:id="rId5"/>
    <p:sldId id="663" r:id="rId6"/>
    <p:sldId id="664" r:id="rId7"/>
    <p:sldId id="666" r:id="rId8"/>
    <p:sldId id="667" r:id="rId9"/>
    <p:sldId id="668" r:id="rId10"/>
    <p:sldId id="673" r:id="rId11"/>
    <p:sldId id="607" r:id="rId12"/>
    <p:sldId id="611" r:id="rId13"/>
    <p:sldId id="614" r:id="rId14"/>
    <p:sldId id="612" r:id="rId15"/>
    <p:sldId id="669" r:id="rId16"/>
    <p:sldId id="670" r:id="rId17"/>
    <p:sldId id="651" r:id="rId18"/>
    <p:sldId id="671" r:id="rId19"/>
    <p:sldId id="619" r:id="rId20"/>
    <p:sldId id="620" r:id="rId21"/>
    <p:sldId id="615" r:id="rId22"/>
    <p:sldId id="616" r:id="rId23"/>
    <p:sldId id="618" r:id="rId24"/>
    <p:sldId id="621" r:id="rId25"/>
    <p:sldId id="622" r:id="rId26"/>
    <p:sldId id="672" r:id="rId27"/>
    <p:sldId id="674" r:id="rId28"/>
    <p:sldId id="676" r:id="rId29"/>
    <p:sldId id="675" r:id="rId30"/>
    <p:sldId id="677" r:id="rId31"/>
    <p:sldId id="678" r:id="rId32"/>
  </p:sldIdLst>
  <p:sldSz cx="9144000" cy="6858000" type="screen4x3"/>
  <p:notesSz cx="6769100" cy="9906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CCFF"/>
    <a:srgbClr val="CCFFCC"/>
    <a:srgbClr val="00CC66"/>
    <a:srgbClr val="003300"/>
    <a:srgbClr val="FFCCFF"/>
    <a:srgbClr val="00FF0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28" autoAdjust="0"/>
  </p:normalViewPr>
  <p:slideViewPr>
    <p:cSldViewPr>
      <p:cViewPr varScale="1">
        <p:scale>
          <a:sx n="79" d="100"/>
          <a:sy n="79" d="100"/>
        </p:scale>
        <p:origin x="13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884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GB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6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39275"/>
            <a:ext cx="288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BD8876C1-8DF2-46AD-B181-60AAB9DBA8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4186E9-65FA-49CC-A008-F525F7C53A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5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E118-4F72-4976-8AE2-6FCB342F70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EDED-D680-4F0C-A157-C0EA3E0F59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8F99-6B4F-48D7-9C3B-DA234A0F3D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5CF3-A2C3-4711-A3EB-3A9F09D12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6D1F-80AB-4F5B-9D1F-5733765620F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0DEE-D8E0-494E-B78B-BC02C6531B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065D-C927-4A49-A120-7240BDE314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D84-FB38-42BA-BE71-C276DF8D72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A9DA-282B-4A64-8687-50899D59AD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E7C1-F9E6-4B3E-B7EE-76CBEDD3CC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05A8-C2DF-44DF-8229-BDEE6704D9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2b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E118-4F72-4976-8AE2-6FCB342F705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2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naiveBayes</a:t>
            </a:r>
            <a:r>
              <a:rPr lang="sv-SE" dirty="0"/>
              <a:t> in 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b="1" dirty="0"/>
              <a:t>e1071</a:t>
            </a:r>
          </a:p>
          <a:p>
            <a:pPr marL="0" indent="0">
              <a:buNone/>
            </a:pPr>
            <a:endParaRPr lang="sv-SE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: </a:t>
            </a:r>
            <a:r>
              <a:rPr lang="en-US" dirty="0"/>
              <a:t>Satisfaction of householders with their present housing circumstances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9512" y="378904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library(MASS)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library(e1071)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n=dim(housing)[1]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=rep(1:n, housing[,5])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housing1=housing[ind,-5]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naiveBayes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(Sat~., data=housing1)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Yfit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=predict(fit,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=housing1)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table(Yfit,housing1$Sat)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81128"/>
            <a:ext cx="2619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3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Idea</a:t>
            </a:r>
          </a:p>
          <a:p>
            <a:pPr marL="57150" indent="0">
              <a:buNone/>
            </a:pPr>
            <a:r>
              <a:rPr lang="en-US" sz="2400" dirty="0"/>
              <a:t>Split the domain of feature set into the set of hypercubes (rectangles, cubes) and define the target value to be constant within each hypercube</a:t>
            </a:r>
          </a:p>
          <a:p>
            <a:endParaRPr lang="en-US" dirty="0"/>
          </a:p>
          <a:p>
            <a:r>
              <a:rPr lang="en-US" dirty="0"/>
              <a:t>Regression trees:</a:t>
            </a:r>
          </a:p>
          <a:p>
            <a:pPr lvl="1"/>
            <a:r>
              <a:rPr lang="en-US" dirty="0"/>
              <a:t>Target is a continuous variable</a:t>
            </a:r>
          </a:p>
          <a:p>
            <a:endParaRPr lang="en-US" dirty="0"/>
          </a:p>
          <a:p>
            <a:r>
              <a:rPr lang="en-US" dirty="0"/>
              <a:t>Classification trees</a:t>
            </a:r>
          </a:p>
          <a:p>
            <a:pPr lvl="1"/>
            <a:r>
              <a:rPr lang="en-US" dirty="0"/>
              <a:t>Target is a class (qualitative) variable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5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323850" y="1989138"/>
            <a:ext cx="4392613" cy="3816350"/>
          </a:xfrm>
          <a:prstGeom prst="rect">
            <a:avLst/>
          </a:prstGeom>
          <a:solidFill>
            <a:srgbClr val="99CC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107950" y="5734050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0" y="371633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0" y="1989138"/>
            <a:ext cx="647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2195513" y="573405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4572000" y="5734050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755650" y="32131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2195513" y="27082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Oval 13"/>
          <p:cNvSpPr>
            <a:spLocks noChangeArrowheads="1"/>
          </p:cNvSpPr>
          <p:nvPr/>
        </p:nvSpPr>
        <p:spPr bwMode="auto">
          <a:xfrm>
            <a:off x="1187450" y="36449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2916238" y="32131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Oval 15"/>
          <p:cNvSpPr>
            <a:spLocks noChangeArrowheads="1"/>
          </p:cNvSpPr>
          <p:nvPr/>
        </p:nvSpPr>
        <p:spPr bwMode="auto">
          <a:xfrm>
            <a:off x="1908175" y="33575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Oval 16"/>
          <p:cNvSpPr>
            <a:spLocks noChangeArrowheads="1"/>
          </p:cNvSpPr>
          <p:nvPr/>
        </p:nvSpPr>
        <p:spPr bwMode="auto">
          <a:xfrm>
            <a:off x="1908175" y="42211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0" name="Oval 17"/>
          <p:cNvSpPr>
            <a:spLocks noChangeArrowheads="1"/>
          </p:cNvSpPr>
          <p:nvPr/>
        </p:nvSpPr>
        <p:spPr bwMode="auto">
          <a:xfrm>
            <a:off x="2627313" y="35734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>
            <a:off x="2700338" y="42926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Oval 19"/>
          <p:cNvSpPr>
            <a:spLocks noChangeArrowheads="1"/>
          </p:cNvSpPr>
          <p:nvPr/>
        </p:nvSpPr>
        <p:spPr bwMode="auto">
          <a:xfrm>
            <a:off x="3635375" y="242093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700338" y="537368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Oval 21"/>
          <p:cNvSpPr>
            <a:spLocks noChangeArrowheads="1"/>
          </p:cNvSpPr>
          <p:nvPr/>
        </p:nvSpPr>
        <p:spPr bwMode="auto">
          <a:xfrm>
            <a:off x="1042988" y="25654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Oval 22"/>
          <p:cNvSpPr>
            <a:spLocks noChangeArrowheads="1"/>
          </p:cNvSpPr>
          <p:nvPr/>
        </p:nvSpPr>
        <p:spPr bwMode="auto">
          <a:xfrm>
            <a:off x="827088" y="42926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6" name="Oval 23"/>
          <p:cNvSpPr>
            <a:spLocks noChangeArrowheads="1"/>
          </p:cNvSpPr>
          <p:nvPr/>
        </p:nvSpPr>
        <p:spPr bwMode="auto">
          <a:xfrm>
            <a:off x="1906588" y="35718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7" name="Oval 24"/>
          <p:cNvSpPr>
            <a:spLocks noChangeArrowheads="1"/>
          </p:cNvSpPr>
          <p:nvPr/>
        </p:nvSpPr>
        <p:spPr bwMode="auto">
          <a:xfrm>
            <a:off x="2843213" y="371633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971550" y="522922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2411413" y="45085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2195513" y="40052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3708400" y="45085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3635375" y="33575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4211638" y="50847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4" name="Oval 31"/>
          <p:cNvSpPr>
            <a:spLocks noChangeArrowheads="1"/>
          </p:cNvSpPr>
          <p:nvPr/>
        </p:nvSpPr>
        <p:spPr bwMode="auto">
          <a:xfrm>
            <a:off x="1474788" y="31400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5" name="Oval 32"/>
          <p:cNvSpPr>
            <a:spLocks noChangeArrowheads="1"/>
          </p:cNvSpPr>
          <p:nvPr/>
        </p:nvSpPr>
        <p:spPr bwMode="auto">
          <a:xfrm>
            <a:off x="2411413" y="522922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6" name="Oval 33"/>
          <p:cNvSpPr>
            <a:spLocks noChangeArrowheads="1"/>
          </p:cNvSpPr>
          <p:nvPr/>
        </p:nvSpPr>
        <p:spPr bwMode="auto">
          <a:xfrm>
            <a:off x="4284663" y="328453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7" name="Oval 34"/>
          <p:cNvSpPr>
            <a:spLocks noChangeArrowheads="1"/>
          </p:cNvSpPr>
          <p:nvPr/>
        </p:nvSpPr>
        <p:spPr bwMode="auto">
          <a:xfrm>
            <a:off x="3779838" y="25654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8" name="Oval 35"/>
          <p:cNvSpPr>
            <a:spLocks noChangeArrowheads="1"/>
          </p:cNvSpPr>
          <p:nvPr/>
        </p:nvSpPr>
        <p:spPr bwMode="auto">
          <a:xfrm>
            <a:off x="2338388" y="40036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>
            <a:off x="2339975" y="1989138"/>
            <a:ext cx="0" cy="381635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0" name="Line 37"/>
          <p:cNvSpPr>
            <a:spLocks noChangeShapeType="1"/>
          </p:cNvSpPr>
          <p:nvPr/>
        </p:nvSpPr>
        <p:spPr bwMode="auto">
          <a:xfrm flipV="1">
            <a:off x="2339975" y="4365625"/>
            <a:ext cx="2376488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323850" y="2852738"/>
            <a:ext cx="2016125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2" name="Line 39"/>
          <p:cNvSpPr>
            <a:spLocks noChangeShapeType="1"/>
          </p:cNvSpPr>
          <p:nvPr/>
        </p:nvSpPr>
        <p:spPr bwMode="auto">
          <a:xfrm>
            <a:off x="3563938" y="1989138"/>
            <a:ext cx="0" cy="2376487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3" name="Rectangle 40"/>
          <p:cNvSpPr>
            <a:spLocks noChangeArrowheads="1"/>
          </p:cNvSpPr>
          <p:nvPr/>
        </p:nvSpPr>
        <p:spPr bwMode="auto">
          <a:xfrm>
            <a:off x="6877050" y="2060575"/>
            <a:ext cx="574675" cy="360363"/>
          </a:xfrm>
          <a:prstGeom prst="rect">
            <a:avLst/>
          </a:prstGeom>
          <a:solidFill>
            <a:srgbClr val="D6EC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X1</a:t>
            </a:r>
          </a:p>
        </p:txBody>
      </p:sp>
      <p:sp>
        <p:nvSpPr>
          <p:cNvPr id="104" name="Rectangle 41"/>
          <p:cNvSpPr>
            <a:spLocks noChangeArrowheads="1"/>
          </p:cNvSpPr>
          <p:nvPr/>
        </p:nvSpPr>
        <p:spPr bwMode="auto">
          <a:xfrm>
            <a:off x="6084888" y="292417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X2</a:t>
            </a:r>
          </a:p>
        </p:txBody>
      </p:sp>
      <p:sp>
        <p:nvSpPr>
          <p:cNvPr id="105" name="Rectangle 42"/>
          <p:cNvSpPr>
            <a:spLocks noChangeArrowheads="1"/>
          </p:cNvSpPr>
          <p:nvPr/>
        </p:nvSpPr>
        <p:spPr bwMode="auto">
          <a:xfrm>
            <a:off x="7524750" y="292417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X2</a:t>
            </a:r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5219700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7" name="Rectangle 44"/>
          <p:cNvSpPr>
            <a:spLocks noChangeArrowheads="1"/>
          </p:cNvSpPr>
          <p:nvPr/>
        </p:nvSpPr>
        <p:spPr bwMode="auto">
          <a:xfrm>
            <a:off x="6227763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8" name="Rectangle 45"/>
          <p:cNvSpPr>
            <a:spLocks noChangeArrowheads="1"/>
          </p:cNvSpPr>
          <p:nvPr/>
        </p:nvSpPr>
        <p:spPr bwMode="auto">
          <a:xfrm>
            <a:off x="7956550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X1</a:t>
            </a:r>
          </a:p>
        </p:txBody>
      </p:sp>
      <p:sp>
        <p:nvSpPr>
          <p:cNvPr id="109" name="Rectangle 46"/>
          <p:cNvSpPr>
            <a:spLocks noChangeArrowheads="1"/>
          </p:cNvSpPr>
          <p:nvPr/>
        </p:nvSpPr>
        <p:spPr bwMode="auto">
          <a:xfrm>
            <a:off x="7092950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" name="Rectangle 47"/>
          <p:cNvSpPr>
            <a:spLocks noChangeArrowheads="1"/>
          </p:cNvSpPr>
          <p:nvPr/>
        </p:nvSpPr>
        <p:spPr bwMode="auto">
          <a:xfrm>
            <a:off x="8388350" y="436562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1" name="Rectangle 48"/>
          <p:cNvSpPr>
            <a:spLocks noChangeArrowheads="1"/>
          </p:cNvSpPr>
          <p:nvPr/>
        </p:nvSpPr>
        <p:spPr bwMode="auto">
          <a:xfrm>
            <a:off x="7451725" y="436562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2" name="Line 49"/>
          <p:cNvSpPr>
            <a:spLocks noChangeShapeType="1"/>
          </p:cNvSpPr>
          <p:nvPr/>
        </p:nvSpPr>
        <p:spPr bwMode="auto">
          <a:xfrm flipH="1">
            <a:off x="6443663" y="2420938"/>
            <a:ext cx="649287" cy="50323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3" name="Line 50"/>
          <p:cNvSpPr>
            <a:spLocks noChangeShapeType="1"/>
          </p:cNvSpPr>
          <p:nvPr/>
        </p:nvSpPr>
        <p:spPr bwMode="auto">
          <a:xfrm>
            <a:off x="7092950" y="2420938"/>
            <a:ext cx="647700" cy="50323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4" name="Line 51"/>
          <p:cNvSpPr>
            <a:spLocks noChangeShapeType="1"/>
          </p:cNvSpPr>
          <p:nvPr/>
        </p:nvSpPr>
        <p:spPr bwMode="auto">
          <a:xfrm flipH="1">
            <a:off x="5580063" y="3284538"/>
            <a:ext cx="647700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5" name="Line 52"/>
          <p:cNvSpPr>
            <a:spLocks noChangeShapeType="1"/>
          </p:cNvSpPr>
          <p:nvPr/>
        </p:nvSpPr>
        <p:spPr bwMode="auto">
          <a:xfrm>
            <a:off x="6227763" y="3284538"/>
            <a:ext cx="288925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6" name="Line 53"/>
          <p:cNvSpPr>
            <a:spLocks noChangeShapeType="1"/>
          </p:cNvSpPr>
          <p:nvPr/>
        </p:nvSpPr>
        <p:spPr bwMode="auto">
          <a:xfrm flipH="1">
            <a:off x="7380288" y="3284538"/>
            <a:ext cx="360362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7" name="Line 54"/>
          <p:cNvSpPr>
            <a:spLocks noChangeShapeType="1"/>
          </p:cNvSpPr>
          <p:nvPr/>
        </p:nvSpPr>
        <p:spPr bwMode="auto">
          <a:xfrm>
            <a:off x="7740650" y="3284538"/>
            <a:ext cx="431800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8" name="Line 55"/>
          <p:cNvSpPr>
            <a:spLocks noChangeShapeType="1"/>
          </p:cNvSpPr>
          <p:nvPr/>
        </p:nvSpPr>
        <p:spPr bwMode="auto">
          <a:xfrm flipH="1">
            <a:off x="7812088" y="4005263"/>
            <a:ext cx="360362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9" name="Line 56"/>
          <p:cNvSpPr>
            <a:spLocks noChangeShapeType="1"/>
          </p:cNvSpPr>
          <p:nvPr/>
        </p:nvSpPr>
        <p:spPr bwMode="auto">
          <a:xfrm>
            <a:off x="8172450" y="4005263"/>
            <a:ext cx="576263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516688" y="2492375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&lt;9</a:t>
            </a:r>
          </a:p>
        </p:txBody>
      </p:sp>
      <p:sp>
        <p:nvSpPr>
          <p:cNvPr id="121" name="Text Box 58"/>
          <p:cNvSpPr txBox="1">
            <a:spLocks noChangeArrowheads="1"/>
          </p:cNvSpPr>
          <p:nvPr/>
        </p:nvSpPr>
        <p:spPr bwMode="auto">
          <a:xfrm>
            <a:off x="7164388" y="2492375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&gt;=9</a:t>
            </a:r>
          </a:p>
        </p:txBody>
      </p:sp>
      <p:sp>
        <p:nvSpPr>
          <p:cNvPr id="122" name="Text Box 59"/>
          <p:cNvSpPr txBox="1">
            <a:spLocks noChangeArrowheads="1"/>
          </p:cNvSpPr>
          <p:nvPr/>
        </p:nvSpPr>
        <p:spPr bwMode="auto">
          <a:xfrm>
            <a:off x="5508625" y="32845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&lt;16</a:t>
            </a:r>
          </a:p>
        </p:txBody>
      </p:sp>
      <p:sp>
        <p:nvSpPr>
          <p:cNvPr id="123" name="Text Box 60"/>
          <p:cNvSpPr txBox="1">
            <a:spLocks noChangeArrowheads="1"/>
          </p:cNvSpPr>
          <p:nvPr/>
        </p:nvSpPr>
        <p:spPr bwMode="auto">
          <a:xfrm>
            <a:off x="7235825" y="32845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&lt;7</a:t>
            </a:r>
          </a:p>
        </p:txBody>
      </p:sp>
      <p:sp>
        <p:nvSpPr>
          <p:cNvPr id="124" name="Text Box 61"/>
          <p:cNvSpPr txBox="1">
            <a:spLocks noChangeArrowheads="1"/>
          </p:cNvSpPr>
          <p:nvPr/>
        </p:nvSpPr>
        <p:spPr bwMode="auto">
          <a:xfrm>
            <a:off x="6227763" y="32845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&gt;=16</a:t>
            </a:r>
          </a:p>
        </p:txBody>
      </p:sp>
      <p:sp>
        <p:nvSpPr>
          <p:cNvPr id="125" name="Text Box 62"/>
          <p:cNvSpPr txBox="1">
            <a:spLocks noChangeArrowheads="1"/>
          </p:cNvSpPr>
          <p:nvPr/>
        </p:nvSpPr>
        <p:spPr bwMode="auto">
          <a:xfrm>
            <a:off x="7812088" y="32845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&gt;=7</a:t>
            </a:r>
          </a:p>
        </p:txBody>
      </p:sp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7451725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&lt;15</a:t>
            </a:r>
          </a:p>
        </p:txBody>
      </p:sp>
      <p:sp>
        <p:nvSpPr>
          <p:cNvPr id="127" name="Text Box 65"/>
          <p:cNvSpPr txBox="1">
            <a:spLocks noChangeArrowheads="1"/>
          </p:cNvSpPr>
          <p:nvPr/>
        </p:nvSpPr>
        <p:spPr bwMode="auto">
          <a:xfrm>
            <a:off x="8351838" y="40052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&gt;=15</a:t>
            </a:r>
          </a:p>
        </p:txBody>
      </p:sp>
    </p:spTree>
    <p:extLst>
      <p:ext uri="{BB962C8B-B14F-4D97-AF65-F5344CB8AC3E}">
        <p14:creationId xmlns:p14="http://schemas.microsoft.com/office/powerpoint/2010/main" val="36326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en-US" dirty="0"/>
              <a:t>Root node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Leaves (terminal nodes)</a:t>
            </a:r>
          </a:p>
          <a:p>
            <a:r>
              <a:rPr lang="en-US" dirty="0"/>
              <a:t>Parent node, child node</a:t>
            </a:r>
          </a:p>
          <a:p>
            <a:r>
              <a:rPr lang="en-US" dirty="0"/>
              <a:t>Decision rules</a:t>
            </a:r>
          </a:p>
          <a:p>
            <a:r>
              <a:rPr lang="en-US" dirty="0"/>
              <a:t>A value is assigned to the leaves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2420938"/>
            <a:ext cx="649288" cy="360362"/>
          </a:xfrm>
          <a:prstGeom prst="rect">
            <a:avLst/>
          </a:prstGeom>
          <a:solidFill>
            <a:srgbClr val="99CC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516688" y="33575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219700" y="33575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859338" y="42211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N4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5940425" y="42211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N5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5580063" y="2781300"/>
            <a:ext cx="647700" cy="5762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6227763" y="2781300"/>
            <a:ext cx="576262" cy="5762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H="1">
            <a:off x="5148263" y="3716338"/>
            <a:ext cx="360362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5508625" y="3716338"/>
            <a:ext cx="647700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6948488" y="3716338"/>
            <a:ext cx="792162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6948488" y="3716338"/>
            <a:ext cx="0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6804025" y="42211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N6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7524750" y="42211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N7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364163" y="292417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Cond.1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5003800" y="378936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Cond.3</a:t>
            </a: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6300788" y="292417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Cond.2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5651500" y="378936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Cond.4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6443663" y="386080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Cond.5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7308850" y="378936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Cond.6</a:t>
            </a:r>
          </a:p>
        </p:txBody>
      </p:sp>
    </p:spTree>
    <p:extLst>
      <p:ext uri="{BB962C8B-B14F-4D97-AF65-F5344CB8AC3E}">
        <p14:creationId xmlns:p14="http://schemas.microsoft.com/office/powerpoint/2010/main" val="279055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50902"/>
            <a:ext cx="51625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3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2457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36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classification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095" y="2132856"/>
            <a:ext cx="8659813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3095" y="1700808"/>
            <a:ext cx="86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classification tree that would describe the following patterns</a:t>
            </a:r>
          </a:p>
        </p:txBody>
      </p:sp>
    </p:spTree>
    <p:extLst>
      <p:ext uri="{BB962C8B-B14F-4D97-AF65-F5344CB8AC3E}">
        <p14:creationId xmlns:p14="http://schemas.microsoft.com/office/powerpoint/2010/main" val="171065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8175" y="1685925"/>
            <a:ext cx="1223963" cy="749300"/>
          </a:xfrm>
          <a:prstGeom prst="rect">
            <a:avLst/>
          </a:prstGeom>
          <a:solidFill>
            <a:srgbClr val="FF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 = Non-mammal</a:t>
            </a:r>
            <a:endParaRPr lang="en-US" sz="1400" b="1"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76825" y="2478088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Cold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724525" y="1758950"/>
            <a:ext cx="1584325" cy="6477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24525" y="1830388"/>
            <a:ext cx="1511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Body temperature</a:t>
            </a:r>
            <a:endParaRPr lang="en-US" sz="1400" b="1">
              <a:latin typeface="Arial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580063" y="2406650"/>
            <a:ext cx="9366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516688" y="2406650"/>
            <a:ext cx="107950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787900" y="3054350"/>
            <a:ext cx="1584325" cy="642938"/>
          </a:xfrm>
          <a:prstGeom prst="rect">
            <a:avLst/>
          </a:prstGeom>
          <a:solidFill>
            <a:srgbClr val="CC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Non-mammal</a:t>
            </a:r>
            <a:endParaRPr lang="en-US" sz="1400" b="1">
              <a:latin typeface="Aria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451725" y="4349750"/>
            <a:ext cx="1512888" cy="642938"/>
          </a:xfrm>
          <a:prstGeom prst="rect">
            <a:avLst/>
          </a:prstGeom>
          <a:solidFill>
            <a:srgbClr val="CC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Non-mammal</a:t>
            </a:r>
            <a:endParaRPr lang="en-US" sz="1400" b="1">
              <a:latin typeface="Arial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73138" y="4064000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Cold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20838" y="3416300"/>
            <a:ext cx="1584325" cy="6477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692275" y="3486150"/>
            <a:ext cx="1511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Body temperature</a:t>
            </a:r>
            <a:endParaRPr lang="en-US" sz="1400" b="1">
              <a:latin typeface="Arial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476375" y="4064000"/>
            <a:ext cx="9366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413000" y="4064000"/>
            <a:ext cx="107950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411413" y="4062413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Warm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84213" y="4711700"/>
            <a:ext cx="1584325" cy="642938"/>
          </a:xfrm>
          <a:prstGeom prst="rect">
            <a:avLst/>
          </a:prstGeom>
          <a:solidFill>
            <a:srgbClr val="CC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Non-mammal</a:t>
            </a:r>
            <a:endParaRPr lang="en-US" sz="1400" b="1">
              <a:latin typeface="Arial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773363" y="4711700"/>
            <a:ext cx="1584325" cy="642938"/>
          </a:xfrm>
          <a:prstGeom prst="rect">
            <a:avLst/>
          </a:prstGeom>
          <a:solidFill>
            <a:srgbClr val="FF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Mammal</a:t>
            </a:r>
            <a:endParaRPr lang="en-US" sz="1400" b="1"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5288" y="1830388"/>
            <a:ext cx="1008062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>
                <a:latin typeface="Arial" charset="0"/>
              </a:rPr>
              <a:t>Tree</a:t>
            </a:r>
            <a:r>
              <a:rPr lang="sv-SE" sz="2000" dirty="0">
                <a:latin typeface="Arial" charset="0"/>
              </a:rPr>
              <a:t> 1</a:t>
            </a:r>
            <a:endParaRPr lang="en-US" sz="2000" dirty="0">
              <a:latin typeface="Arial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804025" y="3054350"/>
            <a:ext cx="1584325" cy="6477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804025" y="3270250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Skin cover</a:t>
            </a:r>
            <a:endParaRPr lang="en-US" sz="1400" b="1">
              <a:latin typeface="Arial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6659563" y="3702050"/>
            <a:ext cx="9366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596188" y="3702050"/>
            <a:ext cx="7207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795963" y="4349750"/>
            <a:ext cx="1584325" cy="642938"/>
          </a:xfrm>
          <a:prstGeom prst="rect">
            <a:avLst/>
          </a:prstGeom>
          <a:solidFill>
            <a:srgbClr val="CC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Mammal</a:t>
            </a:r>
            <a:endParaRPr lang="en-US" sz="1400" b="1">
              <a:latin typeface="Arial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95963" y="3846513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Not feathers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659563" y="2478088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Warm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70937" y="5798276"/>
            <a:ext cx="7920880" cy="646331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Green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boxes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represent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pure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nodes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=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nodes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where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observed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values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are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the same</a:t>
            </a:r>
            <a:endParaRPr lang="en-US" sz="1800" b="1" dirty="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850" y="3486150"/>
            <a:ext cx="1008063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>
                <a:latin typeface="Arial" charset="0"/>
              </a:rPr>
              <a:t>Tree</a:t>
            </a:r>
            <a:r>
              <a:rPr lang="sv-SE" sz="2000" dirty="0">
                <a:latin typeface="Arial" charset="0"/>
              </a:rPr>
              <a:t> 2</a:t>
            </a:r>
            <a:endParaRPr lang="en-US" sz="2000" dirty="0">
              <a:latin typeface="Arial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356100" y="1830388"/>
            <a:ext cx="1008063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>
                <a:latin typeface="Arial" charset="0"/>
              </a:rPr>
              <a:t>Tree</a:t>
            </a:r>
            <a:r>
              <a:rPr lang="sv-SE" sz="2000" dirty="0">
                <a:latin typeface="Arial" charset="0"/>
              </a:rPr>
              <a:t> 3</a:t>
            </a:r>
            <a:endParaRPr lang="en-US" sz="2000" dirty="0">
              <a:latin typeface="Arial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973139" y="2549525"/>
            <a:ext cx="29495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Large misclassification rate!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84214" y="5430838"/>
            <a:ext cx="3744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A lower misclassification rate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3295" y="4985306"/>
            <a:ext cx="3005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Zero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2974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61048"/>
            <a:ext cx="2457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6034" y="1571178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000" dirty="0"/>
                  <a:t>A </a:t>
                </a:r>
                <a:r>
                  <a:rPr lang="sv-SE" sz="2000" dirty="0" err="1"/>
                  <a:t>tree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𝑇</m:t>
                    </m:r>
                    <m:r>
                      <a:rPr lang="sv-SE" sz="2000" b="0" i="1" smtClean="0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𝑖</m:t>
                    </m:r>
                    <m:r>
                      <a:rPr lang="sv-SE" sz="2000" b="0" i="1" smtClean="0">
                        <a:latin typeface="Cambria Math"/>
                      </a:rPr>
                      <m:t>=1…</m:t>
                    </m:r>
                    <m:r>
                      <a:rPr lang="sv-SE" sz="2000" b="0" i="1" smtClean="0">
                        <a:latin typeface="Cambria Math"/>
                      </a:rPr>
                      <m:t>𝑆</m:t>
                    </m:r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𝑗</m:t>
                    </m:r>
                    <m:r>
                      <a:rPr lang="sv-SE" sz="2000" b="0" i="1" smtClean="0">
                        <a:latin typeface="Cambria Math"/>
                      </a:rPr>
                      <m:t>=1…</m:t>
                    </m:r>
                    <m:r>
                      <a:rPr lang="sv-SE" sz="2000" b="0" i="1" smtClean="0">
                        <a:latin typeface="Cambria Math"/>
                      </a:rPr>
                      <m:t>𝐿</m:t>
                    </m:r>
                    <m:r>
                      <a:rPr lang="sv-SE" sz="2000" b="0" i="1" smtClean="0">
                        <a:latin typeface="Cambria Math"/>
                      </a:rPr>
                      <m:t>&gt;</m:t>
                    </m:r>
                  </m:oMath>
                </a14:m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sv-SE" sz="1800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v-SE" sz="1800" dirty="0"/>
                  <a:t> splitting </a:t>
                </a:r>
                <a:r>
                  <a:rPr lang="sv-SE" sz="1800" dirty="0" err="1"/>
                  <a:t>rules</a:t>
                </a:r>
                <a:r>
                  <a:rPr lang="sv-SE" sz="1800" dirty="0"/>
                  <a:t> (</a:t>
                </a:r>
                <a:r>
                  <a:rPr lang="sv-SE" sz="1800" dirty="0" err="1"/>
                  <a:t>conditions</a:t>
                </a:r>
                <a:r>
                  <a:rPr lang="sv-SE" sz="1800" dirty="0"/>
                  <a:t>),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sv-SE" sz="1800" dirty="0"/>
                  <a:t>- </a:t>
                </a:r>
                <a:r>
                  <a:rPr lang="sv-SE" sz="1800" dirty="0" err="1"/>
                  <a:t>their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amount</a:t>
                </a:r>
                <a:endParaRPr lang="sv-SE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1800" dirty="0"/>
                  <a:t>-terminal </a:t>
                </a:r>
                <a:r>
                  <a:rPr lang="sv-SE" sz="1800" dirty="0" err="1"/>
                  <a:t>nodes</a:t>
                </a:r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sv-SE" sz="1800" dirty="0"/>
                  <a:t>- </a:t>
                </a:r>
                <a:r>
                  <a:rPr lang="sv-SE" sz="1800" dirty="0" err="1"/>
                  <a:t>their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amount</a:t>
                </a:r>
                <a:endParaRPr lang="sv-SE" sz="1800" dirty="0"/>
              </a:p>
              <a:p>
                <a:pPr lvl="1"/>
                <a:r>
                  <a:rPr lang="sv-SE" sz="1800" dirty="0" err="1"/>
                  <a:t>labels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sv-SE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1800" dirty="0"/>
                  <a:t> in </a:t>
                </a:r>
                <a:r>
                  <a:rPr lang="sv-SE" sz="1800" dirty="0" err="1"/>
                  <a:t>each</a:t>
                </a:r>
                <a:r>
                  <a:rPr lang="sv-SE" sz="1800" dirty="0"/>
                  <a:t> terminal </a:t>
                </a:r>
                <a:r>
                  <a:rPr lang="sv-SE" sz="1800" dirty="0" err="1"/>
                  <a:t>node</a:t>
                </a:r>
                <a:endParaRPr lang="sv-SE" sz="1800" dirty="0"/>
              </a:p>
              <a:p>
                <a:pPr marL="57150" indent="0">
                  <a:buNone/>
                </a:pPr>
                <a:endParaRPr lang="sv-SE" sz="2000" b="1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sv-SE" sz="2000" b="1" dirty="0" err="1">
                    <a:solidFill>
                      <a:srgbClr val="0070C0"/>
                    </a:solidFill>
                  </a:rPr>
                  <a:t>Model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i="1">
                        <a:latin typeface="Cambria Math"/>
                      </a:rPr>
                      <m:t>|</m:t>
                    </m:r>
                    <m:r>
                      <a:rPr lang="sv-SE" sz="2000" i="1">
                        <a:latin typeface="Cambria Math"/>
                      </a:rPr>
                      <m:t>𝑇</m:t>
                    </m:r>
                    <m:r>
                      <a:rPr lang="sv-SE" sz="2000" i="1">
                        <a:latin typeface="Cambria Math"/>
                      </a:rPr>
                      <m:t> </m:t>
                    </m:r>
                  </m:oMath>
                </a14:m>
                <a:r>
                  <a:rPr lang="sv-SE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000" dirty="0"/>
                  <a:t> comes from </a:t>
                </a:r>
                <a:r>
                  <a:rPr lang="sv-SE" sz="2000" dirty="0" err="1"/>
                  <a:t>exponential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family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mean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sv-SE" sz="2000" dirty="0"/>
              </a:p>
              <a:p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Fitting</a:t>
                </a:r>
                <a:r>
                  <a:rPr lang="sv-SE" sz="2400" dirty="0">
                    <a:sym typeface="Wingdings" panose="05000000000000000000" pitchFamily="2" charset="2"/>
                  </a:rPr>
                  <a:t> by MLE:</a:t>
                </a: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Step 1: </a:t>
                </a:r>
                <a:r>
                  <a:rPr lang="sv-SE" sz="20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000" dirty="0">
                    <a:sym typeface="Wingdings" panose="05000000000000000000" pitchFamily="2" charset="2"/>
                  </a:rPr>
                  <a:t> optimal </a:t>
                </a:r>
                <a:r>
                  <a:rPr lang="sv-SE" sz="2000" dirty="0" err="1">
                    <a:sym typeface="Wingdings" panose="05000000000000000000" pitchFamily="2" charset="2"/>
                  </a:rPr>
                  <a:t>tree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Step 2: </a:t>
                </a:r>
                <a:r>
                  <a:rPr lang="sv-SE" sz="20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000" dirty="0">
                    <a:sym typeface="Wingdings" panose="05000000000000000000" pitchFamily="2" charset="2"/>
                  </a:rPr>
                  <a:t> optimal </a:t>
                </a:r>
                <a:r>
                  <a:rPr lang="sv-SE" sz="2000" dirty="0" err="1">
                    <a:sym typeface="Wingdings" panose="05000000000000000000" pitchFamily="2" charset="2"/>
                  </a:rPr>
                  <a:t>labels</a:t>
                </a:r>
                <a:r>
                  <a:rPr lang="sv-SE" sz="2000" dirty="0">
                    <a:sym typeface="Wingdings" panose="05000000000000000000" pitchFamily="2" charset="2"/>
                  </a:rPr>
                  <a:t> in terminal </a:t>
                </a:r>
                <a:r>
                  <a:rPr lang="sv-SE" sz="2000" dirty="0" err="1">
                    <a:sym typeface="Wingdings" panose="05000000000000000000" pitchFamily="2" charset="2"/>
                  </a:rPr>
                  <a:t>nodes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034" y="1571178"/>
                <a:ext cx="8229600" cy="4525963"/>
              </a:xfrm>
              <a:blipFill>
                <a:blip r:embed="rId3"/>
                <a:stretch>
                  <a:fillRect l="-1037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4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>
                <a:solidFill>
                  <a:srgbClr val="C00000"/>
                </a:solidFill>
              </a:rPr>
              <a:t>:</a:t>
            </a:r>
          </a:p>
          <a:p>
            <a:r>
              <a:rPr lang="sv-SE" b="1" dirty="0"/>
              <a:t>Normal </a:t>
            </a:r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dirty="0" err="1">
                <a:sym typeface="Wingdings" panose="05000000000000000000" pitchFamily="2" charset="2"/>
              </a:rPr>
              <a:t>leads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to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>
                <a:solidFill>
                  <a:srgbClr val="0070C0"/>
                </a:solidFill>
                <a:sym typeface="Wingdings" panose="05000000000000000000" pitchFamily="2" charset="2"/>
              </a:rPr>
              <a:t>regression </a:t>
            </a:r>
            <a:r>
              <a:rPr lang="sv-SE" dirty="0" err="1">
                <a:solidFill>
                  <a:srgbClr val="0070C0"/>
                </a:solidFill>
                <a:sym typeface="Wingdings" panose="05000000000000000000" pitchFamily="2" charset="2"/>
              </a:rPr>
              <a:t>trees</a:t>
            </a:r>
            <a:endParaRPr lang="sv-SE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Objective</a:t>
            </a:r>
            <a:r>
              <a:rPr lang="sv-SE" dirty="0">
                <a:sym typeface="Wingdings" panose="05000000000000000000" pitchFamily="2" charset="2"/>
              </a:rPr>
              <a:t>: MSE</a:t>
            </a:r>
          </a:p>
          <a:p>
            <a:r>
              <a:rPr lang="sv-SE" b="1" dirty="0" err="1">
                <a:sym typeface="Wingdings" panose="05000000000000000000" pitchFamily="2" charset="2"/>
              </a:rPr>
              <a:t>Multinoulli</a:t>
            </a:r>
            <a:r>
              <a:rPr lang="sv-SE" b="1" dirty="0">
                <a:sym typeface="Wingdings" panose="05000000000000000000" pitchFamily="2" charset="2"/>
              </a:rPr>
              <a:t> </a:t>
            </a:r>
            <a:r>
              <a:rPr lang="sv-SE" b="1" dirty="0" err="1">
                <a:sym typeface="Wingdings" panose="05000000000000000000" pitchFamily="2" charset="2"/>
              </a:rPr>
              <a:t>model</a:t>
            </a:r>
            <a:r>
              <a:rPr lang="sv-SE" b="1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leads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to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olidFill>
                  <a:srgbClr val="0070C0"/>
                </a:solidFill>
                <a:sym typeface="Wingdings" panose="05000000000000000000" pitchFamily="2" charset="2"/>
              </a:rPr>
              <a:t>classification</a:t>
            </a:r>
            <a:r>
              <a:rPr lang="sv-SE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dirty="0" err="1">
                <a:solidFill>
                  <a:srgbClr val="0070C0"/>
                </a:solidFill>
                <a:sym typeface="Wingdings" panose="05000000000000000000" pitchFamily="2" charset="2"/>
              </a:rPr>
              <a:t>trees</a:t>
            </a:r>
            <a:endParaRPr lang="sv-SE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Objective</a:t>
            </a:r>
            <a:r>
              <a:rPr lang="sv-SE" dirty="0">
                <a:sym typeface="Wingdings" panose="05000000000000000000" pitchFamily="2" charset="2"/>
              </a:rPr>
              <a:t>: cross-</a:t>
            </a:r>
            <a:r>
              <a:rPr lang="sv-SE" dirty="0" err="1">
                <a:sym typeface="Wingdings" panose="05000000000000000000" pitchFamily="2" charset="2"/>
              </a:rPr>
              <a:t>entropy</a:t>
            </a:r>
            <a:r>
              <a:rPr lang="sv-SE" dirty="0">
                <a:sym typeface="Wingdings" panose="05000000000000000000" pitchFamily="2" charset="2"/>
              </a:rPr>
              <a:t> (</a:t>
            </a:r>
            <a:r>
              <a:rPr lang="sv-SE" dirty="0" err="1">
                <a:solidFill>
                  <a:srgbClr val="008000"/>
                </a:solidFill>
                <a:sym typeface="Wingdings" panose="05000000000000000000" pitchFamily="2" charset="2"/>
              </a:rPr>
              <a:t>deviance</a:t>
            </a:r>
            <a:r>
              <a:rPr lang="sv-SE" dirty="0">
                <a:sym typeface="Wingdings" panose="05000000000000000000" pitchFamily="2" charset="2"/>
              </a:rPr>
              <a:t>)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8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Target is categorical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Classification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mk</m:t>
                        </m:r>
                      </m:sub>
                    </m:sSub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estimated for every class in a node</a:t>
                </a:r>
              </a:p>
              <a:p>
                <a:r>
                  <a:rPr lang="en-US" sz="2400" dirty="0"/>
                  <a:t>How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sz="2400" dirty="0"/>
                  <a:t>  for class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Class proportions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any node (leave), a label can be assigned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1111" t="-100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546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35" y="3944683"/>
            <a:ext cx="36290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6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625243"/>
            <a:ext cx="2838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34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Naive </a:t>
            </a:r>
            <a:r>
              <a:rPr lang="sv-SE" sz="3600" dirty="0" err="1"/>
              <a:t>Bayes</a:t>
            </a:r>
            <a:r>
              <a:rPr lang="sv-SE" sz="3600" dirty="0"/>
              <a:t> </a:t>
            </a:r>
            <a:r>
              <a:rPr lang="sv-SE" sz="3600" dirty="0" err="1"/>
              <a:t>classifiers</a:t>
            </a:r>
            <a:r>
              <a:rPr lang="sv-SE" sz="3600" dirty="0"/>
              <a:t>: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600201"/>
                <a:ext cx="3898776" cy="44042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Consider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sv-SE" dirty="0"/>
                  <a:t> labeled text </a:t>
                </a:r>
                <a:r>
                  <a:rPr lang="sv-SE" dirty="0" err="1"/>
                  <a:t>documents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𝑌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,  0="</m:t>
                    </m:r>
                    <m:r>
                      <a:rPr lang="sv-SE" b="0" i="1" smtClean="0">
                        <a:latin typeface="Cambria Math"/>
                      </a:rPr>
                      <m:t>𝑆𝑐𝑖𝑒𝑛𝑐𝑒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𝑓𝑖𝑐𝑡𝑖𝑜𝑛</m:t>
                    </m:r>
                    <m:r>
                      <a:rPr lang="sv-SE" b="0" i="1" smtClean="0">
                        <a:latin typeface="Cambria Math"/>
                      </a:rPr>
                      <m:t>”</m:t>
                    </m:r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r>
                      <a:rPr lang="sv-SE" b="0" i="0" dirty="0" smtClean="0">
                        <a:latin typeface="Cambria Math"/>
                      </a:rPr>
                      <m:t>1</m:t>
                    </m:r>
                    <m:r>
                      <a:rPr lang="sv-SE" b="0" i="1" dirty="0" smtClean="0">
                        <a:latin typeface="Cambria Math"/>
                      </a:rPr>
                      <m:t>="</m:t>
                    </m:r>
                    <m:r>
                      <a:rPr lang="sv-SE" b="0" i="1" dirty="0" smtClean="0">
                        <a:latin typeface="Cambria Math"/>
                      </a:rPr>
                      <m:t>𝐶𝑜𝑚𝑒𝑑𝑦</m:t>
                    </m:r>
                    <m:r>
                      <a:rPr lang="sv-SE" b="0" i="1" dirty="0" smtClean="0">
                        <a:latin typeface="Cambria Math"/>
                      </a:rPr>
                      <m:t>”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  <m:r>
                          <a:rPr lang="sv-SE" b="0" i="1" smtClean="0">
                            <a:latin typeface="Cambria Math"/>
                          </a:rPr>
                          <m:t>={</m:t>
                        </m:r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100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does</a:t>
                </a:r>
                <a:r>
                  <a:rPr lang="sv-SE" dirty="0"/>
                  <a:t> the </a:t>
                </a:r>
                <a:r>
                  <a:rPr lang="sv-SE" dirty="0" err="1"/>
                  <a:t>document</a:t>
                </a:r>
                <a:r>
                  <a:rPr lang="sv-SE" dirty="0"/>
                  <a:t> </a:t>
                </a:r>
                <a:r>
                  <a:rPr lang="sv-SE" dirty="0" err="1"/>
                  <a:t>contain</a:t>
                </a:r>
                <a:r>
                  <a:rPr lang="sv-SE" dirty="0"/>
                  <a:t> the </a:t>
                </a:r>
                <a:r>
                  <a:rPr lang="sv-SE" dirty="0" err="1"/>
                  <a:t>keyword</a:t>
                </a:r>
                <a:r>
                  <a:rPr lang="sv-SE" dirty="0"/>
                  <a:t> (0=No,1=</a:t>
                </a:r>
                <a:r>
                  <a:rPr lang="sv-SE" dirty="0" err="1"/>
                  <a:t>Yes</a:t>
                </a:r>
                <a:r>
                  <a:rPr lang="sv-S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corr</a:t>
                </a:r>
                <a:r>
                  <a:rPr lang="sv-SE" dirty="0"/>
                  <a:t>. ”space”,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corr</a:t>
                </a:r>
                <a:r>
                  <a:rPr lang="sv-SE" dirty="0"/>
                  <a:t>. ”</a:t>
                </a:r>
                <a:r>
                  <a:rPr lang="sv-SE" dirty="0" err="1"/>
                  <a:t>fun</a:t>
                </a:r>
                <a:r>
                  <a:rPr lang="sv-SE" dirty="0"/>
                  <a:t>”,…</a:t>
                </a:r>
              </a:p>
              <a:p>
                <a:endParaRPr lang="sv-SE" dirty="0"/>
              </a:p>
              <a:p>
                <a:r>
                  <a:rPr lang="sv-SE" dirty="0" err="1"/>
                  <a:t>Want</a:t>
                </a:r>
                <a:r>
                  <a:rPr lang="sv-SE" dirty="0"/>
                  <a:t> to </a:t>
                </a:r>
                <a:r>
                  <a:rPr lang="sv-SE" dirty="0" err="1"/>
                  <a:t>classify</a:t>
                </a:r>
                <a:r>
                  <a:rPr lang="sv-SE" dirty="0"/>
                  <a:t> a new </a:t>
                </a:r>
                <a:r>
                  <a:rPr lang="sv-SE" dirty="0" err="1"/>
                  <a:t>document</a:t>
                </a: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600201"/>
                <a:ext cx="3898776" cy="4404240"/>
              </a:xfrm>
              <a:blipFill>
                <a:blip r:embed="rId2"/>
                <a:stretch>
                  <a:fillRect l="-2344" t="-2909" r="-296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53986" name="Picture 2" descr="http://www.kdnuggets.com/wp-content/uploads/text-analysis-acm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99908"/>
            <a:ext cx="43529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28282" y="4441225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Källa: kdnuggets.com</a:t>
            </a:r>
          </a:p>
        </p:txBody>
      </p:sp>
    </p:spTree>
    <p:extLst>
      <p:ext uri="{BB962C8B-B14F-4D97-AF65-F5344CB8AC3E}">
        <p14:creationId xmlns:p14="http://schemas.microsoft.com/office/powerpoint/2010/main" val="182803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Impurity measure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sv-SE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is a tree node (region)</a:t>
                </a:r>
              </a:p>
              <a:p>
                <a:pPr lvl="1"/>
                <a:r>
                  <a:rPr lang="en-US" sz="2000" dirty="0"/>
                  <a:t>Node can be split unless it is pure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/>
                  <a:t>Note: In many sources,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deviance</a:t>
                </a:r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Example</a:t>
                </a:r>
                <a:r>
                  <a:rPr lang="en-US" sz="2000" dirty="0"/>
                  <a:t>: Cross –entropy is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|</m:t>
                    </m:r>
                    <m:r>
                      <a:rPr lang="sv-SE" sz="2000" i="1">
                        <a:latin typeface="Cambria Math"/>
                      </a:rPr>
                      <m:t>𝑇</m:t>
                    </m:r>
                    <m:r>
                      <a:rPr lang="sv-SE" sz="2000" i="1">
                        <a:latin typeface="Cambria Math"/>
                      </a:rPr>
                      <m:t>~</m:t>
                    </m:r>
                    <m:r>
                      <a:rPr lang="sv-SE" sz="2000" b="0" i="1" smtClean="0">
                        <a:latin typeface="Cambria Math"/>
                      </a:rPr>
                      <m:t>𝑀𝑢𝑙𝑡𝑖𝑛𝑜𝑚𝑖𝑎𝑙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𝑗</m:t>
                        </m:r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𝑗𝑐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>
                <a:blip r:embed="rId2"/>
                <a:stretch>
                  <a:fillRect l="-963" t="-10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0" y="2996952"/>
            <a:ext cx="764131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92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regression trees: CART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Step 1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Finding optimal tree</a:t>
                </a:r>
                <a:r>
                  <a:rPr lang="en-US" sz="2400" dirty="0"/>
                  <a:t>: grow the tree in order to minimize global objective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Let C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be a hypercube containing all observations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Let  queue C={C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Pick up some 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from C and find a variable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and value </a:t>
                </a:r>
                <a:r>
                  <a:rPr lang="en-US" sz="2400" i="1" dirty="0"/>
                  <a:t>s</a:t>
                </a:r>
                <a:r>
                  <a:rPr lang="en-US" sz="2400" dirty="0"/>
                  <a:t> that split </a:t>
                </a:r>
                <a:r>
                  <a:rPr lang="en-US" sz="2400" dirty="0" err="1"/>
                  <a:t>C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into two </a:t>
                </a:r>
                <a:r>
                  <a:rPr lang="en-US" sz="2400" dirty="0" err="1"/>
                  <a:t>hypercubes</a:t>
                </a: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and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Remove </a:t>
                </a:r>
                <a:r>
                  <a:rPr lang="en-US" sz="2400" dirty="0" err="1"/>
                  <a:t>C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from C and add R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and R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Repeat 3-4 as many times as needed (or until each cube has only 1 observation)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544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98" y="3630102"/>
            <a:ext cx="5229718" cy="46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0" y="2971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539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Greedy algorithm (optimal tree is not found)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largest tree will interpolate the data </a:t>
            </a:r>
            <a:r>
              <a:rPr lang="en-US" dirty="0">
                <a:sym typeface="Wingdings" pitchFamily="2" charset="2"/>
              </a:rPr>
              <a:t> large trees =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overfitting</a:t>
            </a:r>
            <a:r>
              <a:rPr lang="en-US" dirty="0">
                <a:solidFill>
                  <a:srgbClr val="00800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the data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Too small trees=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underfitting </a:t>
            </a:r>
            <a:r>
              <a:rPr lang="en-US" dirty="0">
                <a:sym typeface="Wingdings" pitchFamily="2" charset="2"/>
              </a:rPr>
              <a:t>(important structure may not be captured)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Optimal tree length?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050904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008000"/>
                    </a:solidFill>
                  </a:rPr>
                  <a:t>Postpruning</a:t>
                </a:r>
              </a:p>
              <a:p>
                <a:pPr marL="457200" lvl="1" indent="0">
                  <a:buNone/>
                </a:pPr>
                <a:endParaRPr lang="en-US" sz="1600" b="1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Weakest link pruning: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Merge two leaves that have smallest                              </a:t>
                </a:r>
                <a:r>
                  <a:rPr lang="en-US" sz="1600" i="1" dirty="0"/>
                  <a:t>N(parent)*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Q(parent)-N(leave1)Q(leave1)-N(leave2)Q(leave2)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For the current tree T, compute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1600" b="0" i="0" smtClean="0">
                          <a:latin typeface="Cambria Math"/>
                        </a:rPr>
                        <m:t>I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v-SE" sz="1600" b="0" i="0" smtClean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sv-SE" sz="1600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6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𝑙𝑒𝑎𝑣𝑒𝑠</m:t>
                          </m:r>
                        </m:sub>
                        <m:sup/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/>
                        <a:ea typeface="Cambria Math"/>
                      </a:rPr>
                      <m:t>|</m:t>
                    </m:r>
                    <m:r>
                      <a:rPr lang="sv-SE" sz="1600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sv-SE" sz="1600" i="1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z="1600" dirty="0"/>
                  <a:t> =#leaves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1600" dirty="0"/>
                  <a:t>Repeat 1-2 until the tree with one leave is obtained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1600" dirty="0"/>
                  <a:t>Select the tree with smallest I(T)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endParaRPr lang="en-US" sz="1600" dirty="0"/>
              </a:p>
              <a:p>
                <a:pPr marL="5715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</a:rPr>
                  <a:t>How to find the optimal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srgbClr val="008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? </a:t>
                </a:r>
                <a:r>
                  <a:rPr lang="en-US" sz="2000" dirty="0"/>
                  <a:t>Cross validation!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050904" cy="4525963"/>
              </a:xfrm>
              <a:blipFill>
                <a:blip r:embed="rId2"/>
                <a:stretch>
                  <a:fillRect l="-1086" t="-809" r="-9168" b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1026" name="Picture 2" descr="http://www.analyticsvidhya.com/blog/wp-content/uploads/2015/01/Decision_Tr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3546592" cy="1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933056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Source: http://www.analyticsvidhya.com</a:t>
            </a:r>
          </a:p>
        </p:txBody>
      </p:sp>
    </p:spTree>
    <p:extLst>
      <p:ext uri="{BB962C8B-B14F-4D97-AF65-F5344CB8AC3E}">
        <p14:creationId xmlns:p14="http://schemas.microsoft.com/office/powerpoint/2010/main" val="314023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Similar algorithms work for regression trees – replace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Easy to interpret</a:t>
                </a:r>
              </a:p>
              <a:p>
                <a:r>
                  <a:rPr lang="en-US" dirty="0"/>
                  <a:t>Easy to handle all types </a:t>
                </a:r>
                <a:r>
                  <a:rPr lang="en-US"/>
                  <a:t>of features </a:t>
                </a:r>
                <a:r>
                  <a:rPr lang="en-US" dirty="0"/>
                  <a:t>in one model</a:t>
                </a:r>
              </a:p>
              <a:p>
                <a:r>
                  <a:rPr lang="en-US" b="1" dirty="0"/>
                  <a:t>Automatic variable selection</a:t>
                </a:r>
              </a:p>
              <a:p>
                <a:r>
                  <a:rPr lang="en-US" dirty="0"/>
                  <a:t>Relatively robust to outliers</a:t>
                </a:r>
              </a:p>
              <a:p>
                <a:r>
                  <a:rPr lang="en-US" dirty="0"/>
                  <a:t>Handle large datasets</a:t>
                </a:r>
              </a:p>
              <a:p>
                <a:endParaRPr lang="en-US" dirty="0"/>
              </a:p>
              <a:p>
                <a:r>
                  <a:rPr lang="en-US" dirty="0"/>
                  <a:t>Trees have high variance: a small change in response</a:t>
                </a:r>
                <a:r>
                  <a:rPr lang="en-US" dirty="0">
                    <a:sym typeface="Wingdings" pitchFamily="2" charset="2"/>
                  </a:rPr>
                  <a:t> totally different tree</a:t>
                </a:r>
              </a:p>
              <a:p>
                <a:r>
                  <a:rPr lang="en-US" dirty="0">
                    <a:sym typeface="Wingdings" pitchFamily="2" charset="2"/>
                  </a:rPr>
                  <a:t>Greedy algorithms  fit may be not so good</a:t>
                </a:r>
              </a:p>
              <a:p>
                <a:r>
                  <a:rPr lang="en-US" dirty="0">
                    <a:sym typeface="Wingdings" pitchFamily="2" charset="2"/>
                  </a:rPr>
                  <a:t>Lack of smoothness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561" r="-11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trees may be needed to model an easy system: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09824"/>
            <a:ext cx="3960812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20888"/>
            <a:ext cx="3962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2837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/>
              <a:t>tree</a:t>
            </a:r>
            <a:r>
              <a:rPr lang="sv-SE" b="1" dirty="0"/>
              <a:t> </a:t>
            </a:r>
            <a:r>
              <a:rPr lang="sv-SE" dirty="0" err="1"/>
              <a:t>package</a:t>
            </a:r>
            <a:endParaRPr lang="sv-SE" dirty="0"/>
          </a:p>
          <a:p>
            <a:pPr lvl="1"/>
            <a:r>
              <a:rPr lang="sv-SE" dirty="0"/>
              <a:t>Alternative: </a:t>
            </a:r>
            <a:r>
              <a:rPr lang="sv-SE" b="1" dirty="0" err="1"/>
              <a:t>rpart</a:t>
            </a:r>
            <a:endParaRPr lang="sv-SE" dirty="0"/>
          </a:p>
          <a:p>
            <a:pPr marL="0" indent="0">
              <a:buNone/>
            </a:pPr>
            <a:r>
              <a:rPr lang="sv-SE" sz="2000" dirty="0" err="1"/>
              <a:t>tree</a:t>
            </a:r>
            <a:r>
              <a:rPr lang="sv-SE" sz="2000" dirty="0"/>
              <a:t>(</a:t>
            </a:r>
            <a:r>
              <a:rPr lang="sv-SE" sz="2000" dirty="0" err="1"/>
              <a:t>formula</a:t>
            </a:r>
            <a:r>
              <a:rPr lang="sv-SE" sz="2000" dirty="0"/>
              <a:t>, data, </a:t>
            </a:r>
            <a:r>
              <a:rPr lang="sv-SE" sz="2000" dirty="0" err="1"/>
              <a:t>weights</a:t>
            </a:r>
            <a:r>
              <a:rPr lang="sv-SE" sz="2000" dirty="0"/>
              <a:t>, </a:t>
            </a:r>
            <a:r>
              <a:rPr lang="sv-SE" sz="2000" dirty="0" err="1"/>
              <a:t>control</a:t>
            </a:r>
            <a:r>
              <a:rPr lang="sv-SE" sz="2000" dirty="0"/>
              <a:t>, split = c("</a:t>
            </a:r>
            <a:r>
              <a:rPr lang="sv-SE" sz="2000" dirty="0" err="1"/>
              <a:t>deviance</a:t>
            </a:r>
            <a:r>
              <a:rPr lang="sv-SE" sz="2000" dirty="0"/>
              <a:t>", "</a:t>
            </a:r>
            <a:r>
              <a:rPr lang="sv-SE" sz="2000" dirty="0" err="1"/>
              <a:t>gini</a:t>
            </a:r>
            <a:r>
              <a:rPr lang="sv-SE" sz="2000" dirty="0"/>
              <a:t>"), …)</a:t>
            </a:r>
          </a:p>
          <a:p>
            <a:pPr marL="0" indent="0">
              <a:buNone/>
            </a:pPr>
            <a:r>
              <a:rPr lang="sv-SE" sz="2000" dirty="0"/>
              <a:t>print(), </a:t>
            </a:r>
            <a:r>
              <a:rPr lang="sv-SE" sz="2000" dirty="0" err="1"/>
              <a:t>summary</a:t>
            </a:r>
            <a:r>
              <a:rPr lang="sv-SE" sz="2000" dirty="0"/>
              <a:t>(), </a:t>
            </a:r>
            <a:r>
              <a:rPr lang="sv-SE" sz="2000" dirty="0" err="1"/>
              <a:t>plot</a:t>
            </a:r>
            <a:r>
              <a:rPr lang="sv-SE" sz="2000" dirty="0"/>
              <a:t>(), text()</a:t>
            </a:r>
          </a:p>
          <a:p>
            <a:pPr marL="0" indent="0">
              <a:buNone/>
            </a:pPr>
            <a:endParaRPr lang="sv-SE" sz="2000" b="1" dirty="0"/>
          </a:p>
          <a:p>
            <a:pPr marL="0" indent="0">
              <a:buNone/>
            </a:pPr>
            <a:r>
              <a:rPr lang="sv-SE" sz="2000" b="1" dirty="0" err="1">
                <a:solidFill>
                  <a:srgbClr val="C00000"/>
                </a:solidFill>
              </a:rPr>
              <a:t>Example</a:t>
            </a:r>
            <a:r>
              <a:rPr lang="sv-SE" sz="2000" b="1" dirty="0"/>
              <a:t>: </a:t>
            </a:r>
            <a:r>
              <a:rPr lang="sv-SE" sz="2000" dirty="0" err="1"/>
              <a:t>breast</a:t>
            </a:r>
            <a:r>
              <a:rPr lang="sv-SE" sz="2000" dirty="0"/>
              <a:t> cancer as a </a:t>
            </a:r>
            <a:r>
              <a:rPr lang="sv-SE" sz="2000" dirty="0" err="1"/>
              <a:t>function</a:t>
            </a:r>
            <a:r>
              <a:rPr lang="sv-SE" sz="2000" dirty="0"/>
              <a:t> av </a:t>
            </a:r>
            <a:r>
              <a:rPr lang="sv-SE" sz="2000" dirty="0" err="1"/>
              <a:t>biological</a:t>
            </a:r>
            <a:r>
              <a:rPr lang="sv-SE" sz="2000" dirty="0"/>
              <a:t> </a:t>
            </a:r>
            <a:r>
              <a:rPr lang="sv-SE" sz="2000" dirty="0" err="1"/>
              <a:t>measurements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03648" y="443711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library(tree)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n=dim(biopsy)[1]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fit=tree(class~., data=biopsy)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plot(fit)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text(fit, pretty=0)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summary(fit)</a:t>
            </a:r>
          </a:p>
        </p:txBody>
      </p:sp>
    </p:spTree>
    <p:extLst>
      <p:ext uri="{BB962C8B-B14F-4D97-AF65-F5344CB8AC3E}">
        <p14:creationId xmlns:p14="http://schemas.microsoft.com/office/powerpoint/2010/main" val="254782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err="1"/>
              <a:t>Adjust</a:t>
            </a:r>
            <a:r>
              <a:rPr lang="sv-SE" sz="2000" dirty="0"/>
              <a:t> the splitting in the </a:t>
            </a:r>
            <a:r>
              <a:rPr lang="sv-SE" sz="2000" dirty="0" err="1"/>
              <a:t>tree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i="1" dirty="0" err="1"/>
              <a:t>control</a:t>
            </a:r>
            <a:r>
              <a:rPr lang="sv-SE" sz="2000" i="1" dirty="0"/>
              <a:t> </a:t>
            </a:r>
            <a:r>
              <a:rPr lang="sv-SE" sz="2000" dirty="0"/>
              <a:t>parameter (</a:t>
            </a:r>
            <a:r>
              <a:rPr lang="sv-SE" sz="2000" dirty="0" err="1"/>
              <a:t>leaf</a:t>
            </a:r>
            <a:r>
              <a:rPr lang="sv-SE" sz="2000" dirty="0"/>
              <a:t> </a:t>
            </a:r>
            <a:r>
              <a:rPr lang="sv-SE" sz="2000" dirty="0" err="1"/>
              <a:t>size</a:t>
            </a:r>
            <a:r>
              <a:rPr lang="sv-SE" sz="2000" dirty="0"/>
              <a:t> for ex)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0848"/>
            <a:ext cx="3897405" cy="298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5" y="2132856"/>
            <a:ext cx="4266247" cy="247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885610"/>
            <a:ext cx="4248472" cy="148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862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Misclassification</a:t>
            </a:r>
            <a:r>
              <a:rPr lang="sv-SE" dirty="0"/>
              <a:t> </a:t>
            </a:r>
            <a:r>
              <a:rPr lang="sv-SE" dirty="0" err="1"/>
              <a:t>results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15616" y="2228671"/>
            <a:ext cx="5454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Yfit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=predict(fit,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=biopsy, type="class")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table(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biopsy$class,Yfit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90900"/>
            <a:ext cx="2857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598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optimal </a:t>
            </a:r>
            <a:r>
              <a:rPr lang="sv-SE" dirty="0" err="1"/>
              <a:t>tree</a:t>
            </a:r>
            <a:r>
              <a:rPr lang="sv-SE" dirty="0"/>
              <a:t> by </a:t>
            </a:r>
            <a:r>
              <a:rPr lang="sv-SE" dirty="0" err="1"/>
              <a:t>penalizing</a:t>
            </a:r>
            <a:endParaRPr lang="sv-SE" dirty="0"/>
          </a:p>
          <a:p>
            <a:pPr lvl="1"/>
            <a:r>
              <a:rPr lang="sv-SE" dirty="0" err="1"/>
              <a:t>Cv.tree</a:t>
            </a:r>
            <a:r>
              <a:rPr lang="sv-SE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3568" y="2564904"/>
            <a:ext cx="3600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(0.5*n))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biopsy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valid=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biopsy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fit=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~.,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cv.res=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(fit)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cv.res$size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cv.res$dev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="red")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(log(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cv.res$k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cv.res$dev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="red")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60848"/>
            <a:ext cx="39401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71" y="4509120"/>
            <a:ext cx="3600400" cy="203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08" y="537321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7030A0"/>
                </a:solidFill>
              </a:rPr>
              <a:t>What</a:t>
            </a:r>
            <a:r>
              <a:rPr lang="sv-SE" sz="1600" dirty="0">
                <a:solidFill>
                  <a:srgbClr val="7030A0"/>
                </a:solidFill>
              </a:rPr>
              <a:t> is optimal </a:t>
            </a:r>
            <a:r>
              <a:rPr lang="sv-SE" sz="1600" dirty="0" err="1">
                <a:solidFill>
                  <a:srgbClr val="7030A0"/>
                </a:solidFill>
              </a:rPr>
              <a:t>number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of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leaves</a:t>
            </a:r>
            <a:r>
              <a:rPr lang="sv-SE" sz="1600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916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Naive </a:t>
            </a:r>
            <a:r>
              <a:rPr lang="sv-SE" sz="3600" dirty="0" err="1"/>
              <a:t>Bayes</a:t>
            </a:r>
            <a:r>
              <a:rPr lang="sv-SE" sz="3600" dirty="0"/>
              <a:t> </a:t>
            </a:r>
            <a:r>
              <a:rPr lang="sv-SE" sz="3600" dirty="0" err="1"/>
              <a:t>classifiers</a:t>
            </a:r>
            <a:r>
              <a:rPr lang="sv-SE" sz="3600" dirty="0"/>
              <a:t>: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0070C0"/>
                    </a:solidFill>
                  </a:rPr>
                  <a:t>Idea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use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Bayes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classifier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/>
                            </a:rPr>
                            <m:t>𝑌</m:t>
                          </m:r>
                          <m:r>
                            <a:rPr lang="sv-SE" sz="2400" i="1">
                              <a:latin typeface="Cambria Math"/>
                            </a:rPr>
                            <m:t>=</m:t>
                          </m:r>
                          <m:r>
                            <a:rPr lang="sv-SE" sz="24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sv-SE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sv-S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  <m:r>
                            <a:rPr lang="sv-SE" sz="2400" i="1">
                              <a:latin typeface="Cambria Math"/>
                            </a:rPr>
                            <m:t>(</m:t>
                          </m:r>
                          <m:r>
                            <a:rPr lang="sv-SE" sz="2400" i="1">
                              <a:latin typeface="Cambria Math"/>
                            </a:rPr>
                            <m:t>𝑌</m:t>
                          </m:r>
                          <m:r>
                            <a:rPr lang="sv-SE" sz="2400" i="1">
                              <a:latin typeface="Cambria Math"/>
                            </a:rPr>
                            <m:t>=</m:t>
                          </m:r>
                          <m:r>
                            <a:rPr lang="sv-SE" sz="2400" i="1">
                              <a:latin typeface="Cambria Math"/>
                            </a:rPr>
                            <m:t>𝑦</m:t>
                          </m:r>
                          <m:r>
                            <a:rPr lang="sv-SE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sv-SE" sz="24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v-SE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948264" y="1772816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Chance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observing</a:t>
            </a:r>
            <a:r>
              <a:rPr lang="sv-SE" sz="1200" dirty="0"/>
              <a:t> a given combination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words</a:t>
            </a:r>
            <a:r>
              <a:rPr lang="sv-SE" sz="1200" dirty="0"/>
              <a:t> in science fiction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1544" y="436843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Proportion </a:t>
            </a:r>
            <a:r>
              <a:rPr lang="sv-SE" sz="1200" dirty="0" err="1"/>
              <a:t>of</a:t>
            </a:r>
            <a:r>
              <a:rPr lang="sv-SE" sz="1200" dirty="0"/>
              <a:t> science fiction </a:t>
            </a:r>
            <a:r>
              <a:rPr lang="sv-SE" sz="1200" dirty="0" err="1"/>
              <a:t>documents</a:t>
            </a:r>
            <a:endParaRPr lang="sv-SE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48064" y="2072848"/>
            <a:ext cx="1858240" cy="85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6821544" y="3140968"/>
            <a:ext cx="936104" cy="1227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88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optimal </a:t>
            </a:r>
            <a:r>
              <a:rPr lang="sv-SE" dirty="0" err="1"/>
              <a:t>tree</a:t>
            </a:r>
            <a:r>
              <a:rPr lang="sv-SE" dirty="0"/>
              <a:t> by </a:t>
            </a:r>
            <a:r>
              <a:rPr lang="sv-SE" dirty="0" err="1"/>
              <a:t>train</a:t>
            </a:r>
            <a:r>
              <a:rPr lang="sv-SE" dirty="0"/>
              <a:t>/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1560" y="227687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fit=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~., 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=rep(0,9)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=rep(0,9)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for(i in 2:9) 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prunedTree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prune.tree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fit,best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=i)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prunedTree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=valid,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[i]=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deviance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prunedTree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[i]=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deviance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(2:9,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[2:9],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="red",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=c(0,250))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(2:9,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[2:9],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33153"/>
            <a:ext cx="32004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3560" y="537321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7030A0"/>
                </a:solidFill>
              </a:rPr>
              <a:t>What</a:t>
            </a:r>
            <a:r>
              <a:rPr lang="sv-SE" sz="1600" dirty="0">
                <a:solidFill>
                  <a:srgbClr val="7030A0"/>
                </a:solidFill>
              </a:rPr>
              <a:t> is optimal </a:t>
            </a:r>
            <a:r>
              <a:rPr lang="sv-SE" sz="1600" dirty="0" err="1">
                <a:solidFill>
                  <a:srgbClr val="7030A0"/>
                </a:solidFill>
              </a:rPr>
              <a:t>number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of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leaves</a:t>
            </a:r>
            <a:r>
              <a:rPr lang="sv-SE" sz="1600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5556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Final </a:t>
            </a:r>
            <a:r>
              <a:rPr lang="sv-SE" dirty="0" err="1"/>
              <a:t>tree</a:t>
            </a:r>
            <a:r>
              <a:rPr lang="sv-SE" dirty="0"/>
              <a:t>: 5 </a:t>
            </a:r>
            <a:r>
              <a:rPr lang="sv-SE" dirty="0" err="1"/>
              <a:t>leaves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19672" y="249289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finalTree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prune.tree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(fit, best=5)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Yfit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=predict(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finalTree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=valid, type="class")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table(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valid$class,Yfit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1088"/>
            <a:ext cx="299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2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Naive </a:t>
            </a:r>
            <a:r>
              <a:rPr lang="sv-SE" sz="3200" dirty="0" err="1"/>
              <a:t>Bayes</a:t>
            </a:r>
            <a:r>
              <a:rPr lang="sv-SE" sz="3200" dirty="0"/>
              <a:t> </a:t>
            </a:r>
            <a:r>
              <a:rPr lang="sv-SE" sz="3200" dirty="0" err="1"/>
              <a:t>classifiers</a:t>
            </a:r>
            <a:r>
              <a:rPr lang="sv-SE" sz="3200" dirty="0"/>
              <a:t>: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Attempt 1:</a:t>
                </a:r>
              </a:p>
              <a:p>
                <a:pPr lvl="1"/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b="0" i="1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e>
                      <m:e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𝑌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as </a:t>
                </a:r>
                <a:r>
                  <a:rPr lang="sv-SE" dirty="0" err="1"/>
                  <a:t>unknown</a:t>
                </a:r>
                <a:r>
                  <a:rPr lang="sv-SE" dirty="0"/>
                  <a:t> parameters</a:t>
                </a:r>
              </a:p>
              <a:p>
                <a:pPr lvl="1"/>
                <a:r>
                  <a:rPr lang="sv-SE" dirty="0" err="1"/>
                  <a:t>Use</a:t>
                </a:r>
                <a:r>
                  <a:rPr lang="sv-SE" dirty="0"/>
                  <a:t> data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derive</a:t>
                </a:r>
                <a:r>
                  <a:rPr lang="sv-SE" dirty="0"/>
                  <a:t> </a:t>
                </a:r>
                <a:r>
                  <a:rPr lang="sv-SE" dirty="0" err="1"/>
                  <a:t>those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Maximum </a:t>
                </a:r>
                <a:r>
                  <a:rPr lang="sv-SE" dirty="0" err="1"/>
                  <a:t>Likelihood</a:t>
                </a:r>
                <a:endParaRPr lang="sv-SE" dirty="0"/>
              </a:p>
              <a:p>
                <a:pPr lvl="1"/>
                <a:r>
                  <a:rPr lang="sv-SE" dirty="0" err="1"/>
                  <a:t>Classify</a:t>
                </a:r>
                <a:r>
                  <a:rPr lang="sv-SE" dirty="0"/>
                  <a:t> by </a:t>
                </a: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the </a:t>
                </a:r>
                <a:r>
                  <a:rPr lang="sv-SE" dirty="0" err="1"/>
                  <a:t>posterior</a:t>
                </a:r>
                <a:r>
                  <a:rPr lang="sv-SE" dirty="0"/>
                  <a:t> distribution</a:t>
                </a:r>
              </a:p>
              <a:p>
                <a:pPr lvl="1"/>
                <a:endParaRPr lang="sv-SE" dirty="0"/>
              </a:p>
              <a:p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many</a:t>
                </a:r>
                <a:r>
                  <a:rPr lang="sv-SE" dirty="0"/>
                  <a:t> parameters?</a:t>
                </a:r>
              </a:p>
              <a:p>
                <a:pPr lvl="1"/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many</a:t>
                </a:r>
                <a:r>
                  <a:rPr lang="sv-SE" dirty="0"/>
                  <a:t> different combinations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sv-SE" dirty="0"/>
                  <a:t>? </a:t>
                </a:r>
                <a:endParaRPr lang="sv-SE" b="0" dirty="0">
                  <a:solidFill>
                    <a:srgbClr val="008000"/>
                  </a:solidFill>
                </a:endParaRPr>
              </a:p>
              <a:p>
                <a:pPr lvl="1"/>
                <a:r>
                  <a:rPr lang="sv-SE" dirty="0" err="1"/>
                  <a:t>Amount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i="1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)</m:t>
                        </m:r>
                      </m:e>
                      <m:e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is</a:t>
                </a:r>
              </a:p>
              <a:p>
                <a:pPr lvl="2"/>
                <a:r>
                  <a:rPr lang="sv-SE" dirty="0" err="1"/>
                  <a:t>Probabilities</a:t>
                </a:r>
                <a:r>
                  <a:rPr lang="sv-SE" dirty="0"/>
                  <a:t> for </a:t>
                </a:r>
                <a:r>
                  <a:rPr lang="sv-SE" dirty="0" err="1"/>
                  <a:t>each</a:t>
                </a:r>
                <a:r>
                  <a:rPr lang="sv-SE" dirty="0"/>
                  <a:t> Y </a:t>
                </a:r>
                <a:r>
                  <a:rPr lang="sv-SE" dirty="0" err="1"/>
                  <a:t>sum</a:t>
                </a:r>
                <a:r>
                  <a:rPr lang="sv-SE" dirty="0"/>
                  <a:t> </a:t>
                </a:r>
                <a:r>
                  <a:rPr lang="sv-SE" dirty="0" err="1"/>
                  <a:t>up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one</a:t>
                </a:r>
                <a:endParaRPr lang="sv-SE" dirty="0"/>
              </a:p>
              <a:p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/>
                      </a:rPr>
                      <m:t>𝑝</m:t>
                    </m:r>
                    <m:r>
                      <a:rPr lang="sv-SE" i="1" dirty="0" smtClean="0">
                        <a:latin typeface="Cambria Math"/>
                      </a:rPr>
                      <m:t>=100</m:t>
                    </m:r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30</m:t>
                        </m:r>
                      </m:sup>
                    </m:sSup>
                  </m:oMath>
                </a14:m>
                <a:r>
                  <a:rPr lang="sv-SE" dirty="0"/>
                  <a:t> parameters </a:t>
                </a:r>
                <a:r>
                  <a:rPr lang="sv-SE" dirty="0" err="1"/>
                  <a:t>need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be estimated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dirty="0" err="1">
                    <a:sym typeface="Wingdings" panose="05000000000000000000" pitchFamily="2" charset="2"/>
                  </a:rPr>
                  <a:t>ouch</a:t>
                </a:r>
                <a:r>
                  <a:rPr lang="sv-SE" dirty="0">
                    <a:sym typeface="Wingdings" panose="05000000000000000000" pitchFamily="2" charset="2"/>
                  </a:rPr>
                  <a:t>!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12160" y="4013855"/>
                <a:ext cx="523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2000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013855"/>
                <a:ext cx="52302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12160" y="4365104"/>
                <a:ext cx="1352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2∗2</m:t>
                          </m:r>
                        </m:e>
                        <m:sup>
                          <m:r>
                            <a:rPr lang="sv-SE" sz="2000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sv-SE" sz="2000" i="1">
                          <a:solidFill>
                            <a:srgbClr val="00800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365104"/>
                <a:ext cx="135216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classifiers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Naive </a:t>
                </a:r>
                <a:r>
                  <a:rPr lang="sv-SE" dirty="0" err="1"/>
                  <a:t>Bayes</a:t>
                </a:r>
                <a:r>
                  <a:rPr lang="sv-SE" dirty="0"/>
                  <a:t> </a:t>
                </a:r>
                <a:r>
                  <a:rPr lang="sv-SE" dirty="0" err="1"/>
                  <a:t>assumption</a:t>
                </a:r>
                <a:r>
                  <a:rPr lang="sv-SE" dirty="0"/>
                  <a:t>: </a:t>
                </a:r>
                <a:r>
                  <a:rPr lang="sv-SE" dirty="0" err="1">
                    <a:solidFill>
                      <a:srgbClr val="0070C0"/>
                    </a:solidFill>
                  </a:rPr>
                  <a:t>conditional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independence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many</a:t>
                </a:r>
                <a:r>
                  <a:rPr lang="sv-SE" dirty="0"/>
                  <a:t> parameters </a:t>
                </a:r>
                <a:r>
                  <a:rPr lang="sv-SE" dirty="0" err="1"/>
                  <a:t>now</a:t>
                </a:r>
                <a:r>
                  <a:rPr lang="sv-SE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r>
                          <a:rPr lang="sv-SE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𝑖</m:t>
                    </m:r>
                    <m:r>
                      <a:rPr lang="sv-SE" b="0" i="1" smtClean="0">
                        <a:latin typeface="Cambria Math"/>
                      </a:rPr>
                      <m:t>=1,…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={0,1}</m:t>
                    </m:r>
                  </m:oMath>
                </a14:m>
                <a:r>
                  <a:rPr lang="sv-SE" dirty="0"/>
                  <a:t> 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2∗</m:t>
                    </m:r>
                    <m:r>
                      <a:rPr lang="sv-SE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sv-SE" b="0" dirty="0">
                  <a:solidFill>
                    <a:srgbClr val="008000"/>
                  </a:solidFill>
                </a:endParaRPr>
              </a:p>
              <a:p>
                <a:pPr lvl="1"/>
                <a:endParaRPr lang="sv-SE" dirty="0">
                  <a:solidFill>
                    <a:srgbClr val="008000"/>
                  </a:solidFill>
                </a:endParaRPr>
              </a:p>
              <a:p>
                <a:r>
                  <a:rPr lang="sv-SE" dirty="0"/>
                  <a:t>Is Naive </a:t>
                </a:r>
                <a:r>
                  <a:rPr lang="sv-SE" dirty="0" err="1"/>
                  <a:t>Bayes</a:t>
                </a:r>
                <a:r>
                  <a:rPr lang="sv-SE" dirty="0"/>
                  <a:t> </a:t>
                </a:r>
                <a:r>
                  <a:rPr lang="sv-SE" dirty="0" err="1"/>
                  <a:t>assumption</a:t>
                </a:r>
                <a:r>
                  <a:rPr lang="sv-SE" dirty="0"/>
                  <a:t> </a:t>
                </a:r>
                <a:r>
                  <a:rPr lang="sv-SE" dirty="0" err="1"/>
                  <a:t>always</a:t>
                </a:r>
                <a:r>
                  <a:rPr lang="sv-SE" dirty="0"/>
                  <a:t> valid?</a:t>
                </a:r>
              </a:p>
              <a:p>
                <a:pPr lvl="1"/>
                <a:r>
                  <a:rPr lang="sv-SE" dirty="0"/>
                  <a:t>P(</a:t>
                </a:r>
                <a:r>
                  <a:rPr lang="sv-SE" dirty="0" err="1"/>
                  <a:t>Space,ship|SciFi</a:t>
                </a:r>
                <a:r>
                  <a:rPr lang="sv-SE" dirty="0"/>
                  <a:t>)= P(</a:t>
                </a:r>
                <a:r>
                  <a:rPr lang="sv-SE" dirty="0" err="1"/>
                  <a:t>Space|SciFi</a:t>
                </a:r>
                <a:r>
                  <a:rPr lang="sv-SE" dirty="0"/>
                  <a:t>)*P(</a:t>
                </a:r>
                <a:r>
                  <a:rPr lang="sv-SE" dirty="0" err="1"/>
                  <a:t>Ship|SciFi</a:t>
                </a:r>
                <a:r>
                  <a:rPr lang="sv-SE" dirty="0"/>
                  <a:t>)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2348879"/>
                <a:ext cx="7929863" cy="58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i="1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)</m:t>
                        </m:r>
                      </m:e>
                      <m:e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r>
                          <a:rPr lang="sv-SE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𝑝</m:t>
                        </m:r>
                      </m:sup>
                      <m:e>
                        <m:r>
                          <a:rPr lang="sv-SE" b="0" i="1" smtClean="0"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|</m:t>
                        </m:r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=</m:t>
                        </m:r>
                        <m:r>
                          <a:rPr lang="sv-SE" b="0" i="1" smtClean="0">
                            <a:latin typeface="Cambria Math"/>
                          </a:rPr>
                          <m:t>𝑦</m:t>
                        </m:r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48879"/>
                <a:ext cx="7929863" cy="5872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2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classifiers</a:t>
            </a:r>
            <a:r>
              <a:rPr lang="sv-SE" dirty="0"/>
              <a:t> - </a:t>
            </a:r>
            <a:r>
              <a:rPr lang="sv-SE" dirty="0" err="1"/>
              <a:t>discrete</a:t>
            </a:r>
            <a:r>
              <a:rPr lang="sv-SE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400" dirty="0"/>
                  <a:t>Given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sv-SE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𝑚𝑝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 </m:t>
                    </m:r>
                    <m:r>
                      <a:rPr lang="sv-SE" sz="2400" b="0" i="1" smtClean="0">
                        <a:latin typeface="Cambria Math"/>
                      </a:rPr>
                      <m:t>𝑚</m:t>
                    </m:r>
                    <m:r>
                      <a:rPr lang="sv-SE" sz="2400" b="0" i="1" smtClean="0">
                        <a:latin typeface="Cambria Math"/>
                      </a:rPr>
                      <m:t>=1,…</m:t>
                    </m:r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Assume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𝐽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=1,…</m:t>
                    </m:r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Denote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How</a:t>
                </a:r>
                <a:r>
                  <a:rPr lang="sv-SE" sz="2000" dirty="0"/>
                  <a:t>  </a:t>
                </a:r>
                <a:r>
                  <a:rPr lang="sv-SE" sz="2000" dirty="0" err="1"/>
                  <a:t>many</a:t>
                </a:r>
                <a:r>
                  <a:rPr lang="sv-SE" sz="2000" dirty="0"/>
                  <a:t> parameters?</a:t>
                </a:r>
              </a:p>
              <a:p>
                <a:r>
                  <a:rPr lang="sv-SE" sz="2400" dirty="0" err="1"/>
                  <a:t>Denote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>
                    <a:solidFill>
                      <a:srgbClr val="0070C0"/>
                    </a:solidFill>
                  </a:rPr>
                  <a:t>Maximum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likelihood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assume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constants</a:t>
                </a:r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dirty="0" smtClean="0">
                            <a:latin typeface="Cambria Math"/>
                          </a:rPr>
                          <m:t>#{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&amp; </m:t>
                        </m:r>
                        <m:r>
                          <a:rPr lang="sv-SE" b="0" i="1" dirty="0" smtClean="0">
                            <a:latin typeface="Cambria Math"/>
                          </a:rPr>
                          <m:t>𝑌</m:t>
                        </m:r>
                        <m:r>
                          <a:rPr lang="sv-SE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}</m:t>
                        </m:r>
                      </m:num>
                      <m:den>
                        <m:r>
                          <a:rPr lang="sv-SE" b="0" i="1" dirty="0" smtClean="0">
                            <a:latin typeface="Cambria Math"/>
                          </a:rPr>
                          <m:t>#{</m:t>
                        </m:r>
                        <m:r>
                          <a:rPr lang="sv-SE" b="0" i="1" dirty="0" smtClean="0">
                            <a:latin typeface="Cambria Math"/>
                          </a:rPr>
                          <m:t>𝑌</m:t>
                        </m:r>
                        <m:r>
                          <a:rPr lang="sv-SE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}</m:t>
                        </m:r>
                      </m:den>
                    </m:f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dirty="0" smtClean="0">
                            <a:latin typeface="Cambria Math"/>
                          </a:rPr>
                          <m:t>#{</m:t>
                        </m:r>
                        <m:r>
                          <a:rPr lang="sv-SE" sz="2400" b="0" i="1" dirty="0" smtClean="0">
                            <a:latin typeface="Cambria Math"/>
                          </a:rPr>
                          <m:t>𝑌</m:t>
                        </m:r>
                        <m:r>
                          <a:rPr lang="sv-SE" sz="2400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sv-SE" sz="2400" b="0" i="1" dirty="0" smtClean="0">
                            <a:latin typeface="Cambria Math"/>
                          </a:rPr>
                          <m:t>}</m:t>
                        </m:r>
                      </m:num>
                      <m:den>
                        <m:r>
                          <a:rPr lang="sv-SE" sz="24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sv-SE" sz="2400" b="0" dirty="0"/>
              </a:p>
              <a:p>
                <a:pPr lvl="1"/>
                <a:r>
                  <a:rPr lang="sv-SE" dirty="0"/>
                  <a:t>Classification </a:t>
                </a:r>
                <a:r>
                  <a:rPr lang="sv-SE" dirty="0" err="1"/>
                  <a:t>using</a:t>
                </a:r>
                <a:r>
                  <a:rPr lang="sv-SE" dirty="0"/>
                  <a:t> 0-1 loss: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sv-SE" sz="20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sv-S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sv-SE" sz="2000" b="0" i="0" dirty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sv-SE" sz="2000" b="0" i="1" dirty="0" smtClean="0">
                                    <a:latin typeface="Cambria Math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sv-SE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sv-SE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sv-SE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9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79821" y="2780928"/>
                <a:ext cx="1799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 dirty="0">
                        <a:solidFill>
                          <a:srgbClr val="008000"/>
                        </a:solidFill>
                        <a:latin typeface="Cambria Math"/>
                      </a:rPr>
                      <m:t>(</m:t>
                    </m:r>
                    <m:r>
                      <a:rPr lang="sv-SE" sz="2000" i="1" dirty="0">
                        <a:solidFill>
                          <a:srgbClr val="008000"/>
                        </a:solidFill>
                        <a:latin typeface="Cambria Math"/>
                      </a:rPr>
                      <m:t>𝐽</m:t>
                    </m:r>
                    <m:r>
                      <a:rPr lang="sv-SE" sz="2000" i="1" dirty="0">
                        <a:solidFill>
                          <a:srgbClr val="008000"/>
                        </a:solidFill>
                        <a:latin typeface="Cambria Math"/>
                      </a:rPr>
                      <m:t>−1)</m:t>
                    </m:r>
                    <m:r>
                      <a:rPr lang="sv-SE" sz="2000" i="1" dirty="0">
                        <a:solidFill>
                          <a:srgbClr val="008000"/>
                        </a:solidFill>
                        <a:latin typeface="Cambria Math"/>
                      </a:rPr>
                      <m:t>𝐾𝑝</m:t>
                    </m:r>
                  </m:oMath>
                </a14:m>
                <a:endParaRPr lang="sv-SE" sz="20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821" y="2780928"/>
                <a:ext cx="179921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9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classifiers</a:t>
            </a:r>
            <a:r>
              <a:rPr lang="sv-SE" dirty="0"/>
              <a:t> - </a:t>
            </a:r>
            <a:r>
              <a:rPr lang="sv-SE" dirty="0" err="1"/>
              <a:t>discrete</a:t>
            </a:r>
            <a:r>
              <a:rPr lang="sv-SE" dirty="0"/>
              <a:t>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 </a:t>
            </a:r>
            <a:r>
              <a:rPr lang="sv-SE" dirty="0" err="1"/>
              <a:t>Loan</a:t>
            </a:r>
            <a:r>
              <a:rPr lang="sv-SE" dirty="0"/>
              <a:t> decision</a:t>
            </a:r>
          </a:p>
          <a:p>
            <a:pPr lvl="1"/>
            <a:r>
              <a:rPr lang="sv-SE" dirty="0" err="1"/>
              <a:t>Classify</a:t>
            </a:r>
            <a:r>
              <a:rPr lang="sv-SE" dirty="0"/>
              <a:t> </a:t>
            </a:r>
            <a:r>
              <a:rPr lang="en-US" dirty="0"/>
              <a:t>a person: Home Owner=No, Single=Yes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55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31146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0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– </a:t>
            </a:r>
            <a:r>
              <a:rPr lang="sv-SE" dirty="0" err="1"/>
              <a:t>continuous</a:t>
            </a:r>
            <a:r>
              <a:rPr lang="sv-SE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continuous</a:t>
                </a:r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Assumption</a:t>
                </a:r>
                <a:r>
                  <a:rPr lang="sv-SE" sz="2400" dirty="0">
                    <a:solidFill>
                      <a:srgbClr val="0070C0"/>
                    </a:solidFill>
                  </a:rPr>
                  <a:t> A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b="0" i="1" smtClean="0">
                        <a:latin typeface="Cambria Math"/>
                      </a:rPr>
                      <m:t>𝑦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univariate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Gaussian</a:t>
                </a:r>
                <a:r>
                  <a:rPr lang="sv-SE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sv-SE" sz="2000" i="1">
                            <a:latin typeface="Cambria Math"/>
                          </a:rPr>
                          <m:t>𝑦</m:t>
                        </m:r>
                        <m:r>
                          <a:rPr lang="sv-SE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</a:rPr>
                          <m:t>, </m:t>
                        </m:r>
                        <m:r>
                          <a:rPr lang="sv-SE" sz="20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sv-SE" sz="2000" i="1">
                        <a:latin typeface="Cambria Math"/>
                      </a:rPr>
                      <m:t>=</m:t>
                    </m:r>
                    <m:r>
                      <a:rPr lang="sv-SE" sz="20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sv-SE" sz="2000" b="0" i="1">
                            <a:latin typeface="Cambria Math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sv-SE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sv-SE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v-SE" sz="2000" b="1" dirty="0"/>
              </a:p>
              <a:p>
                <a:r>
                  <a:rPr lang="sv-SE" sz="2400" dirty="0" err="1"/>
                  <a:t>Therefore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1" i="1">
                            <a:latin typeface="Cambria Math"/>
                          </a:rPr>
                          <m:t>𝒙</m:t>
                        </m:r>
                      </m:e>
                      <m:e>
                        <m:r>
                          <a:rPr lang="sv-SE" sz="2400" i="1">
                            <a:latin typeface="Cambria Math"/>
                          </a:rPr>
                          <m:t>𝑦</m:t>
                        </m:r>
                        <m:r>
                          <a:rPr lang="sv-SE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i="1">
                            <a:latin typeface="Cambria Math"/>
                          </a:rPr>
                          <m:t>, </m:t>
                        </m:r>
                        <m:r>
                          <a:rPr lang="sv-SE" sz="24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sv-SE" sz="2400" i="1">
                        <a:latin typeface="Cambria Math"/>
                      </a:rPr>
                      <m:t>=</m:t>
                    </m:r>
                    <m:r>
                      <a:rPr lang="sv-SE" sz="2400" i="1">
                        <a:latin typeface="Cambria Math"/>
                      </a:rPr>
                      <m:t>𝑁</m:t>
                    </m:r>
                    <m:r>
                      <a:rPr lang="sv-SE" sz="2400" b="1" i="1">
                        <a:latin typeface="Cambria Math"/>
                      </a:rPr>
                      <m:t>(</m:t>
                    </m:r>
                    <m:r>
                      <a:rPr lang="sv-SE" sz="2400" b="1" i="1">
                        <a:latin typeface="Cambria Math"/>
                      </a:rPr>
                      <m:t>𝒙</m:t>
                    </m:r>
                    <m:r>
                      <a:rPr lang="sv-SE" sz="2400" b="1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sv-SE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sv-SE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sz="2400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sv-SE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sz="2400" b="1" i="1">
                        <a:latin typeface="Cambria Math"/>
                      </a:rPr>
                      <m:t>)</m:t>
                    </m:r>
                  </m:oMath>
                </a14:m>
                <a:endParaRPr lang="sv-SE" sz="24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sv-SE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sv-SE" sz="2000" dirty="0"/>
                  <a:t>=</a:t>
                </a:r>
                <a:r>
                  <a:rPr lang="sv-SE" sz="2000" dirty="0" err="1"/>
                  <a:t>diag</a:t>
                </a:r>
                <a:r>
                  <a:rPr lang="sv-SE" sz="20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𝑖</m:t>
                        </m:r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sv-SE" sz="2000" b="0" i="1" smtClean="0">
                        <a:latin typeface="Cambria Math"/>
                      </a:rPr>
                      <m:t>, …,</m:t>
                    </m:r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𝑖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2000" dirty="0"/>
                  <a:t>)</a:t>
                </a:r>
              </a:p>
              <a:p>
                <a:endParaRPr lang="sv-SE" dirty="0">
                  <a:solidFill>
                    <a:srgbClr val="FF0000"/>
                  </a:solidFill>
                </a:endParaRPr>
              </a:p>
              <a:p>
                <a:endParaRPr lang="sv-SE" dirty="0">
                  <a:solidFill>
                    <a:srgbClr val="FF0000"/>
                  </a:solidFill>
                </a:endParaRPr>
              </a:p>
              <a:p>
                <a:r>
                  <a:rPr lang="sv-SE" dirty="0">
                    <a:solidFill>
                      <a:srgbClr val="FF0000"/>
                    </a:solidFill>
                  </a:rPr>
                  <a:t>Naive </a:t>
                </a:r>
                <a:r>
                  <a:rPr lang="sv-SE" dirty="0" err="1">
                    <a:solidFill>
                      <a:srgbClr val="FF0000"/>
                    </a:solidFill>
                  </a:rPr>
                  <a:t>bayes</a:t>
                </a:r>
                <a:r>
                  <a:rPr lang="sv-SE" dirty="0">
                    <a:solidFill>
                      <a:srgbClr val="FF0000"/>
                    </a:solidFill>
                  </a:rPr>
                  <a:t> is a special  </a:t>
                </a:r>
                <a:r>
                  <a:rPr lang="sv-SE" dirty="0" err="1">
                    <a:solidFill>
                      <a:srgbClr val="FF0000"/>
                    </a:solidFill>
                  </a:rPr>
                  <a:t>case</a:t>
                </a:r>
                <a:r>
                  <a:rPr lang="sv-SE" dirty="0">
                    <a:solidFill>
                      <a:srgbClr val="FF0000"/>
                    </a:solidFill>
                  </a:rPr>
                  <a:t> </a:t>
                </a:r>
                <a:r>
                  <a:rPr lang="sv-SE" dirty="0" err="1">
                    <a:solidFill>
                      <a:srgbClr val="FF0000"/>
                    </a:solidFill>
                  </a:rPr>
                  <a:t>of</a:t>
                </a:r>
                <a:r>
                  <a:rPr lang="sv-SE" dirty="0">
                    <a:solidFill>
                      <a:srgbClr val="FF0000"/>
                    </a:solidFill>
                  </a:rPr>
                  <a:t> LDA (given A)</a:t>
                </a: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MLE </a:t>
                </a:r>
                <a:r>
                  <a:rPr lang="sv-SE" dirty="0" err="1">
                    <a:sym typeface="Wingdings" panose="05000000000000000000" pitchFamily="2" charset="2"/>
                  </a:rPr>
                  <a:t>are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means</a:t>
                </a:r>
                <a:r>
                  <a:rPr lang="sv-SE" dirty="0">
                    <a:sym typeface="Wingdings" panose="05000000000000000000" pitchFamily="2" charset="2"/>
                  </a:rPr>
                  <a:t> and </a:t>
                </a:r>
                <a:r>
                  <a:rPr lang="sv-SE" dirty="0" err="1">
                    <a:sym typeface="Wingdings" panose="05000000000000000000" pitchFamily="2" charset="2"/>
                  </a:rPr>
                  <a:t>variances</a:t>
                </a:r>
                <a:r>
                  <a:rPr lang="sv-SE" dirty="0">
                    <a:sym typeface="Wingdings" panose="05000000000000000000" pitchFamily="2" charset="2"/>
                  </a:rPr>
                  <a:t> (per </a:t>
                </a:r>
                <a:r>
                  <a:rPr lang="sv-SE" dirty="0" err="1">
                    <a:sym typeface="Wingdings" panose="05000000000000000000" pitchFamily="2" charset="2"/>
                  </a:rPr>
                  <a:t>class</a:t>
                </a:r>
                <a:r>
                  <a:rPr lang="sv-SE" dirty="0">
                    <a:sym typeface="Wingdings" panose="05000000000000000000" pitchFamily="2" charset="2"/>
                  </a:rPr>
                  <a:t>)</a:t>
                </a: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endParaRPr lang="sv-SE" sz="2400" dirty="0"/>
              </a:p>
              <a:p>
                <a:pPr lvl="1"/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59772"/>
            <a:ext cx="2426778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94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– </a:t>
            </a:r>
            <a:r>
              <a:rPr lang="sv-SE" dirty="0" err="1"/>
              <a:t>continuous</a:t>
            </a:r>
            <a:r>
              <a:rPr lang="sv-SE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>
                    <a:solidFill>
                      <a:srgbClr val="0070C0"/>
                    </a:solidFill>
                  </a:rPr>
                  <a:t>Assumption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𝑝</m:t>
                        </m:r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|</m:t>
                    </m:r>
                    <m:r>
                      <a:rPr lang="sv-SE" i="1">
                        <a:latin typeface="Cambria Math"/>
                      </a:rPr>
                      <m:t>𝑦</m:t>
                    </m:r>
                    <m:r>
                      <a:rPr lang="sv-SE" i="1">
                        <a:latin typeface="Cambria Math"/>
                      </a:rPr>
                      <m:t>=</m:t>
                    </m:r>
                    <m:r>
                      <a:rPr lang="sv-SE" i="1">
                        <a:latin typeface="Cambria Math"/>
                      </a:rPr>
                      <m:t>𝐶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unknown</a:t>
                </a:r>
                <a:r>
                  <a:rPr lang="sv-SE" dirty="0"/>
                  <a:t> </a:t>
                </a:r>
                <a:r>
                  <a:rPr lang="sv-SE" dirty="0" err="1"/>
                  <a:t>functions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estimated from data</a:t>
                </a:r>
              </a:p>
              <a:p>
                <a:pPr lvl="1"/>
                <a:r>
                  <a:rPr lang="sv-SE" dirty="0" err="1"/>
                  <a:t>Nonparametric</a:t>
                </a:r>
                <a:r>
                  <a:rPr lang="sv-SE" dirty="0"/>
                  <a:t> </a:t>
                </a:r>
                <a:r>
                  <a:rPr lang="sv-SE" dirty="0" err="1"/>
                  <a:t>density</a:t>
                </a:r>
                <a:r>
                  <a:rPr lang="sv-SE" dirty="0"/>
                  <a:t> </a:t>
                </a:r>
                <a:r>
                  <a:rPr lang="sv-SE" dirty="0" err="1"/>
                  <a:t>estimation</a:t>
                </a:r>
                <a:r>
                  <a:rPr lang="sv-SE" dirty="0"/>
                  <a:t> (</a:t>
                </a:r>
                <a:r>
                  <a:rPr lang="sv-SE" dirty="0" err="1"/>
                  <a:t>kernel</a:t>
                </a:r>
                <a:r>
                  <a:rPr lang="sv-SE" dirty="0"/>
                  <a:t> for ex.)</a:t>
                </a:r>
              </a:p>
              <a:p>
                <a:pPr lvl="1"/>
                <a:endParaRPr lang="sv-SE" sz="1800" dirty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sv-SE" sz="2000" dirty="0"/>
                  <a:t>Estimate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sv-SE" sz="2000" i="1">
                            <a:latin typeface="Cambria Math"/>
                          </a:rPr>
                          <m:t>𝑌</m:t>
                        </m:r>
                        <m:r>
                          <a:rPr lang="sv-SE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using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nonparametric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methods</a:t>
                </a:r>
                <a:endParaRPr lang="sv-SE" sz="2000" dirty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sv-SE" sz="2000" dirty="0"/>
                  <a:t>Estimate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r>
                      <a:rPr lang="sv-SE" sz="2000" i="1">
                        <a:latin typeface="Cambria Math"/>
                      </a:rPr>
                      <m:t>(</m:t>
                    </m:r>
                    <m:r>
                      <a:rPr lang="sv-SE" sz="2000" i="1">
                        <a:latin typeface="Cambria Math"/>
                      </a:rPr>
                      <m:t>𝑌</m:t>
                    </m:r>
                    <m:r>
                      <a:rPr lang="sv-SE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000" dirty="0"/>
                  <a:t> as </a:t>
                </a:r>
                <a:r>
                  <a:rPr lang="sv-SE" sz="2000" dirty="0" err="1"/>
                  <a:t>class</a:t>
                </a:r>
                <a:r>
                  <a:rPr lang="sv-SE" sz="2000" dirty="0"/>
                  <a:t> proportions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sv-SE" sz="2000" dirty="0" err="1"/>
                  <a:t>Use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Bayes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rule</a:t>
                </a:r>
                <a:r>
                  <a:rPr lang="sv-SE" sz="2000" dirty="0"/>
                  <a:t> and 0-1 loss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classify</a:t>
                </a:r>
                <a:endParaRPr lang="sv-SE" sz="2000" dirty="0"/>
              </a:p>
              <a:p>
                <a:pPr marL="571500" indent="-514350">
                  <a:buFont typeface="+mj-lt"/>
                  <a:buAutoNum type="arabicPeriod"/>
                </a:pPr>
                <a:endParaRPr lang="sv-SE" dirty="0"/>
              </a:p>
              <a:p>
                <a:pPr marL="571500" indent="-514350">
                  <a:buFont typeface="+mj-lt"/>
                  <a:buAutoNum type="arabicPeriod"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56034" name="Picture 2" descr="https://support.sas.com/documentation/cdl/en/statug/63347/HTML/default/images/dunik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3789040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80212" y="5993268"/>
            <a:ext cx="648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>
                <a:solidFill>
                  <a:schemeClr val="bg1">
                    <a:lumMod val="75000"/>
                  </a:schemeClr>
                </a:solidFill>
              </a:rPr>
              <a:t>Source: SAS</a:t>
            </a:r>
          </a:p>
        </p:txBody>
      </p:sp>
    </p:spTree>
    <p:extLst>
      <p:ext uri="{BB962C8B-B14F-4D97-AF65-F5344CB8AC3E}">
        <p14:creationId xmlns:p14="http://schemas.microsoft.com/office/powerpoint/2010/main" val="19339895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c529fd89aed1bf49d735ec888ef25acc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f4d50ce08891c13905be8b06bca1bcb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731D4A1-5BB6-4C8B-BEA8-51B073DDB330}"/>
</file>

<file path=customXml/itemProps2.xml><?xml version="1.0" encoding="utf-8"?>
<ds:datastoreItem xmlns:ds="http://schemas.openxmlformats.org/officeDocument/2006/customXml" ds:itemID="{241BF113-F15E-44A2-B4AF-56A0229374D9}"/>
</file>

<file path=customXml/itemProps3.xml><?xml version="1.0" encoding="utf-8"?>
<ds:datastoreItem xmlns:ds="http://schemas.openxmlformats.org/officeDocument/2006/customXml" ds:itemID="{D742FBD0-709C-46FF-BFD0-F8C102AD6B9B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33625</TotalTime>
  <Words>1840</Words>
  <Application>Microsoft Office PowerPoint</Application>
  <PresentationFormat>Bildspel på skärmen (4:3)</PresentationFormat>
  <Paragraphs>372</Paragraphs>
  <Slides>31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Times New Roman</vt:lpstr>
      <vt:lpstr>Wingdings</vt:lpstr>
      <vt:lpstr>Theme1</vt:lpstr>
      <vt:lpstr>Naïve Bayes classifiers Decision trees</vt:lpstr>
      <vt:lpstr>Naive Bayes classifiers: motivation</vt:lpstr>
      <vt:lpstr>Naive Bayes classifiers: motivation</vt:lpstr>
      <vt:lpstr>Naive Bayes classifiers: motivation</vt:lpstr>
      <vt:lpstr>Naive Bayes classifiers</vt:lpstr>
      <vt:lpstr>Naive Bayes classifiers - discrete inputs</vt:lpstr>
      <vt:lpstr>Naive Bayes classifiers - discrete inputs</vt:lpstr>
      <vt:lpstr>Naive Bayes – continuous inputs</vt:lpstr>
      <vt:lpstr>Naive Bayes – continuous inputs</vt:lpstr>
      <vt:lpstr>Naive Bayes in R</vt:lpstr>
      <vt:lpstr>Decision trees</vt:lpstr>
      <vt:lpstr>Classification tree toy example</vt:lpstr>
      <vt:lpstr>Definitions</vt:lpstr>
      <vt:lpstr>Regression tree toy example</vt:lpstr>
      <vt:lpstr>A classification problem</vt:lpstr>
      <vt:lpstr>Several solutions</vt:lpstr>
      <vt:lpstr>Decision trees</vt:lpstr>
      <vt:lpstr>Decision trees</vt:lpstr>
      <vt:lpstr>Classification trees</vt:lpstr>
      <vt:lpstr>Classification trees</vt:lpstr>
      <vt:lpstr>Fitting regression trees: CART</vt:lpstr>
      <vt:lpstr>CART: comments</vt:lpstr>
      <vt:lpstr>Optimal trees</vt:lpstr>
      <vt:lpstr>Decision trees: comments</vt:lpstr>
      <vt:lpstr>Decision trees: issues</vt:lpstr>
      <vt:lpstr>Decision trees in R</vt:lpstr>
      <vt:lpstr>Decision trees in R</vt:lpstr>
      <vt:lpstr>Decision trees in R</vt:lpstr>
      <vt:lpstr>Decision trees in R</vt:lpstr>
      <vt:lpstr>Decision trees in R</vt:lpstr>
      <vt:lpstr>Decision trees in R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ENGO  Assessment of Environmental Goal Achievement under Uncertainty  (Bedömning av måluppfyllelse under osäkerhet)  Research programme sponsored by the Swedish Environmental Protection Agency 2003-2008</dc:title>
  <dc:creator>angri</dc:creator>
  <cp:lastModifiedBy>Oleg Sysoev</cp:lastModifiedBy>
  <cp:revision>466</cp:revision>
  <cp:lastPrinted>2004-06-12T22:41:45Z</cp:lastPrinted>
  <dcterms:created xsi:type="dcterms:W3CDTF">2003-10-15T16:08:17Z</dcterms:created>
  <dcterms:modified xsi:type="dcterms:W3CDTF">2018-11-16T15:53:10Z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