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4"/>
  </p:sldMasterIdLst>
  <p:notesMasterIdLst>
    <p:notesMasterId r:id="rId34"/>
  </p:notesMasterIdLst>
  <p:sldIdLst>
    <p:sldId id="256" r:id="rId5"/>
    <p:sldId id="376" r:id="rId6"/>
    <p:sldId id="342" r:id="rId7"/>
    <p:sldId id="343" r:id="rId8"/>
    <p:sldId id="344" r:id="rId9"/>
    <p:sldId id="346" r:id="rId10"/>
    <p:sldId id="347" r:id="rId11"/>
    <p:sldId id="341" r:id="rId12"/>
    <p:sldId id="353" r:id="rId13"/>
    <p:sldId id="354" r:id="rId14"/>
    <p:sldId id="329" r:id="rId15"/>
    <p:sldId id="332" r:id="rId16"/>
    <p:sldId id="331" r:id="rId17"/>
    <p:sldId id="356" r:id="rId18"/>
    <p:sldId id="358" r:id="rId19"/>
    <p:sldId id="330" r:id="rId20"/>
    <p:sldId id="340" r:id="rId21"/>
    <p:sldId id="337" r:id="rId22"/>
    <p:sldId id="359" r:id="rId23"/>
    <p:sldId id="338" r:id="rId24"/>
    <p:sldId id="373" r:id="rId25"/>
    <p:sldId id="375" r:id="rId26"/>
    <p:sldId id="362" r:id="rId27"/>
    <p:sldId id="377" r:id="rId28"/>
    <p:sldId id="363" r:id="rId29"/>
    <p:sldId id="378" r:id="rId30"/>
    <p:sldId id="335" r:id="rId31"/>
    <p:sldId id="372" r:id="rId32"/>
    <p:sldId id="371" r:id="rId33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94667" autoAdjust="0"/>
  </p:normalViewPr>
  <p:slideViewPr>
    <p:cSldViewPr>
      <p:cViewPr varScale="1">
        <p:scale>
          <a:sx n="81" d="100"/>
          <a:sy n="81" d="100"/>
        </p:scale>
        <p:origin x="152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bhav Dikshit" userId="26477bb37de0bdc7" providerId="LiveId" clId="{0CC2256D-E08D-41B9-9A48-F63C258C1AAF}"/>
    <pc:docChg chg="modSld">
      <pc:chgData name="Anubhav Dikshit" userId="26477bb37de0bdc7" providerId="LiveId" clId="{0CC2256D-E08D-41B9-9A48-F63C258C1AAF}" dt="2018-12-01T20:01:52.134" v="0" actId="20577"/>
      <pc:docMkLst>
        <pc:docMk/>
      </pc:docMkLst>
      <pc:sldChg chg="modSp">
        <pc:chgData name="Anubhav Dikshit" userId="26477bb37de0bdc7" providerId="LiveId" clId="{0CC2256D-E08D-41B9-9A48-F63C258C1AAF}" dt="2018-12-01T20:01:52.134" v="0" actId="20577"/>
        <pc:sldMkLst>
          <pc:docMk/>
          <pc:sldMk cId="2450599602" sldId="377"/>
        </pc:sldMkLst>
        <pc:spChg chg="mod">
          <ac:chgData name="Anubhav Dikshit" userId="26477bb37de0bdc7" providerId="LiveId" clId="{0CC2256D-E08D-41B9-9A48-F63C258C1AAF}" dt="2018-12-01T20:01:52.134" v="0" actId="20577"/>
          <ac:spMkLst>
            <pc:docMk/>
            <pc:sldMk cId="2450599602" sldId="377"/>
            <ac:spMk id="8" creationId="{87531C6A-4937-46ED-9370-63CD37B06E3F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4ADB048-B6AA-4D22-B925-1E07B42FCC2F}" type="datetimeFigureOut">
              <a:rPr lang="en-US"/>
              <a:pPr>
                <a:defRPr/>
              </a:pPr>
              <a:t>12/1/2018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CBF2CB4-761B-4BF8-ADAE-309A87B15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1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1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30DB7A-D164-4388-97DC-BFC8771EEA7F}" type="datetime1">
              <a:rPr lang="sv-SE" smtClean="0"/>
              <a:t>2018-12-01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41135-FE25-4BB9-845D-2A6C9DB4D64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259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42880-8A30-44DC-8DD2-629C1C4B871D}" type="datetime1">
              <a:rPr lang="sv-SE" smtClean="0"/>
              <a:t>2018-12-01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1788B-0916-4076-90CD-A11BF9C4C5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814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E27E2-CB3D-4357-B279-1CB2484356C9}" type="datetime1">
              <a:rPr lang="sv-SE" smtClean="0"/>
              <a:t>2018-12-01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041AE-3DF6-4B42-A32B-B013DFED45F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3700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48226-6392-4592-8F5D-2651E663B4E9}" type="datetime1">
              <a:rPr lang="sv-SE" smtClean="0"/>
              <a:t>2018-12-01</a:t>
            </a:fld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AA5A6-4E2A-4132-8C6D-17618152781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80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CBB38-B45E-4F2F-A7F6-E4A4D45D1534}" type="datetime1">
              <a:rPr lang="sv-SE" smtClean="0"/>
              <a:t>2018-12-01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DAB0-3E44-4037-BFD8-EC40824E78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305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B51B2-15A0-4393-8D4A-741B554924B8}" type="datetime1">
              <a:rPr lang="sv-SE" smtClean="0"/>
              <a:t>2018-12-01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9442D-BF2B-4F0F-86BC-2E9B5D092FB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476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65642-37FC-4DF6-884E-180DE17ABCF3}" type="datetime1">
              <a:rPr lang="sv-SE" smtClean="0"/>
              <a:t>2018-12-01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43A0B-D25E-4CEE-9A8D-A89D71CA941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756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1759C-2E9E-4E1F-AF85-960E81372F34}" type="datetime1">
              <a:rPr lang="sv-SE" smtClean="0"/>
              <a:t>2018-12-01</a:t>
            </a:fld>
            <a:endParaRPr lang="sv-S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F4E0B-44E5-4E70-A00D-EAF82574E9B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068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D01BA-826F-42EA-97A3-DC815622370C}" type="datetime1">
              <a:rPr lang="sv-SE" smtClean="0"/>
              <a:t>2018-12-01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2B8F3-1A8A-45D7-B8F3-C3176EA372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890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96415-76FA-4E95-9954-685056720FB0}" type="datetime1">
              <a:rPr lang="sv-SE" smtClean="0"/>
              <a:t>2018-12-01</a:t>
            </a:fld>
            <a:endParaRPr lang="sv-S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7C067-4760-4791-9AD9-243D3788801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65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847DF-6D55-445B-B0FB-E557FDF6DB0D}" type="datetime1">
              <a:rPr lang="sv-SE" smtClean="0"/>
              <a:t>2018-12-01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CB188-BE35-4DCB-B587-5780F2D8A2E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57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477DC-AA80-41D8-A3E2-63C87D0405DD}" type="datetime1">
              <a:rPr lang="sv-SE" smtClean="0"/>
              <a:t>2018-12-01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1C374-092E-49BD-9EFA-BFB4801F359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178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text styles</a:t>
            </a:r>
          </a:p>
          <a:p>
            <a:pPr lvl="1"/>
            <a:r>
              <a:rPr lang="en-US" altLang="sv-SE"/>
              <a:t>Second level</a:t>
            </a:r>
          </a:p>
          <a:p>
            <a:pPr lvl="2"/>
            <a:r>
              <a:rPr lang="en-US" altLang="sv-SE"/>
              <a:t>Third level</a:t>
            </a:r>
          </a:p>
          <a:p>
            <a:pPr lvl="3"/>
            <a:r>
              <a:rPr lang="en-US" altLang="sv-SE"/>
              <a:t>Fourth level</a:t>
            </a:r>
          </a:p>
          <a:p>
            <a:pPr lvl="4"/>
            <a:r>
              <a:rPr lang="en-US" altLang="sv-S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A47BAE3-4F6F-4289-872C-43EA6486B855}" type="datetime1">
              <a:rPr lang="sv-SE" smtClean="0"/>
              <a:t>2018-12-01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457A1C-DCE8-4055-B631-8BF35863A1E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4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gif"/><Relationship Id="rId5" Type="http://schemas.openxmlformats.org/officeDocument/2006/relationships/image" Target="../media/image17.w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24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v-SE" altLang="sv-SE" dirty="0" err="1"/>
              <a:t>Generalized</a:t>
            </a:r>
            <a:r>
              <a:rPr lang="sv-SE" altLang="sv-SE" dirty="0"/>
              <a:t> </a:t>
            </a:r>
            <a:r>
              <a:rPr lang="sv-SE" altLang="sv-SE" dirty="0" err="1"/>
              <a:t>Linear</a:t>
            </a:r>
            <a:r>
              <a:rPr lang="sv-SE" altLang="sv-SE" dirty="0"/>
              <a:t> </a:t>
            </a:r>
            <a:r>
              <a:rPr lang="sv-SE" altLang="sv-SE" dirty="0" err="1"/>
              <a:t>Models</a:t>
            </a:r>
            <a:r>
              <a:rPr lang="sv-SE" altLang="sv-SE" dirty="0"/>
              <a:t>. </a:t>
            </a:r>
            <a:r>
              <a:rPr lang="sv-SE" altLang="sv-SE" dirty="0" err="1"/>
              <a:t>Uncertainty</a:t>
            </a:r>
            <a:r>
              <a:rPr lang="sv-SE" altLang="sv-SE" dirty="0"/>
              <a:t> </a:t>
            </a:r>
            <a:r>
              <a:rPr lang="sv-SE" altLang="sv-SE" dirty="0" err="1"/>
              <a:t>estimation</a:t>
            </a:r>
            <a:endParaRPr lang="sv-SE" altLang="sv-SE" dirty="0"/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sv-SE" altLang="sv-SE" dirty="0" err="1"/>
              <a:t>Lecture</a:t>
            </a:r>
            <a:r>
              <a:rPr lang="sv-SE" altLang="sv-SE"/>
              <a:t> 2c</a:t>
            </a:r>
            <a:endParaRPr lang="sv-SE" alt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41135-FE25-4BB9-845D-2A6C9DB4D648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Probabilistic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sz="2400" dirty="0">
                    <a:solidFill>
                      <a:srgbClr val="0070C0"/>
                    </a:solidFill>
                  </a:rPr>
                  <a:t>Probabilistic </a:t>
                </a:r>
                <a:r>
                  <a:rPr lang="sv-SE" sz="2400" dirty="0" err="1">
                    <a:solidFill>
                      <a:srgbClr val="0070C0"/>
                    </a:solidFill>
                  </a:rPr>
                  <a:t>model</a:t>
                </a:r>
                <a:endParaRPr lang="sv-SE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/>
                        </a:rPr>
                        <m:t>𝑌</m:t>
                      </m:r>
                      <m:r>
                        <a:rPr lang="sv-SE" sz="2400" b="0" i="1" smtClean="0">
                          <a:latin typeface="Cambria Math"/>
                        </a:rPr>
                        <m:t>~</m:t>
                      </m:r>
                      <m:r>
                        <a:rPr lang="sv-SE" sz="2400" b="0" i="1" smtClean="0">
                          <a:latin typeface="Cambria Math"/>
                        </a:rPr>
                        <m:t>𝐷𝑖𝑠𝑡𝑟𝑖𝑏𝑢𝑡𝑖𝑜𝑛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sv-SE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sv-SE" sz="24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  <m:r>
                            <a:rPr lang="sv-SE" sz="2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sv-SE" sz="2400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sv-SE" sz="2400" b="0" dirty="0"/>
              </a:p>
              <a:p>
                <a:endParaRPr lang="sv-SE" sz="2400" dirty="0"/>
              </a:p>
              <a:p>
                <a:r>
                  <a:rPr lang="sv-SE" sz="2400" dirty="0"/>
                  <a:t>Data is </a:t>
                </a:r>
                <a:r>
                  <a:rPr lang="sv-SE" sz="2400" dirty="0" err="1"/>
                  <a:t>fully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explained</a:t>
                </a:r>
                <a:r>
                  <a:rPr lang="sv-SE" sz="2400" dirty="0"/>
                  <a:t> (</a:t>
                </a:r>
                <a:r>
                  <a:rPr lang="sv-SE" sz="2400" dirty="0" err="1"/>
                  <a:t>error</a:t>
                </a:r>
                <a:r>
                  <a:rPr lang="sv-SE" sz="2400" dirty="0"/>
                  <a:t> as </a:t>
                </a:r>
                <a:r>
                  <a:rPr lang="sv-SE" sz="2400" dirty="0" err="1"/>
                  <a:t>well</a:t>
                </a:r>
                <a:r>
                  <a:rPr lang="sv-SE" sz="2400" dirty="0"/>
                  <a:t>) </a:t>
                </a:r>
                <a:endParaRPr lang="sv-SE" sz="2400" dirty="0">
                  <a:sym typeface="Wingdings" panose="05000000000000000000" pitchFamily="2" charset="2"/>
                </a:endParaRPr>
              </a:p>
              <a:p>
                <a:r>
                  <a:rPr lang="sv-SE" sz="2400" dirty="0" err="1">
                    <a:sym typeface="Wingdings" panose="05000000000000000000" pitchFamily="2" charset="2"/>
                  </a:rPr>
                  <a:t>Automatic</a:t>
                </a:r>
                <a:r>
                  <a:rPr lang="sv-SE" sz="2400" dirty="0">
                    <a:sym typeface="Wingdings" panose="05000000000000000000" pitchFamily="2" charset="2"/>
                  </a:rPr>
                  <a:t> principle for </a:t>
                </a:r>
                <a:r>
                  <a:rPr lang="sv-SE" sz="2400" dirty="0" err="1">
                    <a:sym typeface="Wingdings" panose="05000000000000000000" pitchFamily="2" charset="2"/>
                  </a:rPr>
                  <a:t>finding</a:t>
                </a:r>
                <a:r>
                  <a:rPr lang="sv-SE" sz="2400" dirty="0">
                    <a:sym typeface="Wingdings" panose="05000000000000000000" pitchFamily="2" charset="2"/>
                  </a:rPr>
                  <a:t> parameters: MLE , MAP or </a:t>
                </a:r>
                <a:r>
                  <a:rPr lang="sv-SE" sz="2400" dirty="0" err="1">
                    <a:sym typeface="Wingdings" panose="05000000000000000000" pitchFamily="2" charset="2"/>
                  </a:rPr>
                  <a:t>Bayes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theorem</a:t>
                </a:r>
                <a:endParaRPr lang="sv-SE" sz="2400" dirty="0">
                  <a:sym typeface="Wingdings" panose="05000000000000000000" pitchFamily="2" charset="2"/>
                </a:endParaRPr>
              </a:p>
              <a:p>
                <a:r>
                  <a:rPr lang="sv-SE" sz="2400" dirty="0" err="1">
                    <a:sym typeface="Wingdings" panose="05000000000000000000" pitchFamily="2" charset="2"/>
                  </a:rPr>
                  <a:t>Automatic</a:t>
                </a:r>
                <a:r>
                  <a:rPr lang="sv-SE" sz="2400" dirty="0">
                    <a:sym typeface="Wingdings" panose="05000000000000000000" pitchFamily="2" charset="2"/>
                  </a:rPr>
                  <a:t> principle for </a:t>
                </a:r>
                <a:r>
                  <a:rPr lang="sv-SE" sz="2400" dirty="0" err="1">
                    <a:sym typeface="Wingdings" panose="05000000000000000000" pitchFamily="2" charset="2"/>
                  </a:rPr>
                  <a:t>finding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uncertainty</a:t>
                </a:r>
                <a:r>
                  <a:rPr lang="sv-SE" sz="2400" dirty="0">
                    <a:sym typeface="Wingdings" panose="05000000000000000000" pitchFamily="2" charset="2"/>
                  </a:rPr>
                  <a:t> (</a:t>
                </a:r>
                <a:r>
                  <a:rPr lang="sv-SE" sz="2400" dirty="0" err="1">
                    <a:sym typeface="Wingdings" panose="05000000000000000000" pitchFamily="2" charset="2"/>
                  </a:rPr>
                  <a:t>conf</a:t>
                </a:r>
                <a:r>
                  <a:rPr lang="sv-SE" sz="2400" dirty="0">
                    <a:sym typeface="Wingdings" panose="05000000000000000000" pitchFamily="2" charset="2"/>
                  </a:rPr>
                  <a:t>. limits)</a:t>
                </a:r>
              </a:p>
              <a:p>
                <a:pPr lvl="1"/>
                <a:r>
                  <a:rPr lang="sv-SE" sz="2000" b="1" dirty="0" err="1">
                    <a:solidFill>
                      <a:srgbClr val="00B050"/>
                    </a:solidFill>
                    <a:sym typeface="Wingdings" panose="05000000000000000000" pitchFamily="2" charset="2"/>
                  </a:rPr>
                  <a:t>Bootstrap</a:t>
                </a:r>
                <a:endParaRPr lang="sv-SE" sz="2000" b="1" dirty="0">
                  <a:solidFill>
                    <a:srgbClr val="00B050"/>
                  </a:solidFill>
                  <a:sym typeface="Wingdings" panose="05000000000000000000" pitchFamily="2" charset="2"/>
                </a:endParaRPr>
              </a:p>
              <a:p>
                <a:pPr lvl="1"/>
                <a:r>
                  <a:rPr lang="sv-SE" sz="2000" dirty="0">
                    <a:sym typeface="Wingdings" panose="05000000000000000000" pitchFamily="2" charset="2"/>
                  </a:rPr>
                  <a:t>Posterior </a:t>
                </a:r>
                <a:r>
                  <a:rPr lang="sv-SE" sz="2000" dirty="0" err="1">
                    <a:sym typeface="Wingdings" panose="05000000000000000000" pitchFamily="2" charset="2"/>
                  </a:rPr>
                  <a:t>probability</a:t>
                </a:r>
                <a:endParaRPr lang="sv-SE" sz="2000" dirty="0"/>
              </a:p>
              <a:p>
                <a:r>
                  <a:rPr lang="sv-SE" sz="2400" dirty="0" err="1"/>
                  <a:t>Possibility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to</a:t>
                </a:r>
                <a:r>
                  <a:rPr lang="sv-SE" sz="2400" dirty="0"/>
                  <a:t> generate new data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the same </a:t>
                </a:r>
                <a:r>
                  <a:rPr lang="sv-SE" sz="2400" dirty="0" err="1"/>
                  <a:t>type</a:t>
                </a:r>
                <a:endParaRPr lang="sv-SE" sz="2400" dirty="0"/>
              </a:p>
              <a:p>
                <a:pPr lvl="1"/>
                <a:r>
                  <a:rPr lang="sv-SE" sz="2000" dirty="0" err="1"/>
                  <a:t>Further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testing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the </a:t>
                </a:r>
                <a:r>
                  <a:rPr lang="sv-SE" sz="2000" dirty="0" err="1"/>
                  <a:t>model</a:t>
                </a:r>
                <a:endParaRPr lang="sv-SE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78" b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3834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Uncertainty</a:t>
            </a:r>
            <a:r>
              <a:rPr lang="sv-SE" dirty="0"/>
              <a:t> </a:t>
            </a:r>
            <a:r>
              <a:rPr lang="sv-SE" dirty="0" err="1"/>
              <a:t>estimation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Given </a:t>
                </a:r>
                <a:r>
                  <a:rPr lang="sv-SE" sz="2400" dirty="0" err="1"/>
                  <a:t>estimator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sv-SE" sz="2400" i="1" dirty="0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i="1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sv-SE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i="1" dirty="0">
                            <a:latin typeface="Cambria Math"/>
                          </a:rPr>
                          <m:t>𝑥</m:t>
                        </m:r>
                        <m:r>
                          <a:rPr lang="sv-SE" sz="2400" i="1" dirty="0">
                            <a:latin typeface="Cambria Math"/>
                          </a:rPr>
                          <m:t>,</m:t>
                        </m:r>
                        <m:r>
                          <a:rPr lang="sv-SE" sz="2400" i="1" dirty="0"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r>
                  <a:rPr lang="sv-SE" sz="2400" dirty="0"/>
                  <a:t> (or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1" i="1">
                            <a:latin typeface="Cambria Math"/>
                          </a:rPr>
                          <m:t>𝜶</m:t>
                        </m:r>
                      </m:e>
                    </m:acc>
                    <m:r>
                      <a:rPr lang="sv-SE" sz="2400" i="1" dirty="0">
                        <a:latin typeface="Cambria Math"/>
                      </a:rPr>
                      <m:t>=</m:t>
                    </m:r>
                    <m:r>
                      <a:rPr lang="sv-SE" sz="2400" i="1" dirty="0">
                        <a:latin typeface="Cambria Math"/>
                      </a:rPr>
                      <m:t>𝛿</m:t>
                    </m:r>
                    <m:r>
                      <a:rPr lang="sv-SE" sz="2400" i="1" dirty="0">
                        <a:latin typeface="Cambria Math"/>
                      </a:rPr>
                      <m:t>(</m:t>
                    </m:r>
                    <m:r>
                      <a:rPr lang="sv-SE" sz="2400" i="1" dirty="0">
                        <a:latin typeface="Cambria Math"/>
                      </a:rPr>
                      <m:t>𝐷</m:t>
                    </m:r>
                    <m:r>
                      <a:rPr lang="sv-SE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sv-SE" sz="2400" dirty="0"/>
                  <a:t>), </a:t>
                </a:r>
                <a:r>
                  <a:rPr lang="sv-SE" sz="2400" dirty="0" err="1"/>
                  <a:t>how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to</a:t>
                </a:r>
                <a:r>
                  <a:rPr lang="sv-SE" sz="2400" dirty="0"/>
                  <a:t> </a:t>
                </a:r>
                <a:r>
                  <a:rPr lang="sv-SE" sz="2400" dirty="0" err="1"/>
                  <a:t>estimate</a:t>
                </a:r>
                <a:r>
                  <a:rPr lang="sv-SE" sz="2400" dirty="0"/>
                  <a:t> the </a:t>
                </a:r>
                <a:r>
                  <a:rPr lang="sv-SE" sz="2400" dirty="0" err="1"/>
                  <a:t>uncertainty</a:t>
                </a:r>
                <a:r>
                  <a:rPr lang="sv-SE" sz="2400" dirty="0"/>
                  <a:t>?</a:t>
                </a:r>
              </a:p>
              <a:p>
                <a:endParaRPr lang="sv-SE" sz="2400" dirty="0"/>
              </a:p>
              <a:p>
                <a:r>
                  <a:rPr lang="sv-SE" sz="2400" dirty="0" err="1">
                    <a:solidFill>
                      <a:srgbClr val="0070C0"/>
                    </a:solidFill>
                  </a:rPr>
                  <a:t>Answer</a:t>
                </a:r>
                <a:r>
                  <a:rPr lang="sv-SE" sz="2400" dirty="0">
                    <a:solidFill>
                      <a:srgbClr val="0070C0"/>
                    </a:solidFill>
                  </a:rPr>
                  <a:t> 1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if</a:t>
                </a:r>
                <a:r>
                  <a:rPr lang="sv-SE" sz="2400" dirty="0"/>
                  <a:t> the distribution for data </a:t>
                </a:r>
                <a:r>
                  <a:rPr lang="sv-SE" sz="2400" i="1" dirty="0"/>
                  <a:t>D</a:t>
                </a:r>
                <a:r>
                  <a:rPr lang="sv-SE" sz="2400" dirty="0"/>
                  <a:t> is given, </a:t>
                </a:r>
                <a:r>
                  <a:rPr lang="sv-SE" sz="2400" dirty="0" err="1"/>
                  <a:t>compute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analytically</a:t>
                </a:r>
                <a:r>
                  <a:rPr lang="sv-SE" sz="2400" dirty="0"/>
                  <a:t> the distribution for the </a:t>
                </a:r>
                <a:r>
                  <a:rPr lang="sv-SE" sz="2400" dirty="0" err="1"/>
                  <a:t>estimator</a:t>
                </a:r>
                <a:r>
                  <a:rPr lang="sv-SE" sz="2400" dirty="0">
                    <a:sym typeface="Wingdings" panose="05000000000000000000" pitchFamily="2" charset="2"/>
                  </a:rPr>
                  <a:t> </a:t>
                </a:r>
                <a:r>
                  <a:rPr lang="sv-SE" sz="2400" dirty="0" err="1">
                    <a:sym typeface="Wingdings" panose="05000000000000000000" pitchFamily="2" charset="2"/>
                  </a:rPr>
                  <a:t>derive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confidence</a:t>
                </a:r>
                <a:r>
                  <a:rPr lang="sv-SE" sz="2400" dirty="0">
                    <a:sym typeface="Wingdings" panose="05000000000000000000" pitchFamily="2" charset="2"/>
                  </a:rPr>
                  <a:t> limits</a:t>
                </a:r>
              </a:p>
              <a:p>
                <a:pPr lvl="1"/>
                <a:r>
                  <a:rPr lang="sv-SE" sz="2000" dirty="0" err="1">
                    <a:sym typeface="Wingdings" panose="05000000000000000000" pitchFamily="2" charset="2"/>
                  </a:rPr>
                  <a:t>Often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difficult</a:t>
                </a:r>
                <a:endParaRPr lang="sv-SE" sz="20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sv-SE" sz="2000" dirty="0" err="1">
                    <a:solidFill>
                      <a:srgbClr val="C00000"/>
                    </a:solidFill>
                    <a:sym typeface="Wingdings" panose="05000000000000000000" pitchFamily="2" charset="2"/>
                  </a:rPr>
                  <a:t>Example</a:t>
                </a:r>
                <a:r>
                  <a:rPr lang="sv-SE" sz="2000" dirty="0">
                    <a:sym typeface="Wingdings" panose="05000000000000000000" pitchFamily="2" charset="2"/>
                  </a:rPr>
                  <a:t>: In simple </a:t>
                </a:r>
                <a:r>
                  <a:rPr lang="sv-SE" sz="2000" dirty="0" err="1">
                    <a:sym typeface="Wingdings" panose="05000000000000000000" pitchFamily="2" charset="2"/>
                  </a:rPr>
                  <a:t>linear</a:t>
                </a:r>
                <a:r>
                  <a:rPr lang="sv-SE" sz="2000" dirty="0">
                    <a:sym typeface="Wingdings" panose="05000000000000000000" pitchFamily="2" charset="2"/>
                  </a:rPr>
                  <a:t> regression,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sv-SE" sz="2000" b="0" i="1" smtClean="0">
                            <a:latin typeface="Cambria Math"/>
                            <a:sym typeface="Wingdings" panose="05000000000000000000" pitchFamily="2" charset="2"/>
                          </a:rPr>
                          <m:t>𝛼</m:t>
                        </m:r>
                        <m:r>
                          <a:rPr lang="sv-SE" sz="2000" b="0" i="1" smtClean="0">
                            <a:latin typeface="Cambria Math"/>
                            <a:sym typeface="Wingdings" panose="05000000000000000000" pitchFamily="2" charset="2"/>
                          </a:rPr>
                          <m:t> </m:t>
                        </m:r>
                      </m:e>
                    </m:acc>
                  </m:oMath>
                </a14:m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follows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i="1" dirty="0">
                    <a:sym typeface="Wingdings" panose="05000000000000000000" pitchFamily="2" charset="2"/>
                  </a:rPr>
                  <a:t>t </a:t>
                </a:r>
                <a:r>
                  <a:rPr lang="sv-SE" sz="2000" dirty="0">
                    <a:sym typeface="Wingdings" panose="05000000000000000000" pitchFamily="2" charset="2"/>
                  </a:rPr>
                  <a:t>distribution</a:t>
                </a:r>
              </a:p>
              <a:p>
                <a:pPr lvl="1"/>
                <a:endParaRPr lang="sv-SE" sz="2000" dirty="0">
                  <a:sym typeface="Wingdings" panose="05000000000000000000" pitchFamily="2" charset="2"/>
                </a:endParaRPr>
              </a:p>
              <a:p>
                <a:r>
                  <a:rPr lang="sv-SE" sz="2400" dirty="0" err="1">
                    <a:sym typeface="Wingdings" panose="05000000000000000000" pitchFamily="2" charset="2"/>
                  </a:rPr>
                  <a:t>Answer</a:t>
                </a:r>
                <a:r>
                  <a:rPr lang="sv-SE" sz="2400" dirty="0">
                    <a:sym typeface="Wingdings" panose="05000000000000000000" pitchFamily="2" charset="2"/>
                  </a:rPr>
                  <a:t> 2: </a:t>
                </a:r>
                <a:r>
                  <a:rPr lang="sv-SE" sz="2400" dirty="0" err="1">
                    <a:sym typeface="Wingdings" panose="05000000000000000000" pitchFamily="2" charset="2"/>
                  </a:rPr>
                  <a:t>Use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b="1" dirty="0" err="1">
                    <a:sym typeface="Wingdings" panose="05000000000000000000" pitchFamily="2" charset="2"/>
                  </a:rPr>
                  <a:t>bootstrap</a:t>
                </a:r>
                <a:endParaRPr lang="sv-SE" sz="2400" b="1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53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4603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8680"/>
            <a:ext cx="8229600" cy="857250"/>
          </a:xfrm>
        </p:spPr>
        <p:txBody>
          <a:bodyPr/>
          <a:lstStyle/>
          <a:p>
            <a:pPr eaLnBrk="1" hangingPunct="1"/>
            <a:r>
              <a:rPr lang="en-GB" sz="4000" dirty="0"/>
              <a:t>The bootstrap: general principle</a:t>
            </a: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4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628775"/>
                <a:ext cx="8229600" cy="4695825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>
                  <a:buFontTx/>
                  <a:buNone/>
                </a:pPr>
                <a:endParaRPr lang="en-GB" sz="2000" b="1" dirty="0"/>
              </a:p>
              <a:p>
                <a:pPr eaLnBrk="1" hangingPunct="1">
                  <a:buFontTx/>
                  <a:buNone/>
                </a:pPr>
                <a:endParaRPr lang="en-GB" sz="2000" b="1" dirty="0"/>
              </a:p>
              <a:p>
                <a:pPr eaLnBrk="1" hangingPunct="1">
                  <a:buFontTx/>
                  <a:buNone/>
                </a:pPr>
                <a:endParaRPr lang="en-GB" sz="2000" b="1" dirty="0"/>
              </a:p>
              <a:p>
                <a:pPr eaLnBrk="1" hangingPunct="1">
                  <a:buFontTx/>
                  <a:buNone/>
                </a:pPr>
                <a:endParaRPr lang="en-GB" sz="2000" b="1" dirty="0"/>
              </a:p>
              <a:p>
                <a:pPr eaLnBrk="1" hangingPunct="1">
                  <a:buFontTx/>
                  <a:buNone/>
                </a:pPr>
                <a:endParaRPr lang="en-GB" sz="2000" b="1" dirty="0"/>
              </a:p>
              <a:p>
                <a:pPr eaLnBrk="1" hangingPunct="1">
                  <a:buFontTx/>
                  <a:buNone/>
                </a:pPr>
                <a:endParaRPr lang="en-GB" sz="2000" b="1" dirty="0"/>
              </a:p>
              <a:p>
                <a:pPr eaLnBrk="1" hangingPunct="1">
                  <a:buFontTx/>
                  <a:buNone/>
                </a:pPr>
                <a:endParaRPr lang="en-GB" sz="2000" b="1" dirty="0"/>
              </a:p>
              <a:p>
                <a:pPr eaLnBrk="1" hangingPunct="1">
                  <a:buFontTx/>
                  <a:buNone/>
                </a:pPr>
                <a:r>
                  <a:rPr lang="en-GB" sz="2000" dirty="0"/>
                  <a:t>	</a:t>
                </a:r>
              </a:p>
              <a:p>
                <a:pPr eaLnBrk="1" hangingPunct="1">
                  <a:buFontTx/>
                  <a:buNone/>
                </a:pPr>
                <a:r>
                  <a:rPr lang="en-GB" sz="2000" dirty="0"/>
                  <a:t>We want to determine uncertainty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sv-SE" sz="2000" b="1" i="1" dirty="0" smtClean="0">
                        <a:latin typeface="Cambria Math"/>
                      </a:rPr>
                      <m:t>(</m:t>
                    </m:r>
                    <m:r>
                      <a:rPr lang="sv-SE" sz="2000" b="0" i="1" dirty="0" smtClean="0">
                        <a:latin typeface="Cambria Math"/>
                      </a:rPr>
                      <m:t>𝐷</m:t>
                    </m:r>
                    <m:r>
                      <a:rPr lang="sv-SE" sz="2000" b="0" i="1" dirty="0" smtClean="0">
                        <a:latin typeface="Cambria Math"/>
                      </a:rPr>
                      <m:t>,</m:t>
                    </m:r>
                    <m:r>
                      <a:rPr lang="sv-SE" sz="2000" b="0" i="1" dirty="0" smtClean="0">
                        <a:latin typeface="Cambria Math"/>
                      </a:rPr>
                      <m:t>𝑋</m:t>
                    </m:r>
                    <m:r>
                      <a:rPr lang="sv-SE" sz="20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GB" sz="2000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r>
                  <a:rPr lang="en-GB" sz="2000" dirty="0"/>
                  <a:t>Generate many 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from their distribution</a:t>
                </a:r>
              </a:p>
              <a:p>
                <a:pPr marL="457200" indent="-457200" eaLnBrk="1" hangingPunct="1">
                  <a:buFont typeface="+mj-lt"/>
                  <a:buAutoNum type="arabicPeriod"/>
                </a:pPr>
                <a:r>
                  <a:rPr lang="en-GB" sz="2000" dirty="0"/>
                  <a:t>Use histogram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i="1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sv-SE" sz="2000" b="1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sv-SE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 dirty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000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sz="2000" i="1" dirty="0">
                        <a:latin typeface="Cambria Math"/>
                      </a:rPr>
                      <m:t>,</m:t>
                    </m:r>
                    <m:r>
                      <a:rPr lang="sv-SE" sz="2000" i="1" dirty="0">
                        <a:latin typeface="Cambria Math"/>
                      </a:rPr>
                      <m:t>𝑋</m:t>
                    </m:r>
                    <m:r>
                      <a:rPr lang="sv-SE" sz="20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GB" sz="2000" dirty="0">
                    <a:sym typeface="Wingdings" panose="05000000000000000000" pitchFamily="2" charset="2"/>
                  </a:rPr>
                  <a:t> to determine confidence limits unfortunately can not be done (</a:t>
                </a:r>
                <a:r>
                  <a:rPr lang="en-GB" sz="2000" dirty="0" err="1">
                    <a:sym typeface="Wingdings" panose="05000000000000000000" pitchFamily="2" charset="2"/>
                  </a:rPr>
                  <a:t>distr</a:t>
                </a:r>
                <a:r>
                  <a:rPr lang="en-GB" sz="2000" dirty="0">
                    <a:sym typeface="Wingdings" panose="05000000000000000000" pitchFamily="2" charset="2"/>
                  </a:rPr>
                  <a:t> of </a:t>
                </a:r>
                <a:r>
                  <a:rPr lang="en-GB" sz="2000" i="1" dirty="0">
                    <a:sym typeface="Wingdings" panose="05000000000000000000" pitchFamily="2" charset="2"/>
                  </a:rPr>
                  <a:t>D is often unknown)</a:t>
                </a:r>
              </a:p>
              <a:p>
                <a:pPr eaLnBrk="1" hangingPunct="1"/>
                <a:endParaRPr lang="en-GB" sz="2000" dirty="0"/>
              </a:p>
              <a:p>
                <a:pPr eaLnBrk="1" hangingPunct="1">
                  <a:buNone/>
                </a:pPr>
                <a:r>
                  <a:rPr lang="en-GB" sz="2000" b="1" dirty="0"/>
                  <a:t>Instead</a:t>
                </a:r>
                <a:r>
                  <a:rPr lang="en-GB" sz="2000" dirty="0"/>
                  <a:t>: Generate many different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0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sv-SE" sz="2000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GB" sz="2000" dirty="0"/>
                  <a:t> from the empirical distribution (histogram)</a:t>
                </a:r>
              </a:p>
              <a:p>
                <a:pPr eaLnBrk="1" hangingPunct="1">
                  <a:buFontTx/>
                  <a:buNone/>
                </a:pPr>
                <a:endParaRPr lang="en-GB" sz="2000" dirty="0">
                  <a:latin typeface="Times New Roman" pitchFamily="18" charset="0"/>
                </a:endParaRPr>
              </a:p>
              <a:p>
                <a:pPr eaLnBrk="1" hangingPunct="1">
                  <a:buFontTx/>
                  <a:buNone/>
                </a:pPr>
                <a:endParaRPr lang="ru-RU" sz="2000" i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8435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28775"/>
                <a:ext cx="8229600" cy="4695825"/>
              </a:xfrm>
              <a:blipFill rotWithShape="1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2ED451-9CAC-4BC8-9B30-DDFCA7E6CE16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18438" name="Picture 5" descr="normr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7839" y="1597273"/>
            <a:ext cx="3425825" cy="257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6" descr="normpd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597273"/>
            <a:ext cx="3317875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4281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sv-SE" sz="3600" dirty="0" err="1">
                <a:solidFill>
                  <a:schemeClr val="bg1"/>
                </a:solidFill>
              </a:rPr>
              <a:t>Nonparametric</a:t>
            </a:r>
            <a:r>
              <a:rPr lang="sv-SE" sz="3600" dirty="0">
                <a:solidFill>
                  <a:schemeClr val="bg1"/>
                </a:solidFill>
              </a:rPr>
              <a:t> </a:t>
            </a:r>
            <a:r>
              <a:rPr lang="sv-SE" sz="3600" dirty="0" err="1">
                <a:solidFill>
                  <a:schemeClr val="bg1"/>
                </a:solidFill>
              </a:rPr>
              <a:t>bootstrap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1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702550" cy="3968750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Tx/>
              <a:buNone/>
            </a:pPr>
            <a:endParaRPr lang="sv-SE" sz="2000" u="sng">
              <a:solidFill>
                <a:schemeClr val="accent2"/>
              </a:solidFill>
              <a:latin typeface="Cooper Black" pitchFamily="18" charset="0"/>
            </a:endParaRPr>
          </a:p>
          <a:p>
            <a:pPr algn="just">
              <a:spcBef>
                <a:spcPts val="300"/>
              </a:spcBef>
              <a:spcAft>
                <a:spcPts val="9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GB" sz="2800"/>
              <a:t>	</a:t>
            </a:r>
            <a:endParaRPr lang="en-US" sz="2800"/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146800" y="2851150"/>
          <a:ext cx="812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812520" imgH="241200" progId="Equation.3">
                  <p:embed/>
                </p:oleObj>
              </mc:Choice>
              <mc:Fallback>
                <p:oleObj name="Equation" r:id="rId3" imgW="812520" imgH="241200" progId="Equation.3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2851150"/>
                        <a:ext cx="812800" cy="241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41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823640476"/>
              </p:ext>
            </p:extLst>
          </p:nvPr>
        </p:nvGraphicFramePr>
        <p:xfrm>
          <a:off x="2072481" y="5661248"/>
          <a:ext cx="3651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39680" imgH="164880" progId="Equation.3">
                  <p:embed/>
                </p:oleObj>
              </mc:Choice>
              <mc:Fallback>
                <p:oleObj name="Equation" r:id="rId5" imgW="139680" imgH="164880" progId="Equation.3">
                  <p:embed/>
                  <p:pic>
                    <p:nvPicPr>
                      <p:cNvPr id="7171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481" y="5661248"/>
                        <a:ext cx="365125" cy="4318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7212" name="Slide Number Placeholder 4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62A02F-9F39-45D7-9BFB-7218F1086B5F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7177" name="Oval 6"/>
          <p:cNvSpPr>
            <a:spLocks noChangeArrowheads="1"/>
          </p:cNvSpPr>
          <p:nvPr/>
        </p:nvSpPr>
        <p:spPr bwMode="auto">
          <a:xfrm>
            <a:off x="1042988" y="2708275"/>
            <a:ext cx="2592387" cy="25923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7178" name="Text Box 7"/>
          <p:cNvSpPr txBox="1">
            <a:spLocks noChangeArrowheads="1"/>
          </p:cNvSpPr>
          <p:nvPr/>
        </p:nvSpPr>
        <p:spPr bwMode="auto">
          <a:xfrm>
            <a:off x="1835150" y="314007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34</a:t>
            </a:r>
          </a:p>
        </p:txBody>
      </p:sp>
      <p:sp>
        <p:nvSpPr>
          <p:cNvPr id="7179" name="Text Box 8"/>
          <p:cNvSpPr txBox="1">
            <a:spLocks noChangeArrowheads="1"/>
          </p:cNvSpPr>
          <p:nvPr/>
        </p:nvSpPr>
        <p:spPr bwMode="auto">
          <a:xfrm>
            <a:off x="2051050" y="335597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67</a:t>
            </a:r>
          </a:p>
        </p:txBody>
      </p:sp>
      <p:sp>
        <p:nvSpPr>
          <p:cNvPr id="7180" name="Text Box 9"/>
          <p:cNvSpPr txBox="1">
            <a:spLocks noChangeArrowheads="1"/>
          </p:cNvSpPr>
          <p:nvPr/>
        </p:nvSpPr>
        <p:spPr bwMode="auto">
          <a:xfrm>
            <a:off x="2266950" y="357187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79</a:t>
            </a:r>
          </a:p>
        </p:txBody>
      </p:sp>
      <p:sp>
        <p:nvSpPr>
          <p:cNvPr id="7181" name="Text Box 10"/>
          <p:cNvSpPr txBox="1">
            <a:spLocks noChangeArrowheads="1"/>
          </p:cNvSpPr>
          <p:nvPr/>
        </p:nvSpPr>
        <p:spPr bwMode="auto">
          <a:xfrm>
            <a:off x="1835150" y="357187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88</a:t>
            </a:r>
          </a:p>
        </p:txBody>
      </p:sp>
      <p:sp>
        <p:nvSpPr>
          <p:cNvPr id="7182" name="Text Box 11"/>
          <p:cNvSpPr txBox="1">
            <a:spLocks noChangeArrowheads="1"/>
          </p:cNvSpPr>
          <p:nvPr/>
        </p:nvSpPr>
        <p:spPr bwMode="auto">
          <a:xfrm>
            <a:off x="2843213" y="3716338"/>
            <a:ext cx="503237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39</a:t>
            </a:r>
          </a:p>
        </p:txBody>
      </p:sp>
      <p:sp>
        <p:nvSpPr>
          <p:cNvPr id="7183" name="Text Box 12"/>
          <p:cNvSpPr txBox="1">
            <a:spLocks noChangeArrowheads="1"/>
          </p:cNvSpPr>
          <p:nvPr/>
        </p:nvSpPr>
        <p:spPr bwMode="auto">
          <a:xfrm>
            <a:off x="2698750" y="3068638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41</a:t>
            </a:r>
          </a:p>
        </p:txBody>
      </p:sp>
      <p:sp>
        <p:nvSpPr>
          <p:cNvPr id="7184" name="Text Box 13"/>
          <p:cNvSpPr txBox="1">
            <a:spLocks noChangeArrowheads="1"/>
          </p:cNvSpPr>
          <p:nvPr/>
        </p:nvSpPr>
        <p:spPr bwMode="auto">
          <a:xfrm>
            <a:off x="1763713" y="4652963"/>
            <a:ext cx="503237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85</a:t>
            </a:r>
          </a:p>
        </p:txBody>
      </p:sp>
      <p:sp>
        <p:nvSpPr>
          <p:cNvPr id="7185" name="Text Box 14"/>
          <p:cNvSpPr txBox="1">
            <a:spLocks noChangeArrowheads="1"/>
          </p:cNvSpPr>
          <p:nvPr/>
        </p:nvSpPr>
        <p:spPr bwMode="auto">
          <a:xfrm>
            <a:off x="2266950" y="4437063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70</a:t>
            </a:r>
          </a:p>
        </p:txBody>
      </p:sp>
      <p:sp>
        <p:nvSpPr>
          <p:cNvPr id="7186" name="Text Box 15"/>
          <p:cNvSpPr txBox="1">
            <a:spLocks noChangeArrowheads="1"/>
          </p:cNvSpPr>
          <p:nvPr/>
        </p:nvSpPr>
        <p:spPr bwMode="auto">
          <a:xfrm>
            <a:off x="1331913" y="3644900"/>
            <a:ext cx="503237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62</a:t>
            </a:r>
          </a:p>
        </p:txBody>
      </p:sp>
      <p:sp>
        <p:nvSpPr>
          <p:cNvPr id="7187" name="Text Box 16"/>
          <p:cNvSpPr txBox="1">
            <a:spLocks noChangeArrowheads="1"/>
          </p:cNvSpPr>
          <p:nvPr/>
        </p:nvSpPr>
        <p:spPr bwMode="auto">
          <a:xfrm>
            <a:off x="1258888" y="4221163"/>
            <a:ext cx="503237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90</a:t>
            </a:r>
          </a:p>
        </p:txBody>
      </p:sp>
      <p:sp>
        <p:nvSpPr>
          <p:cNvPr id="7188" name="Text Box 17"/>
          <p:cNvSpPr txBox="1">
            <a:spLocks noChangeArrowheads="1"/>
          </p:cNvSpPr>
          <p:nvPr/>
        </p:nvSpPr>
        <p:spPr bwMode="auto">
          <a:xfrm>
            <a:off x="1908175" y="4221163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58</a:t>
            </a:r>
          </a:p>
        </p:txBody>
      </p:sp>
      <p:sp>
        <p:nvSpPr>
          <p:cNvPr id="7189" name="Text Box 18"/>
          <p:cNvSpPr txBox="1">
            <a:spLocks noChangeArrowheads="1"/>
          </p:cNvSpPr>
          <p:nvPr/>
        </p:nvSpPr>
        <p:spPr bwMode="auto">
          <a:xfrm>
            <a:off x="2482850" y="4221163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44</a:t>
            </a:r>
          </a:p>
        </p:txBody>
      </p:sp>
      <p:sp>
        <p:nvSpPr>
          <p:cNvPr id="7190" name="Text Box 19"/>
          <p:cNvSpPr txBox="1">
            <a:spLocks noChangeArrowheads="1"/>
          </p:cNvSpPr>
          <p:nvPr/>
        </p:nvSpPr>
        <p:spPr bwMode="auto">
          <a:xfrm>
            <a:off x="2698750" y="4437063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60</a:t>
            </a:r>
          </a:p>
        </p:txBody>
      </p:sp>
      <p:sp>
        <p:nvSpPr>
          <p:cNvPr id="7191" name="Text Box 20"/>
          <p:cNvSpPr txBox="1">
            <a:spLocks noChangeArrowheads="1"/>
          </p:cNvSpPr>
          <p:nvPr/>
        </p:nvSpPr>
        <p:spPr bwMode="auto">
          <a:xfrm>
            <a:off x="3059113" y="3860800"/>
            <a:ext cx="503237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73</a:t>
            </a:r>
          </a:p>
        </p:txBody>
      </p:sp>
      <p:sp>
        <p:nvSpPr>
          <p:cNvPr id="7192" name="Text Box 21"/>
          <p:cNvSpPr txBox="1">
            <a:spLocks noChangeArrowheads="1"/>
          </p:cNvSpPr>
          <p:nvPr/>
        </p:nvSpPr>
        <p:spPr bwMode="auto">
          <a:xfrm>
            <a:off x="1979613" y="2852738"/>
            <a:ext cx="503237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22</a:t>
            </a:r>
          </a:p>
        </p:txBody>
      </p:sp>
      <p:sp>
        <p:nvSpPr>
          <p:cNvPr id="7193" name="Oval 22"/>
          <p:cNvSpPr>
            <a:spLocks noChangeArrowheads="1"/>
          </p:cNvSpPr>
          <p:nvPr/>
        </p:nvSpPr>
        <p:spPr bwMode="auto">
          <a:xfrm>
            <a:off x="5580063" y="2636838"/>
            <a:ext cx="2592387" cy="25923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7194" name="Text Box 23"/>
          <p:cNvSpPr txBox="1">
            <a:spLocks noChangeArrowheads="1"/>
          </p:cNvSpPr>
          <p:nvPr/>
        </p:nvSpPr>
        <p:spPr bwMode="auto">
          <a:xfrm>
            <a:off x="6300788" y="3213100"/>
            <a:ext cx="503237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58</a:t>
            </a:r>
          </a:p>
        </p:txBody>
      </p:sp>
      <p:sp>
        <p:nvSpPr>
          <p:cNvPr id="7195" name="Text Box 24"/>
          <p:cNvSpPr txBox="1">
            <a:spLocks noChangeArrowheads="1"/>
          </p:cNvSpPr>
          <p:nvPr/>
        </p:nvSpPr>
        <p:spPr bwMode="auto">
          <a:xfrm>
            <a:off x="6804025" y="3500438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79</a:t>
            </a:r>
          </a:p>
        </p:txBody>
      </p:sp>
      <p:sp>
        <p:nvSpPr>
          <p:cNvPr id="7196" name="Text Box 25"/>
          <p:cNvSpPr txBox="1">
            <a:spLocks noChangeArrowheads="1"/>
          </p:cNvSpPr>
          <p:nvPr/>
        </p:nvSpPr>
        <p:spPr bwMode="auto">
          <a:xfrm>
            <a:off x="6372225" y="3500438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88</a:t>
            </a:r>
          </a:p>
        </p:txBody>
      </p:sp>
      <p:sp>
        <p:nvSpPr>
          <p:cNvPr id="7197" name="Text Box 26"/>
          <p:cNvSpPr txBox="1">
            <a:spLocks noChangeArrowheads="1"/>
          </p:cNvSpPr>
          <p:nvPr/>
        </p:nvSpPr>
        <p:spPr bwMode="auto">
          <a:xfrm>
            <a:off x="7019925" y="3716338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41</a:t>
            </a:r>
          </a:p>
        </p:txBody>
      </p:sp>
      <p:sp>
        <p:nvSpPr>
          <p:cNvPr id="7198" name="Text Box 27"/>
          <p:cNvSpPr txBox="1">
            <a:spLocks noChangeArrowheads="1"/>
          </p:cNvSpPr>
          <p:nvPr/>
        </p:nvSpPr>
        <p:spPr bwMode="auto">
          <a:xfrm>
            <a:off x="7235825" y="2997200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88</a:t>
            </a:r>
          </a:p>
        </p:txBody>
      </p:sp>
      <p:sp>
        <p:nvSpPr>
          <p:cNvPr id="7199" name="Text Box 28"/>
          <p:cNvSpPr txBox="1">
            <a:spLocks noChangeArrowheads="1"/>
          </p:cNvSpPr>
          <p:nvPr/>
        </p:nvSpPr>
        <p:spPr bwMode="auto">
          <a:xfrm>
            <a:off x="6300788" y="4581525"/>
            <a:ext cx="503237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85</a:t>
            </a:r>
          </a:p>
        </p:txBody>
      </p:sp>
      <p:sp>
        <p:nvSpPr>
          <p:cNvPr id="7200" name="Text Box 29"/>
          <p:cNvSpPr txBox="1">
            <a:spLocks noChangeArrowheads="1"/>
          </p:cNvSpPr>
          <p:nvPr/>
        </p:nvSpPr>
        <p:spPr bwMode="auto">
          <a:xfrm>
            <a:off x="6804025" y="436562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70</a:t>
            </a:r>
          </a:p>
        </p:txBody>
      </p:sp>
      <p:sp>
        <p:nvSpPr>
          <p:cNvPr id="7201" name="Text Box 30"/>
          <p:cNvSpPr txBox="1">
            <a:spLocks noChangeArrowheads="1"/>
          </p:cNvSpPr>
          <p:nvPr/>
        </p:nvSpPr>
        <p:spPr bwMode="auto">
          <a:xfrm>
            <a:off x="5868988" y="3573463"/>
            <a:ext cx="503237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90</a:t>
            </a:r>
          </a:p>
        </p:txBody>
      </p:sp>
      <p:sp>
        <p:nvSpPr>
          <p:cNvPr id="7202" name="Text Box 31"/>
          <p:cNvSpPr txBox="1">
            <a:spLocks noChangeArrowheads="1"/>
          </p:cNvSpPr>
          <p:nvPr/>
        </p:nvSpPr>
        <p:spPr bwMode="auto">
          <a:xfrm>
            <a:off x="5795963" y="4149725"/>
            <a:ext cx="503237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22</a:t>
            </a:r>
          </a:p>
        </p:txBody>
      </p:sp>
      <p:sp>
        <p:nvSpPr>
          <p:cNvPr id="7203" name="Text Box 32"/>
          <p:cNvSpPr txBox="1">
            <a:spLocks noChangeArrowheads="1"/>
          </p:cNvSpPr>
          <p:nvPr/>
        </p:nvSpPr>
        <p:spPr bwMode="auto">
          <a:xfrm>
            <a:off x="6445250" y="414972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34</a:t>
            </a:r>
          </a:p>
        </p:txBody>
      </p:sp>
      <p:sp>
        <p:nvSpPr>
          <p:cNvPr id="7204" name="Text Box 33"/>
          <p:cNvSpPr txBox="1">
            <a:spLocks noChangeArrowheads="1"/>
          </p:cNvSpPr>
          <p:nvPr/>
        </p:nvSpPr>
        <p:spPr bwMode="auto">
          <a:xfrm>
            <a:off x="7019925" y="414972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44</a:t>
            </a:r>
          </a:p>
        </p:txBody>
      </p:sp>
      <p:sp>
        <p:nvSpPr>
          <p:cNvPr id="7205" name="Text Box 34"/>
          <p:cNvSpPr txBox="1">
            <a:spLocks noChangeArrowheads="1"/>
          </p:cNvSpPr>
          <p:nvPr/>
        </p:nvSpPr>
        <p:spPr bwMode="auto">
          <a:xfrm>
            <a:off x="7235825" y="436562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60</a:t>
            </a:r>
          </a:p>
        </p:txBody>
      </p:sp>
      <p:sp>
        <p:nvSpPr>
          <p:cNvPr id="7206" name="Text Box 35"/>
          <p:cNvSpPr txBox="1">
            <a:spLocks noChangeArrowheads="1"/>
          </p:cNvSpPr>
          <p:nvPr/>
        </p:nvSpPr>
        <p:spPr bwMode="auto">
          <a:xfrm>
            <a:off x="7596188" y="3789363"/>
            <a:ext cx="503237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41</a:t>
            </a:r>
          </a:p>
        </p:txBody>
      </p:sp>
      <p:sp>
        <p:nvSpPr>
          <p:cNvPr id="7207" name="Text Box 36"/>
          <p:cNvSpPr txBox="1">
            <a:spLocks noChangeArrowheads="1"/>
          </p:cNvSpPr>
          <p:nvPr/>
        </p:nvSpPr>
        <p:spPr bwMode="auto">
          <a:xfrm>
            <a:off x="6516688" y="2781300"/>
            <a:ext cx="503237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60</a:t>
            </a:r>
          </a:p>
        </p:txBody>
      </p:sp>
      <p:sp>
        <p:nvSpPr>
          <p:cNvPr id="7208" name="AutoShape 37"/>
          <p:cNvSpPr>
            <a:spLocks noChangeArrowheads="1"/>
          </p:cNvSpPr>
          <p:nvPr/>
        </p:nvSpPr>
        <p:spPr bwMode="auto">
          <a:xfrm>
            <a:off x="4140200" y="3789363"/>
            <a:ext cx="1079500" cy="360362"/>
          </a:xfrm>
          <a:prstGeom prst="rightArrow">
            <a:avLst>
              <a:gd name="adj1" fmla="val 50000"/>
              <a:gd name="adj2" fmla="val 748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7209" name="Text Box 38"/>
          <p:cNvSpPr txBox="1">
            <a:spLocks noChangeArrowheads="1"/>
          </p:cNvSpPr>
          <p:nvPr/>
        </p:nvSpPr>
        <p:spPr bwMode="auto">
          <a:xfrm>
            <a:off x="3708400" y="3068638"/>
            <a:ext cx="1712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Sampling with replacement</a:t>
            </a:r>
          </a:p>
        </p:txBody>
      </p:sp>
      <p:sp>
        <p:nvSpPr>
          <p:cNvPr id="7210" name="Text Box 39"/>
          <p:cNvSpPr txBox="1">
            <a:spLocks noChangeArrowheads="1"/>
          </p:cNvSpPr>
          <p:nvPr/>
        </p:nvSpPr>
        <p:spPr bwMode="auto">
          <a:xfrm>
            <a:off x="5724525" y="2133600"/>
            <a:ext cx="2001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 b="1"/>
              <a:t>Resampled data</a:t>
            </a:r>
          </a:p>
        </p:txBody>
      </p:sp>
      <p:sp>
        <p:nvSpPr>
          <p:cNvPr id="7211" name="Text Box 40"/>
          <p:cNvSpPr txBox="1">
            <a:spLocks noChangeArrowheads="1"/>
          </p:cNvSpPr>
          <p:nvPr/>
        </p:nvSpPr>
        <p:spPr bwMode="auto">
          <a:xfrm>
            <a:off x="1403350" y="2205038"/>
            <a:ext cx="187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 b="1"/>
              <a:t>Observed data</a:t>
            </a:r>
          </a:p>
        </p:txBody>
      </p:sp>
      <p:graphicFrame>
        <p:nvGraphicFramePr>
          <p:cNvPr id="717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934980"/>
              </p:ext>
            </p:extLst>
          </p:nvPr>
        </p:nvGraphicFramePr>
        <p:xfrm>
          <a:off x="5938837" y="5445224"/>
          <a:ext cx="2160588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799920" imgH="241200" progId="Equation.3">
                  <p:embed/>
                </p:oleObj>
              </mc:Choice>
              <mc:Fallback>
                <p:oleObj name="Equation" r:id="rId7" imgW="799920" imgH="241200" progId="Equation.3">
                  <p:embed/>
                  <p:pic>
                    <p:nvPicPr>
                      <p:cNvPr id="717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7" y="5445224"/>
                        <a:ext cx="2160588" cy="65246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5943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Nonparametric</a:t>
            </a:r>
            <a:r>
              <a:rPr lang="sv-SE" dirty="0"/>
              <a:t> </a:t>
            </a:r>
            <a:r>
              <a:rPr lang="sv-SE" dirty="0" err="1"/>
              <a:t>bootstrap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457200" indent="-457200">
                  <a:buNone/>
                </a:pPr>
                <a:r>
                  <a:rPr lang="en-US" sz="2400" dirty="0"/>
                  <a:t>Given estimator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sv-SE" sz="2400" b="0" i="1" smtClean="0">
                        <a:latin typeface="Cambria Math"/>
                      </a:rPr>
                      <m:t>(</m:t>
                    </m:r>
                    <m:r>
                      <a:rPr lang="sv-SE" sz="2400" b="0" i="1" smtClean="0">
                        <a:latin typeface="Cambria Math"/>
                      </a:rPr>
                      <m:t>𝐷</m:t>
                    </m:r>
                    <m:r>
                      <a:rPr lang="sv-SE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457200" indent="-457200">
                  <a:buNone/>
                </a:pPr>
                <a:r>
                  <a:rPr lang="en-US" sz="2400" dirty="0"/>
                  <a:t>Assume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𝑋</m:t>
                    </m:r>
                    <m:r>
                      <a:rPr lang="sv-SE" sz="2400" b="0" i="1" smtClean="0">
                        <a:latin typeface="Cambria Math"/>
                      </a:rPr>
                      <m:t>~</m:t>
                    </m:r>
                    <m:r>
                      <a:rPr lang="sv-SE" sz="2400" b="0" i="1" smtClean="0">
                        <a:latin typeface="Cambria Math"/>
                      </a:rPr>
                      <m:t>𝐹</m:t>
                    </m:r>
                    <m:r>
                      <a:rPr lang="sv-SE" sz="2400" b="0" i="1" smtClean="0">
                        <a:latin typeface="Cambria Math"/>
                      </a:rPr>
                      <m:t>(</m:t>
                    </m:r>
                    <m:r>
                      <a:rPr lang="sv-SE" sz="2400" b="0" i="1" smtClean="0">
                        <a:latin typeface="Cambria Math"/>
                      </a:rPr>
                      <m:t>𝑋</m:t>
                    </m:r>
                    <m:r>
                      <a:rPr lang="sv-SE" sz="2400" b="0" i="1" smtClean="0">
                        <a:latin typeface="Cambria Math"/>
                      </a:rPr>
                      <m:t>, </m:t>
                    </m:r>
                    <m:r>
                      <a:rPr lang="sv-SE" sz="2400" b="0" i="1" smtClean="0">
                        <a:latin typeface="Cambria Math"/>
                      </a:rPr>
                      <m:t>𝑤</m:t>
                    </m:r>
                    <m:r>
                      <a:rPr lang="sv-SE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z="2400" dirty="0"/>
                  <a:t> are unknown</a:t>
                </a:r>
              </a:p>
              <a:p>
                <a:pPr marL="457200" indent="-457200">
                  <a:buNone/>
                </a:pPr>
                <a:endParaRPr lang="en-US" sz="2400" dirty="0"/>
              </a:p>
              <a:p>
                <a:pPr marL="457200" indent="-457200">
                  <a:buFontTx/>
                  <a:buAutoNum type="arabicPeriod"/>
                </a:pPr>
                <a:r>
                  <a:rPr lang="en-US" sz="2400" dirty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i="1">
                            <a:latin typeface="Cambria Math"/>
                          </a:rPr>
                          <m:t>𝑤</m:t>
                        </m:r>
                      </m:e>
                    </m:acc>
                  </m:oMath>
                </a14:m>
                <a:r>
                  <a:rPr lang="sv-SE" sz="2400" dirty="0"/>
                  <a:t> from data </a:t>
                </a:r>
                <a:r>
                  <a:rPr lang="en-US" sz="2400" b="1" dirty="0"/>
                  <a:t>D=</a:t>
                </a:r>
                <a:r>
                  <a:rPr lang="en-US" sz="2400" dirty="0"/>
                  <a:t>(X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,…</a:t>
                </a:r>
                <a:r>
                  <a:rPr lang="en-US" sz="2400" dirty="0" err="1"/>
                  <a:t>X</a:t>
                </a:r>
                <a:r>
                  <a:rPr lang="en-US" sz="2400" baseline="-25000" dirty="0" err="1"/>
                  <a:t>n</a:t>
                </a:r>
                <a:r>
                  <a:rPr lang="en-US" sz="2400" dirty="0"/>
                  <a:t>)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sv-SE" sz="2400" dirty="0"/>
                  <a:t>Generate </a:t>
                </a:r>
                <a:r>
                  <a:rPr lang="en-US" sz="2400" b="1" dirty="0"/>
                  <a:t>D</a:t>
                </a:r>
                <a:r>
                  <a:rPr lang="en-US" sz="2400" b="1" baseline="-25000" dirty="0"/>
                  <a:t>1</a:t>
                </a:r>
                <a:r>
                  <a:rPr lang="en-US" sz="2400" b="1" dirty="0"/>
                  <a:t> =</a:t>
                </a:r>
                <a:r>
                  <a:rPr lang="en-US" sz="2400" dirty="0"/>
                  <a:t>(X</a:t>
                </a:r>
                <a:r>
                  <a:rPr lang="en-US" sz="2400" baseline="30000" dirty="0"/>
                  <a:t>*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,…X</a:t>
                </a:r>
                <a:r>
                  <a:rPr lang="en-US" sz="2400" baseline="30000" dirty="0"/>
                  <a:t>*</a:t>
                </a:r>
                <a:r>
                  <a:rPr lang="en-US" sz="2400" baseline="-25000" dirty="0"/>
                  <a:t>n</a:t>
                </a:r>
                <a:r>
                  <a:rPr lang="en-US" sz="2400" dirty="0"/>
                  <a:t>) by sampling </a:t>
                </a:r>
                <a:r>
                  <a:rPr lang="sv-SE" sz="2400" dirty="0" err="1"/>
                  <a:t>with</a:t>
                </a:r>
                <a:r>
                  <a:rPr lang="sv-SE" sz="2400" dirty="0"/>
                  <a:t> </a:t>
                </a:r>
                <a:r>
                  <a:rPr lang="sv-SE" sz="2400" dirty="0" err="1"/>
                  <a:t>replacement</a:t>
                </a:r>
                <a:endParaRPr lang="en-US" sz="2400" dirty="0"/>
              </a:p>
              <a:p>
                <a:pPr marL="457200" indent="-457200">
                  <a:buFontTx/>
                  <a:buAutoNum type="arabicPeriod"/>
                </a:pPr>
                <a:r>
                  <a:rPr lang="en-US" sz="2400" dirty="0"/>
                  <a:t>Repeat step 2 </a:t>
                </a:r>
                <a:r>
                  <a:rPr lang="en-US" sz="2400" i="1" dirty="0">
                    <a:latin typeface="Times New Roman" pitchFamily="18" charset="0"/>
                  </a:rPr>
                  <a:t>B</a:t>
                </a:r>
                <a:r>
                  <a:rPr lang="en-US" sz="2400" dirty="0"/>
                  <a:t> times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en-US" sz="2400" dirty="0"/>
                  <a:t>The distribution of </a:t>
                </a:r>
                <a14:m>
                  <m:oMath xmlns:m="http://schemas.openxmlformats.org/officeDocument/2006/math">
                    <m:r>
                      <a:rPr lang="sv-SE" sz="2400" i="1" dirty="0" smtClean="0">
                        <a:latin typeface="Cambria Math"/>
                      </a:rPr>
                      <m:t>𝑤</m:t>
                    </m:r>
                    <m:r>
                      <a:rPr lang="sv-SE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sv-SE" sz="2400" dirty="0"/>
                  <a:t>is given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0" i="1" dirty="0" smtClean="0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latin typeface="Cambria Math"/>
                      </a:rPr>
                      <m:t>),…</m:t>
                    </m:r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i="1" dirty="0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en-US" sz="24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400" b="0" i="1" dirty="0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53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5157192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00B050"/>
                </a:solidFill>
              </a:rPr>
              <a:t>Nonparametric</a:t>
            </a:r>
            <a:r>
              <a:rPr lang="sv-SE" dirty="0">
                <a:solidFill>
                  <a:srgbClr val="00B050"/>
                </a:solidFill>
              </a:rPr>
              <a:t> </a:t>
            </a:r>
            <a:r>
              <a:rPr lang="sv-SE" dirty="0" err="1">
                <a:solidFill>
                  <a:srgbClr val="00B050"/>
                </a:solidFill>
              </a:rPr>
              <a:t>bootstrap</a:t>
            </a:r>
            <a:r>
              <a:rPr lang="sv-SE" dirty="0">
                <a:solidFill>
                  <a:srgbClr val="00B050"/>
                </a:solidFill>
              </a:rPr>
              <a:t> </a:t>
            </a:r>
            <a:r>
              <a:rPr lang="sv-SE" dirty="0" err="1">
                <a:solidFill>
                  <a:srgbClr val="00B050"/>
                </a:solidFill>
              </a:rPr>
              <a:t>can</a:t>
            </a:r>
            <a:r>
              <a:rPr lang="sv-SE" dirty="0">
                <a:solidFill>
                  <a:srgbClr val="00B050"/>
                </a:solidFill>
              </a:rPr>
              <a:t> be </a:t>
            </a:r>
            <a:r>
              <a:rPr lang="sv-SE" dirty="0" err="1">
                <a:solidFill>
                  <a:srgbClr val="00B050"/>
                </a:solidFill>
              </a:rPr>
              <a:t>applied</a:t>
            </a:r>
            <a:r>
              <a:rPr lang="sv-SE" dirty="0">
                <a:solidFill>
                  <a:srgbClr val="00B050"/>
                </a:solidFill>
              </a:rPr>
              <a:t> </a:t>
            </a:r>
            <a:r>
              <a:rPr lang="sv-SE" dirty="0" err="1">
                <a:solidFill>
                  <a:srgbClr val="00B050"/>
                </a:solidFill>
              </a:rPr>
              <a:t>to</a:t>
            </a:r>
            <a:r>
              <a:rPr lang="sv-SE" dirty="0">
                <a:solidFill>
                  <a:srgbClr val="00B050"/>
                </a:solidFill>
              </a:rPr>
              <a:t> </a:t>
            </a:r>
            <a:r>
              <a:rPr lang="sv-SE" dirty="0" err="1">
                <a:solidFill>
                  <a:srgbClr val="00B050"/>
                </a:solidFill>
              </a:rPr>
              <a:t>any</a:t>
            </a:r>
            <a:r>
              <a:rPr lang="sv-SE" dirty="0">
                <a:solidFill>
                  <a:srgbClr val="00B050"/>
                </a:solidFill>
              </a:rPr>
              <a:t> </a:t>
            </a:r>
            <a:r>
              <a:rPr lang="sv-SE" dirty="0" err="1">
                <a:solidFill>
                  <a:srgbClr val="00B050"/>
                </a:solidFill>
              </a:rPr>
              <a:t>deterministic</a:t>
            </a:r>
            <a:r>
              <a:rPr lang="sv-SE" dirty="0">
                <a:solidFill>
                  <a:srgbClr val="00B050"/>
                </a:solidFill>
              </a:rPr>
              <a:t> </a:t>
            </a:r>
            <a:r>
              <a:rPr lang="sv-SE" dirty="0" err="1">
                <a:solidFill>
                  <a:srgbClr val="00B050"/>
                </a:solidFill>
              </a:rPr>
              <a:t>estimator</a:t>
            </a:r>
            <a:r>
              <a:rPr lang="sv-SE" dirty="0">
                <a:solidFill>
                  <a:srgbClr val="00B050"/>
                </a:solidFill>
              </a:rPr>
              <a:t>, distribution-</a:t>
            </a:r>
            <a:r>
              <a:rPr lang="sv-SE" dirty="0" err="1">
                <a:solidFill>
                  <a:srgbClr val="00B050"/>
                </a:solidFill>
              </a:rPr>
              <a:t>free</a:t>
            </a:r>
            <a:endParaRPr lang="sv-SE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1707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Parametric</a:t>
            </a:r>
            <a:r>
              <a:rPr lang="sv-SE" dirty="0"/>
              <a:t> </a:t>
            </a:r>
            <a:r>
              <a:rPr lang="sv-SE" dirty="0" err="1"/>
              <a:t>bootstrap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457200" indent="-457200">
                  <a:buNone/>
                </a:pPr>
                <a:r>
                  <a:rPr lang="en-US" sz="2400" dirty="0"/>
                  <a:t>Given estimator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sv-SE" sz="2400" b="0" i="1" smtClean="0">
                        <a:latin typeface="Cambria Math"/>
                      </a:rPr>
                      <m:t>(</m:t>
                    </m:r>
                    <m:r>
                      <a:rPr lang="sv-SE" sz="2400" b="0" i="1" smtClean="0">
                        <a:latin typeface="Cambria Math"/>
                      </a:rPr>
                      <m:t>𝐷</m:t>
                    </m:r>
                    <m:r>
                      <a:rPr lang="sv-SE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457200" indent="-457200">
                  <a:buNone/>
                </a:pPr>
                <a:r>
                  <a:rPr lang="en-US" sz="2400" dirty="0"/>
                  <a:t>Assume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𝑋</m:t>
                    </m:r>
                    <m:r>
                      <a:rPr lang="sv-SE" sz="2400" b="0" i="1" smtClean="0">
                        <a:latin typeface="Cambria Math"/>
                      </a:rPr>
                      <m:t>~</m:t>
                    </m:r>
                    <m:r>
                      <a:rPr lang="sv-SE" sz="2400" b="0" i="1" smtClean="0">
                        <a:latin typeface="Cambria Math"/>
                      </a:rPr>
                      <m:t>𝐹</m:t>
                    </m:r>
                    <m:r>
                      <a:rPr lang="sv-SE" sz="2400" b="0" i="1" smtClean="0">
                        <a:latin typeface="Cambria Math"/>
                      </a:rPr>
                      <m:t>(</m:t>
                    </m:r>
                    <m:r>
                      <a:rPr lang="sv-SE" sz="2400" b="0" i="1" smtClean="0">
                        <a:latin typeface="Cambria Math"/>
                      </a:rPr>
                      <m:t>𝑋</m:t>
                    </m:r>
                    <m:r>
                      <a:rPr lang="sv-SE" sz="2400" b="0" i="1" smtClean="0">
                        <a:latin typeface="Cambria Math"/>
                      </a:rPr>
                      <m:t>, </m:t>
                    </m:r>
                    <m:r>
                      <a:rPr lang="sv-SE" sz="2400" b="0" i="1" smtClean="0">
                        <a:latin typeface="Cambria Math"/>
                      </a:rPr>
                      <m:t>𝑤</m:t>
                    </m:r>
                    <m:r>
                      <a:rPr lang="sv-SE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is known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z="2400" dirty="0"/>
                  <a:t> is unknown</a:t>
                </a:r>
              </a:p>
              <a:p>
                <a:pPr marL="457200" indent="-457200">
                  <a:buNone/>
                </a:pPr>
                <a:endParaRPr lang="en-US" sz="2400" dirty="0"/>
              </a:p>
              <a:p>
                <a:pPr marL="457200" indent="-457200">
                  <a:buFontTx/>
                  <a:buAutoNum type="arabicPeriod"/>
                </a:pPr>
                <a:r>
                  <a:rPr lang="en-US" sz="2400" dirty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i="1">
                            <a:latin typeface="Cambria Math"/>
                          </a:rPr>
                          <m:t>𝑤</m:t>
                        </m:r>
                      </m:e>
                    </m:acc>
                  </m:oMath>
                </a14:m>
                <a:r>
                  <a:rPr lang="sv-SE" sz="2400" dirty="0"/>
                  <a:t> from data </a:t>
                </a:r>
                <a:r>
                  <a:rPr lang="en-US" sz="2400" b="1" dirty="0"/>
                  <a:t>D=</a:t>
                </a:r>
                <a:r>
                  <a:rPr lang="en-US" sz="2400" dirty="0"/>
                  <a:t>(X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,…</a:t>
                </a:r>
                <a:r>
                  <a:rPr lang="en-US" sz="2400" dirty="0" err="1"/>
                  <a:t>X</a:t>
                </a:r>
                <a:r>
                  <a:rPr lang="en-US" sz="2400" baseline="-25000" dirty="0" err="1"/>
                  <a:t>n</a:t>
                </a:r>
                <a:r>
                  <a:rPr lang="en-US" sz="2400" dirty="0"/>
                  <a:t>)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sv-SE" sz="2400" dirty="0"/>
                  <a:t>Generate </a:t>
                </a:r>
                <a:r>
                  <a:rPr lang="en-US" sz="2400" b="1" dirty="0"/>
                  <a:t>D</a:t>
                </a:r>
                <a:r>
                  <a:rPr lang="en-US" sz="2400" b="1" baseline="-25000" dirty="0"/>
                  <a:t>1</a:t>
                </a:r>
                <a:r>
                  <a:rPr lang="en-US" sz="2400" b="1" dirty="0"/>
                  <a:t> =</a:t>
                </a:r>
                <a:r>
                  <a:rPr lang="en-US" sz="2400" dirty="0"/>
                  <a:t>(X</a:t>
                </a:r>
                <a:r>
                  <a:rPr lang="en-US" sz="2400" baseline="30000" dirty="0"/>
                  <a:t>*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,…X</a:t>
                </a:r>
                <a:r>
                  <a:rPr lang="en-US" sz="2400" baseline="30000" dirty="0"/>
                  <a:t>*</a:t>
                </a:r>
                <a:r>
                  <a:rPr lang="en-US" sz="2400" baseline="-25000" dirty="0"/>
                  <a:t>n</a:t>
                </a:r>
                <a:r>
                  <a:rPr lang="en-US" sz="2400" dirty="0"/>
                  <a:t>) by </a:t>
                </a:r>
                <a:r>
                  <a:rPr lang="sv-SE" sz="2400" dirty="0"/>
                  <a:t>generating </a:t>
                </a:r>
                <a:r>
                  <a:rPr lang="sv-SE" sz="2400" dirty="0">
                    <a:solidFill>
                      <a:srgbClr val="0070C0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sv-SE" sz="2400" i="1">
                        <a:solidFill>
                          <a:srgbClr val="0070C0"/>
                        </a:solidFill>
                        <a:latin typeface="Cambria Math"/>
                      </a:rPr>
                      <m:t>𝐹</m:t>
                    </m:r>
                    <m:r>
                      <a:rPr lang="sv-SE" sz="24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sv-SE" sz="24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sv-SE" sz="2400" i="1">
                        <a:solidFill>
                          <a:srgbClr val="0070C0"/>
                        </a:solidFill>
                        <a:latin typeface="Cambria Math"/>
                      </a:rPr>
                      <m:t>, </m:t>
                    </m:r>
                    <m:acc>
                      <m:accPr>
                        <m:chr m:val="̂"/>
                        <m:ctrlPr>
                          <a:rPr lang="sv-SE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sv-SE" sz="24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457200" indent="-457200">
                  <a:buFontTx/>
                  <a:buAutoNum type="arabicPeriod"/>
                </a:pPr>
                <a:r>
                  <a:rPr lang="en-US" sz="2400" dirty="0"/>
                  <a:t>Repeat step 2 </a:t>
                </a:r>
                <a:r>
                  <a:rPr lang="en-US" sz="2400" i="1" dirty="0">
                    <a:latin typeface="Times New Roman" pitchFamily="18" charset="0"/>
                  </a:rPr>
                  <a:t>B</a:t>
                </a:r>
                <a:r>
                  <a:rPr lang="en-US" sz="2400" dirty="0"/>
                  <a:t> times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en-US" sz="2400" dirty="0"/>
                  <a:t>The distribution of </a:t>
                </a:r>
                <a14:m>
                  <m:oMath xmlns:m="http://schemas.openxmlformats.org/officeDocument/2006/math">
                    <m:r>
                      <a:rPr lang="sv-SE" sz="2400" i="1" dirty="0">
                        <a:latin typeface="Cambria Math"/>
                      </a:rPr>
                      <m:t>𝑤</m:t>
                    </m:r>
                  </m:oMath>
                </a14:m>
                <a:r>
                  <a:rPr lang="sv-SE" sz="2400" dirty="0"/>
                  <a:t> is given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i="1" dirty="0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en-US" sz="24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),…</m:t>
                    </m:r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i="1" dirty="0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en-US" sz="24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400" i="1" dirty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457200" indent="-457200">
                  <a:buFontTx/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53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5157192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00B050"/>
                </a:solidFill>
              </a:rPr>
              <a:t>Parametric</a:t>
            </a:r>
            <a:r>
              <a:rPr lang="sv-SE" dirty="0">
                <a:solidFill>
                  <a:srgbClr val="00B050"/>
                </a:solidFill>
              </a:rPr>
              <a:t> </a:t>
            </a:r>
            <a:r>
              <a:rPr lang="sv-SE" dirty="0" err="1">
                <a:solidFill>
                  <a:srgbClr val="00B050"/>
                </a:solidFill>
              </a:rPr>
              <a:t>bootstrap</a:t>
            </a:r>
            <a:r>
              <a:rPr lang="sv-SE" dirty="0">
                <a:solidFill>
                  <a:srgbClr val="00B050"/>
                </a:solidFill>
              </a:rPr>
              <a:t> is </a:t>
            </a:r>
            <a:r>
              <a:rPr lang="sv-SE" b="1" dirty="0" err="1">
                <a:solidFill>
                  <a:srgbClr val="00B050"/>
                </a:solidFill>
              </a:rPr>
              <a:t>more</a:t>
            </a:r>
            <a:r>
              <a:rPr lang="sv-SE" dirty="0">
                <a:solidFill>
                  <a:srgbClr val="00B050"/>
                </a:solidFill>
              </a:rPr>
              <a:t> precise </a:t>
            </a:r>
            <a:r>
              <a:rPr lang="sv-SE" dirty="0" err="1">
                <a:solidFill>
                  <a:srgbClr val="00B050"/>
                </a:solidFill>
              </a:rPr>
              <a:t>if</a:t>
            </a:r>
            <a:r>
              <a:rPr lang="sv-SE" dirty="0">
                <a:solidFill>
                  <a:srgbClr val="00B050"/>
                </a:solidFill>
              </a:rPr>
              <a:t> the distribution form is </a:t>
            </a:r>
            <a:r>
              <a:rPr lang="sv-SE" dirty="0" err="1">
                <a:solidFill>
                  <a:srgbClr val="00B050"/>
                </a:solidFill>
              </a:rPr>
              <a:t>correct</a:t>
            </a:r>
            <a:endParaRPr lang="sv-SE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1751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Uncertainty</a:t>
            </a:r>
            <a:r>
              <a:rPr lang="sv-SE" dirty="0"/>
              <a:t> </a:t>
            </a:r>
            <a:r>
              <a:rPr lang="sv-SE" dirty="0" err="1"/>
              <a:t>estimation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sv-SE" sz="2400" dirty="0"/>
                  <a:t>Get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4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sv-SE" sz="2400" b="0" i="1" smtClean="0">
                        <a:latin typeface="Cambria Math"/>
                      </a:rPr>
                      <m:t>, …</m:t>
                    </m:r>
                    <m:sSubSup>
                      <m:sSub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4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𝐵</m:t>
                        </m:r>
                      </m:sub>
                      <m:sup/>
                    </m:sSubSup>
                  </m:oMath>
                </a14:m>
                <a:r>
                  <a:rPr lang="sv-SE" sz="2400" dirty="0"/>
                  <a:t> by </a:t>
                </a:r>
                <a:r>
                  <a:rPr lang="sv-SE" sz="2400" dirty="0" err="1"/>
                  <a:t>bootstrap</a:t>
                </a:r>
                <a:endParaRPr lang="sv-SE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sz="2400" dirty="0" err="1"/>
                  <a:t>Use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400" b="0" i="1" dirty="0" smtClean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r>
                          <a:rPr lang="sv-SE" sz="2400" b="0" i="1" dirty="0" smtClean="0">
                            <a:latin typeface="Cambria Math"/>
                          </a:rPr>
                          <m:t>(</m:t>
                        </m:r>
                        <m:r>
                          <a:rPr lang="sv-SE" sz="2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400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sv-SE" sz="2400" b="0" i="1" smtClean="0">
                        <a:latin typeface="Cambria Math"/>
                      </a:rPr>
                      <m:t>), …</m:t>
                    </m:r>
                    <m:sSubSup>
                      <m:sSubSup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sv-SE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400" i="1" dirty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r>
                          <a:rPr lang="sv-SE" sz="2400" i="1" dirty="0">
                            <a:latin typeface="Cambria Math"/>
                          </a:rPr>
                          <m:t>(</m:t>
                        </m:r>
                        <m:r>
                          <a:rPr lang="sv-SE" sz="2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𝐵</m:t>
                        </m:r>
                      </m:sub>
                      <m:sup/>
                    </m:sSubSup>
                    <m:r>
                      <a:rPr lang="sv-SE" sz="2400" i="1">
                        <a:latin typeface="Cambria Math"/>
                      </a:rPr>
                      <m:t>)</m:t>
                    </m:r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to</a:t>
                </a:r>
                <a:r>
                  <a:rPr lang="sv-SE" sz="2400" dirty="0"/>
                  <a:t> </a:t>
                </a:r>
                <a:r>
                  <a:rPr lang="sv-SE" sz="2400" dirty="0" err="1"/>
                  <a:t>estimate</a:t>
                </a:r>
                <a:r>
                  <a:rPr lang="sv-SE" sz="2400" dirty="0"/>
                  <a:t> the </a:t>
                </a:r>
                <a:r>
                  <a:rPr lang="sv-SE" sz="2400" dirty="0" err="1"/>
                  <a:t>uncertainty</a:t>
                </a:r>
                <a:endParaRPr lang="sv-SE" sz="2400" dirty="0"/>
              </a:p>
              <a:p>
                <a:pPr marL="914400" lvl="1" indent="-514350"/>
                <a:r>
                  <a:rPr lang="sv-SE" sz="2000" dirty="0"/>
                  <a:t>Boostrap </a:t>
                </a:r>
                <a:r>
                  <a:rPr lang="sv-SE" sz="2000" dirty="0" err="1"/>
                  <a:t>percentile</a:t>
                </a:r>
                <a:endParaRPr lang="sv-SE" sz="2000" dirty="0"/>
              </a:p>
              <a:p>
                <a:pPr marL="914400" lvl="1" indent="-514350"/>
                <a:r>
                  <a:rPr lang="sv-SE" sz="2000" dirty="0" err="1"/>
                  <a:t>Bootstrap</a:t>
                </a:r>
                <a:r>
                  <a:rPr lang="sv-SE" sz="2000" dirty="0"/>
                  <a:t> </a:t>
                </a:r>
                <a:r>
                  <a:rPr lang="sv-SE" sz="2000" dirty="0" err="1"/>
                  <a:t>Bca</a:t>
                </a:r>
                <a:endParaRPr lang="sv-SE" sz="2000" dirty="0"/>
              </a:p>
              <a:p>
                <a:pPr marL="914400" lvl="1" indent="-514350"/>
                <a:r>
                  <a:rPr lang="sv-SE" sz="2000" dirty="0"/>
                  <a:t>…</a:t>
                </a:r>
              </a:p>
              <a:p>
                <a:endParaRPr lang="sv-SE" sz="2400" b="1" dirty="0"/>
              </a:p>
              <a:p>
                <a:r>
                  <a:rPr lang="sv-SE" sz="2400" dirty="0" err="1"/>
                  <a:t>Bootstrap</a:t>
                </a:r>
                <a:r>
                  <a:rPr lang="sv-SE" sz="2400" dirty="0"/>
                  <a:t> </a:t>
                </a:r>
                <a:r>
                  <a:rPr lang="sv-SE" sz="2400" dirty="0" err="1"/>
                  <a:t>works</a:t>
                </a:r>
                <a:r>
                  <a:rPr lang="sv-SE" sz="2400" dirty="0"/>
                  <a:t> for all distribution </a:t>
                </a:r>
                <a:r>
                  <a:rPr lang="sv-SE" sz="2400" dirty="0" err="1"/>
                  <a:t>types</a:t>
                </a:r>
                <a:endParaRPr lang="sv-SE" sz="2400" dirty="0"/>
              </a:p>
              <a:p>
                <a:r>
                  <a:rPr lang="sv-SE" sz="2400" dirty="0" err="1"/>
                  <a:t>Can</a:t>
                </a:r>
                <a:r>
                  <a:rPr lang="sv-SE" sz="2400" dirty="0"/>
                  <a:t> be bad </a:t>
                </a:r>
                <a:r>
                  <a:rPr lang="sv-SE" sz="2400" dirty="0" err="1"/>
                  <a:t>accuracy</a:t>
                </a:r>
                <a:r>
                  <a:rPr lang="sv-SE" sz="2400" dirty="0"/>
                  <a:t> for small data sets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𝑛</m:t>
                    </m:r>
                    <m:r>
                      <a:rPr lang="sv-SE" sz="2400" b="0" i="1" smtClean="0">
                        <a:latin typeface="Cambria Math"/>
                      </a:rPr>
                      <m:t>&lt;40</m:t>
                    </m:r>
                  </m:oMath>
                </a14:m>
                <a:r>
                  <a:rPr lang="sv-SE" sz="2400" dirty="0"/>
                  <a:t> (</a:t>
                </a:r>
                <a:r>
                  <a:rPr lang="sv-SE" sz="2400" dirty="0" err="1"/>
                  <a:t>empirical</a:t>
                </a:r>
                <a:r>
                  <a:rPr lang="sv-SE" sz="2400" dirty="0"/>
                  <a:t> is far from </a:t>
                </a:r>
                <a:r>
                  <a:rPr lang="sv-SE" sz="2400" dirty="0" err="1"/>
                  <a:t>true</a:t>
                </a:r>
                <a:r>
                  <a:rPr lang="sv-SE" sz="2400" dirty="0"/>
                  <a:t>)</a:t>
                </a:r>
              </a:p>
              <a:p>
                <a:r>
                  <a:rPr lang="sv-SE" sz="2400" dirty="0" err="1"/>
                  <a:t>Parametric</a:t>
                </a:r>
                <a:r>
                  <a:rPr lang="sv-SE" sz="2400" dirty="0"/>
                  <a:t> </a:t>
                </a:r>
                <a:r>
                  <a:rPr lang="sv-SE" sz="2400" dirty="0" err="1"/>
                  <a:t>bootstrap</a:t>
                </a:r>
                <a:r>
                  <a:rPr lang="sv-SE" sz="2400" dirty="0"/>
                  <a:t> </a:t>
                </a:r>
                <a:r>
                  <a:rPr lang="sv-SE" sz="2400" dirty="0" err="1"/>
                  <a:t>works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even</a:t>
                </a:r>
                <a:r>
                  <a:rPr lang="sv-SE" sz="2400" dirty="0"/>
                  <a:t> for small </a:t>
                </a:r>
                <a:r>
                  <a:rPr lang="sv-SE" sz="2400" dirty="0" err="1"/>
                  <a:t>samples</a:t>
                </a:r>
                <a:endParaRPr lang="sv-SE" sz="2400" dirty="0"/>
              </a:p>
              <a:p>
                <a:pPr marL="0" indent="0">
                  <a:buNone/>
                </a:pPr>
                <a:endParaRPr lang="sv-SE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21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590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Bootstrap</a:t>
            </a:r>
            <a:r>
              <a:rPr lang="sv-SE" dirty="0"/>
              <a:t> </a:t>
            </a:r>
            <a:r>
              <a:rPr lang="sv-SE" dirty="0" err="1"/>
              <a:t>confidence</a:t>
            </a:r>
            <a:r>
              <a:rPr lang="sv-SE" dirty="0"/>
              <a:t>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sv-SE" dirty="0"/>
                  <a:t>To </a:t>
                </a:r>
                <a:r>
                  <a:rPr lang="sv-SE" dirty="0" err="1"/>
                  <a:t>estimate</a:t>
                </a:r>
                <a:r>
                  <a:rPr lang="sv-SE" dirty="0"/>
                  <a:t> 100(1-</a:t>
                </a:r>
                <a:r>
                  <a:rPr lang="el-GR" dirty="0"/>
                  <a:t>α</a:t>
                </a:r>
                <a:r>
                  <a:rPr lang="sv-SE" dirty="0"/>
                  <a:t>) </a:t>
                </a:r>
                <a:r>
                  <a:rPr lang="sv-SE" dirty="0" err="1"/>
                  <a:t>confidence</a:t>
                </a:r>
                <a:r>
                  <a:rPr lang="sv-SE" dirty="0"/>
                  <a:t> interval for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𝑤</m:t>
                    </m:r>
                  </m:oMath>
                </a14:m>
                <a:endParaRPr lang="sv-SE" dirty="0"/>
              </a:p>
              <a:p>
                <a:pPr>
                  <a:buNone/>
                </a:pPr>
                <a:endParaRPr lang="sv-SE" dirty="0"/>
              </a:p>
              <a:p>
                <a:pPr>
                  <a:buNone/>
                </a:pPr>
                <a:r>
                  <a:rPr lang="sv-SE" dirty="0" err="1">
                    <a:solidFill>
                      <a:srgbClr val="0070C0"/>
                    </a:solidFill>
                  </a:rPr>
                  <a:t>Bootstrap</a:t>
                </a:r>
                <a:r>
                  <a:rPr lang="sv-SE" dirty="0">
                    <a:solidFill>
                      <a:srgbClr val="0070C0"/>
                    </a:solidFill>
                  </a:rPr>
                  <a:t> </a:t>
                </a:r>
                <a:r>
                  <a:rPr lang="sv-SE" dirty="0" err="1">
                    <a:solidFill>
                      <a:srgbClr val="0070C0"/>
                    </a:solidFill>
                  </a:rPr>
                  <a:t>percentile</a:t>
                </a:r>
                <a:r>
                  <a:rPr lang="sv-SE" dirty="0">
                    <a:solidFill>
                      <a:srgbClr val="0070C0"/>
                    </a:solidFill>
                  </a:rPr>
                  <a:t> </a:t>
                </a:r>
                <a:r>
                  <a:rPr lang="sv-SE" dirty="0" err="1">
                    <a:solidFill>
                      <a:srgbClr val="0070C0"/>
                    </a:solidFill>
                  </a:rPr>
                  <a:t>method</a:t>
                </a:r>
                <a:endParaRPr lang="sv-SE" dirty="0">
                  <a:solidFill>
                    <a:srgbClr val="0070C0"/>
                  </a:solidFill>
                </a:endParaRPr>
              </a:p>
              <a:p>
                <a:pPr marL="566928" indent="-457200">
                  <a:buFont typeface="+mj-lt"/>
                  <a:buAutoNum type="arabicPeriod"/>
                </a:pPr>
                <a:r>
                  <a:rPr lang="sv-SE" dirty="0" err="1"/>
                  <a:t>Using</a:t>
                </a:r>
                <a:r>
                  <a:rPr lang="sv-SE" dirty="0"/>
                  <a:t> </a:t>
                </a:r>
                <a:r>
                  <a:rPr lang="sv-SE" dirty="0" err="1"/>
                  <a:t>bootstrap</a:t>
                </a:r>
                <a:r>
                  <a:rPr lang="sv-SE" dirty="0"/>
                  <a:t>, </a:t>
                </a:r>
                <a:r>
                  <a:rPr lang="sv-SE" dirty="0" err="1"/>
                  <a:t>compute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i="1" dirty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r>
                          <a:rPr lang="sv-SE" i="1" dirty="0">
                            <a:latin typeface="Cambria Math"/>
                          </a:rPr>
                          <m:t>(</m:t>
                        </m:r>
                        <m:r>
                          <a:rPr lang="sv-SE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sv-SE" i="1">
                        <a:latin typeface="Cambria Math"/>
                      </a:rPr>
                      <m:t>), …</m:t>
                    </m:r>
                    <m:sSubSup>
                      <m:sSub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i="1" dirty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r>
                          <a:rPr lang="sv-SE" i="1" dirty="0">
                            <a:latin typeface="Cambria Math"/>
                          </a:rPr>
                          <m:t>(</m:t>
                        </m:r>
                        <m:r>
                          <a:rPr lang="sv-SE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𝐵</m:t>
                        </m:r>
                      </m:sub>
                      <m:sup/>
                    </m:sSubSup>
                    <m:r>
                      <a:rPr lang="sv-SE" i="1">
                        <a:latin typeface="Cambria Math"/>
                      </a:rPr>
                      <m:t>)</m:t>
                    </m:r>
                  </m:oMath>
                </a14:m>
                <a:r>
                  <a:rPr lang="sv-SE" dirty="0"/>
                  <a:t> , sort in </a:t>
                </a:r>
                <a:r>
                  <a:rPr lang="sv-SE" dirty="0" err="1"/>
                  <a:t>ascending</a:t>
                </a:r>
                <a:r>
                  <a:rPr lang="sv-SE" dirty="0"/>
                  <a:t> order, get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endParaRPr lang="sv-SE" dirty="0"/>
              </a:p>
              <a:p>
                <a:pPr marL="566928" indent="-457200">
                  <a:buFont typeface="+mj-lt"/>
                  <a:buAutoNum type="arabicPeriod"/>
                </a:pPr>
                <a:r>
                  <a:rPr lang="sv-SE" dirty="0" err="1"/>
                  <a:t>Define</a:t>
                </a:r>
                <a:r>
                  <a:rPr lang="sv-SE" dirty="0"/>
                  <a:t> A</a:t>
                </a:r>
                <a:r>
                  <a:rPr lang="sv-SE" baseline="-25000" dirty="0"/>
                  <a:t>1</a:t>
                </a:r>
                <a:r>
                  <a:rPr lang="sv-SE" dirty="0"/>
                  <a:t>=</a:t>
                </a:r>
                <a:r>
                  <a:rPr lang="sv-SE" dirty="0" err="1"/>
                  <a:t>ceil</a:t>
                </a:r>
                <a:r>
                  <a:rPr lang="sv-SE" dirty="0"/>
                  <a:t>(B</a:t>
                </a:r>
                <a:r>
                  <a:rPr lang="el-GR" dirty="0"/>
                  <a:t> α</a:t>
                </a:r>
                <a:r>
                  <a:rPr lang="sv-SE" dirty="0"/>
                  <a:t>/2), A</a:t>
                </a:r>
                <a:r>
                  <a:rPr lang="sv-SE" baseline="-25000" dirty="0"/>
                  <a:t>2</a:t>
                </a:r>
                <a:r>
                  <a:rPr lang="sv-SE" dirty="0"/>
                  <a:t>=</a:t>
                </a:r>
                <a:r>
                  <a:rPr lang="sv-SE" dirty="0" err="1"/>
                  <a:t>floor</a:t>
                </a:r>
                <a:r>
                  <a:rPr lang="sv-SE" dirty="0"/>
                  <a:t>(B-B</a:t>
                </a:r>
                <a:r>
                  <a:rPr lang="el-GR" dirty="0"/>
                  <a:t> α</a:t>
                </a:r>
                <a:r>
                  <a:rPr lang="sv-SE" dirty="0"/>
                  <a:t>/2)</a:t>
                </a:r>
              </a:p>
              <a:p>
                <a:pPr marL="566928" indent="-457200">
                  <a:buFont typeface="+mj-lt"/>
                  <a:buAutoNum type="arabicPeriod"/>
                </a:pPr>
                <a:r>
                  <a:rPr lang="sv-SE" dirty="0" err="1"/>
                  <a:t>Confidence</a:t>
                </a:r>
                <a:r>
                  <a:rPr lang="sv-SE" dirty="0"/>
                  <a:t> interval is given by </a:t>
                </a:r>
              </a:p>
              <a:p>
                <a:pPr>
                  <a:buNone/>
                </a:pPr>
                <a:endParaRPr lang="sv-SE" dirty="0">
                  <a:solidFill>
                    <a:srgbClr val="0070C0"/>
                  </a:solidFill>
                </a:endParaRPr>
              </a:p>
              <a:p>
                <a:pPr>
                  <a:buNone/>
                </a:pPr>
                <a:endParaRPr lang="sv-SE" dirty="0">
                  <a:solidFill>
                    <a:srgbClr val="0070C0"/>
                  </a:solidFill>
                </a:endParaRPr>
              </a:p>
              <a:p>
                <a:pPr>
                  <a:buNone/>
                </a:pPr>
                <a:endParaRPr lang="sv-SE" dirty="0">
                  <a:solidFill>
                    <a:srgbClr val="0070C0"/>
                  </a:solidFill>
                </a:endParaRPr>
              </a:p>
              <a:p>
                <a:pPr>
                  <a:buNone/>
                </a:pPr>
                <a:endParaRPr lang="sv-SE" dirty="0">
                  <a:solidFill>
                    <a:srgbClr val="0070C0"/>
                  </a:solidFill>
                </a:endParaRPr>
              </a:p>
              <a:p>
                <a:pPr>
                  <a:buNone/>
                </a:pPr>
                <a:r>
                  <a:rPr lang="sv-SE" dirty="0"/>
                  <a:t>Look at the </a:t>
                </a:r>
                <a:r>
                  <a:rPr lang="sv-SE" dirty="0" err="1"/>
                  <a:t>plot</a:t>
                </a:r>
                <a:r>
                  <a:rPr lang="sv-SE" dirty="0"/>
                  <a:t>…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9" t="-215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  <a:endParaRPr lang="sv-SE" dirty="0"/>
          </a:p>
        </p:txBody>
      </p:sp>
      <p:graphicFrame>
        <p:nvGraphicFramePr>
          <p:cNvPr id="16179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826830"/>
              </p:ext>
            </p:extLst>
          </p:nvPr>
        </p:nvGraphicFramePr>
        <p:xfrm>
          <a:off x="3090863" y="4421188"/>
          <a:ext cx="14525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kvation" r:id="rId4" imgW="583920" imgH="241200" progId="Equation.3">
                  <p:embed/>
                </p:oleObj>
              </mc:Choice>
              <mc:Fallback>
                <p:oleObj name="Ekvation" r:id="rId4" imgW="583920" imgH="241200" progId="Equation.3">
                  <p:embed/>
                  <p:pic>
                    <p:nvPicPr>
                      <p:cNvPr id="16179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4421188"/>
                        <a:ext cx="1452562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9" name="Picture 11" descr="http://www.epixanalytics.com/modelassist/AtRisk/images/15/image417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177662"/>
            <a:ext cx="3021509" cy="222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83770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Bootstrap</a:t>
            </a:r>
            <a:r>
              <a:rPr lang="sv-SE" dirty="0"/>
              <a:t>: regression </a:t>
            </a:r>
            <a:r>
              <a:rPr lang="sv-SE" dirty="0" err="1"/>
              <a:t>context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sz="2400" dirty="0"/>
                  <a:t>Model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𝑌</m:t>
                    </m:r>
                    <m:r>
                      <a:rPr lang="sv-SE" sz="2400" b="0" i="1" smtClean="0">
                        <a:latin typeface="Cambria Math"/>
                      </a:rPr>
                      <m:t>~</m:t>
                    </m:r>
                    <m:r>
                      <a:rPr lang="sv-SE" sz="2400" b="0" i="1" smtClean="0">
                        <a:latin typeface="Cambria Math"/>
                      </a:rPr>
                      <m:t>𝐹</m:t>
                    </m:r>
                    <m:r>
                      <a:rPr lang="sv-SE" sz="2400" b="0" i="1" smtClean="0">
                        <a:latin typeface="Cambria Math"/>
                      </a:rPr>
                      <m:t>(</m:t>
                    </m:r>
                    <m:r>
                      <a:rPr lang="sv-SE" sz="2400" b="0" i="1" smtClean="0">
                        <a:latin typeface="Cambria Math"/>
                      </a:rPr>
                      <m:t>𝑋</m:t>
                    </m:r>
                    <m:r>
                      <a:rPr lang="sv-SE" sz="2400" b="0" i="1" smtClean="0">
                        <a:latin typeface="Cambria Math"/>
                      </a:rPr>
                      <m:t>,</m:t>
                    </m:r>
                    <m:r>
                      <a:rPr lang="sv-SE" sz="2400" b="0" i="1" smtClean="0">
                        <a:latin typeface="Cambria Math"/>
                      </a:rPr>
                      <m:t>𝑤</m:t>
                    </m:r>
                    <m:r>
                      <a:rPr lang="sv-SE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sv-SE" sz="2400" b="0" dirty="0"/>
              </a:p>
              <a:p>
                <a:r>
                  <a:rPr lang="sv-SE" sz="2400" dirty="0"/>
                  <a:t>Data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2400" b="0" i="0" smtClean="0">
                        <a:latin typeface="Cambria Math"/>
                      </a:rPr>
                      <m:t>D</m:t>
                    </m:r>
                    <m:r>
                      <a:rPr lang="sv-SE" sz="2400" b="0" i="0" smtClean="0"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sz="2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sv-SE" sz="2400" b="0" i="1" smtClean="0">
                        <a:latin typeface="Cambria Math"/>
                      </a:rPr>
                      <m:t>, </m:t>
                    </m:r>
                    <m:r>
                      <a:rPr lang="sv-SE" sz="2400" b="0" i="1" smtClean="0">
                        <a:latin typeface="Cambria Math"/>
                      </a:rPr>
                      <m:t>𝑖</m:t>
                    </m:r>
                    <m:r>
                      <a:rPr lang="sv-SE" sz="2400" b="0" i="1" smtClean="0">
                        <a:latin typeface="Cambria Math"/>
                      </a:rPr>
                      <m:t>=1,…, </m:t>
                    </m:r>
                    <m:r>
                      <a:rPr lang="sv-SE" sz="2400" b="0" i="1" smtClean="0">
                        <a:latin typeface="Cambria Math"/>
                      </a:rPr>
                      <m:t>𝑛</m:t>
                    </m:r>
                    <m:r>
                      <a:rPr lang="sv-SE" sz="2400" b="0" i="1" smtClean="0">
                        <a:latin typeface="Cambria Math"/>
                      </a:rPr>
                      <m:t>}</m:t>
                    </m:r>
                  </m:oMath>
                </a14:m>
                <a:endParaRPr lang="sv-SE" sz="2400" dirty="0"/>
              </a:p>
              <a:p>
                <a:r>
                  <a:rPr lang="sv-SE" sz="2400" dirty="0" err="1"/>
                  <a:t>Idea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produce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several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bootstrap</a:t>
                </a:r>
                <a:r>
                  <a:rPr lang="sv-SE" sz="2400" dirty="0"/>
                  <a:t> sets </a:t>
                </a:r>
                <a:r>
                  <a:rPr lang="sv-SE" sz="2400" dirty="0" err="1"/>
                  <a:t>that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are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similar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to</a:t>
                </a:r>
                <a:r>
                  <a:rPr lang="sv-SE" sz="2400" dirty="0"/>
                  <a:t> D</a:t>
                </a:r>
              </a:p>
              <a:p>
                <a:endParaRPr lang="sv-SE" sz="2400" dirty="0"/>
              </a:p>
              <a:p>
                <a:pPr>
                  <a:buNone/>
                </a:pPr>
                <a:r>
                  <a:rPr lang="sv-SE" sz="2400" dirty="0" err="1">
                    <a:solidFill>
                      <a:srgbClr val="0070C0"/>
                    </a:solidFill>
                  </a:rPr>
                  <a:t>Nonparametric</a:t>
                </a:r>
                <a:r>
                  <a:rPr lang="sv-SE" sz="2400" dirty="0">
                    <a:solidFill>
                      <a:srgbClr val="0070C0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0070C0"/>
                    </a:solidFill>
                  </a:rPr>
                  <a:t>bootstrap</a:t>
                </a:r>
                <a:r>
                  <a:rPr lang="sv-SE" sz="2400" dirty="0">
                    <a:solidFill>
                      <a:srgbClr val="0070C0"/>
                    </a:solidFill>
                  </a:rPr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Using observation set </a:t>
                </a:r>
                <a:r>
                  <a:rPr lang="en-US" sz="2400" b="1" dirty="0"/>
                  <a:t>D</a:t>
                </a:r>
                <a:r>
                  <a:rPr lang="en-US" sz="2400" dirty="0"/>
                  <a:t>, sample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pairs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sz="2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with replacement and get bootstrap sample </a:t>
                </a:r>
                <a:r>
                  <a:rPr lang="en-US" sz="2400" b="1" dirty="0"/>
                  <a:t>D</a:t>
                </a:r>
                <a:r>
                  <a:rPr lang="en-US" sz="2400" b="1" baseline="-25000" dirty="0"/>
                  <a:t>1</a:t>
                </a:r>
                <a:r>
                  <a:rPr lang="en-US" sz="2400" b="1" dirty="0"/>
                  <a:t> 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en-US" sz="2400" dirty="0"/>
                  <a:t>Repeat step 1 </a:t>
                </a:r>
                <a:r>
                  <a:rPr lang="en-US" sz="2400" i="1" dirty="0">
                    <a:latin typeface="Times New Roman" pitchFamily="18" charset="0"/>
                  </a:rPr>
                  <a:t>B</a:t>
                </a:r>
                <a:r>
                  <a:rPr lang="en-US" sz="2400" dirty="0"/>
                  <a:t> times</a:t>
                </a:r>
                <a:r>
                  <a:rPr lang="en-US" sz="2400" dirty="0">
                    <a:sym typeface="Wingdings" panose="05000000000000000000" pitchFamily="2" charset="2"/>
                  </a:rPr>
                  <a:t> get</a:t>
                </a:r>
                <a:r>
                  <a:rPr lang="en-US" sz="2400" b="1" dirty="0"/>
                  <a:t> D</a:t>
                </a:r>
                <a:r>
                  <a:rPr lang="en-US" sz="2400" b="1" baseline="-25000" dirty="0"/>
                  <a:t>1,…</a:t>
                </a:r>
                <a:r>
                  <a:rPr lang="en-US" sz="2400" b="1" dirty="0"/>
                  <a:t> D</a:t>
                </a:r>
                <a:r>
                  <a:rPr lang="en-US" sz="2400" b="1" baseline="-25000" dirty="0"/>
                  <a:t>B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sv-S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0605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Uncertainty</a:t>
            </a:r>
            <a:r>
              <a:rPr lang="sv-SE" dirty="0"/>
              <a:t> </a:t>
            </a:r>
            <a:r>
              <a:rPr lang="sv-SE" dirty="0" err="1"/>
              <a:t>estimation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76" y="2666101"/>
            <a:ext cx="3021499" cy="255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628800"/>
            <a:ext cx="2936524" cy="259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87742" y="1916832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sv-SE" b="0" i="1" smtClean="0"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742" y="1916832"/>
                <a:ext cx="50712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6" idx="2"/>
            <a:endCxn id="3075" idx="1"/>
          </p:cNvCxnSpPr>
          <p:nvPr/>
        </p:nvCxnSpPr>
        <p:spPr>
          <a:xfrm>
            <a:off x="4341306" y="2286164"/>
            <a:ext cx="950774" cy="639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065" y="3758037"/>
            <a:ext cx="3148554" cy="274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87403" y="5445224"/>
                <a:ext cx="6006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sv-SE" b="0" i="1" smtClean="0">
                              <a:latin typeface="Cambria Math"/>
                            </a:rPr>
                            <m:t>50</m:t>
                          </m:r>
                        </m:sub>
                        <m:sup/>
                      </m:sSubSup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403" y="5445224"/>
                <a:ext cx="60067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3" idx="3"/>
          </p:cNvCxnSpPr>
          <p:nvPr/>
        </p:nvCxnSpPr>
        <p:spPr>
          <a:xfrm flipV="1">
            <a:off x="4388080" y="5188273"/>
            <a:ext cx="904000" cy="441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600" y="5445224"/>
            <a:ext cx="288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sample</a:t>
            </a:r>
            <a:r>
              <a:rPr lang="sv-SE" dirty="0"/>
              <a:t> data index, from {1…N}</a:t>
            </a:r>
          </a:p>
        </p:txBody>
      </p:sp>
      <p:sp>
        <p:nvSpPr>
          <p:cNvPr id="7" name="Rectangle 6"/>
          <p:cNvSpPr/>
          <p:nvPr/>
        </p:nvSpPr>
        <p:spPr>
          <a:xfrm>
            <a:off x="242599" y="1628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sv-SE" b="1" dirty="0" err="1">
                <a:solidFill>
                  <a:srgbClr val="C00000"/>
                </a:solidFill>
              </a:rPr>
              <a:t>Example</a:t>
            </a:r>
            <a:r>
              <a:rPr lang="sv-SE" b="1" dirty="0">
                <a:solidFill>
                  <a:srgbClr val="C00000"/>
                </a:solidFill>
              </a:rPr>
              <a:t>: </a:t>
            </a:r>
            <a:r>
              <a:rPr lang="sv-SE" dirty="0"/>
              <a:t>Albuquerque </a:t>
            </a:r>
            <a:r>
              <a:rPr lang="sv-SE" dirty="0" err="1"/>
              <a:t>dataset</a:t>
            </a:r>
            <a:r>
              <a:rPr lang="sv-SE" dirty="0"/>
              <a:t>:</a:t>
            </a:r>
          </a:p>
          <a:p>
            <a:r>
              <a:rPr lang="sv-SE" dirty="0"/>
              <a:t>Y=Price </a:t>
            </a:r>
            <a:r>
              <a:rPr lang="sv-SE" dirty="0" err="1"/>
              <a:t>of</a:t>
            </a:r>
            <a:r>
              <a:rPr lang="sv-SE" dirty="0"/>
              <a:t> House</a:t>
            </a:r>
          </a:p>
          <a:p>
            <a:r>
              <a:rPr lang="sv-SE" dirty="0"/>
              <a:t>X=Area (</a:t>
            </a:r>
            <a:r>
              <a:rPr lang="sv-SE" dirty="0" err="1"/>
              <a:t>sqft</a:t>
            </a:r>
            <a:r>
              <a:rPr lang="sv-S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79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000" dirty="0" err="1"/>
              <a:t>Moving</a:t>
            </a:r>
            <a:r>
              <a:rPr lang="sv-SE" sz="4000" dirty="0"/>
              <a:t> </a:t>
            </a:r>
            <a:r>
              <a:rPr lang="sv-SE" sz="4000" dirty="0" err="1"/>
              <a:t>beyond</a:t>
            </a:r>
            <a:r>
              <a:rPr lang="sv-SE" sz="4000" dirty="0"/>
              <a:t> </a:t>
            </a:r>
            <a:r>
              <a:rPr lang="sv-SE" sz="4000" dirty="0" err="1"/>
              <a:t>typical</a:t>
            </a:r>
            <a:r>
              <a:rPr lang="sv-SE" sz="4000" dirty="0"/>
              <a:t>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400" dirty="0" err="1"/>
              <a:t>We</a:t>
            </a:r>
            <a:r>
              <a:rPr lang="sv-SE" sz="2400" dirty="0"/>
              <a:t> </a:t>
            </a:r>
            <a:r>
              <a:rPr lang="sv-SE" sz="2400" dirty="0" err="1"/>
              <a:t>know</a:t>
            </a:r>
            <a:r>
              <a:rPr lang="sv-SE" sz="2400" dirty="0"/>
              <a:t> </a:t>
            </a:r>
            <a:r>
              <a:rPr lang="sv-SE" sz="2400" dirty="0" err="1"/>
              <a:t>how</a:t>
            </a:r>
            <a:r>
              <a:rPr lang="sv-SE" sz="2400" dirty="0"/>
              <a:t> </a:t>
            </a:r>
            <a:r>
              <a:rPr lang="sv-SE" sz="2400" dirty="0" err="1"/>
              <a:t>to</a:t>
            </a:r>
            <a:r>
              <a:rPr lang="sv-SE" sz="2400" dirty="0"/>
              <a:t> </a:t>
            </a:r>
            <a:r>
              <a:rPr lang="sv-SE" sz="2400" dirty="0" err="1"/>
              <a:t>model</a:t>
            </a:r>
            <a:endParaRPr lang="sv-SE" sz="2400" dirty="0"/>
          </a:p>
          <a:p>
            <a:pPr lvl="1"/>
            <a:r>
              <a:rPr lang="sv-SE" sz="2000" dirty="0" err="1"/>
              <a:t>Normally</a:t>
            </a:r>
            <a:r>
              <a:rPr lang="sv-SE" sz="2000" dirty="0"/>
              <a:t> </a:t>
            </a:r>
            <a:r>
              <a:rPr lang="sv-SE" sz="2000" dirty="0" err="1"/>
              <a:t>distributed</a:t>
            </a:r>
            <a:r>
              <a:rPr lang="sv-SE" sz="2000" dirty="0"/>
              <a:t> </a:t>
            </a:r>
            <a:r>
              <a:rPr lang="sv-SE" sz="2000" dirty="0" err="1"/>
              <a:t>targets</a:t>
            </a:r>
            <a:r>
              <a:rPr lang="sv-SE" sz="2000" dirty="0"/>
              <a:t> -&gt; </a:t>
            </a:r>
            <a:r>
              <a:rPr lang="sv-SE" sz="2000" dirty="0" err="1"/>
              <a:t>linear</a:t>
            </a:r>
            <a:r>
              <a:rPr lang="sv-SE" sz="2000" dirty="0"/>
              <a:t> regression</a:t>
            </a:r>
          </a:p>
          <a:p>
            <a:pPr lvl="1"/>
            <a:r>
              <a:rPr lang="sv-SE" sz="2000" dirty="0" err="1"/>
              <a:t>Bernoulli</a:t>
            </a:r>
            <a:r>
              <a:rPr lang="sv-SE" sz="2000" dirty="0"/>
              <a:t> and </a:t>
            </a:r>
            <a:r>
              <a:rPr lang="sv-SE" sz="2000" dirty="0" err="1"/>
              <a:t>Multinomial</a:t>
            </a:r>
            <a:r>
              <a:rPr lang="sv-SE" sz="2000" dirty="0"/>
              <a:t> </a:t>
            </a:r>
            <a:r>
              <a:rPr lang="sv-SE" sz="2000" dirty="0" err="1"/>
              <a:t>targets</a:t>
            </a:r>
            <a:r>
              <a:rPr lang="sv-SE" sz="2000" dirty="0" err="1">
                <a:sym typeface="Wingdings" panose="05000000000000000000" pitchFamily="2" charset="2"/>
              </a:rPr>
              <a:t>logistic</a:t>
            </a:r>
            <a:r>
              <a:rPr lang="sv-SE" sz="2000" dirty="0">
                <a:sym typeface="Wingdings" panose="05000000000000000000" pitchFamily="2" charset="2"/>
              </a:rPr>
              <a:t> regression</a:t>
            </a:r>
          </a:p>
          <a:p>
            <a:pPr lvl="1"/>
            <a:r>
              <a:rPr lang="sv-SE" sz="2000" dirty="0" err="1">
                <a:solidFill>
                  <a:srgbClr val="0070C0"/>
                </a:solidFill>
                <a:sym typeface="Wingdings" panose="05000000000000000000" pitchFamily="2" charset="2"/>
              </a:rPr>
              <a:t>What</a:t>
            </a:r>
            <a:r>
              <a:rPr lang="sv-SE" sz="20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sv-SE" sz="2000" dirty="0" err="1">
                <a:solidFill>
                  <a:srgbClr val="0070C0"/>
                </a:solidFill>
                <a:sym typeface="Wingdings" panose="05000000000000000000" pitchFamily="2" charset="2"/>
              </a:rPr>
              <a:t>if</a:t>
            </a:r>
            <a:r>
              <a:rPr lang="sv-SE" sz="20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sv-SE" sz="2000" dirty="0" err="1">
                <a:solidFill>
                  <a:srgbClr val="0070C0"/>
                </a:solidFill>
                <a:sym typeface="Wingdings" panose="05000000000000000000" pitchFamily="2" charset="2"/>
              </a:rPr>
              <a:t>target</a:t>
            </a:r>
            <a:r>
              <a:rPr lang="sv-SE" sz="2000" dirty="0">
                <a:solidFill>
                  <a:srgbClr val="0070C0"/>
                </a:solidFill>
                <a:sym typeface="Wingdings" panose="05000000000000000000" pitchFamily="2" charset="2"/>
              </a:rPr>
              <a:t> distribution is </a:t>
            </a:r>
            <a:r>
              <a:rPr lang="sv-SE" sz="2000" dirty="0" err="1">
                <a:solidFill>
                  <a:srgbClr val="0070C0"/>
                </a:solidFill>
                <a:sym typeface="Wingdings" panose="05000000000000000000" pitchFamily="2" charset="2"/>
              </a:rPr>
              <a:t>more</a:t>
            </a:r>
            <a:r>
              <a:rPr lang="sv-SE" sz="20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sv-SE" sz="2000" dirty="0" err="1">
                <a:solidFill>
                  <a:srgbClr val="0070C0"/>
                </a:solidFill>
                <a:sym typeface="Wingdings" panose="05000000000000000000" pitchFamily="2" charset="2"/>
              </a:rPr>
              <a:t>complex</a:t>
            </a:r>
            <a:r>
              <a:rPr lang="sv-SE" sz="2000" dirty="0">
                <a:solidFill>
                  <a:srgbClr val="0070C0"/>
                </a:solidFill>
                <a:sym typeface="Wingdings" panose="05000000000000000000" pitchFamily="2" charset="2"/>
              </a:rPr>
              <a:t>?</a:t>
            </a:r>
            <a:endParaRPr lang="sv-SE" sz="20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55576" y="3282187"/>
            <a:ext cx="449999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>
                <a:solidFill>
                  <a:srgbClr val="C00000"/>
                </a:solidFill>
              </a:rPr>
              <a:t>Example</a:t>
            </a:r>
            <a:r>
              <a:rPr lang="sv-SE" b="1" dirty="0">
                <a:solidFill>
                  <a:srgbClr val="C00000"/>
                </a:solidFill>
              </a:rPr>
              <a:t> 1</a:t>
            </a:r>
            <a:r>
              <a:rPr lang="sv-SE" dirty="0"/>
              <a:t>: Daily Stock </a:t>
            </a:r>
            <a:r>
              <a:rPr lang="sv-SE" dirty="0" err="1"/>
              <a:t>prices</a:t>
            </a:r>
            <a:r>
              <a:rPr lang="sv-SE" dirty="0"/>
              <a:t> NASDAQ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err="1"/>
              <a:t>Open</a:t>
            </a:r>
            <a:endParaRPr lang="sv-S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err="1"/>
              <a:t>High</a:t>
            </a:r>
            <a:r>
              <a:rPr lang="sv-SE" dirty="0"/>
              <a:t> (</a:t>
            </a:r>
            <a:r>
              <a:rPr lang="sv-SE" dirty="0" err="1"/>
              <a:t>within</a:t>
            </a:r>
            <a:r>
              <a:rPr lang="sv-SE" dirty="0"/>
              <a:t> </a:t>
            </a:r>
            <a:r>
              <a:rPr lang="sv-SE" dirty="0" err="1"/>
              <a:t>day</a:t>
            </a:r>
            <a:r>
              <a:rPr lang="sv-SE" dirty="0"/>
              <a:t>)</a:t>
            </a:r>
          </a:p>
          <a:p>
            <a:endParaRPr lang="sv-SE" sz="1600" dirty="0">
              <a:solidFill>
                <a:srgbClr val="7030A0"/>
              </a:solidFill>
            </a:endParaRPr>
          </a:p>
          <a:p>
            <a:r>
              <a:rPr lang="sv-SE" sz="1600" dirty="0">
                <a:solidFill>
                  <a:srgbClr val="7030A0"/>
                </a:solidFill>
              </a:rPr>
              <a:t>Does it </a:t>
            </a:r>
            <a:r>
              <a:rPr lang="sv-SE" sz="1600" dirty="0" err="1">
                <a:solidFill>
                  <a:srgbClr val="7030A0"/>
                </a:solidFill>
              </a:rPr>
              <a:t>seem</a:t>
            </a:r>
            <a:r>
              <a:rPr lang="sv-SE" sz="1600" dirty="0">
                <a:solidFill>
                  <a:srgbClr val="7030A0"/>
                </a:solidFill>
              </a:rPr>
              <a:t> </a:t>
            </a:r>
            <a:r>
              <a:rPr lang="sv-SE" sz="1600" dirty="0" err="1">
                <a:solidFill>
                  <a:srgbClr val="7030A0"/>
                </a:solidFill>
              </a:rPr>
              <a:t>that</a:t>
            </a:r>
            <a:r>
              <a:rPr lang="sv-SE" sz="1600" dirty="0">
                <a:solidFill>
                  <a:srgbClr val="7030A0"/>
                </a:solidFill>
              </a:rPr>
              <a:t> the </a:t>
            </a:r>
            <a:r>
              <a:rPr lang="sv-SE" sz="1600" dirty="0" err="1">
                <a:solidFill>
                  <a:srgbClr val="7030A0"/>
                </a:solidFill>
              </a:rPr>
              <a:t>error</a:t>
            </a:r>
            <a:r>
              <a:rPr lang="sv-SE" sz="1600" dirty="0">
                <a:solidFill>
                  <a:srgbClr val="7030A0"/>
                </a:solidFill>
              </a:rPr>
              <a:t> is normal </a:t>
            </a:r>
            <a:r>
              <a:rPr lang="sv-SE" sz="1600" dirty="0" err="1">
                <a:solidFill>
                  <a:srgbClr val="7030A0"/>
                </a:solidFill>
              </a:rPr>
              <a:t>here</a:t>
            </a:r>
            <a:r>
              <a:rPr lang="sv-SE" sz="1600" dirty="0">
                <a:solidFill>
                  <a:srgbClr val="7030A0"/>
                </a:solidFill>
              </a:rPr>
              <a:t>?</a:t>
            </a:r>
          </a:p>
        </p:txBody>
      </p:sp>
      <p:pic>
        <p:nvPicPr>
          <p:cNvPr id="543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220292"/>
            <a:ext cx="3042420" cy="236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7544" y="4966712"/>
            <a:ext cx="44999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>
                <a:solidFill>
                  <a:srgbClr val="C00000"/>
                </a:solidFill>
              </a:rPr>
              <a:t>Example</a:t>
            </a:r>
            <a:r>
              <a:rPr lang="sv-SE" b="1" dirty="0">
                <a:solidFill>
                  <a:srgbClr val="C00000"/>
                </a:solidFill>
              </a:rPr>
              <a:t> 2</a:t>
            </a:r>
            <a:r>
              <a:rPr lang="sv-SE" dirty="0"/>
              <a:t>: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calls </a:t>
            </a:r>
            <a:r>
              <a:rPr lang="sv-SE" dirty="0" err="1"/>
              <a:t>to</a:t>
            </a:r>
            <a:r>
              <a:rPr lang="sv-SE" dirty="0"/>
              <a:t> bank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/>
              <a:t>Y=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calls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/>
              <a:t>X= </a:t>
            </a:r>
            <a:r>
              <a:rPr lang="sv-SE" dirty="0" err="1"/>
              <a:t>time</a:t>
            </a:r>
            <a:endParaRPr lang="sv-SE" sz="1600" dirty="0">
              <a:solidFill>
                <a:srgbClr val="7030A0"/>
              </a:solidFill>
            </a:endParaRPr>
          </a:p>
          <a:p>
            <a:endParaRPr lang="sv-SE" sz="1600" dirty="0">
              <a:solidFill>
                <a:srgbClr val="002060"/>
              </a:solidFill>
            </a:endParaRPr>
          </a:p>
          <a:p>
            <a:r>
              <a:rPr lang="sv-SE" sz="1400" dirty="0" err="1">
                <a:solidFill>
                  <a:srgbClr val="002060"/>
                </a:solidFill>
              </a:rPr>
              <a:t>Endless</a:t>
            </a:r>
            <a:r>
              <a:rPr lang="sv-SE" sz="1400" dirty="0">
                <a:solidFill>
                  <a:srgbClr val="002060"/>
                </a:solidFill>
              </a:rPr>
              <a:t> </a:t>
            </a:r>
            <a:r>
              <a:rPr lang="sv-SE" sz="1400" dirty="0" err="1">
                <a:solidFill>
                  <a:srgbClr val="002060"/>
                </a:solidFill>
              </a:rPr>
              <a:t>amount</a:t>
            </a:r>
            <a:r>
              <a:rPr lang="sv-SE" sz="1400" dirty="0">
                <a:solidFill>
                  <a:srgbClr val="002060"/>
                </a:solidFill>
              </a:rPr>
              <a:t> </a:t>
            </a:r>
            <a:r>
              <a:rPr lang="sv-SE" sz="1400" dirty="0" err="1">
                <a:solidFill>
                  <a:srgbClr val="002060"/>
                </a:solidFill>
              </a:rPr>
              <a:t>of</a:t>
            </a:r>
            <a:r>
              <a:rPr lang="sv-SE" sz="1400" dirty="0">
                <a:solidFill>
                  <a:srgbClr val="002060"/>
                </a:solidFill>
              </a:rPr>
              <a:t> </a:t>
            </a:r>
            <a:r>
              <a:rPr lang="sv-SE" sz="1400" dirty="0" err="1">
                <a:solidFill>
                  <a:srgbClr val="002060"/>
                </a:solidFill>
              </a:rPr>
              <a:t>classes</a:t>
            </a:r>
            <a:r>
              <a:rPr lang="sv-SE" sz="1400" dirty="0">
                <a:solidFill>
                  <a:srgbClr val="002060"/>
                </a:solidFill>
              </a:rPr>
              <a:t> </a:t>
            </a:r>
            <a:r>
              <a:rPr lang="sv-SE" sz="1400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sv-SE" sz="1400" dirty="0" err="1">
                <a:solidFill>
                  <a:srgbClr val="002060"/>
                </a:solidFill>
                <a:sym typeface="Wingdings" panose="05000000000000000000" pitchFamily="2" charset="2"/>
              </a:rPr>
              <a:t>multinomial</a:t>
            </a:r>
            <a:r>
              <a:rPr lang="sv-SE" sz="14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sv-SE" sz="1400" dirty="0" err="1">
                <a:solidFill>
                  <a:srgbClr val="002060"/>
                </a:solidFill>
                <a:sym typeface="Wingdings" panose="05000000000000000000" pitchFamily="2" charset="2"/>
              </a:rPr>
              <a:t>does</a:t>
            </a:r>
            <a:r>
              <a:rPr lang="sv-SE" sz="1400" dirty="0">
                <a:solidFill>
                  <a:srgbClr val="002060"/>
                </a:solidFill>
                <a:sym typeface="Wingdings" panose="05000000000000000000" pitchFamily="2" charset="2"/>
              </a:rPr>
              <a:t> not </a:t>
            </a:r>
            <a:r>
              <a:rPr lang="sv-SE" sz="1400" dirty="0" err="1">
                <a:solidFill>
                  <a:srgbClr val="002060"/>
                </a:solidFill>
                <a:sym typeface="Wingdings" panose="05000000000000000000" pitchFamily="2" charset="2"/>
              </a:rPr>
              <a:t>work</a:t>
            </a:r>
            <a:r>
              <a:rPr lang="sv-SE" sz="1400" dirty="0">
                <a:solidFill>
                  <a:srgbClr val="002060"/>
                </a:solidFill>
                <a:sym typeface="Wingdings" panose="05000000000000000000" pitchFamily="2" charset="2"/>
              </a:rPr>
              <a:t>… (</a:t>
            </a:r>
            <a:r>
              <a:rPr lang="sv-SE" sz="1400" dirty="0" err="1">
                <a:solidFill>
                  <a:srgbClr val="002060"/>
                </a:solidFill>
                <a:sym typeface="Wingdings" panose="05000000000000000000" pitchFamily="2" charset="2"/>
              </a:rPr>
              <a:t>Poisson</a:t>
            </a:r>
            <a:r>
              <a:rPr lang="sv-SE" sz="1400" dirty="0">
                <a:solidFill>
                  <a:srgbClr val="002060"/>
                </a:solidFill>
                <a:sym typeface="Wingdings" panose="05000000000000000000" pitchFamily="2" charset="2"/>
              </a:rPr>
              <a:t>)</a:t>
            </a:r>
            <a:endParaRPr lang="sv-SE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459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Bootstrap</a:t>
            </a:r>
            <a:r>
              <a:rPr lang="sv-SE" dirty="0"/>
              <a:t>: regression </a:t>
            </a:r>
            <a:r>
              <a:rPr lang="sv-SE" dirty="0" err="1"/>
              <a:t>context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sv-SE" sz="2400" dirty="0">
                    <a:solidFill>
                      <a:srgbClr val="0070C0"/>
                    </a:solidFill>
                  </a:rPr>
                  <a:t>Parametric </a:t>
                </a:r>
                <a:r>
                  <a:rPr lang="sv-SE" sz="2400" dirty="0" err="1">
                    <a:solidFill>
                      <a:srgbClr val="0070C0"/>
                    </a:solidFill>
                  </a:rPr>
                  <a:t>bootstrap</a:t>
                </a:r>
                <a:endParaRPr lang="sv-SE" sz="2400" dirty="0"/>
              </a:p>
              <a:p>
                <a:pPr marL="457200" indent="-457200">
                  <a:buFontTx/>
                  <a:buAutoNum type="arabicPeriod"/>
                </a:pPr>
                <a:r>
                  <a:rPr lang="sv-SE" sz="2400" dirty="0"/>
                  <a:t>Fit a </a:t>
                </a:r>
                <a:r>
                  <a:rPr lang="sv-SE" sz="2400" dirty="0" err="1"/>
                  <a:t>model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to</a:t>
                </a:r>
                <a:r>
                  <a:rPr lang="sv-SE" sz="2400" dirty="0"/>
                  <a:t> D </a:t>
                </a:r>
                <a:r>
                  <a:rPr lang="sv-SE" sz="2400" dirty="0">
                    <a:sym typeface="Wingdings" pitchFamily="2" charset="2"/>
                  </a:rPr>
                  <a:t></a:t>
                </a:r>
                <a:r>
                  <a:rPr lang="sv-SE" sz="2400" dirty="0"/>
                  <a:t> get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r>
                  <a:rPr lang="sv-SE" sz="2400" dirty="0"/>
                  <a:t>. 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sv-SE" sz="2400" dirty="0"/>
                  <a:t>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4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sv-SE" sz="2400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sz="2400" dirty="0"/>
                  <a:t>, generate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4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sv-SE" sz="2400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sv-SE" sz="2400" i="1" smtClean="0">
                        <a:latin typeface="Cambria Math"/>
                      </a:rPr>
                      <m:t>~</m:t>
                    </m:r>
                    <m:r>
                      <a:rPr lang="sv-SE" sz="2400" b="0" i="1" smtClean="0">
                        <a:latin typeface="Cambria Math"/>
                      </a:rPr>
                      <m:t>𝐹</m:t>
                    </m:r>
                    <m:r>
                      <a:rPr lang="sv-SE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sz="2400" b="0" i="1" smtClean="0">
                        <a:latin typeface="Cambria Math"/>
                      </a:rPr>
                      <m:t>, </m:t>
                    </m:r>
                    <m:acc>
                      <m:accPr>
                        <m:chr m:val="̂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sv-SE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1" dirty="0"/>
                  <a:t>. </a:t>
                </a:r>
              </a:p>
              <a:p>
                <a:pPr marL="457200" indent="-457200">
                  <a:buFontTx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sz="2400" b="0" i="1" smtClean="0"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4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sv-SE" sz="2400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sv-SE" sz="2400" b="0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4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sv-SE" sz="2400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sv-SE" sz="2400" b="0" i="1" smtClean="0">
                        <a:latin typeface="Cambria Math"/>
                      </a:rPr>
                      <m:t>, </m:t>
                    </m:r>
                    <m:r>
                      <a:rPr lang="sv-SE" sz="2400" b="0" i="1" smtClean="0">
                        <a:latin typeface="Cambria Math"/>
                      </a:rPr>
                      <m:t>𝑖</m:t>
                    </m:r>
                    <m:r>
                      <a:rPr lang="sv-SE" sz="2400" b="0" i="1" smtClean="0">
                        <a:latin typeface="Cambria Math"/>
                      </a:rPr>
                      <m:t>=1, …, </m:t>
                    </m:r>
                    <m:r>
                      <a:rPr lang="sv-SE" sz="2400" b="0" i="1" smtClean="0">
                        <a:latin typeface="Cambria Math"/>
                      </a:rPr>
                      <m:t>𝑛</m:t>
                    </m:r>
                    <m:r>
                      <a:rPr lang="sv-SE" sz="2400" b="0" i="1" smtClean="0">
                        <a:latin typeface="Cambria Math"/>
                      </a:rPr>
                      <m:t>}</m:t>
                    </m:r>
                  </m:oMath>
                </a14:m>
                <a:endParaRPr lang="en-US" sz="2400" dirty="0"/>
              </a:p>
              <a:p>
                <a:pPr marL="457200" indent="-457200">
                  <a:buFontTx/>
                  <a:buAutoNum type="arabicPeriod"/>
                </a:pPr>
                <a:r>
                  <a:rPr lang="en-US" sz="2400" dirty="0"/>
                  <a:t>Repeat step 2 </a:t>
                </a:r>
                <a:r>
                  <a:rPr lang="en-US" sz="2400" i="1" dirty="0">
                    <a:latin typeface="Times New Roman" pitchFamily="18" charset="0"/>
                  </a:rPr>
                  <a:t>B</a:t>
                </a:r>
                <a:r>
                  <a:rPr lang="en-US" sz="2400" dirty="0"/>
                  <a:t> times</a:t>
                </a:r>
              </a:p>
              <a:p>
                <a:pPr marL="457200" indent="-457200">
                  <a:buFontTx/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5942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Confindence</a:t>
            </a:r>
            <a:r>
              <a:rPr lang="sv-SE" dirty="0"/>
              <a:t> intervals in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Given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𝑌</m:t>
                    </m:r>
                    <m:r>
                      <a:rPr lang="sv-SE" sz="2400" b="0" i="1" smtClean="0">
                        <a:latin typeface="Cambria Math"/>
                      </a:rPr>
                      <m:t>~</m:t>
                    </m:r>
                    <m:r>
                      <a:rPr lang="sv-SE" sz="2400" b="0" i="1" smtClean="0">
                        <a:latin typeface="Cambria Math"/>
                      </a:rPr>
                      <m:t>𝐷𝑖𝑠𝑡𝑟𝑖𝑏𝑢𝑡𝑖𝑜𝑛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/>
                          </a:rPr>
                          <m:t>𝑦</m:t>
                        </m:r>
                        <m:r>
                          <a:rPr lang="sv-SE" sz="2400" b="0" i="1" smtClean="0">
                            <a:latin typeface="Cambria Math"/>
                          </a:rPr>
                          <m:t>|</m:t>
                        </m:r>
                        <m:r>
                          <a:rPr lang="sv-SE" sz="2400" b="0" i="1" smtClean="0">
                            <a:latin typeface="Cambria Math"/>
                          </a:rPr>
                          <m:t>𝑥</m:t>
                        </m:r>
                        <m:r>
                          <a:rPr lang="sv-SE" sz="2400" b="0" i="1" smtClean="0">
                            <a:latin typeface="Cambria Math"/>
                          </a:rPr>
                          <m:t>, </m:t>
                        </m:r>
                        <m:r>
                          <a:rPr lang="sv-SE" sz="2400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sv-SE" sz="2400" b="0" i="1" smtClean="0">
                        <a:latin typeface="Cambria Math"/>
                      </a:rPr>
                      <m:t>, </m:t>
                    </m:r>
                    <m:r>
                      <a:rPr lang="sv-SE" sz="2400" b="0" i="1" smtClean="0">
                        <a:latin typeface="Cambria Math"/>
                      </a:rPr>
                      <m:t>𝐸𝑌</m:t>
                    </m:r>
                    <m:d>
                      <m:dPr>
                        <m:begChr m:val="|"/>
                        <m:endChr m:val="|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/>
                          </a:rPr>
                          <m:t>𝑋</m:t>
                        </m:r>
                        <m:r>
                          <a:rPr lang="sv-SE" sz="2400" b="0" i="1" smtClean="0">
                            <a:latin typeface="Cambria Math"/>
                          </a:rPr>
                          <m:t>=</m:t>
                        </m:r>
                        <m:r>
                          <a:rPr lang="sv-SE" sz="2400" b="0" i="1" smtClean="0">
                            <a:latin typeface="Cambria Math"/>
                          </a:rPr>
                          <m:t>𝜇</m:t>
                        </m:r>
                      </m:e>
                    </m:d>
                    <m:r>
                      <a:rPr lang="sv-SE" sz="2400" b="0" i="1" smtClean="0">
                        <a:latin typeface="Cambria Math"/>
                      </a:rPr>
                      <m:t>𝑥</m:t>
                    </m:r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r>
                      <a:rPr lang="sv-SE" sz="2400" b="0" i="1" smtClean="0">
                        <a:latin typeface="Cambria Math"/>
                      </a:rPr>
                      <m:t>𝑓</m:t>
                    </m:r>
                    <m:r>
                      <a:rPr lang="sv-SE" sz="2400" b="0" i="1" smtClean="0">
                        <a:latin typeface="Cambria Math"/>
                      </a:rPr>
                      <m:t>(</m:t>
                    </m:r>
                    <m:r>
                      <a:rPr lang="sv-SE" sz="2400" b="0" i="1" smtClean="0">
                        <a:latin typeface="Cambria Math"/>
                      </a:rPr>
                      <m:t>𝑥</m:t>
                    </m:r>
                    <m:r>
                      <a:rPr lang="sv-SE" sz="2400" b="0" i="1" smtClean="0">
                        <a:latin typeface="Cambria Math"/>
                      </a:rPr>
                      <m:t>,</m:t>
                    </m:r>
                    <m:r>
                      <a:rPr lang="sv-SE" sz="2400" b="0" i="1" smtClean="0">
                        <a:latin typeface="Cambria Math"/>
                      </a:rPr>
                      <m:t>𝑤</m:t>
                    </m:r>
                    <m:r>
                      <a:rPr lang="sv-SE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sv-SE" sz="2400" dirty="0"/>
              </a:p>
              <a:p>
                <a:pPr lvl="1"/>
                <a:r>
                  <a:rPr lang="sv-SE" sz="2000" b="0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sz="2000" b="0" dirty="0"/>
                  <a:t>: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𝑌</m:t>
                    </m:r>
                    <m:r>
                      <a:rPr lang="sv-SE" sz="2000" b="0" i="1" smtClean="0">
                        <a:latin typeface="Cambria Math"/>
                      </a:rPr>
                      <m:t>~</m:t>
                    </m:r>
                    <m:r>
                      <a:rPr lang="sv-SE" sz="2000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sv-SE" sz="2000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sv-SE" sz="2000" b="0" i="1" smtClean="0">
                            <a:latin typeface="Cambria Math"/>
                          </a:rPr>
                          <m:t>𝑥</m:t>
                        </m:r>
                        <m:r>
                          <a:rPr lang="sv-SE" sz="2000" b="0" i="1" smtClean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000" b="0" i="1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sv-SE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sv-SE" sz="2000" b="0" i="1" smtClean="0">
                        <a:latin typeface="Cambria Math"/>
                      </a:rPr>
                      <m:t>, </m:t>
                    </m:r>
                    <m:r>
                      <a:rPr lang="sv-SE" sz="2000" b="0" i="1" smtClean="0">
                        <a:latin typeface="Cambria Math"/>
                      </a:rPr>
                      <m:t>𝜇</m:t>
                    </m:r>
                    <m:r>
                      <a:rPr lang="sv-SE" sz="2000" b="0" i="1" smtClean="0">
                        <a:latin typeface="Cambria Math"/>
                      </a:rPr>
                      <m:t>|</m:t>
                    </m:r>
                    <m:r>
                      <a:rPr lang="sv-SE" sz="2000" b="0" i="1" smtClean="0">
                        <a:latin typeface="Cambria Math"/>
                      </a:rPr>
                      <m:t>𝑥</m:t>
                    </m:r>
                    <m:r>
                      <a:rPr lang="sv-SE" sz="2000" b="0" i="1" smtClean="0">
                        <a:latin typeface="Cambria Math"/>
                      </a:rPr>
                      <m:t>=</m:t>
                    </m:r>
                    <m:r>
                      <a:rPr lang="sv-SE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/>
                          </a:rPr>
                          <m:t>𝑥</m:t>
                        </m:r>
                        <m:r>
                          <a:rPr lang="sv-SE" sz="2000" b="0" i="1" smtClean="0">
                            <a:latin typeface="Cambria Math"/>
                          </a:rPr>
                          <m:t>,</m:t>
                        </m:r>
                        <m:r>
                          <a:rPr lang="sv-SE" sz="2000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sv-SE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sv-SE" sz="20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sv-SE" sz="2000" b="0" i="1" smtClean="0">
                        <a:latin typeface="Cambria Math"/>
                      </a:rPr>
                      <m:t>𝑥</m:t>
                    </m:r>
                  </m:oMath>
                </a14:m>
                <a:endParaRPr lang="sv-SE" sz="2000" dirty="0"/>
              </a:p>
              <a:p>
                <a:r>
                  <a:rPr lang="sv-SE" sz="2400" dirty="0"/>
                  <a:t>Estimate intervals for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𝜇</m:t>
                    </m:r>
                    <m:r>
                      <a:rPr lang="sv-SE" sz="2400" b="0" i="1" smtClean="0">
                        <a:latin typeface="Cambria Math"/>
                      </a:rPr>
                      <m:t>|</m:t>
                    </m:r>
                    <m:r>
                      <a:rPr lang="sv-SE" sz="2400" i="1">
                        <a:latin typeface="Cambria Math"/>
                      </a:rPr>
                      <m:t>𝑥</m:t>
                    </m:r>
                    <m:r>
                      <a:rPr lang="sv-SE" sz="2400" i="1">
                        <a:latin typeface="Cambria Math"/>
                      </a:rPr>
                      <m:t>=</m:t>
                    </m:r>
                    <m:r>
                      <a:rPr lang="sv-SE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i="1">
                            <a:latin typeface="Cambria Math"/>
                          </a:rPr>
                          <m:t>𝑥</m:t>
                        </m:r>
                        <m:r>
                          <a:rPr lang="sv-SE" sz="2400" b="0" i="1" smtClean="0">
                            <a:latin typeface="Cambria Math"/>
                          </a:rPr>
                          <m:t>,</m:t>
                        </m:r>
                        <m:r>
                          <a:rPr lang="sv-SE" sz="2400" b="0" i="1" smtClean="0">
                            <a:latin typeface="Cambria Math"/>
                          </a:rPr>
                          <m:t>𝑤</m:t>
                        </m:r>
                      </m:e>
                    </m:d>
                  </m:oMath>
                </a14:m>
                <a:r>
                  <a:rPr lang="sv-SE" sz="2400" dirty="0"/>
                  <a:t> for </a:t>
                </a:r>
                <a:r>
                  <a:rPr lang="sv-SE" sz="2400" dirty="0" err="1"/>
                  <a:t>many</a:t>
                </a:r>
                <a:r>
                  <a:rPr lang="sv-SE" sz="2400" dirty="0"/>
                  <a:t> X, </a:t>
                </a:r>
                <a:r>
                  <a:rPr lang="sv-SE" sz="2400" dirty="0" err="1"/>
                  <a:t>combine</a:t>
                </a:r>
                <a:r>
                  <a:rPr lang="sv-SE" sz="2400" dirty="0"/>
                  <a:t> in a </a:t>
                </a:r>
                <a:r>
                  <a:rPr lang="sv-SE" sz="2400" b="1" dirty="0" err="1">
                    <a:solidFill>
                      <a:srgbClr val="0070C0"/>
                    </a:solidFill>
                  </a:rPr>
                  <a:t>confidence</a:t>
                </a:r>
                <a:r>
                  <a:rPr lang="sv-SE" sz="2400" b="1" dirty="0">
                    <a:solidFill>
                      <a:srgbClr val="0070C0"/>
                    </a:solidFill>
                  </a:rPr>
                  <a:t> band</a:t>
                </a:r>
              </a:p>
              <a:p>
                <a:endParaRPr lang="sv-SE" sz="2400" b="1" dirty="0">
                  <a:solidFill>
                    <a:srgbClr val="0070C0"/>
                  </a:solidFill>
                </a:endParaRPr>
              </a:p>
              <a:p>
                <a:r>
                  <a:rPr lang="sv-SE" sz="2400" dirty="0" err="1"/>
                  <a:t>What</a:t>
                </a:r>
                <a:r>
                  <a:rPr lang="sv-SE" sz="2400" dirty="0"/>
                  <a:t> is </a:t>
                </a:r>
                <a:r>
                  <a:rPr lang="sv-SE" sz="2400" dirty="0" err="1"/>
                  <a:t>estimator</a:t>
                </a:r>
                <a:r>
                  <a:rPr lang="sv-SE" sz="2400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𝜇</m:t>
                    </m:r>
                    <m:r>
                      <a:rPr lang="sv-SE" sz="2400" b="0" i="1" smtClean="0">
                        <a:latin typeface="Cambria Math"/>
                      </a:rPr>
                      <m:t>|</m:t>
                    </m:r>
                    <m:r>
                      <a:rPr lang="sv-SE" sz="2400" i="1">
                        <a:latin typeface="Cambria Math"/>
                      </a:rPr>
                      <m:t>𝑥</m:t>
                    </m:r>
                    <m:r>
                      <a:rPr lang="sv-SE" sz="2400" i="1">
                        <a:latin typeface="Cambria Math"/>
                      </a:rPr>
                      <m:t>=</m:t>
                    </m:r>
                    <m:r>
                      <a:rPr lang="sv-SE" sz="2400" i="1">
                        <a:latin typeface="Cambria Math"/>
                      </a:rPr>
                      <m:t>𝑓</m:t>
                    </m:r>
                    <m:r>
                      <a:rPr lang="sv-SE" sz="2400" i="1">
                        <a:latin typeface="Cambria Math"/>
                      </a:rPr>
                      <m:t>(</m:t>
                    </m:r>
                    <m:r>
                      <a:rPr lang="sv-SE" sz="2400" i="1">
                        <a:latin typeface="Cambria Math"/>
                      </a:rPr>
                      <m:t>𝑥</m:t>
                    </m:r>
                    <m:r>
                      <a:rPr lang="sv-SE" sz="2400" i="1">
                        <a:latin typeface="Cambria Math"/>
                      </a:rPr>
                      <m:t>,</m:t>
                    </m:r>
                    <m:r>
                      <a:rPr lang="sv-SE" sz="2400" i="1">
                        <a:latin typeface="Cambria Math"/>
                      </a:rPr>
                      <m:t>𝑤</m:t>
                    </m:r>
                    <m:r>
                      <a:rPr lang="sv-SE" sz="2400" i="1">
                        <a:latin typeface="Cambria Math"/>
                      </a:rPr>
                      <m:t>)</m:t>
                    </m:r>
                  </m:oMath>
                </a14:m>
                <a:endParaRPr lang="sv-S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 r="-66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  <p:pic>
        <p:nvPicPr>
          <p:cNvPr id="10242" name="Picture 2" descr="http://docs.ggplot2.org/0.9.3.1/stat_smooth-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688" y="3062561"/>
            <a:ext cx="3178696" cy="317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52322" y="5058435"/>
            <a:ext cx="19442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>
                <a:solidFill>
                  <a:schemeClr val="bg1">
                    <a:lumMod val="65000"/>
                  </a:schemeClr>
                </a:solidFill>
              </a:rPr>
              <a:t>Source: ggplot2.org</a:t>
            </a:r>
          </a:p>
        </p:txBody>
      </p:sp>
    </p:spTree>
    <p:extLst>
      <p:ext uri="{BB962C8B-B14F-4D97-AF65-F5344CB8AC3E}">
        <p14:creationId xmlns:p14="http://schemas.microsoft.com/office/powerpoint/2010/main" val="3270170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6C9F1BE-6A9D-4698-AC08-9E698B09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Confindence</a:t>
            </a:r>
            <a:r>
              <a:rPr lang="sv-SE" dirty="0"/>
              <a:t> </a:t>
            </a:r>
            <a:r>
              <a:rPr lang="sv-SE" dirty="0" err="1"/>
              <a:t>intervals</a:t>
            </a:r>
            <a:r>
              <a:rPr lang="sv-SE" dirty="0"/>
              <a:t> in regression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2603AA5-F74B-4E84-A406-67E2AADDE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DD85C02-2782-4B16-84FD-ADB27C49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A5648B27-B598-4036-91E3-A9EC8923486E}"/>
                  </a:ext>
                </a:extLst>
              </p:cNvPr>
              <p:cNvSpPr/>
              <p:nvPr/>
            </p:nvSpPr>
            <p:spPr>
              <a:xfrm>
                <a:off x="528168" y="2276872"/>
                <a:ext cx="7788248" cy="23698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sv-SE" sz="2400" b="1" dirty="0">
                    <a:solidFill>
                      <a:srgbClr val="0070C0"/>
                    </a:solidFill>
                  </a:rPr>
                  <a:t>Estimation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sz="2000" dirty="0" err="1"/>
                  <a:t>Compute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sz="2000" i="1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sv-SE" sz="2000" dirty="0"/>
                  <a:t> </a:t>
                </a:r>
                <a:r>
                  <a:rPr lang="sv-SE" sz="2000" dirty="0" err="1"/>
                  <a:t>using</a:t>
                </a:r>
                <a:r>
                  <a:rPr lang="sv-SE" sz="2000" dirty="0"/>
                  <a:t> a </a:t>
                </a:r>
                <a:r>
                  <a:rPr lang="sv-SE" sz="2000" dirty="0" err="1"/>
                  <a:t>bootstrap</a:t>
                </a:r>
                <a:endParaRPr lang="sv-SE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sz="2000" dirty="0"/>
                  <a:t>Fit </a:t>
                </a:r>
                <a:r>
                  <a:rPr lang="sv-SE" sz="2000" dirty="0" err="1"/>
                  <a:t>model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to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sz="2000" i="1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sv-SE" sz="2000" dirty="0"/>
                  <a:t> </a:t>
                </a:r>
                <a:r>
                  <a:rPr lang="sv-SE" sz="2000" dirty="0">
                    <a:sym typeface="Wingdings" panose="05000000000000000000" pitchFamily="2" charset="2"/>
                  </a:rPr>
                  <a:t></a:t>
                </a:r>
                <a:r>
                  <a:rPr lang="sv-SE" sz="2000" dirty="0" err="1">
                    <a:sym typeface="Wingdings" panose="05000000000000000000" pitchFamily="2" charset="2"/>
                  </a:rPr>
                  <a:t>estimate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sv-SE" sz="2400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sv-SE" sz="24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sz="2400" b="0" i="1" dirty="0" smtClean="0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sv-SE" sz="2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sv-SE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sv-SE" sz="2400" i="1">
                                <a:latin typeface="Cambria Math"/>
                                <a:sym typeface="Wingdings" panose="05000000000000000000" pitchFamily="2" charset="2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sv-SE" sz="2400" b="0" i="1" dirty="0" smtClean="0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endParaRPr lang="sv-SE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sz="2000" dirty="0"/>
                  <a:t>For a given X, </a:t>
                </a:r>
                <a:r>
                  <a:rPr lang="sv-SE" sz="2000" dirty="0" err="1"/>
                  <a:t>compute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/>
                          </a:rPr>
                          <m:t>𝑋</m:t>
                        </m:r>
                        <m:r>
                          <a:rPr lang="sv-SE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sv-SE" sz="2000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sv-SE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sv-SE" sz="2000" i="1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sv-SE" sz="20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v-SE" sz="2000" b="0" i="1" dirty="0" smtClean="0">
                        <a:latin typeface="Cambria Math"/>
                      </a:rPr>
                      <m:t>,…</m:t>
                    </m:r>
                    <m:r>
                      <a:rPr lang="sv-SE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/>
                          </a:rPr>
                          <m:t>𝑋</m:t>
                        </m:r>
                        <m:r>
                          <a:rPr lang="sv-SE" sz="20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sv-SE" sz="2000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sv-SE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sv-SE" sz="2000" i="1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sv-SE" sz="2000" b="0" i="1" dirty="0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sz="2000" dirty="0"/>
                  <a:t> and </a:t>
                </a:r>
                <a:r>
                  <a:rPr lang="sv-SE" sz="2000" dirty="0" err="1"/>
                  <a:t>estimate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confidence</a:t>
                </a:r>
                <a:r>
                  <a:rPr lang="sv-SE" sz="2000" dirty="0"/>
                  <a:t> interval by (</a:t>
                </a:r>
                <a:r>
                  <a:rPr lang="sv-SE" sz="2000" dirty="0" err="1"/>
                  <a:t>percentile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method</a:t>
                </a:r>
                <a:r>
                  <a:rPr lang="sv-SE" sz="2000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sz="2000" dirty="0" err="1"/>
                  <a:t>Combine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confidence</a:t>
                </a:r>
                <a:r>
                  <a:rPr lang="sv-SE" sz="2000" dirty="0"/>
                  <a:t> intervals in a band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sv-SE" sz="2000" dirty="0"/>
              </a:p>
            </p:txBody>
          </p:sp>
        </mc:Choice>
        <mc:Fallback xmlns=""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A5648B27-B598-4036-91E3-A9EC89234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68" y="2276872"/>
                <a:ext cx="7788248" cy="2369880"/>
              </a:xfrm>
              <a:prstGeom prst="rect">
                <a:avLst/>
              </a:prstGeom>
              <a:blipFill>
                <a:blip r:embed="rId3"/>
                <a:stretch>
                  <a:fillRect l="-1253" t="-18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687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Bootstrap</a:t>
            </a:r>
            <a:r>
              <a:rPr lang="sv-SE" dirty="0"/>
              <a:t>: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sz="2400" dirty="0" err="1"/>
              <a:t>Package</a:t>
            </a:r>
            <a:r>
              <a:rPr lang="sv-SE" sz="2400" dirty="0"/>
              <a:t> </a:t>
            </a:r>
            <a:r>
              <a:rPr lang="sv-SE" sz="2400" b="1" dirty="0" err="1"/>
              <a:t>boot</a:t>
            </a:r>
            <a:endParaRPr lang="sv-SE" sz="2400" b="1" dirty="0"/>
          </a:p>
          <a:p>
            <a:pPr lvl="1"/>
            <a:r>
              <a:rPr lang="sv-SE" sz="2000" b="1" dirty="0" err="1"/>
              <a:t>Functions</a:t>
            </a:r>
            <a:r>
              <a:rPr lang="sv-SE" sz="2000" b="1" dirty="0"/>
              <a:t>: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sv-SE" sz="1800" dirty="0" err="1"/>
              <a:t>boot</a:t>
            </a:r>
            <a:r>
              <a:rPr lang="sv-SE" sz="1800" dirty="0"/>
              <a:t>()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sv-SE" sz="1800" dirty="0"/>
              <a:t>boot.ci() – 1 parameter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sv-SE" sz="1800" dirty="0" err="1"/>
              <a:t>envelope</a:t>
            </a:r>
            <a:r>
              <a:rPr lang="sv-SE" sz="1800" dirty="0"/>
              <a:t>() – </a:t>
            </a:r>
            <a:r>
              <a:rPr lang="sv-SE" sz="1800" dirty="0" err="1"/>
              <a:t>many</a:t>
            </a:r>
            <a:r>
              <a:rPr lang="sv-SE" sz="1800" dirty="0"/>
              <a:t> parameters</a:t>
            </a:r>
          </a:p>
          <a:p>
            <a:pPr marL="400050"/>
            <a:r>
              <a:rPr lang="sv-SE" sz="2400" dirty="0"/>
              <a:t>Random </a:t>
            </a:r>
            <a:r>
              <a:rPr lang="sv-SE" sz="2400" dirty="0" err="1"/>
              <a:t>random</a:t>
            </a:r>
            <a:r>
              <a:rPr lang="sv-SE" sz="2400" dirty="0"/>
              <a:t> generation for </a:t>
            </a:r>
            <a:r>
              <a:rPr lang="sv-SE" sz="2400" dirty="0" err="1"/>
              <a:t>parametic</a:t>
            </a:r>
            <a:r>
              <a:rPr lang="sv-SE" sz="2400" dirty="0"/>
              <a:t> </a:t>
            </a:r>
            <a:r>
              <a:rPr lang="sv-SE" sz="2400" dirty="0" err="1"/>
              <a:t>bootstrap</a:t>
            </a:r>
            <a:r>
              <a:rPr lang="sv-SE" sz="2400" dirty="0"/>
              <a:t>:</a:t>
            </a:r>
          </a:p>
          <a:p>
            <a:pPr marL="800100" lvl="1"/>
            <a:r>
              <a:rPr lang="sv-SE" sz="2000" dirty="0" err="1"/>
              <a:t>Rnorm</a:t>
            </a:r>
            <a:r>
              <a:rPr lang="sv-SE" sz="2000" dirty="0"/>
              <a:t>()</a:t>
            </a:r>
          </a:p>
          <a:p>
            <a:pPr marL="800100" lvl="1"/>
            <a:r>
              <a:rPr lang="sv-SE" sz="2000" dirty="0" err="1"/>
              <a:t>Runif</a:t>
            </a:r>
            <a:r>
              <a:rPr lang="sv-SE" sz="2000" dirty="0"/>
              <a:t>()</a:t>
            </a:r>
          </a:p>
          <a:p>
            <a:pPr marL="800100" lvl="1"/>
            <a:r>
              <a:rPr lang="sv-SE" sz="2000" dirty="0"/>
              <a:t>…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648200" y="3573016"/>
            <a:ext cx="4038600" cy="2553147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err="1"/>
              <a:t>boot</a:t>
            </a:r>
            <a:r>
              <a:rPr lang="sv-SE" sz="1800" dirty="0"/>
              <a:t>(data, statistic, R, sim = "</a:t>
            </a:r>
            <a:r>
              <a:rPr lang="sv-SE" sz="1800" dirty="0" err="1"/>
              <a:t>ordinary</a:t>
            </a:r>
            <a:r>
              <a:rPr lang="sv-SE" sz="1800" dirty="0"/>
              <a:t>", </a:t>
            </a:r>
            <a:r>
              <a:rPr lang="sv-SE" sz="1800" dirty="0" err="1"/>
              <a:t>ran.gen</a:t>
            </a:r>
            <a:r>
              <a:rPr lang="sv-SE" sz="1800" dirty="0"/>
              <a:t> = </a:t>
            </a:r>
            <a:r>
              <a:rPr lang="sv-SE" sz="1800" dirty="0" err="1"/>
              <a:t>function</a:t>
            </a:r>
            <a:r>
              <a:rPr lang="sv-SE" sz="1800" dirty="0"/>
              <a:t>(d, p) d, </a:t>
            </a:r>
            <a:r>
              <a:rPr lang="sv-SE" sz="1800" dirty="0" err="1"/>
              <a:t>mle</a:t>
            </a:r>
            <a:r>
              <a:rPr lang="sv-SE" sz="1800" dirty="0"/>
              <a:t> = NULL,…)</a:t>
            </a:r>
          </a:p>
          <a:p>
            <a:pPr marL="0" indent="0">
              <a:buNone/>
            </a:pPr>
            <a:endParaRPr lang="sv-SE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3619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4C27C8-365A-437A-9456-326325DD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Bootstrap</a:t>
            </a:r>
            <a:r>
              <a:rPr lang="sv-SE" dirty="0"/>
              <a:t>: R</a:t>
            </a:r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DA84866B-014E-453B-9157-808FC30F6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2000" dirty="0" err="1">
                <a:solidFill>
                  <a:schemeClr val="accent6">
                    <a:lumMod val="75000"/>
                  </a:schemeClr>
                </a:solidFill>
              </a:rPr>
              <a:t>Nonparametric</a:t>
            </a:r>
            <a:r>
              <a:rPr lang="sv-SE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sv-SE" sz="2000" dirty="0" err="1">
                <a:solidFill>
                  <a:schemeClr val="accent6">
                    <a:lumMod val="75000"/>
                  </a:schemeClr>
                </a:solidFill>
              </a:rPr>
              <a:t>bootstrap</a:t>
            </a:r>
            <a:r>
              <a:rPr lang="sv-SE" sz="2000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sv-SE" sz="2000" dirty="0" err="1"/>
              <a:t>Write</a:t>
            </a:r>
            <a:r>
              <a:rPr lang="sv-SE" sz="2000" dirty="0"/>
              <a:t> a </a:t>
            </a:r>
            <a:r>
              <a:rPr lang="sv-SE" sz="2000" dirty="0" err="1"/>
              <a:t>function</a:t>
            </a:r>
            <a:r>
              <a:rPr lang="sv-SE" sz="2000" dirty="0"/>
              <a:t> </a:t>
            </a:r>
            <a:r>
              <a:rPr lang="sv-SE" sz="2000" i="1" dirty="0" err="1"/>
              <a:t>statistic</a:t>
            </a:r>
            <a:r>
              <a:rPr lang="sv-SE" sz="2000" dirty="0"/>
              <a:t> </a:t>
            </a:r>
            <a:r>
              <a:rPr lang="sv-SE" sz="2000" dirty="0" err="1"/>
              <a:t>that</a:t>
            </a:r>
            <a:r>
              <a:rPr lang="sv-SE" sz="2000" dirty="0"/>
              <a:t> </a:t>
            </a:r>
            <a:r>
              <a:rPr lang="sv-SE" sz="2000" dirty="0" err="1"/>
              <a:t>depends</a:t>
            </a:r>
            <a:r>
              <a:rPr lang="sv-SE" sz="2000" dirty="0"/>
              <a:t> on </a:t>
            </a:r>
            <a:r>
              <a:rPr lang="sv-SE" sz="2000" i="1" dirty="0" err="1"/>
              <a:t>dataframe</a:t>
            </a:r>
            <a:r>
              <a:rPr lang="sv-SE" sz="2000" i="1" dirty="0"/>
              <a:t> </a:t>
            </a:r>
            <a:r>
              <a:rPr lang="sv-SE" sz="2000" dirty="0"/>
              <a:t> and </a:t>
            </a:r>
            <a:r>
              <a:rPr lang="sv-SE" sz="2000" i="1" dirty="0"/>
              <a:t>index </a:t>
            </a:r>
            <a:r>
              <a:rPr lang="sv-SE" sz="2000" dirty="0"/>
              <a:t> and </a:t>
            </a:r>
            <a:r>
              <a:rPr lang="sv-SE" sz="2000" dirty="0" err="1"/>
              <a:t>returns</a:t>
            </a:r>
            <a:r>
              <a:rPr lang="sv-SE" sz="2000" dirty="0"/>
              <a:t> the </a:t>
            </a:r>
            <a:r>
              <a:rPr lang="sv-SE" sz="2000" dirty="0" err="1"/>
              <a:t>estimator</a:t>
            </a:r>
            <a:endParaRPr lang="sv-SE" sz="2000" i="1" dirty="0"/>
          </a:p>
          <a:p>
            <a:endParaRPr lang="sv-SE" sz="2000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41E59F2-3E75-43B2-8F0F-3731EF01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14CAE19-E83A-417C-9EA8-D64F582C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143A0B-D25E-4CEE-9A8D-A89D71CA941C}" type="slidenum">
              <a:rPr lang="sv-SE" smtClean="0"/>
              <a:pPr>
                <a:defRPr/>
              </a:pPr>
              <a:t>24</a:t>
            </a:fld>
            <a:endParaRPr lang="sv-SE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87531C6A-4937-46ED-9370-63CD37B06E3F}"/>
              </a:ext>
            </a:extLst>
          </p:cNvPr>
          <p:cNvSpPr/>
          <p:nvPr/>
        </p:nvSpPr>
        <p:spPr>
          <a:xfrm>
            <a:off x="1259632" y="2780929"/>
            <a:ext cx="76683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library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data2=data[order(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data$Area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),]#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reordering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data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according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Area</a:t>
            </a:r>
          </a:p>
          <a:p>
            <a:endParaRPr lang="sv-S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computing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bootstrap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samples</a:t>
            </a:r>
            <a:endParaRPr lang="sv-S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f=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(data,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ind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 data1=data[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ind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,]#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extract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bootstrap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</a:t>
            </a:r>
            <a:endParaRPr lang="sv-S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 res=lm(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Price~Area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, data=data1) #fit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linear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endParaRPr lang="sv-S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 #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predict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for all Area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from the original data</a:t>
            </a: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 priceP=predict(res, newdata=data2) </a:t>
            </a: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priceP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res=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(data2, f, R=1000) #make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bootstrap</a:t>
            </a:r>
            <a:endParaRPr lang="sv-S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599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Bootstrap</a:t>
            </a:r>
            <a:r>
              <a:rPr lang="sv-SE" dirty="0"/>
              <a:t>: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2000" dirty="0" err="1">
                <a:solidFill>
                  <a:schemeClr val="accent6">
                    <a:lumMod val="75000"/>
                  </a:schemeClr>
                </a:solidFill>
              </a:rPr>
              <a:t>Parametric</a:t>
            </a:r>
            <a:r>
              <a:rPr lang="sv-SE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sv-SE" sz="2000" dirty="0" err="1">
                <a:solidFill>
                  <a:schemeClr val="accent6">
                    <a:lumMod val="75000"/>
                  </a:schemeClr>
                </a:solidFill>
              </a:rPr>
              <a:t>bootstrap</a:t>
            </a:r>
            <a:r>
              <a:rPr lang="sv-SE" sz="2000" dirty="0"/>
              <a:t>:</a:t>
            </a:r>
          </a:p>
          <a:p>
            <a:r>
              <a:rPr lang="sv-SE" sz="2000" dirty="0" err="1"/>
              <a:t>Compute</a:t>
            </a:r>
            <a:r>
              <a:rPr lang="sv-SE" sz="2000" dirty="0"/>
              <a:t> </a:t>
            </a:r>
            <a:r>
              <a:rPr lang="sv-SE" sz="2000" dirty="0" err="1"/>
              <a:t>value</a:t>
            </a:r>
            <a:r>
              <a:rPr lang="sv-SE" sz="2000" dirty="0"/>
              <a:t> </a:t>
            </a:r>
            <a:r>
              <a:rPr lang="sv-SE" sz="2000" i="1" dirty="0" err="1"/>
              <a:t>mle</a:t>
            </a:r>
            <a:r>
              <a:rPr lang="sv-SE" sz="2000" dirty="0"/>
              <a:t> </a:t>
            </a:r>
            <a:r>
              <a:rPr lang="sv-SE" sz="2000" dirty="0" err="1"/>
              <a:t>that</a:t>
            </a:r>
            <a:r>
              <a:rPr lang="sv-SE" sz="2000" dirty="0"/>
              <a:t> </a:t>
            </a:r>
            <a:r>
              <a:rPr lang="sv-SE" sz="2000" dirty="0" err="1"/>
              <a:t>estimates</a:t>
            </a:r>
            <a:r>
              <a:rPr lang="sv-SE" sz="2000" dirty="0"/>
              <a:t> </a:t>
            </a:r>
            <a:r>
              <a:rPr lang="sv-SE" sz="2000" dirty="0" err="1"/>
              <a:t>model</a:t>
            </a:r>
            <a:r>
              <a:rPr lang="sv-SE" sz="2000" dirty="0"/>
              <a:t> parameters from the data</a:t>
            </a:r>
          </a:p>
          <a:p>
            <a:r>
              <a:rPr lang="sv-SE" sz="2000" dirty="0" err="1"/>
              <a:t>Write</a:t>
            </a:r>
            <a:r>
              <a:rPr lang="sv-SE" sz="2000" dirty="0"/>
              <a:t> </a:t>
            </a:r>
            <a:r>
              <a:rPr lang="sv-SE" sz="2000" dirty="0" err="1"/>
              <a:t>function</a:t>
            </a:r>
            <a:r>
              <a:rPr lang="sv-SE" sz="2000" dirty="0"/>
              <a:t> </a:t>
            </a:r>
            <a:r>
              <a:rPr lang="sv-SE" sz="2000" i="1" dirty="0" err="1"/>
              <a:t>ran.gen</a:t>
            </a:r>
            <a:r>
              <a:rPr lang="sv-SE" sz="2000" dirty="0"/>
              <a:t> </a:t>
            </a:r>
            <a:r>
              <a:rPr lang="sv-SE" sz="2000" dirty="0" err="1"/>
              <a:t>that</a:t>
            </a:r>
            <a:r>
              <a:rPr lang="sv-SE" sz="2000" dirty="0"/>
              <a:t> </a:t>
            </a:r>
            <a:r>
              <a:rPr lang="sv-SE" sz="2000" dirty="0" err="1"/>
              <a:t>depends</a:t>
            </a:r>
            <a:r>
              <a:rPr lang="sv-SE" sz="2000" dirty="0"/>
              <a:t> on </a:t>
            </a:r>
            <a:r>
              <a:rPr lang="sv-SE" sz="2000" i="1" dirty="0"/>
              <a:t>data</a:t>
            </a:r>
            <a:r>
              <a:rPr lang="sv-SE" sz="2000" dirty="0"/>
              <a:t> and </a:t>
            </a:r>
            <a:r>
              <a:rPr lang="sv-SE" sz="2000" i="1" dirty="0" err="1"/>
              <a:t>mle</a:t>
            </a:r>
            <a:r>
              <a:rPr lang="sv-SE" sz="2000" dirty="0"/>
              <a:t> and </a:t>
            </a:r>
            <a:r>
              <a:rPr lang="sv-SE" sz="2000" dirty="0" err="1"/>
              <a:t>which</a:t>
            </a:r>
            <a:r>
              <a:rPr lang="sv-SE" sz="2000" dirty="0"/>
              <a:t> generates new data</a:t>
            </a:r>
          </a:p>
          <a:p>
            <a:r>
              <a:rPr lang="sv-SE" sz="2000" dirty="0" err="1"/>
              <a:t>Write</a:t>
            </a:r>
            <a:r>
              <a:rPr lang="sv-SE" sz="2000" dirty="0"/>
              <a:t> </a:t>
            </a:r>
            <a:r>
              <a:rPr lang="sv-SE" sz="2000" dirty="0" err="1"/>
              <a:t>function</a:t>
            </a:r>
            <a:r>
              <a:rPr lang="sv-SE" sz="2000" dirty="0"/>
              <a:t> </a:t>
            </a:r>
            <a:r>
              <a:rPr lang="sv-SE" sz="2000" i="1" dirty="0"/>
              <a:t>statistic</a:t>
            </a:r>
            <a:r>
              <a:rPr lang="sv-SE" sz="2000" dirty="0"/>
              <a:t> </a:t>
            </a:r>
            <a:r>
              <a:rPr lang="sv-SE" sz="2000" dirty="0" err="1"/>
              <a:t>that</a:t>
            </a:r>
            <a:r>
              <a:rPr lang="sv-SE" sz="2000" dirty="0"/>
              <a:t> </a:t>
            </a:r>
            <a:r>
              <a:rPr lang="sv-SE" sz="2000" dirty="0" err="1"/>
              <a:t>depend</a:t>
            </a:r>
            <a:r>
              <a:rPr lang="sv-SE" sz="2000" dirty="0"/>
              <a:t> on </a:t>
            </a:r>
            <a:r>
              <a:rPr lang="sv-SE" sz="2000" i="1" dirty="0"/>
              <a:t>data</a:t>
            </a:r>
            <a:r>
              <a:rPr lang="sv-SE" sz="2000" dirty="0"/>
              <a:t> </a:t>
            </a:r>
            <a:r>
              <a:rPr lang="sv-SE" sz="2000" dirty="0" err="1"/>
              <a:t>which</a:t>
            </a:r>
            <a:r>
              <a:rPr lang="sv-SE" sz="2000" dirty="0"/>
              <a:t> </a:t>
            </a:r>
            <a:r>
              <a:rPr lang="sv-SE" sz="2000" dirty="0" err="1"/>
              <a:t>will</a:t>
            </a:r>
            <a:r>
              <a:rPr lang="sv-SE" sz="2000" dirty="0"/>
              <a:t> be </a:t>
            </a:r>
            <a:r>
              <a:rPr lang="sv-SE" sz="2000" dirty="0" err="1"/>
              <a:t>generated</a:t>
            </a:r>
            <a:r>
              <a:rPr lang="sv-SE" sz="2000" dirty="0"/>
              <a:t> by </a:t>
            </a:r>
            <a:r>
              <a:rPr lang="sv-SE" sz="2000" i="1" dirty="0" err="1"/>
              <a:t>ran.gen</a:t>
            </a:r>
            <a:r>
              <a:rPr lang="sv-SE" sz="2000" dirty="0"/>
              <a:t> and </a:t>
            </a:r>
            <a:r>
              <a:rPr lang="sv-SE" sz="2000" dirty="0" err="1"/>
              <a:t>should</a:t>
            </a:r>
            <a:r>
              <a:rPr lang="sv-SE" sz="2000" dirty="0"/>
              <a:t> </a:t>
            </a:r>
            <a:r>
              <a:rPr lang="sv-SE" sz="2000" dirty="0" err="1"/>
              <a:t>return</a:t>
            </a:r>
            <a:r>
              <a:rPr lang="sv-SE" sz="2000" dirty="0"/>
              <a:t> the </a:t>
            </a:r>
            <a:r>
              <a:rPr lang="sv-SE" sz="2000" dirty="0" err="1"/>
              <a:t>estimator</a:t>
            </a:r>
            <a:endParaRPr lang="sv-SE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143A0B-D25E-4CEE-9A8D-A89D71CA941C}" type="slidenum">
              <a:rPr lang="sv-SE" smtClean="0"/>
              <a:pPr>
                <a:defRPr/>
              </a:pPr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5652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>
            <a:extLst>
              <a:ext uri="{FF2B5EF4-FFF2-40B4-BE49-F238E27FC236}">
                <a16:creationId xmlns:a16="http://schemas.microsoft.com/office/drawing/2014/main" id="{8BB7866A-AB42-484B-BA32-66BA45F7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Bootstrap</a:t>
            </a:r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4F0AE66-6E5A-40D1-9ED3-3A4C0CBB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D28A604-ADEF-4B84-97F9-94FDDEB7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143A0B-D25E-4CEE-9A8D-A89D71CA941C}" type="slidenum">
              <a:rPr lang="sv-SE" smtClean="0"/>
              <a:pPr>
                <a:defRPr/>
              </a:pPr>
              <a:t>26</a:t>
            </a:fld>
            <a:endParaRPr lang="sv-SE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9EE443A-E609-4333-AAA3-7395C6A562E5}"/>
              </a:ext>
            </a:extLst>
          </p:cNvPr>
          <p:cNvSpPr txBox="1">
            <a:spLocks/>
          </p:cNvSpPr>
          <p:nvPr/>
        </p:nvSpPr>
        <p:spPr>
          <a:xfrm>
            <a:off x="759768" y="1844824"/>
            <a:ext cx="7927032" cy="451152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mle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=lm(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Price~Area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, data=data2)</a:t>
            </a:r>
          </a:p>
          <a:p>
            <a:pPr marL="0" indent="0">
              <a:buFont typeface="Arial" charset="0"/>
              <a:buNone/>
            </a:pPr>
            <a:endParaRPr lang="sv-S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rng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(data,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mle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Font typeface="Arial" charset="0"/>
              <a:buNone/>
            </a:pP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 data1=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(Price=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data$Price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, Area=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data$Area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Font typeface="Arial" charset="0"/>
              <a:buNone/>
            </a:pP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 n=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data$Price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Font typeface="Arial" charset="0"/>
              <a:buNone/>
            </a:pP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generate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new Price</a:t>
            </a:r>
          </a:p>
          <a:p>
            <a:pPr marL="0" indent="0">
              <a:buFont typeface="Arial" charset="0"/>
              <a:buNone/>
            </a:pP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 data1$Price=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rnorm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n,predict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mle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newdata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=data1),sd(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mle$residuals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Font typeface="Arial" charset="0"/>
              <a:buNone/>
            </a:pP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(data1)</a:t>
            </a:r>
          </a:p>
          <a:p>
            <a:pPr marL="0" indent="0">
              <a:buFont typeface="Arial" charset="0"/>
              <a:buNone/>
            </a:pP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Font typeface="Arial" charset="0"/>
              <a:buNone/>
            </a:pPr>
            <a:endParaRPr lang="sv-S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f1=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(data1){</a:t>
            </a:r>
          </a:p>
          <a:p>
            <a:pPr marL="0" indent="0">
              <a:buFont typeface="Arial" charset="0"/>
              <a:buNone/>
            </a:pP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 res=lm(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Price~Area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, data=data1) #fit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linear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endParaRPr lang="sv-S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 #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predict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for all Area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from the original data</a:t>
            </a:r>
          </a:p>
          <a:p>
            <a:pPr marL="0" indent="0">
              <a:buFont typeface="Arial" charset="0"/>
              <a:buNone/>
            </a:pP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priceP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predict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res,newdata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=data2) </a:t>
            </a:r>
          </a:p>
          <a:p>
            <a:pPr marL="0" indent="0">
              <a:buFont typeface="Arial" charset="0"/>
              <a:buNone/>
            </a:pP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priceP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Font typeface="Arial" charset="0"/>
              <a:buNone/>
            </a:pP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Font typeface="Arial" charset="0"/>
              <a:buNone/>
            </a:pPr>
            <a:endParaRPr lang="sv-S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res=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boot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(data2,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statistic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=f1, R=1000,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mle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mle,ran.gen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rng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, sim="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parametric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549477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Uncertainty</a:t>
            </a:r>
            <a:r>
              <a:rPr lang="sv-SE" dirty="0"/>
              <a:t> </a:t>
            </a:r>
            <a:r>
              <a:rPr lang="sv-SE" dirty="0" err="1"/>
              <a:t>estimation</a:t>
            </a:r>
            <a:r>
              <a:rPr lang="sv-SE" dirty="0"/>
              <a:t>: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r>
              <a:rPr lang="sv-SE" sz="2000" dirty="0" err="1"/>
              <a:t>Bootstrap</a:t>
            </a:r>
            <a:r>
              <a:rPr lang="sv-SE" sz="2000" dirty="0"/>
              <a:t> </a:t>
            </a:r>
            <a:r>
              <a:rPr lang="sv-SE" sz="2000" dirty="0" err="1"/>
              <a:t>cofidence</a:t>
            </a:r>
            <a:r>
              <a:rPr lang="sv-SE" sz="2000" dirty="0"/>
              <a:t> bands for </a:t>
            </a:r>
            <a:r>
              <a:rPr lang="sv-SE" sz="2000" dirty="0" err="1"/>
              <a:t>linear</a:t>
            </a:r>
            <a:r>
              <a:rPr lang="sv-SE" sz="2000" dirty="0"/>
              <a:t> </a:t>
            </a:r>
            <a:r>
              <a:rPr lang="sv-SE" sz="2000" dirty="0" err="1"/>
              <a:t>model</a:t>
            </a:r>
            <a:endParaRPr lang="sv-SE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27</a:t>
            </a:fld>
            <a:endParaRPr lang="sv-S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281001"/>
            <a:ext cx="3772896" cy="4084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5536" y="2708920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/>
              <a:t>e=</a:t>
            </a:r>
            <a:r>
              <a:rPr lang="sv-SE" sz="1200" dirty="0" err="1"/>
              <a:t>envelope</a:t>
            </a:r>
            <a:r>
              <a:rPr lang="sv-SE" sz="1200" dirty="0"/>
              <a:t>(res) #</a:t>
            </a:r>
            <a:r>
              <a:rPr lang="sv-SE" sz="1200" dirty="0" err="1"/>
              <a:t>compute</a:t>
            </a:r>
            <a:r>
              <a:rPr lang="sv-SE" sz="1200" dirty="0"/>
              <a:t> </a:t>
            </a:r>
            <a:r>
              <a:rPr lang="sv-SE" sz="1200" dirty="0" err="1"/>
              <a:t>confidence</a:t>
            </a:r>
            <a:r>
              <a:rPr lang="sv-SE" sz="1200" dirty="0"/>
              <a:t> bands</a:t>
            </a:r>
          </a:p>
          <a:p>
            <a:endParaRPr lang="sv-SE" sz="1200" dirty="0"/>
          </a:p>
          <a:p>
            <a:r>
              <a:rPr lang="sv-SE" sz="1200" dirty="0"/>
              <a:t>fit=lm(</a:t>
            </a:r>
            <a:r>
              <a:rPr lang="sv-SE" sz="1200" dirty="0" err="1"/>
              <a:t>Price~Area</a:t>
            </a:r>
            <a:r>
              <a:rPr lang="sv-SE" sz="1200" dirty="0"/>
              <a:t>, data=data2)</a:t>
            </a:r>
          </a:p>
          <a:p>
            <a:r>
              <a:rPr lang="sv-SE" sz="1200" dirty="0" err="1"/>
              <a:t>priceP</a:t>
            </a:r>
            <a:r>
              <a:rPr lang="sv-SE" sz="1200" dirty="0"/>
              <a:t>=</a:t>
            </a:r>
            <a:r>
              <a:rPr lang="sv-SE" sz="1200" dirty="0" err="1"/>
              <a:t>predict</a:t>
            </a:r>
            <a:r>
              <a:rPr lang="sv-SE" sz="1200" dirty="0"/>
              <a:t>(fit)</a:t>
            </a:r>
          </a:p>
          <a:p>
            <a:endParaRPr lang="sv-SE" sz="1200" dirty="0"/>
          </a:p>
          <a:p>
            <a:r>
              <a:rPr lang="sv-SE" sz="1200" dirty="0" err="1"/>
              <a:t>plot</a:t>
            </a:r>
            <a:r>
              <a:rPr lang="sv-SE" sz="1200" dirty="0"/>
              <a:t>(Area, Price, </a:t>
            </a:r>
            <a:r>
              <a:rPr lang="sv-SE" sz="1200" dirty="0" err="1"/>
              <a:t>pch</a:t>
            </a:r>
            <a:r>
              <a:rPr lang="sv-SE" sz="1200" dirty="0"/>
              <a:t>=21, bg="orange")</a:t>
            </a:r>
          </a:p>
          <a:p>
            <a:r>
              <a:rPr lang="sv-SE" sz="1200" dirty="0" err="1"/>
              <a:t>points</a:t>
            </a:r>
            <a:r>
              <a:rPr lang="sv-SE" sz="1200" dirty="0"/>
              <a:t>(data2$Area,priceP,type="l") #</a:t>
            </a:r>
            <a:r>
              <a:rPr lang="sv-SE" sz="1200" dirty="0" err="1"/>
              <a:t>plot</a:t>
            </a:r>
            <a:r>
              <a:rPr lang="sv-SE" sz="1200" dirty="0"/>
              <a:t> </a:t>
            </a:r>
            <a:r>
              <a:rPr lang="sv-SE" sz="1200" dirty="0" err="1"/>
              <a:t>fitted</a:t>
            </a:r>
            <a:r>
              <a:rPr lang="sv-SE" sz="1200" dirty="0"/>
              <a:t> </a:t>
            </a:r>
            <a:r>
              <a:rPr lang="sv-SE" sz="1200" dirty="0" err="1"/>
              <a:t>line</a:t>
            </a:r>
            <a:endParaRPr lang="sv-SE" sz="1200" dirty="0"/>
          </a:p>
          <a:p>
            <a:endParaRPr lang="sv-SE" sz="1200" dirty="0"/>
          </a:p>
          <a:p>
            <a:r>
              <a:rPr lang="sv-SE" sz="1200" dirty="0"/>
              <a:t>#</a:t>
            </a:r>
            <a:r>
              <a:rPr lang="sv-SE" sz="1200" dirty="0" err="1"/>
              <a:t>plot</a:t>
            </a:r>
            <a:r>
              <a:rPr lang="sv-SE" sz="1200" dirty="0"/>
              <a:t> </a:t>
            </a:r>
            <a:r>
              <a:rPr lang="sv-SE" sz="1200" dirty="0" err="1"/>
              <a:t>cofidence</a:t>
            </a:r>
            <a:r>
              <a:rPr lang="sv-SE" sz="1200" dirty="0"/>
              <a:t> bands</a:t>
            </a:r>
          </a:p>
          <a:p>
            <a:r>
              <a:rPr lang="sv-SE" sz="1200" dirty="0" err="1"/>
              <a:t>points</a:t>
            </a:r>
            <a:r>
              <a:rPr lang="sv-SE" sz="1200" dirty="0"/>
              <a:t>(data2$Area,e$point[2,], </a:t>
            </a:r>
            <a:r>
              <a:rPr lang="sv-SE" sz="1200" dirty="0" err="1"/>
              <a:t>type</a:t>
            </a:r>
            <a:r>
              <a:rPr lang="sv-SE" sz="1200" dirty="0"/>
              <a:t>="l", </a:t>
            </a:r>
            <a:r>
              <a:rPr lang="sv-SE" sz="1200" dirty="0" err="1"/>
              <a:t>col</a:t>
            </a:r>
            <a:r>
              <a:rPr lang="sv-SE" sz="1200" dirty="0"/>
              <a:t>="</a:t>
            </a:r>
            <a:r>
              <a:rPr lang="sv-SE" sz="1200" dirty="0" err="1"/>
              <a:t>blue</a:t>
            </a:r>
            <a:r>
              <a:rPr lang="sv-SE" sz="1200" dirty="0"/>
              <a:t>")</a:t>
            </a:r>
          </a:p>
          <a:p>
            <a:r>
              <a:rPr lang="sv-SE" sz="1200" dirty="0" err="1"/>
              <a:t>points</a:t>
            </a:r>
            <a:r>
              <a:rPr lang="sv-SE" sz="1200" dirty="0"/>
              <a:t>(data2$Area,e$point[1,], </a:t>
            </a:r>
            <a:r>
              <a:rPr lang="sv-SE" sz="1200" dirty="0" err="1"/>
              <a:t>type</a:t>
            </a:r>
            <a:r>
              <a:rPr lang="sv-SE" sz="1200" dirty="0"/>
              <a:t>="l", </a:t>
            </a:r>
            <a:r>
              <a:rPr lang="sv-SE" sz="1200" dirty="0" err="1"/>
              <a:t>col</a:t>
            </a:r>
            <a:r>
              <a:rPr lang="sv-SE" sz="1200" dirty="0"/>
              <a:t>="</a:t>
            </a:r>
            <a:r>
              <a:rPr lang="sv-SE" sz="1200" dirty="0" err="1"/>
              <a:t>blue</a:t>
            </a:r>
            <a:r>
              <a:rPr lang="sv-SE" sz="12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675772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Prediction</a:t>
            </a:r>
            <a:r>
              <a:rPr lang="sv-SE" dirty="0"/>
              <a:t> bands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715200" cy="4525963"/>
              </a:xfrm>
            </p:spPr>
            <p:txBody>
              <a:bodyPr>
                <a:normAutofit/>
              </a:bodyPr>
              <a:lstStyle/>
              <a:p>
                <a:r>
                  <a:rPr lang="sv-SE" sz="2000" dirty="0"/>
                  <a:t>Confidence interval for Y|X= interval for </a:t>
                </a:r>
                <a:r>
                  <a:rPr lang="sv-SE" sz="2000" dirty="0" err="1"/>
                  <a:t>mean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𝐸𝑌</m:t>
                    </m:r>
                    <m:r>
                      <a:rPr lang="sv-SE" sz="2000" b="0" i="1" smtClean="0">
                        <a:latin typeface="Cambria Math"/>
                      </a:rPr>
                      <m:t>|</m:t>
                    </m:r>
                    <m:r>
                      <a:rPr lang="sv-SE" sz="2000" b="0" i="1" smtClean="0">
                        <a:latin typeface="Cambria Math"/>
                      </a:rPr>
                      <m:t>𝑋</m:t>
                    </m:r>
                  </m:oMath>
                </a14:m>
                <a:endParaRPr lang="sv-SE" sz="2000" dirty="0"/>
              </a:p>
              <a:p>
                <a:r>
                  <a:rPr lang="sv-SE" sz="2000" dirty="0" err="1"/>
                  <a:t>Prediction</a:t>
                </a:r>
                <a:r>
                  <a:rPr lang="sv-SE" sz="2000" dirty="0"/>
                  <a:t> interval for Y|X= interval for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𝑌</m:t>
                    </m:r>
                    <m:r>
                      <a:rPr lang="sv-SE" sz="2000" b="0" i="1" smtClean="0">
                        <a:latin typeface="Cambria Math"/>
                      </a:rPr>
                      <m:t>|</m:t>
                    </m:r>
                    <m:r>
                      <a:rPr lang="sv-SE" sz="2000" b="0" i="1" smtClean="0">
                        <a:latin typeface="Cambria Math"/>
                      </a:rPr>
                      <m:t>𝑋</m:t>
                    </m:r>
                  </m:oMath>
                </a14:m>
                <a:endParaRPr lang="sv-SE" sz="2000" dirty="0"/>
              </a:p>
              <a:p>
                <a:pPr marL="0" indent="0">
                  <a:buNone/>
                </a:pPr>
                <a:endParaRPr lang="sv-SE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/>
                        </a:rPr>
                        <m:t>𝑌</m:t>
                      </m:r>
                      <m:r>
                        <a:rPr lang="sv-SE" sz="2000" b="0" i="1" smtClean="0">
                          <a:latin typeface="Cambria Math"/>
                        </a:rPr>
                        <m:t>~</m:t>
                      </m:r>
                      <m:r>
                        <a:rPr lang="sv-SE" sz="2000" b="0" i="1" smtClean="0">
                          <a:latin typeface="Cambria Math"/>
                        </a:rPr>
                        <m:t>𝐷𝑖𝑠𝑡𝑟𝑖𝑏𝑢𝑡𝑖𝑜𝑛</m:t>
                      </m:r>
                      <m:r>
                        <a:rPr lang="sv-SE" sz="2000" b="0" i="1" smtClean="0">
                          <a:latin typeface="Cambria Math"/>
                        </a:rPr>
                        <m:t>(</m:t>
                      </m:r>
                      <m:r>
                        <a:rPr lang="sv-SE" sz="2000" b="0" i="1" smtClean="0">
                          <a:latin typeface="Cambria Math"/>
                        </a:rPr>
                        <m:t>𝑥</m:t>
                      </m:r>
                      <m:r>
                        <a:rPr lang="sv-SE" sz="2000" b="0" i="1" smtClean="0">
                          <a:latin typeface="Cambria Math"/>
                        </a:rPr>
                        <m:t>,</m:t>
                      </m:r>
                      <m:r>
                        <a:rPr lang="sv-SE" sz="2000" b="0" i="1" smtClean="0">
                          <a:latin typeface="Cambria Math"/>
                        </a:rPr>
                        <m:t>𝑤</m:t>
                      </m:r>
                      <m:r>
                        <a:rPr lang="sv-SE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sv-SE" sz="2000" dirty="0"/>
              </a:p>
              <a:p>
                <a:pPr marL="0" indent="0" algn="ctr">
                  <a:buNone/>
                </a:pPr>
                <a:endParaRPr lang="sv-SE" sz="2000" dirty="0"/>
              </a:p>
              <a:p>
                <a:pPr>
                  <a:buNone/>
                </a:pPr>
                <a:endParaRPr lang="sv-SE" sz="2000" dirty="0">
                  <a:solidFill>
                    <a:srgbClr val="0070C0"/>
                  </a:solidFill>
                </a:endParaRPr>
              </a:p>
              <a:p>
                <a:pPr>
                  <a:buNone/>
                </a:pPr>
                <a:r>
                  <a:rPr lang="sv-SE" sz="2000" dirty="0">
                    <a:solidFill>
                      <a:srgbClr val="0070C0"/>
                    </a:solidFill>
                  </a:rPr>
                  <a:t>Prediction band for </a:t>
                </a:r>
                <a:r>
                  <a:rPr lang="sv-SE" sz="2000" dirty="0" err="1">
                    <a:solidFill>
                      <a:srgbClr val="0070C0"/>
                    </a:solidFill>
                  </a:rPr>
                  <a:t>parametric</a:t>
                </a:r>
                <a:r>
                  <a:rPr lang="sv-SE" sz="2000" dirty="0">
                    <a:solidFill>
                      <a:srgbClr val="0070C0"/>
                    </a:solidFill>
                  </a:rPr>
                  <a:t> </a:t>
                </a:r>
                <a:r>
                  <a:rPr lang="sv-SE" sz="2000" dirty="0" err="1">
                    <a:solidFill>
                      <a:srgbClr val="0070C0"/>
                    </a:solidFill>
                  </a:rPr>
                  <a:t>bootstrap</a:t>
                </a:r>
                <a:endParaRPr lang="sv-SE" sz="2000" dirty="0"/>
              </a:p>
              <a:p>
                <a:pPr marL="457200" indent="-457200">
                  <a:buFontTx/>
                  <a:buAutoNum type="arabicPeriod"/>
                </a:pPr>
                <a:r>
                  <a:rPr lang="sv-SE" sz="2000" dirty="0" err="1"/>
                  <a:t>Run</a:t>
                </a:r>
                <a:r>
                  <a:rPr lang="sv-SE" sz="2000" dirty="0"/>
                  <a:t> </a:t>
                </a:r>
                <a:r>
                  <a:rPr lang="sv-SE" sz="2000" dirty="0" err="1"/>
                  <a:t>parametric</a:t>
                </a:r>
                <a:r>
                  <a:rPr lang="sv-SE" sz="2000" dirty="0"/>
                  <a:t> </a:t>
                </a:r>
                <a:r>
                  <a:rPr lang="sv-SE" sz="2000" dirty="0" err="1"/>
                  <a:t>bootstrap</a:t>
                </a:r>
                <a:r>
                  <a:rPr lang="sv-SE" sz="2000" dirty="0"/>
                  <a:t> and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sz="2000" i="1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endParaRPr lang="sv-SE" sz="2000" dirty="0"/>
              </a:p>
              <a:p>
                <a:pPr marL="457200" indent="-457200">
                  <a:buFontTx/>
                  <a:buAutoNum type="arabicPeriod"/>
                </a:pPr>
                <a:r>
                  <a:rPr lang="sv-SE" sz="2000" dirty="0"/>
                  <a:t>Fit the </a:t>
                </a:r>
                <a:r>
                  <a:rPr lang="sv-SE" sz="2000" dirty="0" err="1"/>
                  <a:t>model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to</a:t>
                </a:r>
                <a:r>
                  <a:rPr lang="sv-SE" sz="2000" dirty="0"/>
                  <a:t> the data and get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i="1" dirty="0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sv-SE" sz="20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sz="2000" i="1">
                        <a:latin typeface="Cambria Math"/>
                      </a:rPr>
                      <m:t>),…</m:t>
                    </m:r>
                    <m:acc>
                      <m:accPr>
                        <m:chr m:val="̂"/>
                        <m:ctrlPr>
                          <a:rPr lang="sv-SE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i="1" dirty="0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sv-SE" sz="20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sv-SE" sz="2000" i="1">
                        <a:latin typeface="Cambria Math"/>
                      </a:rPr>
                      <m:t>)</m:t>
                    </m:r>
                  </m:oMath>
                </a14:m>
                <a:endParaRPr lang="sv-SE" sz="2000" dirty="0"/>
              </a:p>
              <a:p>
                <a:pPr marL="457200" indent="-457200">
                  <a:buFontTx/>
                  <a:buAutoNum type="arabicPeriod"/>
                </a:pPr>
                <a:r>
                  <a:rPr lang="sv-SE" sz="2000" dirty="0"/>
                  <a:t>For </a:t>
                </a:r>
                <a:r>
                  <a:rPr lang="sv-SE" sz="2000" dirty="0" err="1"/>
                  <a:t>each</a:t>
                </a:r>
                <a:r>
                  <a:rPr lang="sv-SE" sz="2000" dirty="0"/>
                  <a:t> X, generate from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/>
                      </a:rPr>
                      <m:t>𝐷𝑖𝑠𝑡𝑟𝑖𝑏𝑢𝑡𝑖𝑜𝑛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/>
                          </a:rPr>
                          <m:t>𝑋</m:t>
                        </m:r>
                        <m:r>
                          <a:rPr lang="sv-SE" sz="20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sv-SE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000" i="1" dirty="0">
                                <a:latin typeface="Cambria Math"/>
                              </a:rPr>
                              <m:t>𝑤</m:t>
                            </m:r>
                          </m:e>
                        </m:acc>
                        <m:d>
                          <m:dPr>
                            <m:ctrlPr>
                              <a:rPr lang="sv-SE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000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sv-SE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sv-SE" sz="2000" i="1">
                        <a:latin typeface="Cambria Math"/>
                      </a:rPr>
                      <m:t>,…</m:t>
                    </m:r>
                  </m:oMath>
                </a14:m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/>
                      </a:rPr>
                      <m:t>𝐷𝑖𝑠𝑡𝑟𝑖𝑏𝑢𝑡𝑖𝑜𝑛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/>
                          </a:rPr>
                          <m:t>𝑋</m:t>
                        </m:r>
                        <m:r>
                          <a:rPr lang="sv-SE" sz="20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sv-SE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000" i="1" dirty="0">
                                <a:latin typeface="Cambria Math"/>
                              </a:rPr>
                              <m:t>𝑤</m:t>
                            </m:r>
                          </m:e>
                        </m:acc>
                        <m:d>
                          <m:dPr>
                            <m:ctrlPr>
                              <a:rPr lang="sv-SE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000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sv-SE" sz="2000" i="1">
                                    <a:latin typeface="Cambria Math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sv-SE" sz="2000" dirty="0"/>
                  <a:t> and </a:t>
                </a:r>
                <a:r>
                  <a:rPr lang="sv-SE" sz="2000" dirty="0" err="1"/>
                  <a:t>apply</a:t>
                </a:r>
                <a:r>
                  <a:rPr lang="sv-SE" sz="2000" dirty="0"/>
                  <a:t> </a:t>
                </a:r>
                <a:r>
                  <a:rPr lang="sv-SE" sz="2000" dirty="0" err="1"/>
                  <a:t>percentile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method</a:t>
                </a:r>
                <a:endParaRPr lang="sv-SE" sz="2000" dirty="0"/>
              </a:p>
              <a:p>
                <a:pPr marL="457200" indent="-457200">
                  <a:buFontTx/>
                  <a:buAutoNum type="arabicPeriod"/>
                </a:pPr>
                <a:r>
                  <a:rPr lang="sv-SE" sz="2000" dirty="0" err="1"/>
                  <a:t>Connect</a:t>
                </a:r>
                <a:r>
                  <a:rPr lang="sv-SE" sz="2000" dirty="0"/>
                  <a:t> the </a:t>
                </a:r>
                <a:r>
                  <a:rPr lang="sv-SE" sz="2000" dirty="0" err="1"/>
                  <a:t>intervals</a:t>
                </a:r>
                <a:r>
                  <a:rPr lang="sv-SE" sz="2000" dirty="0" err="1">
                    <a:sym typeface="Wingdings" panose="05000000000000000000" pitchFamily="2" charset="2"/>
                  </a:rPr>
                  <a:t>get</a:t>
                </a:r>
                <a:r>
                  <a:rPr lang="sv-SE" sz="2000" dirty="0">
                    <a:sym typeface="Wingdings" panose="05000000000000000000" pitchFamily="2" charset="2"/>
                  </a:rPr>
                  <a:t> the band</a:t>
                </a:r>
                <a:endParaRPr lang="sv-SE" sz="2000" dirty="0"/>
              </a:p>
              <a:p>
                <a:pPr marL="457200" indent="-457200">
                  <a:buFontTx/>
                  <a:buAutoNum type="arabicPeriod"/>
                </a:pPr>
                <a:endParaRPr lang="sv-SE" sz="2000" dirty="0"/>
              </a:p>
              <a:p>
                <a:pPr marL="857250" lvl="1" indent="-457200"/>
                <a:endParaRPr lang="en-US" sz="1800" dirty="0">
                  <a:sym typeface="Wingdings" panose="05000000000000000000" pitchFamily="2" charset="2"/>
                </a:endParaRPr>
              </a:p>
              <a:p>
                <a:pPr marL="857250" lvl="1" indent="-457200"/>
                <a:endParaRPr lang="en-US" sz="1800" dirty="0">
                  <a:sym typeface="Wingdings" panose="05000000000000000000" pitchFamily="2" charset="2"/>
                </a:endParaRPr>
              </a:p>
              <a:p>
                <a:pPr marL="857250" lvl="1" indent="-457200"/>
                <a:endParaRPr lang="en-US" sz="1800" dirty="0"/>
              </a:p>
              <a:p>
                <a:endParaRPr lang="sv-SE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715200" cy="4525963"/>
              </a:xfrm>
              <a:blipFill rotWithShape="1">
                <a:blip r:embed="rId2"/>
                <a:stretch>
                  <a:fillRect l="-790" t="-67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5254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Estimation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quality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29</a:t>
            </a:fld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507138" y="2204864"/>
            <a:ext cx="46982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mle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=lm(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Price~Area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, data=data2)</a:t>
            </a:r>
          </a:p>
          <a:p>
            <a:endParaRPr lang="sv-S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f1=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(data1){</a:t>
            </a: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 res=lm(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Price~Area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, data=data1) #fit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linear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endParaRPr lang="sv-S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 #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predict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for all Area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from the original data</a:t>
            </a: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priceP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predict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res,newdata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=data2) </a:t>
            </a: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 n=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(data2$Price)</a:t>
            </a: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predictedP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rnorm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n,priceP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, sd(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mle$residuals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predictedP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res=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(data2, statistic=f1, R=10000,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mle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mle,ran.gen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rng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, sim="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parametric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78165" y="501317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Why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wider</a:t>
            </a:r>
            <a:r>
              <a:rPr lang="sv-SE" dirty="0">
                <a:solidFill>
                  <a:srgbClr val="7030A0"/>
                </a:solidFill>
              </a:rPr>
              <a:t> band?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177281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parametric</a:t>
            </a:r>
            <a:r>
              <a:rPr lang="sv-SE" dirty="0"/>
              <a:t> </a:t>
            </a:r>
            <a:r>
              <a:rPr lang="sv-SE" dirty="0" err="1"/>
              <a:t>bootstrap</a:t>
            </a:r>
            <a:endParaRPr lang="sv-S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358" y="1957482"/>
            <a:ext cx="3573517" cy="305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2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Exponential</a:t>
            </a:r>
            <a:r>
              <a:rPr lang="sv-SE" dirty="0"/>
              <a:t> </a:t>
            </a:r>
            <a:r>
              <a:rPr lang="sv-SE" dirty="0" err="1"/>
              <a:t>family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sv-SE" sz="2800" dirty="0"/>
                  <a:t>More </a:t>
                </a:r>
                <a:r>
                  <a:rPr lang="sv-SE" sz="2800" dirty="0" err="1"/>
                  <a:t>advanced</a:t>
                </a:r>
                <a:r>
                  <a:rPr lang="sv-SE" sz="2800" dirty="0"/>
                  <a:t> </a:t>
                </a:r>
                <a:r>
                  <a:rPr lang="sv-SE" sz="2800" dirty="0" err="1"/>
                  <a:t>error</a:t>
                </a:r>
                <a:r>
                  <a:rPr lang="sv-SE" sz="2800" dirty="0"/>
                  <a:t> distributions </a:t>
                </a:r>
                <a:r>
                  <a:rPr lang="sv-SE" sz="2800" dirty="0" err="1"/>
                  <a:t>are</a:t>
                </a:r>
                <a:r>
                  <a:rPr lang="sv-SE" sz="2800" dirty="0"/>
                  <a:t> </a:t>
                </a:r>
                <a:r>
                  <a:rPr lang="sv-SE" sz="2800" dirty="0" err="1"/>
                  <a:t>sometimes</a:t>
                </a:r>
                <a:r>
                  <a:rPr lang="sv-SE" sz="2800" dirty="0"/>
                  <a:t> </a:t>
                </a:r>
                <a:r>
                  <a:rPr lang="sv-SE" sz="2800" dirty="0" err="1"/>
                  <a:t>needed</a:t>
                </a:r>
                <a:r>
                  <a:rPr lang="sv-SE" sz="2800" dirty="0"/>
                  <a:t>!</a:t>
                </a:r>
              </a:p>
              <a:p>
                <a:r>
                  <a:rPr lang="sv-SE" sz="2800" dirty="0"/>
                  <a:t>Many distributions </a:t>
                </a:r>
                <a:r>
                  <a:rPr lang="sv-SE" sz="2800" dirty="0" err="1"/>
                  <a:t>belong</a:t>
                </a:r>
                <a:r>
                  <a:rPr lang="sv-SE" sz="2800" dirty="0"/>
                  <a:t> </a:t>
                </a:r>
                <a:r>
                  <a:rPr lang="sv-SE" sz="2800" dirty="0" err="1"/>
                  <a:t>to</a:t>
                </a:r>
                <a:r>
                  <a:rPr lang="sv-SE" sz="2800" dirty="0"/>
                  <a:t> </a:t>
                </a:r>
                <a:r>
                  <a:rPr lang="sv-SE" sz="2800" b="1" dirty="0" err="1">
                    <a:solidFill>
                      <a:srgbClr val="0070C0"/>
                    </a:solidFill>
                  </a:rPr>
                  <a:t>exponential</a:t>
                </a:r>
                <a:r>
                  <a:rPr lang="sv-SE" sz="2800" dirty="0">
                    <a:solidFill>
                      <a:srgbClr val="0070C0"/>
                    </a:solidFill>
                  </a:rPr>
                  <a:t> </a:t>
                </a:r>
                <a:r>
                  <a:rPr lang="sv-SE" sz="2800" dirty="0" err="1"/>
                  <a:t>family</a:t>
                </a:r>
                <a:r>
                  <a:rPr lang="sv-SE" sz="2800" dirty="0"/>
                  <a:t>:</a:t>
                </a:r>
              </a:p>
              <a:p>
                <a:pPr lvl="1"/>
                <a:r>
                  <a:rPr lang="sv-SE" sz="2400" dirty="0"/>
                  <a:t>Normal, </a:t>
                </a:r>
                <a:r>
                  <a:rPr lang="sv-SE" sz="2400" dirty="0" err="1"/>
                  <a:t>Exponential</a:t>
                </a:r>
                <a:r>
                  <a:rPr lang="sv-SE" sz="2400" dirty="0"/>
                  <a:t>, Gamma, Beta, Chi-</a:t>
                </a:r>
                <a:r>
                  <a:rPr lang="sv-SE" sz="2400" dirty="0" err="1"/>
                  <a:t>squared</a:t>
                </a:r>
                <a:r>
                  <a:rPr lang="sv-SE" sz="2400" dirty="0"/>
                  <a:t>..</a:t>
                </a:r>
              </a:p>
              <a:p>
                <a:pPr lvl="1"/>
                <a:r>
                  <a:rPr lang="sv-SE" sz="2400" dirty="0" err="1"/>
                  <a:t>Bernoulli</a:t>
                </a:r>
                <a:r>
                  <a:rPr lang="sv-SE" sz="2400" dirty="0"/>
                  <a:t>, </a:t>
                </a:r>
                <a:r>
                  <a:rPr lang="sv-SE" sz="2400" dirty="0" err="1"/>
                  <a:t>Multinoulli</a:t>
                </a:r>
                <a:r>
                  <a:rPr lang="sv-SE" sz="2400" dirty="0"/>
                  <a:t>, </a:t>
                </a:r>
                <a:r>
                  <a:rPr lang="sv-SE" sz="2400" dirty="0" err="1"/>
                  <a:t>Poisson</a:t>
                </a:r>
                <a:r>
                  <a:rPr lang="sv-SE" sz="3300" dirty="0"/>
                  <a:t>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1" i="1">
                              <a:latin typeface="Cambria Math"/>
                            </a:rPr>
                            <m:t>𝒙</m:t>
                          </m:r>
                        </m:e>
                        <m:e>
                          <m:r>
                            <a:rPr lang="sv-SE" b="1" i="1" smtClean="0">
                              <a:latin typeface="Cambria Math"/>
                            </a:rPr>
                            <m:t>𝜼</m:t>
                          </m:r>
                        </m:e>
                      </m:d>
                      <m:r>
                        <a:rPr lang="sv-SE" b="1" i="1">
                          <a:latin typeface="Cambria Math"/>
                        </a:rPr>
                        <m:t>=</m:t>
                      </m:r>
                      <m:r>
                        <a:rPr lang="sv-SE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1" i="1">
                              <a:latin typeface="Cambria Math"/>
                            </a:rPr>
                            <m:t>𝒙</m:t>
                          </m:r>
                        </m:e>
                      </m:d>
                      <m:sSup>
                        <m:s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/>
                            </a:rPr>
                            <m:t>𝑔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(</m:t>
                          </m:r>
                          <m:r>
                            <a:rPr lang="sv-SE" b="1" i="1" smtClean="0">
                              <a:latin typeface="Cambria Math"/>
                            </a:rPr>
                            <m:t>𝜼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)</m:t>
                          </m:r>
                          <m:r>
                            <a:rPr lang="sv-SE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sv-SE" b="1" i="1" smtClean="0">
                                  <a:latin typeface="Cambria Math"/>
                                </a:rPr>
                                <m:t>𝜼</m:t>
                              </m:r>
                            </m:e>
                            <m:sup>
                              <m:r>
                                <a:rPr lang="sv-SE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sv-SE" b="0" i="1" smtClean="0"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1" i="1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sv-SE" i="1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sv-SE" dirty="0"/>
              </a:p>
              <a:p>
                <a:r>
                  <a:rPr lang="sv-SE" sz="2400" dirty="0" err="1"/>
                  <a:t>Easy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to</a:t>
                </a:r>
                <a:r>
                  <a:rPr lang="sv-SE" sz="2400" dirty="0"/>
                  <a:t> </a:t>
                </a:r>
                <a:r>
                  <a:rPr lang="sv-SE" sz="2400" dirty="0" err="1"/>
                  <a:t>find</a:t>
                </a:r>
                <a:r>
                  <a:rPr lang="sv-SE" sz="2400" dirty="0"/>
                  <a:t> MLE and MAP</a:t>
                </a:r>
              </a:p>
              <a:p>
                <a:r>
                  <a:rPr lang="sv-SE" sz="2400" dirty="0"/>
                  <a:t>Non-</a:t>
                </a:r>
                <a:r>
                  <a:rPr lang="sv-SE" sz="2400" dirty="0" err="1"/>
                  <a:t>exponential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family</a:t>
                </a:r>
                <a:r>
                  <a:rPr lang="sv-SE" sz="2400" dirty="0"/>
                  <a:t> distributions: uniform, Student t</a:t>
                </a:r>
              </a:p>
              <a:p>
                <a:endParaRPr lang="sv-SE" dirty="0"/>
              </a:p>
              <a:p>
                <a:pPr marL="0" indent="0">
                  <a:buNone/>
                </a:pPr>
                <a:r>
                  <a:rPr lang="sv-SE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dirty="0"/>
                  <a:t>: </a:t>
                </a:r>
                <a:r>
                  <a:rPr lang="sv-SE" dirty="0" err="1"/>
                  <a:t>Bernoulli</a:t>
                </a:r>
                <a:endParaRPr lang="sv-SE" dirty="0"/>
              </a:p>
              <a:p>
                <a:endParaRPr lang="sv-SE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156" b="-148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379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Generalized</a:t>
            </a:r>
            <a:r>
              <a:rPr lang="sv-SE" dirty="0"/>
              <a:t> </a:t>
            </a:r>
            <a:r>
              <a:rPr lang="sv-SE" dirty="0" err="1"/>
              <a:t>linear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sv-SE" sz="3300" dirty="0"/>
                  <a:t>Assume </a:t>
                </a:r>
                <a14:m>
                  <m:oMath xmlns:m="http://schemas.openxmlformats.org/officeDocument/2006/math">
                    <m:r>
                      <a:rPr lang="sv-SE" sz="3300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sv-SE" sz="3300" dirty="0"/>
                  <a:t> from the </a:t>
                </a:r>
                <a:r>
                  <a:rPr lang="sv-SE" sz="3300" dirty="0" err="1"/>
                  <a:t>exponential</a:t>
                </a:r>
                <a:r>
                  <a:rPr lang="sv-SE" sz="3300" dirty="0"/>
                  <a:t> </a:t>
                </a:r>
                <a:r>
                  <a:rPr lang="sv-SE" sz="3300" dirty="0" err="1"/>
                  <a:t>family</a:t>
                </a:r>
                <a:endParaRPr lang="sv-SE" sz="3300" dirty="0"/>
              </a:p>
              <a:p>
                <a:endParaRPr lang="sv-SE" sz="3300" b="1" dirty="0">
                  <a:solidFill>
                    <a:srgbClr val="0070C0"/>
                  </a:solidFill>
                </a:endParaRPr>
              </a:p>
              <a:p>
                <a:r>
                  <a:rPr lang="sv-SE" sz="3300" b="1" dirty="0" err="1"/>
                  <a:t>Model</a:t>
                </a:r>
                <a:r>
                  <a:rPr lang="sv-SE" sz="3300" dirty="0"/>
                  <a:t> is </a:t>
                </a:r>
                <a14:m>
                  <m:oMath xmlns:m="http://schemas.openxmlformats.org/officeDocument/2006/math">
                    <m:r>
                      <a:rPr lang="sv-SE" sz="33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sz="33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sz="33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𝐸𝐹</m:t>
                    </m:r>
                    <m:d>
                      <m:dPr>
                        <m:ctrlPr>
                          <a:rPr lang="sv-SE" sz="33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33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sv-SE" sz="33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sv-SE" sz="33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sv-SE" sz="33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33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33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sv-SE" sz="33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sz="33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33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sv-SE" sz="33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v-SE" sz="33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sv-SE" sz="3300" b="1" i="1" dirty="0">
                  <a:latin typeface="Cambria Math"/>
                </a:endParaRPr>
              </a:p>
              <a:p>
                <a:pPr lvl="1"/>
                <a:r>
                  <a:rPr lang="sv-SE" sz="2900" b="0" dirty="0"/>
                  <a:t>Alt </a:t>
                </a:r>
                <a14:m>
                  <m:oMath xmlns:m="http://schemas.openxmlformats.org/officeDocument/2006/math">
                    <m:r>
                      <a:rPr lang="sv-SE" sz="29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sv-SE" sz="29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sv-SE" sz="2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900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sv-SE" sz="29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sv-SE" sz="29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sv-SE" sz="29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900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sv-SE" sz="2900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sv-SE" sz="2900" b="1" i="1" smtClean="0">
                        <a:latin typeface="Cambria Math"/>
                      </a:rPr>
                      <m:t>𝒙</m:t>
                    </m:r>
                    <m:r>
                      <a:rPr lang="sv-SE" sz="29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sv-SE" sz="2900" dirty="0"/>
                  <a:t> </a:t>
                </a:r>
                <a:endParaRPr lang="sv-SE" sz="29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v-SE" sz="2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900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sv-SE" sz="29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sv-SE" sz="2900" dirty="0"/>
                  <a:t> is </a:t>
                </a:r>
                <a:r>
                  <a:rPr lang="sv-SE" sz="2900" dirty="0" err="1"/>
                  <a:t>activation</a:t>
                </a:r>
                <a:r>
                  <a:rPr lang="sv-SE" sz="2900" dirty="0"/>
                  <a:t> </a:t>
                </a:r>
                <a:r>
                  <a:rPr lang="sv-SE" sz="2900" dirty="0" err="1"/>
                  <a:t>function</a:t>
                </a:r>
                <a:endParaRPr lang="sv-SE" sz="2900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2900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sv-SE" sz="2900" dirty="0"/>
                  <a:t> is </a:t>
                </a:r>
                <a:r>
                  <a:rPr lang="sv-SE" sz="2900" dirty="0" err="1"/>
                  <a:t>link</a:t>
                </a:r>
                <a:r>
                  <a:rPr lang="sv-SE" sz="2900" dirty="0"/>
                  <a:t> </a:t>
                </a:r>
                <a:r>
                  <a:rPr lang="sv-SE" sz="2900" dirty="0" err="1"/>
                  <a:t>function</a:t>
                </a:r>
                <a:r>
                  <a:rPr lang="sv-SE" sz="2900" dirty="0"/>
                  <a:t> (in principle, </a:t>
                </a:r>
                <a:r>
                  <a:rPr lang="sv-SE" sz="2900" dirty="0" err="1"/>
                  <a:t>arbitrary</a:t>
                </a:r>
                <a:r>
                  <a:rPr lang="sv-SE" sz="2900" dirty="0"/>
                  <a:t>)</a:t>
                </a:r>
              </a:p>
              <a:p>
                <a:endParaRPr lang="sv-SE" sz="3300" dirty="0"/>
              </a:p>
              <a:p>
                <a:r>
                  <a:rPr lang="sv-SE" sz="3300" dirty="0" err="1"/>
                  <a:t>Arbitrary</a:t>
                </a:r>
                <a:r>
                  <a:rPr lang="sv-SE" sz="3300" dirty="0"/>
                  <a:t> </a:t>
                </a:r>
                <a14:m>
                  <m:oMath xmlns:m="http://schemas.openxmlformats.org/officeDocument/2006/math">
                    <m:r>
                      <a:rPr lang="sv-SE" sz="3300" i="1">
                        <a:latin typeface="Cambria Math"/>
                      </a:rPr>
                      <m:t>𝑓</m:t>
                    </m:r>
                  </m:oMath>
                </a14:m>
                <a:r>
                  <a:rPr lang="sv-SE" sz="3300" dirty="0"/>
                  <a:t> </a:t>
                </a:r>
                <a:r>
                  <a:rPr lang="sv-SE" sz="3300" dirty="0" err="1"/>
                  <a:t>will</a:t>
                </a:r>
                <a:r>
                  <a:rPr lang="sv-SE" sz="3300" dirty="0"/>
                  <a:t> </a:t>
                </a:r>
                <a:r>
                  <a:rPr lang="sv-SE" sz="3300" dirty="0" err="1"/>
                  <a:t>lead</a:t>
                </a:r>
                <a:r>
                  <a:rPr lang="sv-SE" sz="3300" dirty="0"/>
                  <a:t> </a:t>
                </a:r>
                <a:r>
                  <a:rPr lang="sv-SE" sz="3300" dirty="0" err="1"/>
                  <a:t>to</a:t>
                </a:r>
                <a:r>
                  <a:rPr lang="sv-SE" sz="3300" dirty="0"/>
                  <a:t> (s – dispersion parameter)</a:t>
                </a:r>
              </a:p>
              <a:p>
                <a:pPr marL="0" indent="0">
                  <a:buNone/>
                </a:pPr>
                <a:endParaRPr lang="sv-SE" sz="26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6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sv-SE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600" b="0" i="1" smtClean="0">
                              <a:latin typeface="Cambria Math"/>
                            </a:rPr>
                            <m:t>𝑦</m:t>
                          </m:r>
                        </m:e>
                        <m:e>
                          <m:r>
                            <a:rPr lang="sv-SE" sz="26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sv-SE" sz="2600" i="1">
                              <a:latin typeface="Cambria Math"/>
                            </a:rPr>
                            <m:t>,</m:t>
                          </m:r>
                          <m:r>
                            <a:rPr lang="sv-SE" sz="26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sv-SE" sz="2600" i="1">
                          <a:latin typeface="Cambria Math"/>
                        </a:rPr>
                        <m:t>=</m:t>
                      </m:r>
                      <m:r>
                        <a:rPr lang="sv-SE" sz="3100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sv-SE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3100" i="1" smtClean="0">
                              <a:latin typeface="Cambria Math"/>
                            </a:rPr>
                            <m:t>𝑦</m:t>
                          </m:r>
                          <m:r>
                            <a:rPr lang="sv-SE" sz="3100" b="0" i="1" smtClean="0">
                              <a:latin typeface="Cambria Math"/>
                            </a:rPr>
                            <m:t>,</m:t>
                          </m:r>
                          <m:r>
                            <a:rPr lang="sv-SE" sz="31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sSup>
                        <m:sSupPr>
                          <m:ctrlPr>
                            <a:rPr lang="sv-SE" sz="3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3100" i="1">
                              <a:latin typeface="Cambria Math"/>
                            </a:rPr>
                            <m:t>𝑔</m:t>
                          </m:r>
                          <m:r>
                            <a:rPr lang="sv-SE" sz="3100" i="1">
                              <a:latin typeface="Cambria Math"/>
                            </a:rPr>
                            <m:t>(</m:t>
                          </m:r>
                          <m:r>
                            <a:rPr lang="sv-SE" sz="3100" b="1" i="1" smtClean="0">
                              <a:latin typeface="Cambria Math"/>
                            </a:rPr>
                            <m:t>𝒘</m:t>
                          </m:r>
                          <m:r>
                            <a:rPr lang="sv-SE" sz="3100" b="0" i="1" smtClean="0">
                              <a:latin typeface="Cambria Math"/>
                            </a:rPr>
                            <m:t>,</m:t>
                          </m:r>
                          <m:r>
                            <a:rPr lang="sv-SE" sz="31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sv-SE" sz="3100" i="1">
                              <a:latin typeface="Cambria Math"/>
                            </a:rPr>
                            <m:t>)</m:t>
                          </m:r>
                          <m:r>
                            <a:rPr lang="sv-SE" sz="31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sv-SE" sz="3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3100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sv-SE" sz="3100" b="1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sv-SE" sz="3100" b="1" i="1">
                                  <a:latin typeface="Cambria Math"/>
                                </a:rPr>
                                <m:t>𝒘</m:t>
                              </m:r>
                              <m:r>
                                <a:rPr lang="sv-SE" sz="3100" b="1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sv-SE" sz="31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sv-SE" sz="3100" b="1" i="1">
                                  <a:latin typeface="Cambria Math"/>
                                </a:rPr>
                                <m:t>)</m:t>
                              </m:r>
                              <m:r>
                                <a:rPr lang="sv-SE" sz="3100" b="0" i="1" smtClean="0">
                                  <a:latin typeface="Cambria Math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sv-SE" sz="3100" b="0" i="1" smtClean="0">
                                  <a:latin typeface="Cambria Math"/>
                                </a:rPr>
                                <m:t>𝑠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sv-SE" b="1" dirty="0"/>
              </a:p>
              <a:p>
                <a:r>
                  <a:rPr lang="sv-SE" dirty="0"/>
                  <a:t>If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sv-SE" dirty="0"/>
                  <a:t> is a </a:t>
                </a:r>
                <a:r>
                  <a:rPr lang="sv-SE" dirty="0" err="1"/>
                  <a:t>canonical</a:t>
                </a:r>
                <a:r>
                  <a:rPr lang="sv-SE" dirty="0"/>
                  <a:t> </a:t>
                </a:r>
                <a:r>
                  <a:rPr lang="sv-SE" dirty="0" err="1"/>
                  <a:t>link</a:t>
                </a:r>
                <a:r>
                  <a:rPr lang="sv-SE" dirty="0"/>
                  <a:t>, </a:t>
                </a:r>
                <a:r>
                  <a:rPr lang="sv-SE" dirty="0" err="1"/>
                  <a:t>then</a:t>
                </a:r>
                <a:r>
                  <a:rPr lang="sv-SE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8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sv-S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i="1">
                              <a:latin typeface="Cambria Math"/>
                            </a:rPr>
                            <m:t>𝑦</m:t>
                          </m:r>
                        </m:e>
                        <m:e>
                          <m:r>
                            <a:rPr lang="sv-SE" sz="2800" i="1">
                              <a:latin typeface="Cambria Math"/>
                            </a:rPr>
                            <m:t>𝑤</m:t>
                          </m:r>
                          <m:r>
                            <a:rPr lang="sv-SE" sz="2800" i="1">
                              <a:latin typeface="Cambria Math"/>
                            </a:rPr>
                            <m:t>,</m:t>
                          </m:r>
                          <m:r>
                            <a:rPr lang="sv-SE" sz="28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sv-SE" sz="2800" i="1">
                          <a:latin typeface="Cambria Math"/>
                        </a:rPr>
                        <m:t>=</m:t>
                      </m:r>
                      <m:r>
                        <a:rPr lang="sv-SE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/>
                            </a:rPr>
                            <m:t>𝑦</m:t>
                          </m:r>
                          <m:r>
                            <a:rPr lang="sv-SE" i="1">
                              <a:latin typeface="Cambria Math"/>
                            </a:rPr>
                            <m:t>,</m:t>
                          </m:r>
                          <m:r>
                            <a:rPr lang="sv-SE" i="1">
                              <a:latin typeface="Cambria Math"/>
                            </a:rPr>
                            <m:t>𝑠</m:t>
                          </m:r>
                        </m:e>
                      </m:d>
                      <m:sSup>
                        <m:s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i="1">
                              <a:latin typeface="Cambria Math"/>
                            </a:rPr>
                            <m:t>𝑔</m:t>
                          </m:r>
                          <m:r>
                            <a:rPr lang="sv-SE" i="1">
                              <a:latin typeface="Cambria Math"/>
                            </a:rPr>
                            <m:t>(</m:t>
                          </m:r>
                          <m:r>
                            <a:rPr lang="sv-SE" b="1" i="1">
                              <a:latin typeface="Cambria Math"/>
                            </a:rPr>
                            <m:t>𝒘</m:t>
                          </m:r>
                          <m:r>
                            <a:rPr lang="sv-SE" b="1" i="1" smtClean="0">
                              <a:latin typeface="Cambria Math"/>
                            </a:rPr>
                            <m:t>,</m:t>
                          </m:r>
                          <m:r>
                            <a:rPr lang="sv-SE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sv-SE" i="1">
                              <a:latin typeface="Cambria Math"/>
                            </a:rPr>
                            <m:t>)</m:t>
                          </m:r>
                          <m:r>
                            <a:rPr lang="sv-SE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sv-SE" b="1" i="1" smtClean="0"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sv-SE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sv-SE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sv-SE" b="0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sv-SE" i="1">
                                  <a:latin typeface="Cambria Math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sv-SE" i="1">
                                  <a:latin typeface="Cambria Math"/>
                                </a:rPr>
                                <m:t>𝑠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sv-SE" b="1" dirty="0"/>
              </a:p>
              <a:p>
                <a:pPr lvl="1"/>
                <a:endParaRPr lang="sv-SE" dirty="0"/>
              </a:p>
              <a:p>
                <a:endParaRPr lang="sv-S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  <a:blipFill>
                <a:blip r:embed="rId2"/>
                <a:stretch>
                  <a:fillRect l="-1111" t="-267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06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Generalized</a:t>
            </a:r>
            <a:r>
              <a:rPr lang="sv-SE" dirty="0"/>
              <a:t> </a:t>
            </a:r>
            <a:r>
              <a:rPr lang="sv-SE" dirty="0" err="1"/>
              <a:t>linear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842992" cy="4525963"/>
              </a:xfrm>
            </p:spPr>
            <p:txBody>
              <a:bodyPr/>
              <a:lstStyle/>
              <a:p>
                <a:r>
                  <a:rPr lang="sv-SE" sz="2800" dirty="0">
                    <a:sym typeface="Wingdings" panose="05000000000000000000" pitchFamily="2" charset="2"/>
                  </a:rPr>
                  <a:t>Canonical </a:t>
                </a:r>
                <a:r>
                  <a:rPr lang="sv-SE" sz="2800" dirty="0" err="1">
                    <a:sym typeface="Wingdings" panose="05000000000000000000" pitchFamily="2" charset="2"/>
                  </a:rPr>
                  <a:t>links</a:t>
                </a:r>
                <a:r>
                  <a:rPr lang="sv-SE" sz="2800" dirty="0">
                    <a:sym typeface="Wingdings" panose="05000000000000000000" pitchFamily="2" charset="2"/>
                  </a:rPr>
                  <a:t> </a:t>
                </a:r>
                <a:r>
                  <a:rPr lang="sv-SE" sz="2800" dirty="0" err="1">
                    <a:sym typeface="Wingdings" panose="05000000000000000000" pitchFamily="2" charset="2"/>
                  </a:rPr>
                  <a:t>are</a:t>
                </a:r>
                <a:r>
                  <a:rPr lang="sv-SE" sz="2800" dirty="0">
                    <a:sym typeface="Wingdings" panose="05000000000000000000" pitchFamily="2" charset="2"/>
                  </a:rPr>
                  <a:t> </a:t>
                </a:r>
                <a:r>
                  <a:rPr lang="sv-SE" sz="2800" dirty="0" err="1">
                    <a:sym typeface="Wingdings" panose="05000000000000000000" pitchFamily="2" charset="2"/>
                  </a:rPr>
                  <a:t>normally</a:t>
                </a:r>
                <a:r>
                  <a:rPr lang="sv-SE" sz="2800" dirty="0">
                    <a:sym typeface="Wingdings" panose="05000000000000000000" pitchFamily="2" charset="2"/>
                  </a:rPr>
                  <a:t> </a:t>
                </a:r>
                <a:r>
                  <a:rPr lang="sv-SE" sz="2800" dirty="0" err="1">
                    <a:sym typeface="Wingdings" panose="05000000000000000000" pitchFamily="2" charset="2"/>
                  </a:rPr>
                  <a:t>used</a:t>
                </a:r>
                <a:endParaRPr lang="sv-SE" sz="28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sv-SE" sz="2400" dirty="0">
                    <a:sym typeface="Wingdings" panose="05000000000000000000" pitchFamily="2" charset="2"/>
                  </a:rPr>
                  <a:t>MLE </a:t>
                </a:r>
                <a:r>
                  <a:rPr lang="sv-SE" sz="2400" dirty="0" err="1">
                    <a:sym typeface="Wingdings" panose="05000000000000000000" pitchFamily="2" charset="2"/>
                  </a:rPr>
                  <a:t>computations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simplify</a:t>
                </a:r>
                <a:endParaRPr lang="sv-SE" sz="24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sv-SE" sz="2400" dirty="0">
                    <a:sym typeface="Wingdings" panose="05000000000000000000" pitchFamily="2" charset="2"/>
                  </a:rPr>
                  <a:t>MLE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sv-SE" sz="2000" i="1">
                            <a:latin typeface="Cambria Math"/>
                            <a:sym typeface="Wingdings" panose="05000000000000000000" pitchFamily="2" charset="2"/>
                          </a:rPr>
                          <m:t>𝑤</m:t>
                        </m:r>
                      </m:e>
                    </m:acc>
                    <m:r>
                      <a:rPr lang="sv-SE" sz="2000" i="1" dirty="0">
                        <a:latin typeface="Cambria Math"/>
                      </a:rPr>
                      <m:t>=</m:t>
                    </m:r>
                    <m:r>
                      <a:rPr lang="sv-SE" sz="2000" i="1" dirty="0">
                        <a:latin typeface="Cambria Math"/>
                      </a:rPr>
                      <m:t>𝐹</m:t>
                    </m:r>
                    <m:r>
                      <a:rPr lang="sv-SE" sz="2000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sv-SE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sv-SE" sz="2000" i="1" dirty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sv-SE" sz="2000" i="1" dirty="0">
                        <a:latin typeface="Cambria Math"/>
                      </a:rPr>
                      <m:t>𝑌</m:t>
                    </m:r>
                    <m:r>
                      <a:rPr lang="sv-SE" sz="20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sv-SE" sz="2400" dirty="0">
                    <a:sym typeface="Wingdings" panose="05000000000000000000" pitchFamily="2" charset="2"/>
                  </a:rPr>
                  <a:t>  </a:t>
                </a:r>
                <a:r>
                  <a:rPr lang="sv-SE" sz="2400" dirty="0" err="1">
                    <a:sym typeface="Wingdings" panose="05000000000000000000" pitchFamily="2" charset="2"/>
                  </a:rPr>
                  <a:t>computations</a:t>
                </a:r>
                <a:r>
                  <a:rPr lang="sv-SE" sz="2400" dirty="0">
                    <a:sym typeface="Wingdings" panose="05000000000000000000" pitchFamily="2" charset="2"/>
                  </a:rPr>
                  <a:t> do not </a:t>
                </a:r>
                <a:r>
                  <a:rPr lang="sv-SE" sz="2400" dirty="0" err="1">
                    <a:sym typeface="Wingdings" panose="05000000000000000000" pitchFamily="2" charset="2"/>
                  </a:rPr>
                  <a:t>depend</a:t>
                </a:r>
                <a:r>
                  <a:rPr lang="sv-SE" sz="2400" dirty="0">
                    <a:sym typeface="Wingdings" panose="05000000000000000000" pitchFamily="2" charset="2"/>
                  </a:rPr>
                  <a:t> on all data </a:t>
                </a:r>
                <a:r>
                  <a:rPr lang="sv-SE" sz="2400" dirty="0" err="1">
                    <a:sym typeface="Wingdings" panose="05000000000000000000" pitchFamily="2" charset="2"/>
                  </a:rPr>
                  <a:t>but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rather</a:t>
                </a:r>
                <a:r>
                  <a:rPr lang="sv-SE" sz="2400" dirty="0">
                    <a:sym typeface="Wingdings" panose="05000000000000000000" pitchFamily="2" charset="2"/>
                  </a:rPr>
                  <a:t> a </a:t>
                </a:r>
                <a:r>
                  <a:rPr lang="sv-SE" sz="2400" dirty="0" err="1">
                    <a:sym typeface="Wingdings" panose="05000000000000000000" pitchFamily="2" charset="2"/>
                  </a:rPr>
                  <a:t>summary</a:t>
                </a:r>
                <a:r>
                  <a:rPr lang="sv-SE" sz="2400" dirty="0">
                    <a:sym typeface="Wingdings" panose="05000000000000000000" pitchFamily="2" charset="2"/>
                  </a:rPr>
                  <a:t> (</a:t>
                </a:r>
                <a:r>
                  <a:rPr lang="sv-SE" sz="2400" dirty="0" err="1">
                    <a:sym typeface="Wingdings" panose="05000000000000000000" pitchFamily="2" charset="2"/>
                  </a:rPr>
                  <a:t>sufficient</a:t>
                </a:r>
                <a:r>
                  <a:rPr lang="sv-SE" sz="2400" dirty="0">
                    <a:sym typeface="Wingdings" panose="05000000000000000000" pitchFamily="2" charset="2"/>
                  </a:rPr>
                  <a:t> statistics) </a:t>
                </a:r>
                <a:r>
                  <a:rPr lang="sv-SE" sz="2400" dirty="0" err="1">
                    <a:sym typeface="Wingdings" panose="05000000000000000000" pitchFamily="2" charset="2"/>
                  </a:rPr>
                  <a:t>computations</a:t>
                </a:r>
                <a:r>
                  <a:rPr lang="sv-SE" sz="2400" dirty="0">
                    <a:sym typeface="Wingdings" panose="05000000000000000000" pitchFamily="2" charset="2"/>
                  </a:rPr>
                  <a:t> speed </a:t>
                </a:r>
                <a:r>
                  <a:rPr lang="sv-SE" sz="2400" dirty="0" err="1">
                    <a:sym typeface="Wingdings" panose="05000000000000000000" pitchFamily="2" charset="2"/>
                  </a:rPr>
                  <a:t>up</a:t>
                </a:r>
                <a:endParaRPr lang="sv-SE" sz="24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sv-SE" sz="2800" b="1" dirty="0">
                  <a:solidFill>
                    <a:srgbClr val="C0000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sv-SE" sz="2800" b="1" dirty="0" err="1">
                    <a:solidFill>
                      <a:srgbClr val="C00000"/>
                    </a:solidFill>
                    <a:sym typeface="Wingdings" panose="05000000000000000000" pitchFamily="2" charset="2"/>
                  </a:rPr>
                  <a:t>Example</a:t>
                </a:r>
                <a:r>
                  <a:rPr lang="sv-SE" sz="2800" dirty="0">
                    <a:sym typeface="Wingdings" panose="05000000000000000000" pitchFamily="2" charset="2"/>
                  </a:rPr>
                  <a:t>: </a:t>
                </a:r>
                <a:r>
                  <a:rPr lang="sv-SE" sz="2800" dirty="0" err="1">
                    <a:sym typeface="Wingdings" panose="05000000000000000000" pitchFamily="2" charset="2"/>
                  </a:rPr>
                  <a:t>Poisson</a:t>
                </a:r>
                <a:r>
                  <a:rPr lang="sv-SE" sz="2800" dirty="0">
                    <a:sym typeface="Wingdings" panose="05000000000000000000" pitchFamily="2" charset="2"/>
                  </a:rPr>
                  <a:t> regression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sv-SE" sz="2800" b="0" i="1" smtClean="0">
                            <a:latin typeface="Cambria Math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p>
                        <m:r>
                          <a:rPr lang="sv-SE" sz="2800" b="0" i="1" smtClean="0">
                            <a:latin typeface="Cambria Math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sv-SE" sz="2800" b="0" i="1" smtClean="0">
                        <a:latin typeface="Cambria Math"/>
                        <a:sym typeface="Wingdings" panose="05000000000000000000" pitchFamily="2" charset="2"/>
                      </a:rPr>
                      <m:t>(</m:t>
                    </m:r>
                    <m:r>
                      <a:rPr lang="sv-SE" sz="2800" b="0" i="1" smtClean="0">
                        <a:latin typeface="Cambria Math"/>
                        <a:sym typeface="Wingdings" panose="05000000000000000000" pitchFamily="2" charset="2"/>
                      </a:rPr>
                      <m:t>𝜇</m:t>
                    </m:r>
                    <m:r>
                      <a:rPr lang="sv-SE" sz="2800" b="0" i="1" smtClean="0">
                        <a:latin typeface="Cambria Math"/>
                        <a:sym typeface="Wingdings" panose="05000000000000000000" pitchFamily="2" charset="2"/>
                      </a:rPr>
                      <m:t>)=</m:t>
                    </m:r>
                    <m:sSup>
                      <m:sSupPr>
                        <m:ctrlPr>
                          <a:rPr lang="sv-SE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sv-SE" sz="2800" b="0" i="1" smtClean="0">
                            <a:latin typeface="Cambria Math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sv-SE" sz="2800" b="0" i="1" smtClean="0">
                            <a:latin typeface="Cambria Math"/>
                            <a:sym typeface="Wingdings" panose="05000000000000000000" pitchFamily="2" charset="2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sv-SE" sz="2400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sv-SE" sz="2400" b="0" i="1" dirty="0" smtClean="0">
                        <a:latin typeface="Cambria Math"/>
                        <a:sym typeface="Wingdings" panose="05000000000000000000" pitchFamily="2" charset="2"/>
                      </a:rPr>
                      <m:t>𝑌</m:t>
                    </m:r>
                    <m:r>
                      <a:rPr lang="sv-SE" sz="2400" b="0" i="1" dirty="0" smtClean="0">
                        <a:latin typeface="Cambria Math"/>
                        <a:sym typeface="Wingdings" panose="05000000000000000000" pitchFamily="2" charset="2"/>
                      </a:rPr>
                      <m:t>~</m:t>
                    </m:r>
                    <m:r>
                      <a:rPr lang="sv-SE" sz="2400" b="0" i="1" dirty="0" smtClean="0">
                        <a:latin typeface="Cambria Math"/>
                        <a:sym typeface="Wingdings" panose="05000000000000000000" pitchFamily="2" charset="2"/>
                      </a:rPr>
                      <m:t>𝑃𝑜𝑖𝑠𝑠𝑜𝑛</m:t>
                    </m:r>
                    <m:d>
                      <m:dPr>
                        <m:ctrlPr>
                          <a:rPr lang="sv-SE" sz="2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sz="2400" b="1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sv-SE" sz="2400" b="0" i="1" dirty="0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sv-SE" sz="2400" b="1" i="1" dirty="0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sv-SE" sz="2400" b="0" i="1" dirty="0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sv-SE" sz="2400" b="1" i="1" dirty="0" smtClean="0">
                                <a:latin typeface="Cambria Math"/>
                                <a:sym typeface="Wingdings" panose="05000000000000000000" pitchFamily="2" charset="2"/>
                              </a:rPr>
                              <m:t>𝒙</m:t>
                            </m:r>
                          </m:sup>
                        </m:sSup>
                      </m:e>
                    </m:d>
                  </m:oMath>
                </a14:m>
                <a:endParaRPr lang="sv-SE" sz="2400" b="1" dirty="0">
                  <a:sym typeface="Wingdings" panose="05000000000000000000" pitchFamily="2" charset="2"/>
                </a:endParaRPr>
              </a:p>
              <a:p>
                <a:endParaRPr lang="sv-SE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842992" cy="4525963"/>
              </a:xfrm>
              <a:blipFill>
                <a:blip r:embed="rId2"/>
                <a:stretch>
                  <a:fillRect l="-2088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  <p:pic>
        <p:nvPicPr>
          <p:cNvPr id="6" name="Picture 2" descr="http://www.intechopen.com/source/html/38359/media/image3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17032"/>
            <a:ext cx="3698099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43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Generalized</a:t>
            </a:r>
            <a:r>
              <a:rPr lang="sv-SE" dirty="0"/>
              <a:t> </a:t>
            </a:r>
            <a:r>
              <a:rPr lang="sv-SE" dirty="0" err="1"/>
              <a:t>linear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: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400" dirty="0" err="1"/>
              <a:t>Use</a:t>
            </a:r>
            <a:r>
              <a:rPr lang="sv-SE" sz="2400" dirty="0"/>
              <a:t> </a:t>
            </a:r>
            <a:r>
              <a:rPr lang="sv-SE" sz="2400" b="1" dirty="0" err="1"/>
              <a:t>glm</a:t>
            </a:r>
            <a:r>
              <a:rPr lang="sv-SE" sz="2400" dirty="0"/>
              <a:t>(</a:t>
            </a:r>
            <a:r>
              <a:rPr lang="sv-SE" sz="2400" dirty="0" err="1"/>
              <a:t>formula</a:t>
            </a:r>
            <a:r>
              <a:rPr lang="sv-SE" sz="2400" dirty="0"/>
              <a:t>, </a:t>
            </a:r>
            <a:r>
              <a:rPr lang="sv-SE" sz="2400" dirty="0" err="1"/>
              <a:t>family</a:t>
            </a:r>
            <a:r>
              <a:rPr lang="sv-SE" sz="2400" dirty="0"/>
              <a:t>, data) in R</a:t>
            </a:r>
          </a:p>
          <a:p>
            <a:pPr marL="457200" lvl="1" indent="0">
              <a:buNone/>
            </a:pPr>
            <a:endParaRPr lang="sv-SE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39552" y="2183077"/>
            <a:ext cx="4499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solidFill>
                  <a:srgbClr val="C00000"/>
                </a:solidFill>
              </a:rPr>
              <a:t>Example</a:t>
            </a:r>
            <a:r>
              <a:rPr lang="sv-SE" dirty="0"/>
              <a:t>: Daily Stock </a:t>
            </a:r>
            <a:r>
              <a:rPr lang="sv-SE" dirty="0" err="1"/>
              <a:t>prices</a:t>
            </a:r>
            <a:r>
              <a:rPr lang="sv-SE" dirty="0"/>
              <a:t> NASDAQ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err="1"/>
              <a:t>Open</a:t>
            </a:r>
            <a:endParaRPr lang="sv-S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err="1"/>
              <a:t>High</a:t>
            </a:r>
            <a:r>
              <a:rPr lang="sv-SE" dirty="0"/>
              <a:t> (</a:t>
            </a:r>
            <a:r>
              <a:rPr lang="sv-SE" dirty="0" err="1"/>
              <a:t>within</a:t>
            </a:r>
            <a:r>
              <a:rPr lang="sv-SE" dirty="0"/>
              <a:t> </a:t>
            </a:r>
            <a:r>
              <a:rPr lang="sv-SE" dirty="0" err="1"/>
              <a:t>day</a:t>
            </a:r>
            <a:r>
              <a:rPr lang="sv-SE" dirty="0"/>
              <a:t>)</a:t>
            </a:r>
          </a:p>
          <a:p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Try </a:t>
            </a:r>
            <a:r>
              <a:rPr lang="sv-SE" dirty="0" err="1"/>
              <a:t>to</a:t>
            </a:r>
            <a:r>
              <a:rPr lang="sv-SE" dirty="0"/>
              <a:t> fit </a:t>
            </a:r>
            <a:r>
              <a:rPr lang="sv-SE" dirty="0" err="1"/>
              <a:t>usual</a:t>
            </a:r>
            <a:r>
              <a:rPr lang="sv-SE" dirty="0"/>
              <a:t> </a:t>
            </a:r>
            <a:r>
              <a:rPr lang="sv-SE" dirty="0" err="1"/>
              <a:t>linear</a:t>
            </a:r>
            <a:r>
              <a:rPr lang="sv-SE" dirty="0"/>
              <a:t> regression, </a:t>
            </a:r>
            <a:r>
              <a:rPr lang="sv-SE" dirty="0" err="1"/>
              <a:t>study</a:t>
            </a:r>
            <a:r>
              <a:rPr lang="sv-SE" dirty="0"/>
              <a:t> histogram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residuals</a:t>
            </a:r>
            <a:endParaRPr lang="sv-SE" dirty="0"/>
          </a:p>
        </p:txBody>
      </p:sp>
      <p:pic>
        <p:nvPicPr>
          <p:cNvPr id="543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700808"/>
            <a:ext cx="2532231" cy="1972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3933057"/>
            <a:ext cx="2884368" cy="2468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 descr="Probability density plots of gamma distributi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829" y="4509119"/>
            <a:ext cx="2658892" cy="199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12160" y="4077072"/>
            <a:ext cx="2595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Gamma distribution: </a:t>
            </a:r>
            <a:r>
              <a:rPr lang="sv-SE" sz="1400" dirty="0" err="1"/>
              <a:t>Wikipedia</a:t>
            </a:r>
            <a:endParaRPr lang="sv-SE" sz="1400" dirty="0"/>
          </a:p>
        </p:txBody>
      </p:sp>
    </p:spTree>
    <p:extLst>
      <p:ext uri="{BB962C8B-B14F-4D97-AF65-F5344CB8AC3E}">
        <p14:creationId xmlns:p14="http://schemas.microsoft.com/office/powerpoint/2010/main" val="1270337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Least</a:t>
            </a:r>
            <a:r>
              <a:rPr lang="sv-SE" dirty="0"/>
              <a:t> absolute deviation regression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7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Platshållare för innehåll 7">
                <a:extLst>
                  <a:ext uri="{FF2B5EF4-FFF2-40B4-BE49-F238E27FC236}">
                    <a16:creationId xmlns:a16="http://schemas.microsoft.com/office/drawing/2014/main" id="{CFFAF1A1-8764-4D84-BF63-BD25DB12EC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00808"/>
                <a:ext cx="4474840" cy="4525963"/>
              </a:xfrm>
            </p:spPr>
            <p:txBody>
              <a:bodyPr/>
              <a:lstStyle/>
              <a:p>
                <a:r>
                  <a:rPr lang="sv-SE" sz="2400" dirty="0"/>
                  <a:t>Model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𝐿𝑎𝑝𝑙𝑎𝑐𝑒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sv-SE" sz="2400" b="0" dirty="0"/>
              </a:p>
              <a:p>
                <a:pPr lvl="1"/>
                <a:r>
                  <a:rPr lang="sv-SE" sz="2000" dirty="0" err="1"/>
                  <a:t>Member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</a:t>
                </a:r>
                <a:r>
                  <a:rPr lang="sv-SE" sz="2000" dirty="0" err="1"/>
                  <a:t>exponential</a:t>
                </a:r>
                <a:r>
                  <a:rPr lang="sv-SE" sz="2000" dirty="0"/>
                  <a:t> </a:t>
                </a:r>
                <a:r>
                  <a:rPr lang="sv-SE" sz="2000" dirty="0" err="1"/>
                  <a:t>family</a:t>
                </a:r>
                <a:endParaRPr lang="sv-SE" sz="2000" dirty="0"/>
              </a:p>
              <a:p>
                <a:r>
                  <a:rPr lang="sv-SE" sz="2400" dirty="0" err="1"/>
                  <a:t>Equivalent</a:t>
                </a:r>
                <a:r>
                  <a:rPr lang="sv-SE" sz="2400" dirty="0"/>
                  <a:t> to </a:t>
                </a:r>
                <a:r>
                  <a:rPr lang="sv-SE" sz="2400" dirty="0" err="1"/>
                  <a:t>minimizing</a:t>
                </a:r>
                <a:r>
                  <a:rPr lang="sv-SE" sz="2400" dirty="0"/>
                  <a:t> </a:t>
                </a:r>
                <a:r>
                  <a:rPr lang="sv-SE" sz="2400" dirty="0" err="1"/>
                  <a:t>sum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absolute deviations</a:t>
                </a:r>
              </a:p>
              <a:p>
                <a:endParaRPr lang="sv-SE" sz="2400" dirty="0"/>
              </a:p>
              <a:p>
                <a:r>
                  <a:rPr lang="sv-SE" sz="2400" dirty="0" err="1"/>
                  <a:t>Properties</a:t>
                </a:r>
                <a:endParaRPr lang="sv-SE" sz="2400" dirty="0"/>
              </a:p>
              <a:p>
                <a:pPr lvl="1"/>
                <a:r>
                  <a:rPr lang="sv-SE" sz="2000" dirty="0"/>
                  <a:t>Robust to </a:t>
                </a:r>
                <a:r>
                  <a:rPr lang="sv-SE" sz="2000" dirty="0" err="1"/>
                  <a:t>outliers</a:t>
                </a:r>
                <a:endParaRPr lang="sv-SE" sz="2000" dirty="0"/>
              </a:p>
              <a:p>
                <a:pPr lvl="1"/>
                <a:r>
                  <a:rPr lang="sv-SE" sz="2000" dirty="0"/>
                  <a:t>Sensitive to </a:t>
                </a:r>
                <a:r>
                  <a:rPr lang="sv-SE" sz="2000" dirty="0" err="1"/>
                  <a:t>changes</a:t>
                </a:r>
                <a:r>
                  <a:rPr lang="sv-SE" sz="2000" dirty="0"/>
                  <a:t> in data</a:t>
                </a:r>
              </a:p>
              <a:p>
                <a:pPr lvl="1"/>
                <a:r>
                  <a:rPr lang="sv-SE" sz="2000" dirty="0" err="1"/>
                  <a:t>Multiple</a:t>
                </a:r>
                <a:r>
                  <a:rPr lang="sv-SE" sz="2000" dirty="0"/>
                  <a:t> solutions </a:t>
                </a:r>
                <a:r>
                  <a:rPr lang="sv-SE" sz="2000" dirty="0" err="1"/>
                  <a:t>possible</a:t>
                </a:r>
                <a:endParaRPr lang="sv-SE" sz="2000" dirty="0"/>
              </a:p>
              <a:p>
                <a:pPr marL="457200" lvl="1" indent="0">
                  <a:buNone/>
                </a:pPr>
                <a:endParaRPr lang="sv-SE" sz="2000" dirty="0"/>
              </a:p>
              <a:p>
                <a:pPr marL="400050"/>
                <a:r>
                  <a:rPr lang="sv-SE" sz="2400" dirty="0"/>
                  <a:t>R: </a:t>
                </a:r>
                <a:r>
                  <a:rPr lang="sv-SE" sz="2400" dirty="0" err="1"/>
                  <a:t>package</a:t>
                </a:r>
                <a:r>
                  <a:rPr lang="sv-SE" sz="2400" dirty="0"/>
                  <a:t> </a:t>
                </a:r>
                <a:r>
                  <a:rPr lang="sv-SE" sz="2400" b="1" dirty="0"/>
                  <a:t>L1pack</a:t>
                </a:r>
              </a:p>
              <a:p>
                <a:pPr lvl="1"/>
                <a:endParaRPr lang="sv-SE" sz="2000" dirty="0"/>
              </a:p>
            </p:txBody>
          </p:sp>
        </mc:Choice>
        <mc:Fallback xmlns="">
          <p:sp>
            <p:nvSpPr>
              <p:cNvPr id="8" name="Platshållare för innehåll 7">
                <a:extLst>
                  <a:ext uri="{FF2B5EF4-FFF2-40B4-BE49-F238E27FC236}">
                    <a16:creationId xmlns:a16="http://schemas.microsoft.com/office/drawing/2014/main" id="{CFFAF1A1-8764-4D84-BF63-BD25DB12EC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00808"/>
                <a:ext cx="4474840" cy="4525963"/>
              </a:xfrm>
              <a:blipFill>
                <a:blip r:embed="rId2"/>
                <a:stretch>
                  <a:fillRect l="-1771" t="-1078" b="-53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Bildobjekt 9">
            <a:extLst>
              <a:ext uri="{FF2B5EF4-FFF2-40B4-BE49-F238E27FC236}">
                <a16:creationId xmlns:a16="http://schemas.microsoft.com/office/drawing/2014/main" id="{3C42D610-F207-467F-A20D-075FCCDED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630" y="2059027"/>
            <a:ext cx="4410522" cy="338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0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Probabilistic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Why it is </a:t>
                </a:r>
                <a:r>
                  <a:rPr lang="sv-SE" sz="2400" dirty="0" err="1"/>
                  <a:t>beneficial</a:t>
                </a:r>
                <a:r>
                  <a:rPr lang="sv-SE" sz="2400" dirty="0"/>
                  <a:t> to </a:t>
                </a:r>
                <a:r>
                  <a:rPr lang="sv-SE" sz="2400" dirty="0" err="1"/>
                  <a:t>assume</a:t>
                </a:r>
                <a:r>
                  <a:rPr lang="sv-SE" sz="2400" dirty="0"/>
                  <a:t> a </a:t>
                </a:r>
                <a:r>
                  <a:rPr lang="sv-SE" sz="2400" b="1" dirty="0" err="1"/>
                  <a:t>probabilistic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model</a:t>
                </a:r>
                <a:r>
                  <a:rPr lang="sv-SE" sz="2400" dirty="0"/>
                  <a:t>?</a:t>
                </a:r>
              </a:p>
              <a:p>
                <a:r>
                  <a:rPr lang="en-GB" sz="2400" dirty="0"/>
                  <a:t>A common approach to modelling in CS and engineering: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/>
                        </a:rPr>
                        <m:t>𝑦</m:t>
                      </m:r>
                      <m:r>
                        <a:rPr lang="sv-SE" sz="2400" b="0" i="1" smtClean="0">
                          <a:latin typeface="Cambria Math"/>
                        </a:rPr>
                        <m:t>=</m:t>
                      </m:r>
                      <m:r>
                        <a:rPr lang="sv-SE" sz="2400" b="0" i="1" smtClean="0">
                          <a:latin typeface="Cambria Math"/>
                        </a:rPr>
                        <m:t>𝑓</m:t>
                      </m:r>
                      <m:r>
                        <a:rPr lang="sv-SE" sz="2400" b="0" i="1" smtClean="0">
                          <a:latin typeface="Cambria Math"/>
                        </a:rPr>
                        <m:t>(</m:t>
                      </m:r>
                      <m:r>
                        <a:rPr lang="sv-SE" sz="2400" b="0" i="1" smtClean="0">
                          <a:latin typeface="Cambria Math"/>
                        </a:rPr>
                        <m:t>𝑥</m:t>
                      </m:r>
                      <m:r>
                        <a:rPr lang="sv-SE" sz="2400" b="0" i="1" smtClean="0">
                          <a:latin typeface="Cambria Math"/>
                        </a:rPr>
                        <m:t>,</m:t>
                      </m:r>
                      <m:r>
                        <a:rPr lang="sv-SE" sz="2400" b="0" i="1" smtClean="0">
                          <a:latin typeface="Cambria Math"/>
                        </a:rPr>
                        <m:t>𝑤</m:t>
                      </m:r>
                      <m:r>
                        <a:rPr lang="sv-SE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  <a:p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GB" sz="2400" dirty="0"/>
                  <a:t> is known,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GB" sz="2400" dirty="0"/>
                  <a:t> is unknown</a:t>
                </a:r>
              </a:p>
              <a:p>
                <a:r>
                  <a:rPr lang="en-GB" sz="2400" dirty="0"/>
                  <a:t>Fit model to data with least squares, optimization or ad hoc</a:t>
                </a:r>
                <a:r>
                  <a:rPr lang="en-GB" sz="2400" dirty="0">
                    <a:sym typeface="Wingdings" panose="05000000000000000000" pitchFamily="2" charset="2"/>
                  </a:rPr>
                  <a:t> find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  <a:sym typeface="Wingdings" panose="05000000000000000000" pitchFamily="2" charset="2"/>
                      </a:rPr>
                      <m:t>𝑤</m:t>
                    </m:r>
                  </m:oMath>
                </a14:m>
                <a:endParaRPr lang="en-GB" sz="2400" dirty="0"/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 r="-1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718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Probabilistic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v-SE" sz="2400" dirty="0">
                <a:solidFill>
                  <a:srgbClr val="0070C0"/>
                </a:solidFill>
              </a:rPr>
              <a:t>Arguments </a:t>
            </a:r>
            <a:r>
              <a:rPr lang="sv-SE" sz="2400" dirty="0" err="1">
                <a:solidFill>
                  <a:srgbClr val="0070C0"/>
                </a:solidFill>
              </a:rPr>
              <a:t>against</a:t>
            </a:r>
            <a:r>
              <a:rPr lang="sv-SE" sz="2400" dirty="0">
                <a:solidFill>
                  <a:srgbClr val="0070C0"/>
                </a:solidFill>
              </a:rPr>
              <a:t> </a:t>
            </a:r>
            <a:r>
              <a:rPr lang="sv-SE" sz="2400" dirty="0" err="1">
                <a:solidFill>
                  <a:srgbClr val="0070C0"/>
                </a:solidFill>
              </a:rPr>
              <a:t>deterministic</a:t>
            </a:r>
            <a:r>
              <a:rPr lang="sv-SE" sz="2400" dirty="0">
                <a:solidFill>
                  <a:srgbClr val="0070C0"/>
                </a:solidFill>
              </a:rPr>
              <a:t> </a:t>
            </a:r>
            <a:r>
              <a:rPr lang="sv-SE" sz="2400" dirty="0" err="1">
                <a:solidFill>
                  <a:srgbClr val="0070C0"/>
                </a:solidFill>
              </a:rPr>
              <a:t>models</a:t>
            </a:r>
            <a:r>
              <a:rPr lang="sv-SE" sz="2400" dirty="0"/>
              <a:t>:</a:t>
            </a:r>
          </a:p>
          <a:p>
            <a:r>
              <a:rPr lang="sv-SE" sz="2400" dirty="0"/>
              <a:t>The </a:t>
            </a:r>
            <a:r>
              <a:rPr lang="sv-SE" sz="2400" dirty="0" err="1"/>
              <a:t>model</a:t>
            </a:r>
            <a:r>
              <a:rPr lang="sv-SE" sz="2400" dirty="0"/>
              <a:t> </a:t>
            </a:r>
            <a:r>
              <a:rPr lang="sv-SE" sz="2400" dirty="0" err="1"/>
              <a:t>does</a:t>
            </a:r>
            <a:r>
              <a:rPr lang="sv-SE" sz="2400" dirty="0"/>
              <a:t> not </a:t>
            </a:r>
            <a:r>
              <a:rPr lang="sv-SE" sz="2400" dirty="0" err="1"/>
              <a:t>really</a:t>
            </a:r>
            <a:r>
              <a:rPr lang="sv-SE" sz="2400" dirty="0"/>
              <a:t> </a:t>
            </a:r>
            <a:r>
              <a:rPr lang="sv-SE" sz="2400" dirty="0" err="1"/>
              <a:t>describe</a:t>
            </a:r>
            <a:r>
              <a:rPr lang="sv-SE" sz="2400" dirty="0"/>
              <a:t> </a:t>
            </a:r>
            <a:r>
              <a:rPr lang="sv-SE" sz="2400" dirty="0" err="1"/>
              <a:t>actual</a:t>
            </a:r>
            <a:r>
              <a:rPr lang="sv-SE" sz="2400" dirty="0"/>
              <a:t> data (</a:t>
            </a:r>
            <a:r>
              <a:rPr lang="sv-SE" sz="2400" dirty="0" err="1"/>
              <a:t>error</a:t>
            </a:r>
            <a:r>
              <a:rPr lang="sv-SE" sz="2400" dirty="0"/>
              <a:t> is not </a:t>
            </a:r>
            <a:r>
              <a:rPr lang="sv-SE" sz="2400" dirty="0" err="1"/>
              <a:t>explained</a:t>
            </a:r>
            <a:r>
              <a:rPr lang="sv-SE" sz="2400" dirty="0"/>
              <a:t>)</a:t>
            </a:r>
          </a:p>
          <a:p>
            <a:pPr lvl="1"/>
            <a:r>
              <a:rPr lang="sv-SE" sz="2000" dirty="0"/>
              <a:t>No </a:t>
            </a:r>
            <a:r>
              <a:rPr lang="sv-SE" sz="2000" dirty="0" err="1"/>
              <a:t>difference</a:t>
            </a:r>
            <a:r>
              <a:rPr lang="sv-SE" sz="2000" dirty="0"/>
              <a:t> </a:t>
            </a:r>
            <a:r>
              <a:rPr lang="sv-SE" sz="2000" dirty="0" err="1"/>
              <a:t>between</a:t>
            </a:r>
            <a:r>
              <a:rPr lang="sv-SE" sz="2000" dirty="0"/>
              <a:t> </a:t>
            </a:r>
            <a:r>
              <a:rPr lang="sv-SE" sz="2000" dirty="0" err="1"/>
              <a:t>modelling</a:t>
            </a:r>
            <a:r>
              <a:rPr lang="sv-SE" sz="2000" dirty="0"/>
              <a:t> data A (</a:t>
            </a:r>
            <a:r>
              <a:rPr lang="sv-SE" sz="2000" dirty="0" err="1"/>
              <a:t>Poisson</a:t>
            </a:r>
            <a:r>
              <a:rPr lang="sv-SE" sz="2000" dirty="0"/>
              <a:t>) and B (Normal)</a:t>
            </a:r>
          </a:p>
          <a:p>
            <a:pPr lvl="1"/>
            <a:r>
              <a:rPr lang="sv-SE" sz="2000" dirty="0" err="1"/>
              <a:t>Estimation</a:t>
            </a:r>
            <a:r>
              <a:rPr lang="sv-SE" sz="2000" dirty="0"/>
              <a:t> </a:t>
            </a:r>
            <a:r>
              <a:rPr lang="sv-SE" sz="2000" dirty="0" err="1"/>
              <a:t>strategy</a:t>
            </a:r>
            <a:r>
              <a:rPr lang="sv-SE" sz="2000" dirty="0"/>
              <a:t> for A is not </a:t>
            </a:r>
            <a:r>
              <a:rPr lang="sv-SE" sz="2000" dirty="0" err="1"/>
              <a:t>good</a:t>
            </a:r>
            <a:r>
              <a:rPr lang="sv-SE" sz="2000" dirty="0"/>
              <a:t> for B</a:t>
            </a:r>
          </a:p>
          <a:p>
            <a:r>
              <a:rPr lang="sv-SE" sz="2400" dirty="0"/>
              <a:t>The </a:t>
            </a:r>
            <a:r>
              <a:rPr lang="sv-SE" sz="2400" dirty="0" err="1"/>
              <a:t>model</a:t>
            </a:r>
            <a:r>
              <a:rPr lang="sv-SE" sz="2400" dirty="0"/>
              <a:t> </a:t>
            </a:r>
            <a:r>
              <a:rPr lang="sv-SE" sz="2400" dirty="0" err="1"/>
              <a:t>typically</a:t>
            </a:r>
            <a:r>
              <a:rPr lang="sv-SE" sz="2400" dirty="0"/>
              <a:t> gives a </a:t>
            </a:r>
            <a:r>
              <a:rPr lang="sv-SE" sz="2400" b="1" dirty="0" err="1"/>
              <a:t>deterministic</a:t>
            </a:r>
            <a:r>
              <a:rPr lang="sv-SE" sz="2400" b="1" dirty="0"/>
              <a:t> </a:t>
            </a:r>
            <a:r>
              <a:rPr lang="sv-SE" sz="2400" b="1" dirty="0" err="1"/>
              <a:t>answer</a:t>
            </a:r>
            <a:r>
              <a:rPr lang="sv-SE" sz="2400" dirty="0"/>
              <a:t>, no information </a:t>
            </a:r>
            <a:r>
              <a:rPr lang="sv-SE" sz="2400" dirty="0" err="1"/>
              <a:t>about</a:t>
            </a:r>
            <a:r>
              <a:rPr lang="sv-SE" sz="2400" dirty="0"/>
              <a:t> </a:t>
            </a:r>
            <a:r>
              <a:rPr lang="sv-SE" sz="2400" dirty="0" err="1"/>
              <a:t>uncertainty</a:t>
            </a:r>
            <a:endParaRPr lang="sv-SE" sz="2400" dirty="0"/>
          </a:p>
          <a:p>
            <a:pPr lvl="1"/>
            <a:r>
              <a:rPr lang="sv-SE" sz="2000" dirty="0"/>
              <a:t>”…The </a:t>
            </a:r>
            <a:r>
              <a:rPr lang="sv-SE" sz="2000" dirty="0" err="1"/>
              <a:t>exchange</a:t>
            </a:r>
            <a:r>
              <a:rPr lang="sv-SE" sz="2000" dirty="0"/>
              <a:t> rate </a:t>
            </a:r>
            <a:r>
              <a:rPr lang="sv-SE" sz="2000" dirty="0" err="1"/>
              <a:t>tomorrow</a:t>
            </a:r>
            <a:r>
              <a:rPr lang="sv-SE" sz="2000" dirty="0"/>
              <a:t> </a:t>
            </a:r>
            <a:r>
              <a:rPr lang="sv-SE" sz="2000" dirty="0" err="1"/>
              <a:t>will</a:t>
            </a:r>
            <a:r>
              <a:rPr lang="sv-SE" sz="2000" dirty="0"/>
              <a:t> be 8.22 …”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  <p:pic>
        <p:nvPicPr>
          <p:cNvPr id="5122" name="Picture 2" descr="http://www.intechopen.com/source/html/38359/media/image3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88840"/>
            <a:ext cx="3264765" cy="190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8" descr="http://www.google.se/url?sa=i&amp;source=imgres&amp;cd=&amp;ved=0CAYQjBwwAGoVChMI2qn4kaK1yAIVpphyCh0LrgWN&amp;url=https%3A%2F%2Fupload.wikimedia.org%2Fwikipedia%2Fcommons%2Fthumb%2F3%2F3a%2FLinear_regression.svg%2F400px-Linear_regression.svg.png&amp;psig=AFQjCNESeX5iq4Gjx98Sq3Z9PZJbtC2dCw&amp;ust=1444475886388580"/>
          <p:cNvSpPr>
            <a:spLocks noChangeAspect="1" noChangeArrowheads="1"/>
          </p:cNvSpPr>
          <p:nvPr/>
        </p:nvSpPr>
        <p:spPr bwMode="auto">
          <a:xfrm>
            <a:off x="63500" y="-136525"/>
            <a:ext cx="3810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293096"/>
            <a:ext cx="22193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33790" y="1844824"/>
            <a:ext cx="47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03229" y="4005064"/>
            <a:ext cx="47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B</a:t>
            </a:r>
          </a:p>
        </p:txBody>
      </p:sp>
      <p:pic>
        <p:nvPicPr>
          <p:cNvPr id="5133" name="Picture 13" descr="http://st.depositphotos.com/1037178/2168/v/950/depositphotos_21688709-Smiley-Vector-Illustration---Surprised-Fac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661248"/>
            <a:ext cx="281279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38464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0139FD588BE54283917262912FC268" ma:contentTypeVersion="6" ma:contentTypeDescription="Create a new document." ma:contentTypeScope="" ma:versionID="c529fd89aed1bf49d735ec888ef25acc">
  <xsd:schema xmlns:xsd="http://www.w3.org/2001/XMLSchema" xmlns:xs="http://www.w3.org/2001/XMLSchema" xmlns:p="http://schemas.microsoft.com/office/2006/metadata/properties" xmlns:ns1="http://schemas.microsoft.com/sharepoint/v3" xmlns:ns2="108a5a92-ae9d-4381-85f3-3c746b140ccd" xmlns:ns3="8a43ac29-7517-4eef-8263-50e5e3d65f27" targetNamespace="http://schemas.microsoft.com/office/2006/metadata/properties" ma:root="true" ma:fieldsID="f4d50ce08891c13905be8b06bca1bcba" ns1:_="" ns2:_="" ns3:_="">
    <xsd:import namespace="http://schemas.microsoft.com/sharepoint/v3"/>
    <xsd:import namespace="108a5a92-ae9d-4381-85f3-3c746b140ccd"/>
    <xsd:import namespace="8a43ac29-7517-4eef-8263-50e5e3d65f27"/>
    <xsd:element name="properties">
      <xsd:complexType>
        <xsd:sequence>
          <xsd:element name="documentManagement">
            <xsd:complexType>
              <xsd:all>
                <xsd:element ref="ns2:_lisam_Description" minOccurs="0"/>
                <xsd:element ref="ns3:_lisam_PublishedVersion" minOccurs="0"/>
                <xsd:element ref="ns1:PublishingStartDate" minOccurs="0"/>
                <xsd:element ref="ns1:PublishingExpirationDat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8a5a92-ae9d-4381-85f3-3c746b140ccd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Description" ma:internalName="_lisam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43ac29-7517-4eef-8263-50e5e3d65f27" elementFormDefault="qualified">
    <xsd:import namespace="http://schemas.microsoft.com/office/2006/documentManagement/types"/>
    <xsd:import namespace="http://schemas.microsoft.com/office/infopath/2007/PartnerControls"/>
    <xsd:element name="_lisam_PublishedVersion" ma:index="9" nillable="true" ma:displayName="Published Version" ma:internalName="_lisam_PublishedVersion">
      <xsd:simpleType>
        <xsd:restriction base="dms:Text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Description xmlns="108a5a92-ae9d-4381-85f3-3c746b140ccd" xsi:nil="true"/>
    <PublishingExpirationDate xmlns="http://schemas.microsoft.com/sharepoint/v3" xsi:nil="true"/>
    <_lisam_PublishedVersion xmlns="8a43ac29-7517-4eef-8263-50e5e3d65f27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94BC638-C4FB-4048-8F1C-E3EF7A4561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75A9DE-867A-4DAC-B3E5-E2E9E0644B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08a5a92-ae9d-4381-85f3-3c746b140ccd"/>
    <ds:schemaRef ds:uri="8a43ac29-7517-4eef-8263-50e5e3d65f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750D11-7A23-45B0-93B5-6D0E4FF531EE}">
  <ds:schemaRefs>
    <ds:schemaRef ds:uri="http://schemas.microsoft.com/office/2006/metadata/properties"/>
    <ds:schemaRef ds:uri="http://schemas.microsoft.com/office/infopath/2007/PartnerControls"/>
    <ds:schemaRef ds:uri="108a5a92-ae9d-4381-85f3-3c746b140ccd"/>
    <ds:schemaRef ds:uri="http://schemas.microsoft.com/sharepoint/v3"/>
    <ds:schemaRef ds:uri="8a43ac29-7517-4eef-8263-50e5e3d65f2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24435</TotalTime>
  <Words>2026</Words>
  <Application>Microsoft Office PowerPoint</Application>
  <PresentationFormat>On-screen Show (4:3)</PresentationFormat>
  <Paragraphs>374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Cambria Math</vt:lpstr>
      <vt:lpstr>Consolas</vt:lpstr>
      <vt:lpstr>Cooper Black</vt:lpstr>
      <vt:lpstr>Times New Roman</vt:lpstr>
      <vt:lpstr>Wingdings</vt:lpstr>
      <vt:lpstr>mytheme</vt:lpstr>
      <vt:lpstr>Equation</vt:lpstr>
      <vt:lpstr>Ekvation</vt:lpstr>
      <vt:lpstr>Generalized Linear Models. Uncertainty estimation</vt:lpstr>
      <vt:lpstr>Moving beyond typical distributions</vt:lpstr>
      <vt:lpstr>Exponential family</vt:lpstr>
      <vt:lpstr>Generalized linear models</vt:lpstr>
      <vt:lpstr>Generalized linear models</vt:lpstr>
      <vt:lpstr>Generalized linear model: software</vt:lpstr>
      <vt:lpstr>Least absolute deviation regression</vt:lpstr>
      <vt:lpstr>Probabilistic models</vt:lpstr>
      <vt:lpstr>Probabilistic models</vt:lpstr>
      <vt:lpstr>Probabilistic models</vt:lpstr>
      <vt:lpstr>Uncertainty estimation</vt:lpstr>
      <vt:lpstr>The bootstrap: general principle</vt:lpstr>
      <vt:lpstr>Nonparametric bootstrap</vt:lpstr>
      <vt:lpstr>Nonparametric bootstrap</vt:lpstr>
      <vt:lpstr>Parametric bootstrap</vt:lpstr>
      <vt:lpstr>Uncertainty estimation</vt:lpstr>
      <vt:lpstr>Bootstrap confidence intervals</vt:lpstr>
      <vt:lpstr>Bootstrap: regression context</vt:lpstr>
      <vt:lpstr>Uncertainty estimation</vt:lpstr>
      <vt:lpstr>Bootstrap: regression context</vt:lpstr>
      <vt:lpstr>Confindence intervals in regression</vt:lpstr>
      <vt:lpstr>Confindence intervals in regression</vt:lpstr>
      <vt:lpstr>Bootstrap: R</vt:lpstr>
      <vt:lpstr>Bootstrap: R</vt:lpstr>
      <vt:lpstr>Bootstrap: R</vt:lpstr>
      <vt:lpstr>Bootstrap</vt:lpstr>
      <vt:lpstr>Uncertainty estimation: R</vt:lpstr>
      <vt:lpstr>Prediction bands</vt:lpstr>
      <vt:lpstr>Estimation of the model quality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Oleg</dc:creator>
  <cp:lastModifiedBy>Anubhav Dikshit</cp:lastModifiedBy>
  <cp:revision>490</cp:revision>
  <dcterms:created xsi:type="dcterms:W3CDTF">2008-10-17T08:20:23Z</dcterms:created>
  <dcterms:modified xsi:type="dcterms:W3CDTF">2018-12-01T20:02:05Z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0x010100600139FD588BE54283917262912FC268</vt:lpwstr>
  </property>
</Properties>
</file>