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0"/>
  </p:notesMasterIdLst>
  <p:handoutMasterIdLst>
    <p:handoutMasterId r:id="rId31"/>
  </p:handoutMasterIdLst>
  <p:sldIdLst>
    <p:sldId id="295" r:id="rId2"/>
    <p:sldId id="302" r:id="rId3"/>
    <p:sldId id="303" r:id="rId4"/>
    <p:sldId id="304" r:id="rId5"/>
    <p:sldId id="305" r:id="rId6"/>
    <p:sldId id="315" r:id="rId7"/>
    <p:sldId id="264" r:id="rId8"/>
    <p:sldId id="265" r:id="rId9"/>
    <p:sldId id="267" r:id="rId10"/>
    <p:sldId id="266" r:id="rId11"/>
    <p:sldId id="268" r:id="rId12"/>
    <p:sldId id="269" r:id="rId13"/>
    <p:sldId id="270" r:id="rId14"/>
    <p:sldId id="272" r:id="rId15"/>
    <p:sldId id="273" r:id="rId16"/>
    <p:sldId id="293" r:id="rId17"/>
    <p:sldId id="278" r:id="rId18"/>
    <p:sldId id="279" r:id="rId19"/>
    <p:sldId id="280" r:id="rId20"/>
    <p:sldId id="316" r:id="rId21"/>
    <p:sldId id="306" r:id="rId22"/>
    <p:sldId id="308" r:id="rId23"/>
    <p:sldId id="309" r:id="rId24"/>
    <p:sldId id="310" r:id="rId25"/>
    <p:sldId id="311" r:id="rId26"/>
    <p:sldId id="312" r:id="rId27"/>
    <p:sldId id="313" r:id="rId28"/>
    <p:sldId id="314" r:id="rId2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7A37"/>
    <a:srgbClr val="0099FF"/>
    <a:srgbClr val="000099"/>
    <a:srgbClr val="7F3203"/>
    <a:srgbClr val="C47500"/>
    <a:srgbClr val="FF9900"/>
    <a:srgbClr val="CCE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92" autoAdjust="0"/>
    <p:restoredTop sz="94660"/>
  </p:normalViewPr>
  <p:slideViewPr>
    <p:cSldViewPr>
      <p:cViewPr varScale="1">
        <p:scale>
          <a:sx n="79" d="100"/>
          <a:sy n="79" d="100"/>
        </p:scale>
        <p:origin x="167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62A97BF-89B9-4C05-88CD-518128AEFD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07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4C127A2-F08B-40B5-9D1C-B64FCBB021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513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FA33D0-5543-4DF2-9322-A5207B5A24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C998C-4B79-43EF-8DF3-51E1A5CAFE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6141A-A758-44E4-991A-86004345F5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732A99</a:t>
            </a: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60464-A9F5-4954-92A0-68EB0F89C691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9C9250-33B3-4B57-B930-DABAD0BFF2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732A99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28D8CA0-22CD-4D45-A3CB-BF4CAB30A6E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48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FCD78-5439-41C5-9F35-3AFDB81B04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5CF0A-0B9C-40A9-9B9A-BFD2BD6974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4D2D7-1652-49AE-8835-ACDB9AB8D09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D3F86-AD18-437A-AC5F-D9C9E7C400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2E18DD-C055-400A-9F65-6B433F0645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E0989B-BD83-42FF-8BCE-4767C61C16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BC8A5-D7BD-4974-9761-B68FC40489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09C9250-33B3-4B57-B930-DABAD0BFF2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jpeg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2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4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7" Type="http://schemas.openxmlformats.org/officeDocument/2006/relationships/image" Target="../media/image260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2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jpeg"/><Relationship Id="rId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2a</a:t>
            </a:r>
            <a:br>
              <a:rPr lang="en-US" dirty="0"/>
            </a:br>
            <a:r>
              <a:rPr lang="en-US" sz="2000" dirty="0"/>
              <a:t>block 2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err="1"/>
              <a:t>Splines</a:t>
            </a:r>
            <a:endParaRPr lang="sv-SE" dirty="0"/>
          </a:p>
          <a:p>
            <a:r>
              <a:rPr lang="sv-SE" dirty="0" err="1"/>
              <a:t>Generalized</a:t>
            </a:r>
            <a:r>
              <a:rPr lang="sv-SE" dirty="0"/>
              <a:t> </a:t>
            </a:r>
            <a:r>
              <a:rPr lang="sv-SE" dirty="0" err="1"/>
              <a:t>additive</a:t>
            </a:r>
            <a:r>
              <a:rPr lang="sv-SE" dirty="0"/>
              <a:t> </a:t>
            </a:r>
            <a:r>
              <a:rPr lang="sv-SE" dirty="0" err="1"/>
              <a:t>models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74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eaLnBrk="1" hangingPunct="1"/>
            <a:r>
              <a:rPr lang="en-US" sz="3200" dirty="0"/>
              <a:t>Variance of spline estimators – boundary effects</a:t>
            </a:r>
            <a:endParaRPr lang="ru-RU" sz="3200" dirty="0"/>
          </a:p>
        </p:txBody>
      </p:sp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b="1">
              <a:solidFill>
                <a:srgbClr val="7F3203"/>
              </a:solidFill>
            </a:endParaRPr>
          </a:p>
          <a:p>
            <a:pPr eaLnBrk="1" hangingPunct="1">
              <a:buFontTx/>
              <a:buNone/>
            </a:pPr>
            <a:endParaRPr lang="en-US" b="1"/>
          </a:p>
          <a:p>
            <a:pPr eaLnBrk="1" hangingPunct="1">
              <a:buFontTx/>
              <a:buNone/>
            </a:pPr>
            <a:r>
              <a:rPr lang="en-US" b="1"/>
              <a:t>				INSERT FIG 5.3</a:t>
            </a:r>
            <a:endParaRPr lang="ru-RU" b="1"/>
          </a:p>
        </p:txBody>
      </p:sp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732A99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53F742-3525-42C6-AD6F-1C171593B79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0726" name="Picture 4" descr="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0000">
            <a:off x="1116013" y="1671638"/>
            <a:ext cx="6980237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Fitting smooth functions to data</a:t>
            </a:r>
            <a:endParaRPr lang="ru-RU" dirty="0"/>
          </a:p>
        </p:txBody>
      </p:sp>
      <p:sp>
        <p:nvSpPr>
          <p:cNvPr id="81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Minimize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sv-SE" dirty="0" err="1">
                <a:cs typeface="Arial" charset="0"/>
              </a:rPr>
              <a:t>where</a:t>
            </a:r>
            <a:r>
              <a:rPr lang="sv-SE" dirty="0">
                <a:cs typeface="Arial" charset="0"/>
              </a:rPr>
              <a:t> </a:t>
            </a:r>
            <a:r>
              <a:rPr lang="el-GR" dirty="0">
                <a:cs typeface="Arial" charset="0"/>
              </a:rPr>
              <a:t>λ</a:t>
            </a:r>
            <a:r>
              <a:rPr lang="en-US" dirty="0">
                <a:cs typeface="Arial" charset="0"/>
              </a:rPr>
              <a:t> is </a:t>
            </a:r>
            <a:r>
              <a:rPr lang="en-US" b="1" dirty="0">
                <a:solidFill>
                  <a:srgbClr val="0000FF"/>
                </a:solidFill>
                <a:cs typeface="Arial" charset="0"/>
              </a:rPr>
              <a:t>smoothing parameter</a:t>
            </a:r>
            <a:r>
              <a:rPr lang="en-US" dirty="0">
                <a:cs typeface="Arial" charset="0"/>
              </a:rPr>
              <a:t>.</a:t>
            </a:r>
          </a:p>
          <a:p>
            <a:pPr eaLnBrk="1" hangingPunct="1">
              <a:buFontTx/>
              <a:buNone/>
            </a:pPr>
            <a:endParaRPr lang="en-US" dirty="0"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l-GR" i="1" dirty="0">
                <a:latin typeface="Times New Roman" pitchFamily="18" charset="0"/>
                <a:cs typeface="Arial" charset="0"/>
              </a:rPr>
              <a:t>λ</a:t>
            </a:r>
            <a:r>
              <a:rPr lang="en-US" i="1" dirty="0">
                <a:latin typeface="Times New Roman" pitchFamily="18" charset="0"/>
                <a:cs typeface="Arial" charset="0"/>
              </a:rPr>
              <a:t>=0</a:t>
            </a:r>
            <a:r>
              <a:rPr lang="en-US" dirty="0">
                <a:cs typeface="Arial" charset="0"/>
              </a:rPr>
              <a:t> : any function interpolating data</a:t>
            </a:r>
          </a:p>
          <a:p>
            <a:pPr eaLnBrk="1" hangingPunct="1">
              <a:buFontTx/>
              <a:buNone/>
            </a:pPr>
            <a:r>
              <a:rPr lang="el-GR" i="1" dirty="0">
                <a:latin typeface="Times New Roman" pitchFamily="18" charset="0"/>
                <a:cs typeface="Arial" charset="0"/>
              </a:rPr>
              <a:t>λ</a:t>
            </a:r>
            <a:r>
              <a:rPr lang="en-US" i="1" dirty="0">
                <a:latin typeface="Times New Roman" pitchFamily="18" charset="0"/>
                <a:cs typeface="Arial" charset="0"/>
              </a:rPr>
              <a:t>=+</a:t>
            </a:r>
            <a:r>
              <a:rPr lang="en-US" i="1" dirty="0">
                <a:latin typeface="Times New Roman" pitchFamily="18" charset="0"/>
                <a:cs typeface="Arial" charset="0"/>
                <a:sym typeface="Symbol" pitchFamily="18" charset="2"/>
              </a:rPr>
              <a:t></a:t>
            </a:r>
            <a:r>
              <a:rPr lang="en-US" dirty="0">
                <a:cs typeface="Arial" charset="0"/>
              </a:rPr>
              <a:t> : least squares line fit</a:t>
            </a:r>
            <a:endParaRPr lang="el-GR" dirty="0">
              <a:cs typeface="Arial" charset="0"/>
            </a:endParaRP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732A99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6F7075-BFE8-4D9E-9C83-B112CE0EC9F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19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v-SE"/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962106"/>
              </p:ext>
            </p:extLst>
          </p:nvPr>
        </p:nvGraphicFramePr>
        <p:xfrm>
          <a:off x="1187624" y="2204864"/>
          <a:ext cx="5649912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" name="Equation" r:id="rId3" imgW="2743200" imgH="431640" progId="Equation.3">
                  <p:embed/>
                </p:oleObj>
              </mc:Choice>
              <mc:Fallback>
                <p:oleObj name="Equation" r:id="rId3" imgW="274320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204864"/>
                        <a:ext cx="5649912" cy="881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Optimality of smoothing splines</a:t>
            </a:r>
            <a:endParaRPr lang="ru-RU"/>
          </a:p>
        </p:txBody>
      </p:sp>
      <p:sp>
        <p:nvSpPr>
          <p:cNvPr id="922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function </a:t>
            </a:r>
            <a:r>
              <a:rPr lang="en-US" sz="2400" i="1" dirty="0">
                <a:latin typeface="Times New Roman" pitchFamily="18" charset="0"/>
              </a:rPr>
              <a:t>f</a:t>
            </a:r>
            <a:r>
              <a:rPr lang="en-US" sz="2400" dirty="0"/>
              <a:t> minimizing </a:t>
            </a:r>
            <a:r>
              <a:rPr lang="en-US" sz="2400" i="1" dirty="0">
                <a:latin typeface="Times New Roman" pitchFamily="18" charset="0"/>
              </a:rPr>
              <a:t>RSS</a:t>
            </a:r>
            <a:r>
              <a:rPr lang="en-US" sz="2400" dirty="0"/>
              <a:t> for a given </a:t>
            </a:r>
            <a:r>
              <a:rPr lang="en-US" sz="2400" i="1" dirty="0">
                <a:sym typeface="Symbol" pitchFamily="18" charset="2"/>
              </a:rPr>
              <a:t>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/>
              <a:t>is a natural cubic spline with knots at all unique values of x</a:t>
            </a:r>
            <a:r>
              <a:rPr lang="en-US" sz="2400" baseline="-25000" dirty="0"/>
              <a:t>i</a:t>
            </a:r>
            <a:r>
              <a:rPr lang="en-US" sz="2400" dirty="0"/>
              <a:t> (NOTE: </a:t>
            </a:r>
            <a:r>
              <a:rPr lang="en-US" sz="2400" i="1" dirty="0">
                <a:latin typeface="Times New Roman" pitchFamily="18" charset="0"/>
              </a:rPr>
              <a:t>N</a:t>
            </a:r>
            <a:r>
              <a:rPr lang="en-US" sz="2400" dirty="0"/>
              <a:t> knots!)</a:t>
            </a:r>
          </a:p>
          <a:p>
            <a:endParaRPr lang="en-US" sz="2400" dirty="0"/>
          </a:p>
          <a:p>
            <a:r>
              <a:rPr lang="en-US" sz="2400" dirty="0"/>
              <a:t>Minimizing sum of squares:</a:t>
            </a:r>
          </a:p>
          <a:p>
            <a:pPr eaLnBrk="1" hangingPunct="1">
              <a:buFontTx/>
              <a:buNone/>
            </a:pPr>
            <a:endParaRPr lang="en-US" sz="2400" dirty="0"/>
          </a:p>
          <a:p>
            <a:pPr eaLnBrk="1" hangingPunct="1">
              <a:buFontTx/>
              <a:buNone/>
            </a:pPr>
            <a:endParaRPr lang="en-US" sz="2400" dirty="0"/>
          </a:p>
          <a:p>
            <a:pPr eaLnBrk="1" hangingPunct="1">
              <a:buFontTx/>
              <a:buNone/>
            </a:pPr>
            <a:endParaRPr lang="ru-RU" sz="2400" dirty="0"/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732A99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4BB82B-59B4-4B19-9B00-2DEE3345787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2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v-SE"/>
          </a:p>
        </p:txBody>
      </p:sp>
      <p:sp>
        <p:nvSpPr>
          <p:cNvPr id="922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v-SE"/>
          </a:p>
        </p:txBody>
      </p:sp>
      <p:graphicFrame>
        <p:nvGraphicFramePr>
          <p:cNvPr id="92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63335"/>
              </p:ext>
            </p:extLst>
          </p:nvPr>
        </p:nvGraphicFramePr>
        <p:xfrm>
          <a:off x="2051843" y="3356992"/>
          <a:ext cx="5040313" cy="237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" name="Equation" r:id="rId3" imgW="2743200" imgH="1295280" progId="Equation.3">
                  <p:embed/>
                </p:oleObj>
              </mc:Choice>
              <mc:Fallback>
                <p:oleObj name="Equation" r:id="rId3" imgW="2743200" imgH="12952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843" y="3356992"/>
                        <a:ext cx="5040313" cy="2379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600" dirty="0"/>
              <a:t>A smoothing spline is a linear smoother</a:t>
            </a:r>
            <a:endParaRPr lang="ru-RU" sz="3600" dirty="0"/>
          </a:p>
        </p:txBody>
      </p:sp>
      <p:sp>
        <p:nvSpPr>
          <p:cNvPr id="10246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412875"/>
            <a:ext cx="8785225" cy="4016375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GB" dirty="0"/>
          </a:p>
          <a:p>
            <a:r>
              <a:rPr lang="en-GB" dirty="0"/>
              <a:t>Smoothing spline</a:t>
            </a:r>
          </a:p>
          <a:p>
            <a:pPr eaLnBrk="1" hangingPunct="1">
              <a:buFontTx/>
              <a:buNone/>
            </a:pPr>
            <a:endParaRPr lang="en-GB" dirty="0"/>
          </a:p>
          <a:p>
            <a:pPr eaLnBrk="1" hangingPunct="1">
              <a:buFontTx/>
              <a:buNone/>
            </a:pPr>
            <a:r>
              <a:rPr lang="en-GB" dirty="0"/>
              <a:t>	is a </a:t>
            </a:r>
            <a:r>
              <a:rPr lang="en-GB" b="1" dirty="0">
                <a:solidFill>
                  <a:srgbClr val="0000FF"/>
                </a:solidFill>
              </a:rPr>
              <a:t>linear smoother</a:t>
            </a:r>
            <a:r>
              <a:rPr lang="en-GB" dirty="0"/>
              <a:t>.</a:t>
            </a:r>
          </a:p>
          <a:p>
            <a:pPr eaLnBrk="1" hangingPunct="1">
              <a:buFontTx/>
              <a:buNone/>
            </a:pPr>
            <a:endParaRPr lang="en-GB" dirty="0"/>
          </a:p>
          <a:p>
            <a:r>
              <a:rPr lang="en-GB" dirty="0"/>
              <a:t>Compare with other smoothers, such as linear regression.</a:t>
            </a:r>
          </a:p>
          <a:p>
            <a:pPr eaLnBrk="1" hangingPunct="1">
              <a:buFontTx/>
              <a:buNone/>
            </a:pPr>
            <a:endParaRPr lang="en-GB" dirty="0"/>
          </a:p>
          <a:p>
            <a:pPr eaLnBrk="1" hangingPunct="1">
              <a:buFontTx/>
              <a:buNone/>
            </a:pPr>
            <a:endParaRPr lang="en-GB" dirty="0"/>
          </a:p>
          <a:p>
            <a:pPr eaLnBrk="1" hangingPunct="1">
              <a:buFontTx/>
              <a:buNone/>
            </a:pPr>
            <a:endParaRPr lang="en-GB" dirty="0">
              <a:cs typeface="Arial" charset="0"/>
            </a:endParaRPr>
          </a:p>
          <a:p>
            <a:pPr eaLnBrk="1" hangingPunct="1">
              <a:buFontTx/>
              <a:buNone/>
            </a:pPr>
            <a:endParaRPr lang="el-GR" dirty="0">
              <a:cs typeface="Arial" charset="0"/>
            </a:endParaRPr>
          </a:p>
          <a:p>
            <a:pPr eaLnBrk="1" hangingPunct="1">
              <a:buFontTx/>
              <a:buNone/>
            </a:pPr>
            <a:endParaRPr lang="ru-RU" dirty="0"/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732A99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E5BAF0-44B6-4976-B7F8-7D6BA6E3C33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24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v-SE"/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2339975" y="2420938"/>
          <a:ext cx="31940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name="Формула" r:id="rId3" imgW="1993680" imgH="279360" progId="Equation.3">
                  <p:embed/>
                </p:oleObj>
              </mc:Choice>
              <mc:Fallback>
                <p:oleObj name="Формула" r:id="rId3" imgW="1993680" imgH="2793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420938"/>
                        <a:ext cx="3194050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v-S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Degrees of freedom</a:t>
            </a:r>
            <a:endParaRPr lang="ru-RU" dirty="0"/>
          </a:p>
        </p:txBody>
      </p:sp>
      <p:sp>
        <p:nvSpPr>
          <p:cNvPr id="122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/>
              <a:t>It can be shown that</a:t>
            </a:r>
          </a:p>
          <a:p>
            <a:pPr eaLnBrk="1" hangingPunct="1">
              <a:buFontTx/>
              <a:buNone/>
            </a:pPr>
            <a:endParaRPr lang="en-GB" sz="2400" dirty="0"/>
          </a:p>
          <a:p>
            <a:pPr eaLnBrk="1" hangingPunct="1">
              <a:buFontTx/>
              <a:buNone/>
            </a:pPr>
            <a:r>
              <a:rPr lang="en-GB" sz="2400" dirty="0"/>
              <a:t>where </a:t>
            </a:r>
            <a:r>
              <a:rPr lang="en-GB" sz="2400" b="1" dirty="0">
                <a:latin typeface="Times New Roman" pitchFamily="18" charset="0"/>
              </a:rPr>
              <a:t>K</a:t>
            </a:r>
            <a:r>
              <a:rPr lang="en-GB" sz="2400" dirty="0"/>
              <a:t> is </a:t>
            </a:r>
            <a:r>
              <a:rPr lang="en-GB" sz="2400" b="1" dirty="0">
                <a:solidFill>
                  <a:srgbClr val="0000FF"/>
                </a:solidFill>
              </a:rPr>
              <a:t>penalty matrix</a:t>
            </a:r>
          </a:p>
          <a:p>
            <a:r>
              <a:rPr lang="en-GB" sz="2400" dirty="0"/>
              <a:t>Eigenvalue decomposition of </a:t>
            </a:r>
            <a:r>
              <a:rPr lang="en-GB" sz="2400" b="1" dirty="0">
                <a:latin typeface="Times New Roman" pitchFamily="18" charset="0"/>
              </a:rPr>
              <a:t>K </a:t>
            </a:r>
            <a:r>
              <a:rPr lang="en-GB" sz="2400" dirty="0"/>
              <a:t>:</a:t>
            </a:r>
          </a:p>
          <a:p>
            <a:pPr eaLnBrk="1" hangingPunct="1"/>
            <a:endParaRPr lang="en-GB" sz="2400" dirty="0"/>
          </a:p>
          <a:p>
            <a:pPr eaLnBrk="1" hangingPunct="1"/>
            <a:endParaRPr lang="en-GB" sz="2400" dirty="0"/>
          </a:p>
          <a:p>
            <a:pPr eaLnBrk="1" hangingPunct="1">
              <a:buFontTx/>
              <a:buNone/>
            </a:pPr>
            <a:endParaRPr lang="en-GB" sz="2400" u="sng" dirty="0"/>
          </a:p>
          <a:p>
            <a:pPr eaLnBrk="1" hangingPunct="1">
              <a:buFontTx/>
              <a:buNone/>
            </a:pPr>
            <a:endParaRPr lang="en-GB" sz="2400" u="sng" dirty="0"/>
          </a:p>
          <a:p>
            <a:endParaRPr lang="en-GB" sz="2400" i="1" dirty="0">
              <a:latin typeface="Times New Roman" pitchFamily="18" charset="0"/>
            </a:endParaRPr>
          </a:p>
          <a:p>
            <a:r>
              <a:rPr lang="en-GB" sz="2400" i="1" dirty="0" err="1">
                <a:latin typeface="Times New Roman" pitchFamily="18" charset="0"/>
              </a:rPr>
              <a:t>d</a:t>
            </a:r>
            <a:r>
              <a:rPr lang="en-GB" sz="2400" i="1" baseline="-25000" dirty="0" err="1">
                <a:latin typeface="Times New Roman" pitchFamily="18" charset="0"/>
              </a:rPr>
              <a:t>k</a:t>
            </a:r>
            <a:r>
              <a:rPr lang="en-GB" sz="2400" dirty="0"/>
              <a:t> and </a:t>
            </a:r>
            <a:r>
              <a:rPr lang="en-GB" sz="2400" b="1" dirty="0" err="1">
                <a:latin typeface="Times New Roman" pitchFamily="18" charset="0"/>
              </a:rPr>
              <a:t>u</a:t>
            </a:r>
            <a:r>
              <a:rPr lang="en-GB" sz="2400" baseline="-25000" dirty="0" err="1">
                <a:latin typeface="Times New Roman" pitchFamily="18" charset="0"/>
              </a:rPr>
              <a:t>k</a:t>
            </a:r>
            <a:r>
              <a:rPr lang="en-GB" sz="2400" dirty="0"/>
              <a:t> are eigenvalues and eigenvectors</a:t>
            </a:r>
            <a:endParaRPr lang="ru-RU" sz="2400" b="1" dirty="0">
              <a:latin typeface="Times New Roman" pitchFamily="18" charset="0"/>
            </a:endParaRPr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732A99</a:t>
            </a: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901000-817C-4F7C-BF4B-D30A0C6506F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229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v-SE"/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274784"/>
              </p:ext>
            </p:extLst>
          </p:nvPr>
        </p:nvGraphicFramePr>
        <p:xfrm>
          <a:off x="3779912" y="1974824"/>
          <a:ext cx="201771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2" name="Формула" r:id="rId3" imgW="990170" imgH="253890" progId="Equation.3">
                  <p:embed/>
                </p:oleObj>
              </mc:Choice>
              <mc:Fallback>
                <p:oleObj name="Формула" r:id="rId3" imgW="990170" imgH="25389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1974824"/>
                        <a:ext cx="2017712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v-SE"/>
          </a:p>
        </p:txBody>
      </p:sp>
      <p:graphicFrame>
        <p:nvGraphicFramePr>
          <p:cNvPr id="1229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935554"/>
              </p:ext>
            </p:extLst>
          </p:nvPr>
        </p:nvGraphicFramePr>
        <p:xfrm>
          <a:off x="3124200" y="3955269"/>
          <a:ext cx="2159000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3" name="Формула" r:id="rId5" imgW="1244600" imgH="889000" progId="Equation.3">
                  <p:embed/>
                </p:oleObj>
              </mc:Choice>
              <mc:Fallback>
                <p:oleObj name="Формула" r:id="rId5" imgW="1244600" imgH="889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955269"/>
                        <a:ext cx="2159000" cy="1533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Smoothing splines and shrinkage</a:t>
            </a:r>
            <a:endParaRPr lang="ru-RU"/>
          </a:p>
        </p:txBody>
      </p:sp>
      <p:sp>
        <p:nvSpPr>
          <p:cNvPr id="1331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endParaRPr lang="en-GB" b="1" dirty="0">
              <a:solidFill>
                <a:srgbClr val="7F3203"/>
              </a:solidFill>
            </a:endParaRPr>
          </a:p>
          <a:p>
            <a:pPr eaLnBrk="1" hangingPunct="1">
              <a:buFontTx/>
              <a:buNone/>
            </a:pPr>
            <a:endParaRPr lang="en-GB" b="1" dirty="0">
              <a:solidFill>
                <a:srgbClr val="7F3203"/>
              </a:solidFill>
            </a:endParaRPr>
          </a:p>
          <a:p>
            <a:pPr eaLnBrk="1" hangingPunct="1">
              <a:buFontTx/>
              <a:buNone/>
            </a:pPr>
            <a:endParaRPr lang="en-GB" b="1" dirty="0">
              <a:solidFill>
                <a:srgbClr val="7F3203"/>
              </a:solidFill>
            </a:endParaRPr>
          </a:p>
          <a:p>
            <a:pPr eaLnBrk="1" hangingPunct="1"/>
            <a:r>
              <a:rPr lang="en-GB" dirty="0"/>
              <a:t>Smoothing spline decomposes vector  </a:t>
            </a:r>
            <a:r>
              <a:rPr lang="en-GB" b="1" dirty="0"/>
              <a:t>y</a:t>
            </a:r>
            <a:r>
              <a:rPr lang="en-GB" dirty="0"/>
              <a:t>  with respect to basis of eigenvectors and shrinks respective contributions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The eigenvectors ordered by </a:t>
            </a:r>
            <a:r>
              <a:rPr lang="el-GR" i="1" dirty="0">
                <a:latin typeface="Times New Roman" pitchFamily="18" charset="0"/>
                <a:cs typeface="Arial" charset="0"/>
              </a:rPr>
              <a:t>ρ</a:t>
            </a:r>
            <a:r>
              <a:rPr lang="en-GB" dirty="0">
                <a:cs typeface="Arial" charset="0"/>
              </a:rPr>
              <a:t> increase in complexity. The higher the complexity, the more the contribution is shrunk. </a:t>
            </a:r>
            <a:endParaRPr lang="el-GR" dirty="0">
              <a:cs typeface="Arial" charset="0"/>
            </a:endParaRPr>
          </a:p>
          <a:p>
            <a:pPr eaLnBrk="1" hangingPunct="1"/>
            <a:endParaRPr lang="ru-RU" dirty="0"/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732A99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5D89D2-9762-4348-AFB4-6D23F56D4B4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331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v-SE"/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810043"/>
              </p:ext>
            </p:extLst>
          </p:nvPr>
        </p:nvGraphicFramePr>
        <p:xfrm>
          <a:off x="2433638" y="1844675"/>
          <a:ext cx="297815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7" name="Ekvation" r:id="rId3" imgW="1346040" imgH="431640" progId="Equation.3">
                  <p:embed/>
                </p:oleObj>
              </mc:Choice>
              <mc:Fallback>
                <p:oleObj name="Ekvation" r:id="rId3" imgW="134604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638" y="1844675"/>
                        <a:ext cx="2978150" cy="947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dirty="0"/>
              <a:t>Penalty and degrees of freedom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70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79389" y="1196975"/>
                <a:ext cx="6048796" cy="4824413"/>
              </a:xfrm>
            </p:spPr>
            <p:txBody>
              <a:bodyPr>
                <a:normAutofit fontScale="92500" lnSpcReduction="20000"/>
              </a:bodyPr>
              <a:lstStyle/>
              <a:p>
                <a:pPr eaLnBrk="1" hangingPunct="1"/>
                <a:endParaRPr lang="en-GB" dirty="0"/>
              </a:p>
              <a:p>
                <a:endParaRPr lang="en-GB" i="1" dirty="0">
                  <a:latin typeface="Times New Roman" pitchFamily="18" charset="0"/>
                  <a:cs typeface="Arial" charset="0"/>
                </a:endParaRPr>
              </a:p>
              <a:p>
                <a:r>
                  <a:rPr lang="en-GB" i="1" dirty="0" err="1">
                    <a:latin typeface="Times New Roman" pitchFamily="18" charset="0"/>
                    <a:cs typeface="Arial" charset="0"/>
                  </a:rPr>
                  <a:t>df</a:t>
                </a:r>
                <a:r>
                  <a:rPr lang="el-GR" i="1" baseline="-25000" dirty="0">
                    <a:latin typeface="Times New Roman" pitchFamily="18" charset="0"/>
                    <a:cs typeface="Arial" charset="0"/>
                  </a:rPr>
                  <a:t>λ</a:t>
                </a:r>
                <a:r>
                  <a:rPr lang="en-GB" i="1" dirty="0">
                    <a:latin typeface="Times New Roman" pitchFamily="18" charset="0"/>
                    <a:cs typeface="Arial" charset="0"/>
                  </a:rPr>
                  <a:t> = trace</a:t>
                </a:r>
                <a:r>
                  <a:rPr lang="en-GB" dirty="0">
                    <a:latin typeface="Times New Roman" pitchFamily="18" charset="0"/>
                    <a:cs typeface="Arial" charset="0"/>
                  </a:rPr>
                  <a:t>(</a:t>
                </a:r>
                <a:r>
                  <a:rPr lang="en-GB" b="1" dirty="0">
                    <a:latin typeface="Times New Roman" pitchFamily="18" charset="0"/>
                    <a:cs typeface="Arial" charset="0"/>
                  </a:rPr>
                  <a:t>S</a:t>
                </a:r>
                <a:r>
                  <a:rPr lang="el-GR" baseline="-25000" dirty="0">
                    <a:latin typeface="Times New Roman" pitchFamily="18" charset="0"/>
                    <a:cs typeface="Arial" charset="0"/>
                  </a:rPr>
                  <a:t>λ</a:t>
                </a:r>
                <a:r>
                  <a:rPr lang="en-GB" dirty="0">
                    <a:latin typeface="Times New Roman" pitchFamily="18" charset="0"/>
                    <a:cs typeface="Arial" charset="0"/>
                  </a:rPr>
                  <a:t>) </a:t>
                </a:r>
                <a:r>
                  <a:rPr lang="en-GB" dirty="0">
                    <a:latin typeface="Times New Roman" pitchFamily="18" charset="0"/>
                    <a:cs typeface="Arial" charset="0"/>
                    <a:sym typeface="Wingdings" panose="05000000000000000000" pitchFamily="2" charset="2"/>
                  </a:rPr>
                  <a:t></a:t>
                </a:r>
                <a:endParaRPr lang="en-GB" dirty="0">
                  <a:latin typeface="Times New Roman" pitchFamily="18" charset="0"/>
                  <a:cs typeface="Arial" charset="0"/>
                </a:endParaRPr>
              </a:p>
              <a:p>
                <a:pPr eaLnBrk="1" hangingPunct="1"/>
                <a:endParaRPr lang="sv-SE" i="1" dirty="0">
                  <a:latin typeface="Times New Roman" pitchFamily="18" charset="0"/>
                  <a:cs typeface="Arial" charset="0"/>
                </a:endParaRPr>
              </a:p>
              <a:p>
                <a:pPr eaLnBrk="1" hangingPunct="1"/>
                <a:r>
                  <a:rPr lang="el-GR" i="1" dirty="0">
                    <a:latin typeface="Times New Roman" pitchFamily="18" charset="0"/>
                    <a:cs typeface="Arial" charset="0"/>
                  </a:rPr>
                  <a:t>λ</a:t>
                </a:r>
                <a:r>
                  <a:rPr lang="sv-SE" i="1" dirty="0">
                    <a:latin typeface="Times New Roman" pitchFamily="18" charset="0"/>
                    <a:cs typeface="Arial" charset="0"/>
                  </a:rPr>
                  <a:t> </a:t>
                </a:r>
                <a:r>
                  <a:rPr lang="sv-SE" dirty="0" err="1">
                    <a:latin typeface="Times New Roman" pitchFamily="18" charset="0"/>
                    <a:cs typeface="Arial" charset="0"/>
                  </a:rPr>
                  <a:t>increase</a:t>
                </a:r>
                <a:r>
                  <a:rPr lang="sv-SE" i="1" dirty="0">
                    <a:latin typeface="Times New Roman" pitchFamily="18" charset="0"/>
                    <a:cs typeface="Arial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𝑑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𝑓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𝜆</m:t>
                        </m:r>
                      </m:sub>
                    </m:sSub>
                  </m:oMath>
                </a14:m>
                <a:r>
                  <a:rPr lang="en-GB" dirty="0">
                    <a:cs typeface="Arial" charset="0"/>
                  </a:rPr>
                  <a:t> decrease</a:t>
                </a:r>
              </a:p>
              <a:p>
                <a:pPr eaLnBrk="1" hangingPunct="1"/>
                <a:endParaRPr lang="en-GB" dirty="0">
                  <a:cs typeface="Arial" charset="0"/>
                </a:endParaRPr>
              </a:p>
              <a:p>
                <a:pPr eaLnBrk="1" hangingPunct="1"/>
                <a:r>
                  <a:rPr lang="en-GB" dirty="0">
                    <a:cs typeface="Arial" charset="0"/>
                  </a:rPr>
                  <a:t>higher </a:t>
                </a:r>
                <a:r>
                  <a:rPr lang="el-GR" i="1" dirty="0">
                    <a:latin typeface="Times New Roman" pitchFamily="18" charset="0"/>
                    <a:cs typeface="Arial" charset="0"/>
                  </a:rPr>
                  <a:t>λ</a:t>
                </a:r>
                <a:r>
                  <a:rPr lang="sv-SE" i="1" dirty="0">
                    <a:latin typeface="Times New Roman" pitchFamily="18" charset="0"/>
                    <a:cs typeface="Arial" charset="0"/>
                  </a:rPr>
                  <a:t> </a:t>
                </a:r>
                <a:r>
                  <a:rPr lang="sv-SE" i="1" dirty="0">
                    <a:latin typeface="Times New Roman" pitchFamily="18" charset="0"/>
                    <a:cs typeface="Arial" charset="0"/>
                    <a:sym typeface="Wingdings" panose="05000000000000000000" pitchFamily="2" charset="2"/>
                  </a:rPr>
                  <a:t> </a:t>
                </a:r>
                <a:r>
                  <a:rPr lang="en-GB" dirty="0">
                    <a:cs typeface="Arial" charset="0"/>
                  </a:rPr>
                  <a:t>higher penalization.</a:t>
                </a:r>
              </a:p>
              <a:p>
                <a:pPr eaLnBrk="1" hangingPunct="1"/>
                <a:endParaRPr lang="en-GB" dirty="0">
                  <a:cs typeface="Arial" charset="0"/>
                </a:endParaRPr>
              </a:p>
              <a:p>
                <a:pPr eaLnBrk="1" hangingPunct="1"/>
                <a:r>
                  <a:rPr lang="en-GB" dirty="0">
                    <a:cs typeface="Arial" charset="0"/>
                  </a:rPr>
                  <a:t>Smoother matrix is has banded nature </a:t>
                </a:r>
                <a:r>
                  <a:rPr lang="en-GB" dirty="0">
                    <a:cs typeface="Arial" charset="0"/>
                    <a:sym typeface="Wingdings" panose="05000000000000000000" pitchFamily="2" charset="2"/>
                  </a:rPr>
                  <a:t></a:t>
                </a:r>
                <a:r>
                  <a:rPr lang="en-GB" dirty="0">
                    <a:cs typeface="Arial" charset="0"/>
                  </a:rPr>
                  <a:t> local fitting method</a:t>
                </a:r>
              </a:p>
              <a:p>
                <a:pPr marL="0" indent="0" eaLnBrk="1" hangingPunct="1">
                  <a:buNone/>
                </a:pPr>
                <a:r>
                  <a:rPr lang="en-GB" dirty="0">
                    <a:cs typeface="Arial" charset="0"/>
                  </a:rPr>
                  <a:t>                                                                     </a:t>
                </a:r>
              </a:p>
              <a:p>
                <a:pPr eaLnBrk="1" hangingPunct="1">
                  <a:buFontTx/>
                  <a:buNone/>
                </a:pPr>
                <a:r>
                  <a:rPr lang="sv-SE" dirty="0">
                    <a:cs typeface="Arial" charset="0"/>
                  </a:rPr>
                  <a:t>	</a:t>
                </a:r>
                <a:endParaRPr lang="el-GR" dirty="0">
                  <a:cs typeface="Arial" charset="0"/>
                </a:endParaRPr>
              </a:p>
            </p:txBody>
          </p:sp>
        </mc:Choice>
        <mc:Fallback xmlns="">
          <p:sp>
            <p:nvSpPr>
              <p:cNvPr id="112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389" y="1196975"/>
                <a:ext cx="6048796" cy="4824413"/>
              </a:xfrm>
              <a:blipFill>
                <a:blip r:embed="rId3"/>
                <a:stretch>
                  <a:fillRect l="-151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732A99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F50BAD-238D-482C-8A82-0CF4A2A487D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127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v-SE"/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679195"/>
              </p:ext>
            </p:extLst>
          </p:nvPr>
        </p:nvGraphicFramePr>
        <p:xfrm>
          <a:off x="3124200" y="1752600"/>
          <a:ext cx="185737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" name="Ekvation" r:id="rId4" imgW="1028520" imgH="444240" progId="Equation.3">
                  <p:embed/>
                </p:oleObj>
              </mc:Choice>
              <mc:Fallback>
                <p:oleObj name="Ekvation" r:id="rId4" imgW="102852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752600"/>
                        <a:ext cx="1857375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72" name="Picture 6" descr="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60232" y="2423318"/>
            <a:ext cx="2203450" cy="241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eaLnBrk="1" hangingPunct="1"/>
            <a:r>
              <a:rPr lang="en-GB" sz="3200" dirty="0"/>
              <a:t>Automated selection of smoothing parameters</a:t>
            </a:r>
            <a:endParaRPr lang="ru-RU" sz="3200" dirty="0"/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b="1" dirty="0">
                <a:solidFill>
                  <a:srgbClr val="7F3203"/>
                </a:solidFill>
              </a:rPr>
              <a:t>What can be selected:</a:t>
            </a:r>
          </a:p>
          <a:p>
            <a:pPr eaLnBrk="1" hangingPunct="1">
              <a:buFontTx/>
              <a:buNone/>
            </a:pPr>
            <a:endParaRPr lang="en-GB" dirty="0">
              <a:solidFill>
                <a:srgbClr val="7F3203"/>
              </a:solidFill>
            </a:endParaRPr>
          </a:p>
          <a:p>
            <a:pPr eaLnBrk="1" hangingPunct="1">
              <a:buFontTx/>
              <a:buNone/>
            </a:pPr>
            <a:r>
              <a:rPr lang="en-GB" dirty="0">
                <a:solidFill>
                  <a:srgbClr val="7F3203"/>
                </a:solidFill>
              </a:rPr>
              <a:t>Regression splines</a:t>
            </a:r>
          </a:p>
          <a:p>
            <a:pPr eaLnBrk="1" hangingPunct="1"/>
            <a:r>
              <a:rPr lang="en-GB" dirty="0"/>
              <a:t>Degree of spline</a:t>
            </a:r>
          </a:p>
          <a:p>
            <a:pPr eaLnBrk="1" hangingPunct="1"/>
            <a:r>
              <a:rPr lang="en-GB" dirty="0"/>
              <a:t>Placement of knots</a:t>
            </a:r>
          </a:p>
          <a:p>
            <a:pPr eaLnBrk="1" hangingPunct="1">
              <a:buFontTx/>
              <a:buNone/>
            </a:pPr>
            <a:endParaRPr lang="en-GB" dirty="0">
              <a:solidFill>
                <a:srgbClr val="006600"/>
              </a:solidFill>
            </a:endParaRPr>
          </a:p>
          <a:p>
            <a:pPr eaLnBrk="1" hangingPunct="1">
              <a:buFontTx/>
              <a:buNone/>
            </a:pPr>
            <a:r>
              <a:rPr lang="en-GB" dirty="0">
                <a:solidFill>
                  <a:srgbClr val="006600"/>
                </a:solidFill>
              </a:rPr>
              <a:t>Smoothing spline</a:t>
            </a:r>
          </a:p>
          <a:p>
            <a:pPr eaLnBrk="1" hangingPunct="1"/>
            <a:r>
              <a:rPr lang="en-GB" dirty="0"/>
              <a:t>Penalization parameter</a:t>
            </a:r>
            <a:endParaRPr lang="ru-RU" dirty="0"/>
          </a:p>
        </p:txBody>
      </p:sp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732A99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5A2917-5774-4F25-A6AA-F16F44A3C90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eaLnBrk="1" hangingPunct="1"/>
            <a:r>
              <a:rPr lang="en-GB" sz="3200" dirty="0"/>
              <a:t>Automated selection of smoothing parameters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6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buFontTx/>
                  <a:buNone/>
                </a:pPr>
                <a:r>
                  <a:rPr lang="en-GB" dirty="0">
                    <a:cs typeface="Arial" charset="0"/>
                  </a:rPr>
                  <a:t>				</a:t>
                </a:r>
              </a:p>
              <a:p>
                <a:pPr eaLnBrk="1" hangingPunct="1">
                  <a:buFontTx/>
                  <a:buNone/>
                </a:pPr>
                <a:endParaRPr lang="en-GB" dirty="0">
                  <a:cs typeface="Arial" charset="0"/>
                </a:endParaRPr>
              </a:p>
              <a:p>
                <a:pPr eaLnBrk="1" hangingPunct="1"/>
                <a:r>
                  <a:rPr lang="en-GB" dirty="0">
                    <a:cs typeface="Arial" charset="0"/>
                  </a:rPr>
                  <a:t>Use either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  <a:cs typeface="Arial" charset="0"/>
                      </a:rPr>
                      <m:t>𝑑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  <a:cs typeface="Arial" charset="0"/>
                          </a:rPr>
                          <m:t>𝑓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  <a:cs typeface="Arial" charset="0"/>
                          </a:rPr>
                          <m:t>𝜆</m:t>
                        </m:r>
                      </m:sub>
                    </m:sSub>
                  </m:oMath>
                </a14:m>
                <a:r>
                  <a:rPr lang="en-GB" dirty="0">
                    <a:cs typeface="Arial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  <a:cs typeface="Arial" charset="0"/>
                      </a:rPr>
                      <m:t>𝜆</m:t>
                    </m:r>
                  </m:oMath>
                </a14:m>
                <a:endParaRPr lang="en-GB" dirty="0">
                  <a:cs typeface="Arial" charset="0"/>
                </a:endParaRPr>
              </a:p>
              <a:p>
                <a:pPr lvl="1"/>
                <a:r>
                  <a:rPr lang="en-GB" dirty="0">
                    <a:cs typeface="Arial" charset="0"/>
                  </a:rPr>
                  <a:t>Given </a:t>
                </a:r>
                <a:r>
                  <a:rPr lang="en-GB" i="1" dirty="0" err="1">
                    <a:latin typeface="Times New Roman" pitchFamily="18" charset="0"/>
                    <a:cs typeface="Arial" charset="0"/>
                  </a:rPr>
                  <a:t>df</a:t>
                </a:r>
                <a:r>
                  <a:rPr lang="el-GR" i="1" baseline="-25000" dirty="0">
                    <a:latin typeface="Times New Roman" pitchFamily="18" charset="0"/>
                    <a:cs typeface="Arial" charset="0"/>
                  </a:rPr>
                  <a:t>λ</a:t>
                </a:r>
                <a:r>
                  <a:rPr lang="en-GB" dirty="0">
                    <a:cs typeface="Arial" charset="0"/>
                  </a:rPr>
                  <a:t> </a:t>
                </a:r>
                <a:r>
                  <a:rPr lang="en-GB" dirty="0">
                    <a:cs typeface="Arial" charset="0"/>
                    <a:sym typeface="Wingdings" panose="05000000000000000000" pitchFamily="2" charset="2"/>
                  </a:rPr>
                  <a:t>solve </a:t>
                </a:r>
                <a:r>
                  <a:rPr lang="en-GB" dirty="0" err="1">
                    <a:cs typeface="Arial" charset="0"/>
                    <a:sym typeface="Wingdings" panose="05000000000000000000" pitchFamily="2" charset="2"/>
                  </a:rPr>
                  <a:t>equationfind</a:t>
                </a:r>
                <a:r>
                  <a:rPr lang="en-GB" dirty="0">
                    <a:cs typeface="Arial" charset="0"/>
                  </a:rPr>
                  <a:t> </a:t>
                </a:r>
                <a:r>
                  <a:rPr lang="en-GB" i="1" dirty="0">
                    <a:cs typeface="Arial" charset="0"/>
                  </a:rPr>
                  <a:t>λ</a:t>
                </a:r>
              </a:p>
              <a:p>
                <a:pPr lvl="1"/>
                <a:endParaRPr lang="en-GB" dirty="0">
                  <a:cs typeface="Arial" charset="0"/>
                </a:endParaRPr>
              </a:p>
              <a:p>
                <a:pPr eaLnBrk="1" hangingPunct="1"/>
                <a:r>
                  <a:rPr lang="sv-SE" dirty="0" err="1"/>
                  <a:t>Use</a:t>
                </a:r>
                <a:r>
                  <a:rPr lang="sv-SE" dirty="0"/>
                  <a:t> </a:t>
                </a:r>
                <a:r>
                  <a:rPr lang="sv-SE" dirty="0" err="1"/>
                  <a:t>holdout</a:t>
                </a:r>
                <a:r>
                  <a:rPr lang="sv-SE" dirty="0"/>
                  <a:t> </a:t>
                </a:r>
                <a:r>
                  <a:rPr lang="sv-SE" dirty="0" err="1"/>
                  <a:t>principle</a:t>
                </a:r>
                <a:r>
                  <a:rPr lang="sv-SE" dirty="0"/>
                  <a:t> or cross </a:t>
                </a:r>
                <a:r>
                  <a:rPr lang="sv-SE" dirty="0" err="1"/>
                  <a:t>validation</a:t>
                </a:r>
                <a:r>
                  <a:rPr lang="sv-SE" dirty="0"/>
                  <a:t> for parameter </a:t>
                </a:r>
                <a:r>
                  <a:rPr lang="sv-SE" dirty="0" err="1"/>
                  <a:t>tuning</a:t>
                </a:r>
                <a:endParaRPr lang="ru-RU" dirty="0"/>
              </a:p>
            </p:txBody>
          </p:sp>
        </mc:Choice>
        <mc:Fallback xmlns="">
          <p:sp>
            <p:nvSpPr>
              <p:cNvPr id="1536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732A99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D50A36-D861-472B-A53A-D9990252C8D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536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v-SE"/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448258"/>
              </p:ext>
            </p:extLst>
          </p:nvPr>
        </p:nvGraphicFramePr>
        <p:xfrm>
          <a:off x="2483768" y="1772816"/>
          <a:ext cx="285115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5" name="Формула" r:id="rId4" imgW="1739880" imgH="444240" progId="Equation.3">
                  <p:embed/>
                </p:oleObj>
              </mc:Choice>
              <mc:Fallback>
                <p:oleObj name="Формула" r:id="rId4" imgW="173988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772816"/>
                        <a:ext cx="2851150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556791"/>
            <a:ext cx="8317681" cy="4569371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endParaRPr lang="en-GB" sz="2400" dirty="0"/>
          </a:p>
          <a:p>
            <a:pPr eaLnBrk="1" hangingPunct="1">
              <a:buFontTx/>
              <a:buNone/>
            </a:pPr>
            <a:r>
              <a:rPr lang="en-GB" sz="2400" dirty="0"/>
              <a:t>							INSERT FIG. 5.9</a:t>
            </a:r>
          </a:p>
          <a:p>
            <a:r>
              <a:rPr lang="en-GB" sz="2400" dirty="0"/>
              <a:t>Bias-variance </a:t>
            </a:r>
            <a:r>
              <a:rPr lang="en-GB" sz="2400" dirty="0" err="1"/>
              <a:t>tradeoff</a:t>
            </a:r>
            <a:endParaRPr lang="en-GB" sz="2400" dirty="0"/>
          </a:p>
          <a:p>
            <a:pPr eaLnBrk="1" hangingPunct="1">
              <a:buFontTx/>
              <a:buNone/>
            </a:pPr>
            <a:endParaRPr lang="en-GB" sz="2400" dirty="0"/>
          </a:p>
          <a:p>
            <a:pPr eaLnBrk="1" hangingPunct="1">
              <a:buFontTx/>
              <a:buNone/>
            </a:pPr>
            <a:endParaRPr lang="ru-RU" sz="2400" dirty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eaLnBrk="1" hangingPunct="1"/>
            <a:r>
              <a:rPr lang="en-GB" sz="3200" dirty="0"/>
              <a:t>Automated selection of smoothing parameters</a:t>
            </a:r>
            <a:endParaRPr lang="ru-RU" sz="3200" dirty="0"/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732A99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E27B72-D888-401B-87DD-31A08CFE62D6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6391" name="Picture 8" descr="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647826"/>
            <a:ext cx="4540250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Moving</a:t>
            </a:r>
            <a:r>
              <a:rPr lang="sv-SE" dirty="0"/>
              <a:t> </a:t>
            </a:r>
            <a:r>
              <a:rPr lang="sv-SE" dirty="0" err="1"/>
              <a:t>beyond</a:t>
            </a:r>
            <a:r>
              <a:rPr lang="sv-SE" dirty="0"/>
              <a:t> simple </a:t>
            </a:r>
            <a:r>
              <a:rPr lang="sv-SE" dirty="0" err="1"/>
              <a:t>models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>
            <a:normAutofit fontScale="92500" lnSpcReduction="20000"/>
          </a:bodyPr>
          <a:lstStyle/>
          <a:p>
            <a:r>
              <a:rPr lang="sv-SE" sz="2400" dirty="0" err="1"/>
              <a:t>Sometimes</a:t>
            </a:r>
            <a:r>
              <a:rPr lang="sv-SE" sz="2400" dirty="0"/>
              <a:t> </a:t>
            </a:r>
            <a:r>
              <a:rPr lang="sv-SE" sz="2400" dirty="0" err="1"/>
              <a:t>using</a:t>
            </a:r>
            <a:r>
              <a:rPr lang="sv-SE" sz="2400" dirty="0"/>
              <a:t> simple </a:t>
            </a:r>
            <a:r>
              <a:rPr lang="sv-SE" sz="2400" dirty="0" err="1"/>
              <a:t>models</a:t>
            </a:r>
            <a:r>
              <a:rPr lang="sv-SE" sz="2400" dirty="0"/>
              <a:t> (</a:t>
            </a:r>
            <a:r>
              <a:rPr lang="sv-SE" sz="2400" dirty="0" err="1"/>
              <a:t>linear</a:t>
            </a:r>
            <a:r>
              <a:rPr lang="ru-RU" sz="2400" dirty="0"/>
              <a:t> </a:t>
            </a:r>
            <a:r>
              <a:rPr lang="en-US" sz="2400" dirty="0"/>
              <a:t>regression</a:t>
            </a:r>
            <a:r>
              <a:rPr lang="sv-SE" sz="2400" dirty="0"/>
              <a:t>) is not </a:t>
            </a:r>
            <a:r>
              <a:rPr lang="sv-SE" sz="2400" dirty="0" err="1"/>
              <a:t>enough</a:t>
            </a:r>
            <a:endParaRPr lang="sv-SE" sz="2400" dirty="0"/>
          </a:p>
          <a:p>
            <a:pPr lvl="1"/>
            <a:r>
              <a:rPr lang="sv-SE" sz="2000" dirty="0" err="1"/>
              <a:t>Too</a:t>
            </a:r>
            <a:r>
              <a:rPr lang="sv-SE" sz="2000" dirty="0"/>
              <a:t> simple </a:t>
            </a:r>
            <a:r>
              <a:rPr lang="sv-SE" sz="2000" dirty="0">
                <a:sym typeface="Wingdings" panose="05000000000000000000" pitchFamily="2" charset="2"/>
              </a:rPr>
              <a:t></a:t>
            </a:r>
            <a:r>
              <a:rPr lang="sv-SE" sz="2000" b="1" i="1" dirty="0" err="1">
                <a:solidFill>
                  <a:srgbClr val="00B050"/>
                </a:solidFill>
                <a:sym typeface="Wingdings" panose="05000000000000000000" pitchFamily="2" charset="2"/>
              </a:rPr>
              <a:t>more</a:t>
            </a:r>
            <a:r>
              <a:rPr lang="sv-SE" sz="2000" b="1" i="1" dirty="0">
                <a:solidFill>
                  <a:srgbClr val="00B050"/>
                </a:solidFill>
                <a:sym typeface="Wingdings" panose="05000000000000000000" pitchFamily="2" charset="2"/>
              </a:rPr>
              <a:t> flexible </a:t>
            </a:r>
            <a:r>
              <a:rPr lang="sv-SE" sz="2000" b="1" i="1" dirty="0" err="1">
                <a:solidFill>
                  <a:srgbClr val="00B050"/>
                </a:solidFill>
                <a:sym typeface="Wingdings" panose="05000000000000000000" pitchFamily="2" charset="2"/>
              </a:rPr>
              <a:t>models</a:t>
            </a:r>
            <a:r>
              <a:rPr lang="sv-SE" sz="2000" b="1" i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sv-SE" sz="2000" b="1" i="1" dirty="0" err="1">
                <a:solidFill>
                  <a:srgbClr val="00B050"/>
                </a:solidFill>
                <a:sym typeface="Wingdings" panose="05000000000000000000" pitchFamily="2" charset="2"/>
              </a:rPr>
              <a:t>are</a:t>
            </a:r>
            <a:r>
              <a:rPr lang="sv-SE" sz="2000" b="1" i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sv-SE" sz="2000" b="1" i="1" dirty="0" err="1">
                <a:solidFill>
                  <a:srgbClr val="00B050"/>
                </a:solidFill>
                <a:sym typeface="Wingdings" panose="05000000000000000000" pitchFamily="2" charset="2"/>
              </a:rPr>
              <a:t>needed</a:t>
            </a:r>
            <a:endParaRPr lang="sv-SE" sz="2000" b="1" i="1" dirty="0">
              <a:solidFill>
                <a:srgbClr val="00B050"/>
              </a:solidFill>
            </a:endParaRPr>
          </a:p>
          <a:p>
            <a:pPr lvl="1"/>
            <a:endParaRPr lang="sv-SE" sz="2000" dirty="0"/>
          </a:p>
          <a:p>
            <a:pPr marL="0" indent="0">
              <a:buNone/>
            </a:pPr>
            <a:r>
              <a:rPr lang="sv-SE" sz="2100" dirty="0" err="1">
                <a:solidFill>
                  <a:srgbClr val="C00000"/>
                </a:solidFill>
              </a:rPr>
              <a:t>Example</a:t>
            </a:r>
            <a:r>
              <a:rPr lang="sv-SE" sz="2100" dirty="0"/>
              <a:t>: Ambient </a:t>
            </a:r>
            <a:r>
              <a:rPr lang="sv-SE" sz="2100" dirty="0" err="1"/>
              <a:t>Assisted</a:t>
            </a:r>
            <a:r>
              <a:rPr lang="sv-SE" sz="2100" dirty="0"/>
              <a:t> </a:t>
            </a:r>
            <a:r>
              <a:rPr lang="sv-SE" sz="2100" dirty="0" err="1"/>
              <a:t>Living</a:t>
            </a:r>
            <a:endParaRPr lang="sv-SE" sz="2100" dirty="0"/>
          </a:p>
          <a:p>
            <a:pPr marL="0" indent="0">
              <a:buNone/>
            </a:pPr>
            <a:endParaRPr lang="sv-SE" sz="2100" dirty="0"/>
          </a:p>
          <a:p>
            <a:r>
              <a:rPr lang="en-US" sz="2100" dirty="0"/>
              <a:t>digitally connected and controlled devices for support of people with special needs</a:t>
            </a:r>
          </a:p>
          <a:p>
            <a:endParaRPr lang="en-US" sz="2100" dirty="0"/>
          </a:p>
          <a:p>
            <a:r>
              <a:rPr lang="en-US" sz="2100" dirty="0"/>
              <a:t>emergency buttons, pressure emergency services with connection to a broader smart home</a:t>
            </a:r>
          </a:p>
          <a:p>
            <a:endParaRPr lang="sv-SE" sz="2400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620" y="1988840"/>
            <a:ext cx="4426906" cy="2881117"/>
          </a:xfrm>
          <a:prstGeom prst="rect">
            <a:avLst/>
          </a:prstGeom>
        </p:spPr>
      </p:pic>
      <p:sp>
        <p:nvSpPr>
          <p:cNvPr id="7" name="Rektangel 6"/>
          <p:cNvSpPr/>
          <p:nvPr/>
        </p:nvSpPr>
        <p:spPr>
          <a:xfrm>
            <a:off x="6019800" y="5007811"/>
            <a:ext cx="4572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600" dirty="0">
                <a:solidFill>
                  <a:schemeClr val="bg1">
                    <a:lumMod val="65000"/>
                  </a:schemeClr>
                </a:solidFill>
              </a:rPr>
              <a:t>https://bstassen.files.wordpress.com/2015/01/aal.png</a:t>
            </a:r>
          </a:p>
        </p:txBody>
      </p:sp>
    </p:spTree>
    <p:extLst>
      <p:ext uri="{BB962C8B-B14F-4D97-AF65-F5344CB8AC3E}">
        <p14:creationId xmlns:p14="http://schemas.microsoft.com/office/powerpoint/2010/main" val="560625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5C3B-BE74-4637-9B84-A5380E0D38AD}" type="slidenum">
              <a:rPr lang="en-US"/>
              <a:pPr/>
              <a:t>20</a:t>
            </a:fld>
            <a:endParaRPr lang="en-US"/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/>
              <a:t>Multidimensional splines</a:t>
            </a:r>
            <a:endParaRPr lang="en-US"/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rgbClr val="00B050"/>
                </a:solidFill>
              </a:rPr>
              <a:t>How to fit data smoothly in higher dimensions?</a:t>
            </a:r>
          </a:p>
          <a:p>
            <a:r>
              <a:rPr lang="en-US" dirty="0"/>
              <a:t>Formulate a new problem</a:t>
            </a:r>
          </a:p>
          <a:p>
            <a:pPr>
              <a:buFontTx/>
              <a:buNone/>
            </a:pPr>
            <a:endParaRPr lang="en-US" dirty="0"/>
          </a:p>
          <a:p>
            <a:r>
              <a:rPr lang="en-US" dirty="0"/>
              <a:t>The solution is </a:t>
            </a:r>
            <a:r>
              <a:rPr lang="en-US" b="1" dirty="0">
                <a:solidFill>
                  <a:srgbClr val="0000FF"/>
                </a:solidFill>
              </a:rPr>
              <a:t>thin-plate splines</a:t>
            </a:r>
          </a:p>
          <a:p>
            <a:endParaRPr lang="en-US" dirty="0">
              <a:cs typeface="Arial" charset="0"/>
            </a:endParaRPr>
          </a:p>
          <a:p>
            <a:r>
              <a:rPr lang="en-US" dirty="0">
                <a:cs typeface="Arial" charset="0"/>
              </a:rPr>
              <a:t>The solution in 2 dimensions is essentially sum of radial basis functions</a:t>
            </a:r>
            <a:endParaRPr lang="el-GR" dirty="0">
              <a:cs typeface="Arial" charset="0"/>
            </a:endParaRP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281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81605" name="Object 5"/>
          <p:cNvGraphicFramePr>
            <a:graphicFrameLocks noChangeAspect="1"/>
          </p:cNvGraphicFramePr>
          <p:nvPr>
            <p:extLst/>
          </p:nvPr>
        </p:nvGraphicFramePr>
        <p:xfrm>
          <a:off x="1619672" y="2564904"/>
          <a:ext cx="3455987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0" name="Equation" r:id="rId3" imgW="1778000" imgH="368300" progId="Equation.3">
                  <p:embed/>
                </p:oleObj>
              </mc:Choice>
              <mc:Fallback>
                <p:oleObj name="Equation" r:id="rId3" imgW="1778000" imgH="368300" progId="Equation.3">
                  <p:embed/>
                  <p:pic>
                    <p:nvPicPr>
                      <p:cNvPr id="2816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564904"/>
                        <a:ext cx="3455987" cy="72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160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81607" name="Object 7"/>
          <p:cNvGraphicFramePr>
            <a:graphicFrameLocks noChangeAspect="1"/>
          </p:cNvGraphicFramePr>
          <p:nvPr/>
        </p:nvGraphicFramePr>
        <p:xfrm>
          <a:off x="2195513" y="5157788"/>
          <a:ext cx="41052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1" name="Equation" r:id="rId5" imgW="2159000" imgH="279400" progId="Equation.3">
                  <p:embed/>
                </p:oleObj>
              </mc:Choice>
              <mc:Fallback>
                <p:oleObj name="Equation" r:id="rId5" imgW="2159000" imgH="279400" progId="Equation.3">
                  <p:embed/>
                  <p:pic>
                    <p:nvPicPr>
                      <p:cNvPr id="2816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157788"/>
                        <a:ext cx="410527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7772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Splines</a:t>
            </a:r>
            <a:r>
              <a:rPr lang="sv-SE" dirty="0"/>
              <a:t>: R </a:t>
            </a:r>
            <a:r>
              <a:rPr lang="sv-SE" dirty="0" err="1"/>
              <a:t>code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400" dirty="0" err="1"/>
              <a:t>Smoothing</a:t>
            </a:r>
            <a:r>
              <a:rPr lang="sv-SE" sz="2400" dirty="0"/>
              <a:t> </a:t>
            </a:r>
            <a:r>
              <a:rPr lang="sv-SE" sz="2400" dirty="0" err="1"/>
              <a:t>splines</a:t>
            </a:r>
            <a:r>
              <a:rPr lang="sv-SE" sz="2400" dirty="0"/>
              <a:t> : </a:t>
            </a:r>
            <a:r>
              <a:rPr lang="sv-SE" sz="2400" dirty="0" err="1"/>
              <a:t>smooth.spline</a:t>
            </a:r>
            <a:r>
              <a:rPr lang="sv-SE" sz="2400" dirty="0"/>
              <a:t>()</a:t>
            </a:r>
          </a:p>
          <a:p>
            <a:r>
              <a:rPr lang="sv-SE" sz="2400" dirty="0" err="1"/>
              <a:t>Natural</a:t>
            </a:r>
            <a:r>
              <a:rPr lang="sv-SE" sz="2400" dirty="0"/>
              <a:t> </a:t>
            </a:r>
            <a:r>
              <a:rPr lang="sv-SE" sz="2400" dirty="0" err="1"/>
              <a:t>clubic</a:t>
            </a:r>
            <a:r>
              <a:rPr lang="sv-SE" sz="2400" dirty="0"/>
              <a:t> </a:t>
            </a:r>
            <a:r>
              <a:rPr lang="sv-SE" sz="2400" dirty="0" err="1"/>
              <a:t>splines</a:t>
            </a:r>
            <a:r>
              <a:rPr lang="sv-SE" sz="2400" dirty="0"/>
              <a:t>: </a:t>
            </a:r>
            <a:r>
              <a:rPr lang="sv-SE" sz="2400" dirty="0" err="1"/>
              <a:t>ns</a:t>
            </a:r>
            <a:r>
              <a:rPr lang="sv-SE" sz="2400" dirty="0"/>
              <a:t>() in </a:t>
            </a:r>
            <a:r>
              <a:rPr lang="sv-SE" sz="2400" b="1" dirty="0" err="1"/>
              <a:t>splines</a:t>
            </a:r>
            <a:endParaRPr lang="sv-SE" sz="2400" b="1" dirty="0"/>
          </a:p>
          <a:p>
            <a:r>
              <a:rPr lang="sv-SE" sz="2400" dirty="0" err="1"/>
              <a:t>Thin</a:t>
            </a:r>
            <a:r>
              <a:rPr lang="sv-SE" sz="2400" dirty="0"/>
              <a:t> </a:t>
            </a:r>
            <a:r>
              <a:rPr lang="sv-SE" sz="2400" dirty="0" err="1"/>
              <a:t>plate</a:t>
            </a:r>
            <a:r>
              <a:rPr lang="sv-SE" sz="2400" dirty="0"/>
              <a:t> </a:t>
            </a:r>
            <a:r>
              <a:rPr lang="sv-SE" sz="2400" dirty="0" err="1"/>
              <a:t>splines</a:t>
            </a:r>
            <a:r>
              <a:rPr lang="sv-SE" sz="2400" dirty="0"/>
              <a:t>: Tps() in </a:t>
            </a:r>
            <a:r>
              <a:rPr lang="sv-SE" sz="2400" b="1" dirty="0" err="1"/>
              <a:t>fields</a:t>
            </a:r>
            <a:endParaRPr lang="sv-SE" sz="2400" b="1" dirty="0"/>
          </a:p>
          <a:p>
            <a:pPr marL="0" indent="0">
              <a:buNone/>
            </a:pPr>
            <a:endParaRPr lang="sv-SE" sz="2400" b="1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Rektangel 5"/>
          <p:cNvSpPr/>
          <p:nvPr/>
        </p:nvSpPr>
        <p:spPr>
          <a:xfrm>
            <a:off x="1979712" y="3128307"/>
            <a:ext cx="61097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600" dirty="0">
                <a:latin typeface="Consolas" panose="020B0609020204030204" pitchFamily="49" charset="0"/>
              </a:rPr>
              <a:t>res1=</a:t>
            </a:r>
            <a:r>
              <a:rPr lang="sv-SE" sz="1600" dirty="0" err="1">
                <a:latin typeface="Consolas" panose="020B0609020204030204" pitchFamily="49" charset="0"/>
              </a:rPr>
              <a:t>smooth.spline</a:t>
            </a:r>
            <a:r>
              <a:rPr lang="sv-SE" sz="1600" dirty="0">
                <a:latin typeface="Consolas" panose="020B0609020204030204" pitchFamily="49" charset="0"/>
              </a:rPr>
              <a:t>(data$Time,data$RSS_anchor2,df=10)</a:t>
            </a:r>
          </a:p>
          <a:p>
            <a:r>
              <a:rPr lang="sv-SE" sz="1600" dirty="0" err="1">
                <a:latin typeface="Consolas" panose="020B0609020204030204" pitchFamily="49" charset="0"/>
              </a:rPr>
              <a:t>predict</a:t>
            </a:r>
            <a:r>
              <a:rPr lang="sv-SE" sz="1600" dirty="0">
                <a:latin typeface="Consolas" panose="020B0609020204030204" pitchFamily="49" charset="0"/>
              </a:rPr>
              <a:t>(res1,x=</a:t>
            </a:r>
            <a:r>
              <a:rPr lang="sv-SE" sz="1600" dirty="0" err="1">
                <a:latin typeface="Consolas" panose="020B0609020204030204" pitchFamily="49" charset="0"/>
              </a:rPr>
              <a:t>data$Time</a:t>
            </a:r>
            <a:r>
              <a:rPr lang="sv-SE" sz="1600" dirty="0">
                <a:latin typeface="Consolas" panose="020B0609020204030204" pitchFamily="49" charset="0"/>
              </a:rPr>
              <a:t>)$y</a:t>
            </a:r>
          </a:p>
        </p:txBody>
      </p:sp>
      <p:pic>
        <p:nvPicPr>
          <p:cNvPr id="7" name="Bildobjekt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95" y="3790698"/>
            <a:ext cx="3748097" cy="2792105"/>
          </a:xfrm>
          <a:prstGeom prst="rect">
            <a:avLst/>
          </a:prstGeom>
        </p:spPr>
      </p:pic>
      <p:pic>
        <p:nvPicPr>
          <p:cNvPr id="9" name="Bildobjekt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874" y="3804363"/>
            <a:ext cx="3543625" cy="277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939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Generalized</a:t>
            </a:r>
            <a:r>
              <a:rPr lang="sv-SE" dirty="0"/>
              <a:t> </a:t>
            </a:r>
            <a:r>
              <a:rPr lang="sv-SE" dirty="0" err="1"/>
              <a:t>additive</a:t>
            </a:r>
            <a:r>
              <a:rPr lang="sv-SE" dirty="0"/>
              <a:t> </a:t>
            </a:r>
            <a:r>
              <a:rPr lang="sv-SE" dirty="0" err="1"/>
              <a:t>models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v-SE" sz="2400" dirty="0"/>
                  <a:t>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/>
                        </a:rPr>
                        <m:t>𝑌</m:t>
                      </m:r>
                      <m:r>
                        <a:rPr lang="sv-SE" sz="2400" b="0" i="1" smtClean="0">
                          <a:latin typeface="Cambria Math"/>
                        </a:rPr>
                        <m:t>~</m:t>
                      </m:r>
                      <m:r>
                        <a:rPr lang="sv-SE" sz="2400" b="0" i="1" smtClean="0">
                          <a:latin typeface="Cambria Math"/>
                        </a:rPr>
                        <m:t>𝐸𝐹</m:t>
                      </m:r>
                      <m:r>
                        <a:rPr lang="sv-SE" sz="2400" b="0" i="1" smtClean="0">
                          <a:latin typeface="Cambria Math"/>
                        </a:rPr>
                        <m:t>(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,…)</m:t>
                      </m:r>
                    </m:oMath>
                  </m:oMathPara>
                </a14:m>
                <a:endParaRPr lang="sv-SE" sz="2400" dirty="0"/>
              </a:p>
              <a:p>
                <a:pPr marL="0" indent="0">
                  <a:buNone/>
                </a:pPr>
                <a:r>
                  <a:rPr lang="sv-SE" sz="2400" dirty="0" err="1"/>
                  <a:t>where</a:t>
                </a:r>
                <a:r>
                  <a:rPr lang="sv-SE" sz="2400" dirty="0"/>
                  <a:t>  </a:t>
                </a:r>
                <a:endParaRPr lang="sv-SE" sz="2400" b="0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sv-SE" sz="2000" b="0" i="1" smtClean="0">
                        <a:latin typeface="Cambria Math"/>
                      </a:rPr>
                      <m:t>=</m:t>
                    </m:r>
                    <m:r>
                      <a:rPr lang="sv-SE" sz="2000" b="0" i="1" smtClean="0">
                        <a:latin typeface="Cambria Math"/>
                      </a:rPr>
                      <m:t>𝛼</m:t>
                    </m:r>
                    <m:r>
                      <a:rPr lang="sv-SE" sz="20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sv-SE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sv-SE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sv-SE" sz="20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sv-SE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sv-SE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sv-SE" sz="20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sv-SE" sz="20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sv-SE" sz="20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endParaRPr lang="sv-SE" sz="2000" b="0" dirty="0"/>
              </a:p>
              <a:p>
                <a:pPr lvl="1"/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dirty="0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sv-SE" sz="20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sv-SE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b="0" i="1" dirty="0" smtClean="0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r>
                  <a:rPr lang="sv-SE" sz="2000" dirty="0"/>
                  <a:t> - </a:t>
                </a:r>
                <a:r>
                  <a:rPr lang="sv-SE" sz="2000" dirty="0" err="1"/>
                  <a:t>smoothers</a:t>
                </a:r>
                <a:r>
                  <a:rPr lang="sv-SE" sz="2000" dirty="0"/>
                  <a:t>, </a:t>
                </a:r>
                <a:r>
                  <a:rPr lang="sv-SE" sz="2000" dirty="0" err="1"/>
                  <a:t>normally</a:t>
                </a:r>
                <a:r>
                  <a:rPr lang="sv-SE" sz="2000" dirty="0"/>
                  <a:t> </a:t>
                </a:r>
                <a:r>
                  <a:rPr lang="sv-SE" sz="2000" dirty="0" err="1"/>
                  <a:t>splines</a:t>
                </a:r>
                <a:endParaRPr lang="sv-SE" sz="2000" dirty="0"/>
              </a:p>
              <a:p>
                <a:pPr lvl="1"/>
                <a:r>
                  <a:rPr lang="sv-SE" sz="2000" dirty="0"/>
                  <a:t>EF – distribution from </a:t>
                </a:r>
                <a:r>
                  <a:rPr lang="sv-SE" sz="2000" dirty="0" err="1"/>
                  <a:t>exponential</a:t>
                </a:r>
                <a:r>
                  <a:rPr lang="sv-SE" sz="2000" dirty="0"/>
                  <a:t> </a:t>
                </a:r>
                <a:r>
                  <a:rPr lang="sv-SE" sz="2000" dirty="0" err="1"/>
                  <a:t>family</a:t>
                </a:r>
                <a:endParaRPr lang="sv-SE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/>
                      </a:rPr>
                      <m:t>𝑔</m:t>
                    </m:r>
                  </m:oMath>
                </a14:m>
                <a:r>
                  <a:rPr lang="sv-SE" sz="2000" dirty="0"/>
                  <a:t> – Link </a:t>
                </a:r>
                <a:r>
                  <a:rPr lang="sv-SE" sz="2000" dirty="0" err="1"/>
                  <a:t>function</a:t>
                </a:r>
                <a:endParaRPr lang="sv-SE" sz="2000" dirty="0"/>
              </a:p>
              <a:p>
                <a:r>
                  <a:rPr lang="sv-SE" sz="2400" dirty="0" err="1"/>
                  <a:t>Often</a:t>
                </a:r>
                <a:r>
                  <a:rPr lang="sv-SE" sz="2400" dirty="0"/>
                  <a:t> </a:t>
                </a:r>
                <a:r>
                  <a:rPr lang="sv-SE" sz="2400" dirty="0" err="1"/>
                  <a:t>linear</a:t>
                </a:r>
                <a:r>
                  <a:rPr lang="sv-SE" sz="2400" dirty="0"/>
                  <a:t> terms </a:t>
                </a:r>
                <a:r>
                  <a:rPr lang="sv-SE" sz="2400" dirty="0" err="1"/>
                  <a:t>are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often</a:t>
                </a:r>
                <a:r>
                  <a:rPr lang="sv-SE" sz="2400" dirty="0"/>
                  <a:t> </a:t>
                </a:r>
                <a:r>
                  <a:rPr lang="sv-SE" sz="2400" dirty="0" err="1"/>
                  <a:t>included</a:t>
                </a:r>
                <a:r>
                  <a:rPr lang="sv-SE" sz="2400" dirty="0"/>
                  <a:t> </a:t>
                </a:r>
                <a:r>
                  <a:rPr lang="sv-SE" sz="2400" dirty="0" err="1"/>
                  <a:t>separately</a:t>
                </a:r>
                <a:endParaRPr lang="sv-SE" sz="2400" dirty="0"/>
              </a:p>
              <a:p>
                <a:endParaRPr lang="sv-SE" sz="2400" dirty="0"/>
              </a:p>
              <a:p>
                <a:endParaRPr lang="sv-SE" sz="2400" dirty="0"/>
              </a:p>
              <a:p>
                <a:pPr marL="0" indent="0">
                  <a:buNone/>
                </a:pPr>
                <a:r>
                  <a:rPr lang="sv-SE" sz="2400" b="1" dirty="0" err="1">
                    <a:solidFill>
                      <a:srgbClr val="C00000"/>
                    </a:solidFill>
                  </a:rPr>
                  <a:t>Example</a:t>
                </a:r>
                <a:r>
                  <a:rPr lang="sv-SE" sz="2400" dirty="0"/>
                  <a:t>: EF= normal, EF=</a:t>
                </a:r>
                <a:r>
                  <a:rPr lang="sv-SE" sz="2400" dirty="0" err="1"/>
                  <a:t>Bernoulli</a:t>
                </a:r>
                <a:r>
                  <a:rPr lang="sv-SE" sz="2400" dirty="0"/>
                  <a:t> (logistic)</a:t>
                </a:r>
              </a:p>
              <a:p>
                <a:pPr marL="0" indent="0">
                  <a:buNone/>
                </a:pPr>
                <a:endParaRPr lang="sv-SE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188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22</a:t>
            </a:fld>
            <a:endParaRPr lang="en-GB"/>
          </a:p>
        </p:txBody>
      </p:sp>
      <p:graphicFrame>
        <p:nvGraphicFramePr>
          <p:cNvPr id="6" name="Object 5"/>
          <p:cNvGraphicFramePr>
            <a:graphicFrameLocks noGrp="1" noChangeAspect="1"/>
          </p:cNvGraphicFramePr>
          <p:nvPr>
            <p:extLst/>
          </p:nvPr>
        </p:nvGraphicFramePr>
        <p:xfrm>
          <a:off x="1714500" y="4519613"/>
          <a:ext cx="4576763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name="Ekvation" r:id="rId4" imgW="2641320" imgH="444240" progId="Equation.3">
                  <p:embed/>
                </p:oleObj>
              </mc:Choice>
              <mc:Fallback>
                <p:oleObj name="Ekvation" r:id="rId4" imgW="2641320" imgH="444240" progId="Equation.3">
                  <p:embed/>
                  <p:pic>
                    <p:nvPicPr>
                      <p:cNvPr id="6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4519613"/>
                        <a:ext cx="4576763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2857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Generalized</a:t>
            </a:r>
            <a:r>
              <a:rPr lang="sv-SE" dirty="0"/>
              <a:t> </a:t>
            </a:r>
            <a:r>
              <a:rPr lang="sv-SE" dirty="0" err="1"/>
              <a:t>additive</a:t>
            </a:r>
            <a:r>
              <a:rPr lang="sv-SE" dirty="0"/>
              <a:t> </a:t>
            </a:r>
            <a:r>
              <a:rPr lang="sv-SE" dirty="0" err="1"/>
              <a:t>models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000" dirty="0" err="1"/>
              <a:t>Sometimes</a:t>
            </a:r>
            <a:r>
              <a:rPr lang="sv-SE" sz="2000" dirty="0"/>
              <a:t> </a:t>
            </a:r>
            <a:r>
              <a:rPr lang="sv-SE" sz="2000" dirty="0" err="1"/>
              <a:t>even</a:t>
            </a:r>
            <a:r>
              <a:rPr lang="sv-SE" sz="2000" dirty="0"/>
              <a:t> </a:t>
            </a:r>
            <a:r>
              <a:rPr lang="sv-SE" sz="2000" dirty="0" err="1"/>
              <a:t>higher</a:t>
            </a:r>
            <a:r>
              <a:rPr lang="sv-SE" sz="2000" dirty="0"/>
              <a:t> orders </a:t>
            </a:r>
            <a:r>
              <a:rPr lang="sv-SE" sz="2000" dirty="0" err="1"/>
              <a:t>are</a:t>
            </a:r>
            <a:r>
              <a:rPr lang="sv-SE" sz="2000" dirty="0"/>
              <a:t> </a:t>
            </a:r>
            <a:r>
              <a:rPr lang="sv-SE" sz="2000" dirty="0" err="1"/>
              <a:t>included</a:t>
            </a:r>
            <a:r>
              <a:rPr lang="sv-SE" sz="2000" dirty="0"/>
              <a:t> (</a:t>
            </a:r>
            <a:r>
              <a:rPr lang="sv-SE" sz="2000" dirty="0" err="1"/>
              <a:t>thin-plate</a:t>
            </a:r>
            <a:r>
              <a:rPr lang="sv-SE" sz="2000" dirty="0"/>
              <a:t> </a:t>
            </a:r>
            <a:r>
              <a:rPr lang="sv-SE" sz="2000" dirty="0" err="1"/>
              <a:t>splines</a:t>
            </a:r>
            <a:r>
              <a:rPr lang="sv-SE" sz="2000" dirty="0"/>
              <a:t>)</a:t>
            </a:r>
          </a:p>
          <a:p>
            <a:endParaRPr lang="sv-SE" sz="2000" dirty="0"/>
          </a:p>
          <a:p>
            <a:endParaRPr lang="sv-SE" sz="2000" dirty="0"/>
          </a:p>
          <a:p>
            <a:r>
              <a:rPr lang="sv-SE" sz="2000" dirty="0" err="1"/>
              <a:t>Method</a:t>
            </a:r>
            <a:r>
              <a:rPr lang="sv-SE" sz="2000" dirty="0"/>
              <a:t> is </a:t>
            </a:r>
            <a:r>
              <a:rPr lang="sv-SE" sz="2000" dirty="0" err="1"/>
              <a:t>reasonable</a:t>
            </a:r>
            <a:r>
              <a:rPr lang="sv-SE" sz="2000" dirty="0"/>
              <a:t> to </a:t>
            </a:r>
            <a:r>
              <a:rPr lang="sv-SE" sz="2000" dirty="0" err="1"/>
              <a:t>apply</a:t>
            </a:r>
            <a:r>
              <a:rPr lang="sv-SE" sz="2000" dirty="0"/>
              <a:t> </a:t>
            </a:r>
            <a:r>
              <a:rPr lang="sv-SE" sz="2000" dirty="0" err="1"/>
              <a:t>when</a:t>
            </a:r>
            <a:r>
              <a:rPr lang="sv-SE" sz="2000" dirty="0"/>
              <a:t> </a:t>
            </a:r>
            <a:r>
              <a:rPr lang="sv-SE" sz="2000" dirty="0" err="1"/>
              <a:t>additivity</a:t>
            </a:r>
            <a:r>
              <a:rPr lang="sv-SE" sz="2000" dirty="0"/>
              <a:t> is </a:t>
            </a:r>
            <a:r>
              <a:rPr lang="sv-SE" sz="2000" dirty="0" err="1"/>
              <a:t>observed</a:t>
            </a:r>
            <a:r>
              <a:rPr lang="sv-SE" sz="2000" dirty="0"/>
              <a:t> or </a:t>
            </a:r>
            <a:r>
              <a:rPr lang="sv-SE" sz="2000" dirty="0" err="1"/>
              <a:t>admissble</a:t>
            </a:r>
            <a:endParaRPr lang="sv-SE" sz="2000" dirty="0"/>
          </a:p>
          <a:p>
            <a:pPr marL="0" indent="0">
              <a:buNone/>
            </a:pPr>
            <a:r>
              <a:rPr lang="sv-SE" sz="2400" dirty="0" err="1">
                <a:solidFill>
                  <a:srgbClr val="C00000"/>
                </a:solidFill>
              </a:rPr>
              <a:t>Example</a:t>
            </a:r>
            <a:r>
              <a:rPr lang="sv-SE" sz="2400" dirty="0"/>
              <a:t>: Total Nitrogen </a:t>
            </a:r>
            <a:r>
              <a:rPr lang="sv-SE" sz="2400" dirty="0" err="1"/>
              <a:t>level</a:t>
            </a:r>
            <a:r>
              <a:rPr lang="sv-SE" sz="2400" dirty="0"/>
              <a:t> in </a:t>
            </a:r>
            <a:r>
              <a:rPr lang="sv-SE" sz="2400" dirty="0" err="1"/>
              <a:t>Rhine</a:t>
            </a:r>
            <a:r>
              <a:rPr lang="sv-SE" sz="2400" dirty="0"/>
              <a:t> river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23</a:t>
            </a:fld>
            <a:endParaRPr lang="en-GB"/>
          </a:p>
        </p:txBody>
      </p:sp>
      <p:graphicFrame>
        <p:nvGraphicFramePr>
          <p:cNvPr id="7" name="Object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01911335"/>
              </p:ext>
            </p:extLst>
          </p:nvPr>
        </p:nvGraphicFramePr>
        <p:xfrm>
          <a:off x="1104900" y="1974850"/>
          <a:ext cx="614045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6" name="Ekvation" r:id="rId3" imgW="3543120" imgH="457200" progId="Equation.3">
                  <p:embed/>
                </p:oleObj>
              </mc:Choice>
              <mc:Fallback>
                <p:oleObj name="Ekvation" r:id="rId3" imgW="3543120" imgH="457200" progId="Equation.3">
                  <p:embed/>
                  <p:pic>
                    <p:nvPicPr>
                      <p:cNvPr id="7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1974850"/>
                        <a:ext cx="614045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Bildobjekt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863181"/>
            <a:ext cx="3718113" cy="2638475"/>
          </a:xfrm>
          <a:prstGeom prst="rect">
            <a:avLst/>
          </a:prstGeom>
        </p:spPr>
      </p:pic>
      <p:pic>
        <p:nvPicPr>
          <p:cNvPr id="8" name="Bildobjekt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9127" y="3910108"/>
            <a:ext cx="4007673" cy="244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117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809164" y="188640"/>
            <a:ext cx="7772400" cy="1143000"/>
          </a:xfrm>
          <a:noFill/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2800" b="1" dirty="0">
                <a:solidFill>
                  <a:schemeClr val="bg1"/>
                </a:solidFill>
                <a:latin typeface="Arial" charset="0"/>
              </a:rPr>
              <a:t>Estimation of additive models</a:t>
            </a:r>
            <a:endParaRPr lang="en-GB" sz="2800" i="1" dirty="0"/>
          </a:p>
        </p:txBody>
      </p:sp>
      <p:graphicFrame>
        <p:nvGraphicFramePr>
          <p:cNvPr id="532485" name="Object 5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32717858"/>
              </p:ext>
            </p:extLst>
          </p:nvPr>
        </p:nvGraphicFramePr>
        <p:xfrm>
          <a:off x="2601913" y="2233613"/>
          <a:ext cx="365125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8" name="Ekvation" r:id="rId3" imgW="1879560" imgH="241200" progId="Equation.3">
                  <p:embed/>
                </p:oleObj>
              </mc:Choice>
              <mc:Fallback>
                <p:oleObj name="Ekvation" r:id="rId3" imgW="1879560" imgH="241200" progId="Equation.3">
                  <p:embed/>
                  <p:pic>
                    <p:nvPicPr>
                      <p:cNvPr id="5324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913" y="2233613"/>
                        <a:ext cx="3651250" cy="468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483" name="Object 3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784652627"/>
              </p:ext>
            </p:extLst>
          </p:nvPr>
        </p:nvGraphicFramePr>
        <p:xfrm>
          <a:off x="1979712" y="3573016"/>
          <a:ext cx="4391025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9" name="Ekvation" r:id="rId5" imgW="2705040" imgH="1650960" progId="Equation.3">
                  <p:embed/>
                </p:oleObj>
              </mc:Choice>
              <mc:Fallback>
                <p:oleObj name="Ekvation" r:id="rId5" imgW="2705040" imgH="1650960" progId="Equation.3">
                  <p:embed/>
                  <p:pic>
                    <p:nvPicPr>
                      <p:cNvPr id="5324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573016"/>
                        <a:ext cx="4391025" cy="2679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8CA0-22CD-4D45-A3CB-BF4CAB30A6E4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718528" y="3011760"/>
            <a:ext cx="7741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The </a:t>
            </a:r>
            <a:r>
              <a:rPr lang="en-US" sz="2400" dirty="0" err="1">
                <a:solidFill>
                  <a:srgbClr val="0070C0"/>
                </a:solidFill>
              </a:rPr>
              <a:t>backfitting</a:t>
            </a:r>
            <a:r>
              <a:rPr lang="en-US" sz="2400" dirty="0">
                <a:solidFill>
                  <a:srgbClr val="0070C0"/>
                </a:solidFill>
              </a:rPr>
              <a:t> algorithm for Normal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8528" y="1700808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Estimation</a:t>
            </a:r>
            <a:r>
              <a:rPr lang="sv-SE" dirty="0"/>
              <a:t> by MLE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372200" y="4797152"/>
                <a:ext cx="223224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sv-SE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𝜆</m:t>
                    </m:r>
                    <m:r>
                      <a:rPr lang="sv-SE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sv-SE" sz="2400" dirty="0">
                    <a:solidFill>
                      <a:srgbClr val="C00000"/>
                    </a:solidFill>
                  </a:rPr>
                  <a:t>in </a:t>
                </a:r>
                <a:r>
                  <a:rPr lang="sv-SE" sz="2400" dirty="0" err="1">
                    <a:solidFill>
                      <a:srgbClr val="C00000"/>
                    </a:solidFill>
                  </a:rPr>
                  <a:t>each</a:t>
                </a:r>
                <a:r>
                  <a:rPr lang="sv-SE" sz="2400" dirty="0">
                    <a:solidFill>
                      <a:srgbClr val="C00000"/>
                    </a:solidFill>
                  </a:rPr>
                  <a:t> term </a:t>
                </a:r>
                <a:r>
                  <a:rPr lang="sv-SE" sz="2400" dirty="0" err="1">
                    <a:solidFill>
                      <a:srgbClr val="C00000"/>
                    </a:solidFill>
                  </a:rPr>
                  <a:t>can</a:t>
                </a:r>
                <a:r>
                  <a:rPr lang="sv-SE" sz="2400" dirty="0">
                    <a:solidFill>
                      <a:srgbClr val="C00000"/>
                    </a:solidFill>
                  </a:rPr>
                  <a:t> be  estimated by CV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4797152"/>
                <a:ext cx="2232248" cy="1200329"/>
              </a:xfrm>
              <a:prstGeom prst="rect">
                <a:avLst/>
              </a:prstGeom>
              <a:blipFill rotWithShape="1">
                <a:blip r:embed="rId7"/>
                <a:stretch>
                  <a:fillRect l="-4098" t="-4061" r="-4098" b="-1066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54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Generalized</a:t>
            </a:r>
            <a:r>
              <a:rPr lang="sv-SE" dirty="0"/>
              <a:t> </a:t>
            </a:r>
            <a:r>
              <a:rPr lang="sv-SE" dirty="0" err="1"/>
              <a:t>additive</a:t>
            </a:r>
            <a:r>
              <a:rPr lang="sv-SE" dirty="0"/>
              <a:t> </a:t>
            </a:r>
            <a:r>
              <a:rPr lang="sv-SE" dirty="0" err="1"/>
              <a:t>models</a:t>
            </a:r>
            <a:endParaRPr lang="sv-SE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400" dirty="0">
                <a:solidFill>
                  <a:srgbClr val="C00000"/>
                </a:solidFill>
                <a:latin typeface="Arial" charset="0"/>
              </a:rPr>
              <a:t>Example: </a:t>
            </a:r>
            <a:r>
              <a:rPr lang="en-GB" sz="2400" dirty="0">
                <a:latin typeface="Arial" charset="0"/>
              </a:rPr>
              <a:t>Modelling the concentration of total nitrogen at </a:t>
            </a:r>
            <a:r>
              <a:rPr lang="en-GB" sz="2400" dirty="0" err="1">
                <a:latin typeface="Arial" charset="0"/>
              </a:rPr>
              <a:t>Lobith</a:t>
            </a:r>
            <a:r>
              <a:rPr lang="en-GB" sz="2400" dirty="0">
                <a:latin typeface="Arial" charset="0"/>
              </a:rPr>
              <a:t> on the Rhine</a:t>
            </a:r>
          </a:p>
          <a:p>
            <a:pPr lvl="1"/>
            <a:r>
              <a:rPr lang="en-GB" sz="2000" dirty="0">
                <a:latin typeface="Arial" charset="0"/>
              </a:rPr>
              <a:t>There are seasonal trends (GAM reasonable)</a:t>
            </a:r>
          </a:p>
          <a:p>
            <a:pPr lvl="1"/>
            <a:r>
              <a:rPr lang="en-GB" sz="2000" dirty="0">
                <a:latin typeface="Arial" charset="0"/>
              </a:rPr>
              <a:t>Variables</a:t>
            </a:r>
          </a:p>
          <a:p>
            <a:pPr lvl="2"/>
            <a:r>
              <a:rPr lang="en-GB" sz="1800" dirty="0">
                <a:latin typeface="Arial" charset="0"/>
              </a:rPr>
              <a:t>Nitrogen level</a:t>
            </a:r>
          </a:p>
          <a:p>
            <a:pPr lvl="2"/>
            <a:r>
              <a:rPr lang="en-GB" sz="1800" dirty="0">
                <a:latin typeface="Arial" charset="0"/>
              </a:rPr>
              <a:t>Year </a:t>
            </a:r>
          </a:p>
          <a:p>
            <a:pPr lvl="2"/>
            <a:r>
              <a:rPr lang="en-GB" sz="1800" dirty="0">
                <a:latin typeface="Arial" charset="0"/>
              </a:rPr>
              <a:t>Month</a:t>
            </a:r>
          </a:p>
          <a:p>
            <a:r>
              <a:rPr lang="sv-SE" dirty="0"/>
              <a:t>R: </a:t>
            </a:r>
            <a:r>
              <a:rPr lang="sv-SE" dirty="0" err="1"/>
              <a:t>package</a:t>
            </a:r>
            <a:r>
              <a:rPr lang="sv-SE" dirty="0"/>
              <a:t> </a:t>
            </a:r>
            <a:r>
              <a:rPr lang="sv-SE" b="1" dirty="0" err="1"/>
              <a:t>mgcv</a:t>
            </a:r>
            <a:r>
              <a:rPr lang="sv-SE" b="1" dirty="0"/>
              <a:t> </a:t>
            </a:r>
            <a:r>
              <a:rPr lang="sv-SE" dirty="0"/>
              <a:t>(</a:t>
            </a:r>
            <a:r>
              <a:rPr lang="sv-SE" dirty="0" err="1"/>
              <a:t>also</a:t>
            </a:r>
            <a:r>
              <a:rPr lang="sv-SE" dirty="0"/>
              <a:t> </a:t>
            </a:r>
            <a:r>
              <a:rPr lang="sv-SE" dirty="0" err="1"/>
              <a:t>package</a:t>
            </a:r>
            <a:r>
              <a:rPr lang="sv-SE" dirty="0"/>
              <a:t> </a:t>
            </a:r>
            <a:r>
              <a:rPr lang="sv-SE" b="1" dirty="0"/>
              <a:t>gam</a:t>
            </a:r>
            <a:r>
              <a:rPr lang="sv-SE" dirty="0"/>
              <a:t>)</a:t>
            </a:r>
            <a:endParaRPr lang="sv-SE" b="1" dirty="0"/>
          </a:p>
          <a:p>
            <a:pPr lvl="1"/>
            <a:r>
              <a:rPr lang="sv-SE" dirty="0"/>
              <a:t>gam(</a:t>
            </a:r>
            <a:r>
              <a:rPr lang="sv-SE" dirty="0" err="1"/>
              <a:t>formula</a:t>
            </a:r>
            <a:r>
              <a:rPr lang="sv-SE" dirty="0"/>
              <a:t>, </a:t>
            </a:r>
            <a:r>
              <a:rPr lang="sv-SE" dirty="0" err="1"/>
              <a:t>family,data,select</a:t>
            </a:r>
            <a:r>
              <a:rPr lang="sv-SE" dirty="0"/>
              <a:t>, </a:t>
            </a:r>
            <a:r>
              <a:rPr lang="sv-SE" dirty="0" err="1"/>
              <a:t>method</a:t>
            </a:r>
            <a:r>
              <a:rPr lang="sv-SE" dirty="0"/>
              <a:t>)</a:t>
            </a:r>
          </a:p>
          <a:p>
            <a:pPr lvl="2"/>
            <a:r>
              <a:rPr lang="sv-SE" dirty="0" err="1"/>
              <a:t>Select</a:t>
            </a:r>
            <a:r>
              <a:rPr lang="sv-SE" dirty="0"/>
              <a:t> </a:t>
            </a:r>
            <a:r>
              <a:rPr lang="sv-SE" dirty="0" err="1"/>
              <a:t>allows</a:t>
            </a:r>
            <a:r>
              <a:rPr lang="sv-SE" dirty="0"/>
              <a:t> for term (</a:t>
            </a:r>
            <a:r>
              <a:rPr lang="sv-SE" dirty="0" err="1"/>
              <a:t>variable</a:t>
            </a:r>
            <a:r>
              <a:rPr lang="sv-SE" dirty="0"/>
              <a:t>) </a:t>
            </a:r>
            <a:r>
              <a:rPr lang="sv-SE" dirty="0" err="1"/>
              <a:t>selection</a:t>
            </a:r>
            <a:endParaRPr lang="sv-SE" dirty="0"/>
          </a:p>
          <a:p>
            <a:pPr lvl="1"/>
            <a:r>
              <a:rPr lang="sv-SE" dirty="0" err="1"/>
              <a:t>predict</a:t>
            </a:r>
            <a:r>
              <a:rPr lang="sv-SE" dirty="0"/>
              <a:t>(), </a:t>
            </a:r>
            <a:r>
              <a:rPr lang="sv-SE" dirty="0" err="1"/>
              <a:t>plot</a:t>
            </a:r>
            <a:r>
              <a:rPr lang="sv-SE" dirty="0"/>
              <a:t>(), </a:t>
            </a:r>
            <a:r>
              <a:rPr lang="sv-SE" dirty="0" err="1"/>
              <a:t>summary</a:t>
            </a:r>
            <a:r>
              <a:rPr lang="sv-SE" dirty="0"/>
              <a:t>()…</a:t>
            </a:r>
          </a:p>
          <a:p>
            <a:pPr lvl="1"/>
            <a:r>
              <a:rPr lang="sv-SE" dirty="0"/>
              <a:t>s(k, sp)</a:t>
            </a:r>
          </a:p>
          <a:p>
            <a:pPr lvl="2"/>
            <a:r>
              <a:rPr lang="sv-SE" dirty="0"/>
              <a:t>k </a:t>
            </a:r>
            <a:r>
              <a:rPr lang="sv-SE" dirty="0" err="1"/>
              <a:t>should</a:t>
            </a:r>
            <a:r>
              <a:rPr lang="sv-SE" dirty="0"/>
              <a:t> be the same as the </a:t>
            </a:r>
            <a:r>
              <a:rPr lang="sv-SE" dirty="0" err="1"/>
              <a:t>amount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b="1" dirty="0" err="1"/>
              <a:t>unique</a:t>
            </a:r>
            <a:r>
              <a:rPr lang="sv-SE" b="1" dirty="0"/>
              <a:t> </a:t>
            </a:r>
            <a:r>
              <a:rPr lang="sv-SE" b="1" dirty="0" err="1"/>
              <a:t>values</a:t>
            </a:r>
            <a:r>
              <a:rPr lang="sv-SE" b="1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variable</a:t>
            </a:r>
            <a:r>
              <a:rPr lang="sv-SE" dirty="0"/>
              <a:t> in </a:t>
            </a:r>
            <a:r>
              <a:rPr lang="sv-SE" b="1" dirty="0" err="1"/>
              <a:t>smoothing</a:t>
            </a:r>
            <a:r>
              <a:rPr lang="sv-SE" b="1" dirty="0"/>
              <a:t> </a:t>
            </a:r>
            <a:r>
              <a:rPr lang="sv-SE" b="1" dirty="0" err="1"/>
              <a:t>splines</a:t>
            </a:r>
            <a:endParaRPr lang="sv-SE" b="1" dirty="0"/>
          </a:p>
          <a:p>
            <a:pPr lvl="2"/>
            <a:r>
              <a:rPr lang="sv-SE" dirty="0"/>
              <a:t>sp -  </a:t>
            </a:r>
            <a:r>
              <a:rPr lang="sv-SE" dirty="0" err="1"/>
              <a:t>smoothing</a:t>
            </a:r>
            <a:r>
              <a:rPr lang="sv-SE" dirty="0"/>
              <a:t> </a:t>
            </a:r>
            <a:r>
              <a:rPr lang="sv-SE" dirty="0" err="1"/>
              <a:t>penalty</a:t>
            </a:r>
            <a:r>
              <a:rPr lang="sv-SE" dirty="0"/>
              <a:t>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8CA0-22CD-4D45-A3CB-BF4CAB30A6E4}" type="slidenum">
              <a:rPr lang="en-GB" smtClean="0"/>
              <a:pPr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148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Generalized</a:t>
            </a:r>
            <a:r>
              <a:rPr lang="sv-SE" dirty="0"/>
              <a:t> </a:t>
            </a:r>
            <a:r>
              <a:rPr lang="sv-SE" dirty="0" err="1"/>
              <a:t>additive</a:t>
            </a:r>
            <a:r>
              <a:rPr lang="sv-SE" dirty="0"/>
              <a:t> </a:t>
            </a:r>
            <a:r>
              <a:rPr lang="sv-SE" dirty="0" err="1"/>
              <a:t>models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R </a:t>
            </a:r>
            <a:r>
              <a:rPr lang="sv-SE" dirty="0" err="1"/>
              <a:t>code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77554" y="2420888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river=read.csv2("Rhine.csv")</a:t>
            </a:r>
          </a:p>
          <a:p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res=gam(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TotN_conc~Year+Month+s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Year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	+s(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Month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), data=river)</a:t>
            </a:r>
          </a:p>
          <a:p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library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rgl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library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akima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s=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interp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river$Year,river$Month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fitted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(res))</a:t>
            </a:r>
          </a:p>
          <a:p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persp3d(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s$x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s$y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s$z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col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="red")</a:t>
            </a:r>
          </a:p>
        </p:txBody>
      </p:sp>
      <p:pic>
        <p:nvPicPr>
          <p:cNvPr id="5539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263816"/>
            <a:ext cx="2520280" cy="2316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54357"/>
            <a:ext cx="3649354" cy="3468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43221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Generalized</a:t>
            </a:r>
            <a:r>
              <a:rPr lang="sv-SE" dirty="0"/>
              <a:t> </a:t>
            </a:r>
            <a:r>
              <a:rPr lang="sv-SE" dirty="0" err="1"/>
              <a:t>additive</a:t>
            </a:r>
            <a:r>
              <a:rPr lang="sv-SE" dirty="0"/>
              <a:t> </a:t>
            </a:r>
            <a:r>
              <a:rPr lang="sv-SE" dirty="0" err="1"/>
              <a:t>models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27</a:t>
            </a:fld>
            <a:endParaRPr lang="en-GB"/>
          </a:p>
        </p:txBody>
      </p:sp>
      <p:pic>
        <p:nvPicPr>
          <p:cNvPr id="555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72816"/>
            <a:ext cx="5832648" cy="4548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67993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Generalized</a:t>
            </a:r>
            <a:r>
              <a:rPr lang="sv-SE" dirty="0"/>
              <a:t> </a:t>
            </a:r>
            <a:r>
              <a:rPr lang="sv-SE" dirty="0" err="1"/>
              <a:t>additive</a:t>
            </a:r>
            <a:r>
              <a:rPr lang="sv-SE" dirty="0"/>
              <a:t> </a:t>
            </a:r>
            <a:r>
              <a:rPr lang="sv-SE" dirty="0" err="1"/>
              <a:t>models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Seeing</a:t>
            </a:r>
            <a:r>
              <a:rPr lang="sv-SE" dirty="0"/>
              <a:t> trend and </a:t>
            </a:r>
            <a:r>
              <a:rPr lang="sv-SE" dirty="0" err="1"/>
              <a:t>seasonal</a:t>
            </a:r>
            <a:r>
              <a:rPr lang="sv-SE" dirty="0"/>
              <a:t> </a:t>
            </a:r>
            <a:r>
              <a:rPr lang="sv-SE" dirty="0" err="1"/>
              <a:t>pattern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28</a:t>
            </a:fld>
            <a:endParaRPr lang="en-GB"/>
          </a:p>
        </p:txBody>
      </p:sp>
      <p:pic>
        <p:nvPicPr>
          <p:cNvPr id="556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2769486"/>
            <a:ext cx="3789205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60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847" y="2924944"/>
            <a:ext cx="4350641" cy="3382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123728" y="2276872"/>
            <a:ext cx="14013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/>
              <a:t>plot</a:t>
            </a:r>
            <a:r>
              <a:rPr lang="sv-SE" dirty="0"/>
              <a:t>(res)</a:t>
            </a:r>
          </a:p>
        </p:txBody>
      </p:sp>
    </p:spTree>
    <p:extLst>
      <p:ext uri="{BB962C8B-B14F-4D97-AF65-F5344CB8AC3E}">
        <p14:creationId xmlns:p14="http://schemas.microsoft.com/office/powerpoint/2010/main" val="723604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Moving</a:t>
            </a:r>
            <a:r>
              <a:rPr lang="sv-SE" dirty="0"/>
              <a:t> </a:t>
            </a:r>
            <a:r>
              <a:rPr lang="sv-SE" dirty="0" err="1"/>
              <a:t>beyond</a:t>
            </a:r>
            <a:r>
              <a:rPr lang="sv-SE" dirty="0"/>
              <a:t> simple </a:t>
            </a:r>
            <a:r>
              <a:rPr lang="sv-SE" dirty="0" err="1"/>
              <a:t>models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Ambient </a:t>
            </a:r>
            <a:r>
              <a:rPr lang="sv-SE" dirty="0" err="1"/>
              <a:t>Assisted</a:t>
            </a:r>
            <a:r>
              <a:rPr lang="sv-SE" dirty="0"/>
              <a:t> </a:t>
            </a:r>
            <a:r>
              <a:rPr lang="sv-SE" dirty="0" err="1"/>
              <a:t>Living</a:t>
            </a:r>
            <a:endParaRPr lang="sv-SE" dirty="0"/>
          </a:p>
          <a:p>
            <a:pPr lvl="1"/>
            <a:r>
              <a:rPr lang="sv-SE" dirty="0" err="1"/>
              <a:t>Person’s</a:t>
            </a:r>
            <a:r>
              <a:rPr lang="sv-SE" dirty="0"/>
              <a:t> </a:t>
            </a:r>
            <a:r>
              <a:rPr lang="sv-SE" dirty="0" err="1"/>
              <a:t>movement</a:t>
            </a:r>
            <a:r>
              <a:rPr lang="sv-SE" dirty="0"/>
              <a:t> is </a:t>
            </a:r>
            <a:r>
              <a:rPr lang="sv-SE" dirty="0" err="1"/>
              <a:t>detected</a:t>
            </a:r>
            <a:r>
              <a:rPr lang="sv-SE" dirty="0"/>
              <a:t> by Radio Signal </a:t>
            </a:r>
            <a:r>
              <a:rPr lang="sv-SE" dirty="0" err="1"/>
              <a:t>Strength</a:t>
            </a:r>
            <a:r>
              <a:rPr lang="sv-SE" dirty="0"/>
              <a:t> (RSS) </a:t>
            </a:r>
            <a:r>
              <a:rPr lang="sv-SE" dirty="0" err="1"/>
              <a:t>measurements</a:t>
            </a:r>
            <a:r>
              <a:rPr lang="sv-SE" dirty="0" err="1">
                <a:sym typeface="Wingdings" panose="05000000000000000000" pitchFamily="2" charset="2"/>
              </a:rPr>
              <a:t>how</a:t>
            </a:r>
            <a:r>
              <a:rPr lang="sv-SE" dirty="0">
                <a:sym typeface="Wingdings" panose="05000000000000000000" pitchFamily="2" charset="2"/>
              </a:rPr>
              <a:t> to  </a:t>
            </a:r>
            <a:r>
              <a:rPr lang="sv-SE" dirty="0" err="1">
                <a:sym typeface="Wingdings" panose="05000000000000000000" pitchFamily="2" charset="2"/>
              </a:rPr>
              <a:t>remove</a:t>
            </a:r>
            <a:r>
              <a:rPr lang="sv-SE" dirty="0">
                <a:sym typeface="Wingdings" panose="05000000000000000000" pitchFamily="2" charset="2"/>
              </a:rPr>
              <a:t> </a:t>
            </a:r>
            <a:r>
              <a:rPr lang="sv-SE" dirty="0" err="1">
                <a:sym typeface="Wingdings" panose="05000000000000000000" pitchFamily="2" charset="2"/>
              </a:rPr>
              <a:t>noise</a:t>
            </a:r>
            <a:r>
              <a:rPr lang="sv-SE" dirty="0">
                <a:sym typeface="Wingdings" panose="05000000000000000000" pitchFamily="2" charset="2"/>
              </a:rPr>
              <a:t>?</a:t>
            </a:r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3140968"/>
            <a:ext cx="5031033" cy="341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0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Moving</a:t>
            </a:r>
            <a:r>
              <a:rPr lang="sv-SE" dirty="0"/>
              <a:t> </a:t>
            </a:r>
            <a:r>
              <a:rPr lang="sv-SE" dirty="0" err="1"/>
              <a:t>beyond</a:t>
            </a:r>
            <a:r>
              <a:rPr lang="sv-SE" dirty="0"/>
              <a:t> simple </a:t>
            </a:r>
            <a:r>
              <a:rPr lang="sv-SE" dirty="0" err="1"/>
              <a:t>models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Attempt</a:t>
            </a:r>
            <a:r>
              <a:rPr lang="sv-SE" dirty="0"/>
              <a:t> 1: 5th </a:t>
            </a:r>
            <a:r>
              <a:rPr lang="sv-SE" dirty="0" err="1"/>
              <a:t>degree</a:t>
            </a:r>
            <a:r>
              <a:rPr lang="sv-SE" dirty="0"/>
              <a:t> </a:t>
            </a:r>
            <a:r>
              <a:rPr lang="sv-SE" dirty="0" err="1"/>
              <a:t>polynomial</a:t>
            </a:r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7" name="Bildobjekt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150" y="2249571"/>
            <a:ext cx="4593700" cy="3227219"/>
          </a:xfrm>
          <a:prstGeom prst="rect">
            <a:avLst/>
          </a:prstGeom>
        </p:spPr>
      </p:pic>
      <p:sp>
        <p:nvSpPr>
          <p:cNvPr id="8" name="Rektangel 7"/>
          <p:cNvSpPr/>
          <p:nvPr/>
        </p:nvSpPr>
        <p:spPr>
          <a:xfrm>
            <a:off x="1259632" y="5644064"/>
            <a:ext cx="68739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rgbClr val="FF0000"/>
                </a:solidFill>
                <a:sym typeface="Wingdings" panose="05000000000000000000" pitchFamily="2" charset="2"/>
              </a:rPr>
              <a:t>Model</a:t>
            </a:r>
            <a:r>
              <a:rPr lang="sv-SE" dirty="0">
                <a:solidFill>
                  <a:srgbClr val="FF0000"/>
                </a:solidFill>
                <a:sym typeface="Wingdings" panose="05000000000000000000" pitchFamily="2" charset="2"/>
              </a:rPr>
              <a:t> underfits </a:t>
            </a:r>
            <a:r>
              <a:rPr lang="sv-SE" dirty="0" err="1">
                <a:solidFill>
                  <a:srgbClr val="FF0000"/>
                </a:solidFill>
                <a:sym typeface="Wingdings" panose="05000000000000000000" pitchFamily="2" charset="2"/>
              </a:rPr>
              <a:t>dataneed</a:t>
            </a:r>
            <a:r>
              <a:rPr lang="sv-SE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sv-SE" dirty="0" err="1">
                <a:solidFill>
                  <a:srgbClr val="FF0000"/>
                </a:solidFill>
                <a:sym typeface="Wingdings" panose="05000000000000000000" pitchFamily="2" charset="2"/>
              </a:rPr>
              <a:t>more</a:t>
            </a:r>
            <a:r>
              <a:rPr lang="sv-SE" dirty="0">
                <a:solidFill>
                  <a:srgbClr val="FF0000"/>
                </a:solidFill>
                <a:sym typeface="Wingdings" panose="05000000000000000000" pitchFamily="2" charset="2"/>
              </a:rPr>
              <a:t> flexible </a:t>
            </a:r>
            <a:r>
              <a:rPr lang="sv-SE" dirty="0" err="1">
                <a:solidFill>
                  <a:srgbClr val="FF0000"/>
                </a:solidFill>
                <a:sym typeface="Wingdings" panose="05000000000000000000" pitchFamily="2" charset="2"/>
              </a:rPr>
              <a:t>models</a:t>
            </a:r>
            <a:endParaRPr lang="sv-S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592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Moving</a:t>
            </a:r>
            <a:r>
              <a:rPr lang="sv-SE" dirty="0"/>
              <a:t> </a:t>
            </a:r>
            <a:r>
              <a:rPr lang="sv-SE" dirty="0" err="1"/>
              <a:t>beyond</a:t>
            </a:r>
            <a:r>
              <a:rPr lang="sv-SE" dirty="0"/>
              <a:t> simple </a:t>
            </a:r>
            <a:r>
              <a:rPr lang="sv-SE" dirty="0" err="1"/>
              <a:t>models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Using</a:t>
            </a:r>
            <a:r>
              <a:rPr lang="sv-SE" dirty="0"/>
              <a:t>  </a:t>
            </a:r>
            <a:r>
              <a:rPr lang="sv-SE" dirty="0" err="1"/>
              <a:t>smoothing</a:t>
            </a:r>
            <a:r>
              <a:rPr lang="sv-SE" dirty="0"/>
              <a:t> </a:t>
            </a:r>
            <a:r>
              <a:rPr lang="sv-SE" dirty="0" err="1"/>
              <a:t>splines</a:t>
            </a:r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125266"/>
            <a:ext cx="5257143" cy="4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39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Basis </a:t>
            </a:r>
            <a:r>
              <a:rPr lang="sv-SE" dirty="0" err="1"/>
              <a:t>function</a:t>
            </a:r>
            <a:r>
              <a:rPr lang="sv-SE" dirty="0"/>
              <a:t> expansion</a:t>
            </a: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9"/>
              <p:cNvSpPr txBox="1"/>
              <p:nvPr/>
            </p:nvSpPr>
            <p:spPr>
              <a:xfrm>
                <a:off x="899592" y="2133036"/>
                <a:ext cx="6840760" cy="3794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sv-S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r>
                  <a:rPr lang="sv-SE" dirty="0"/>
                  <a:t>If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𝑦</m:t>
                    </m:r>
                    <m:r>
                      <a:rPr lang="sv-SE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sv-SE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sv-SE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sv-SE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sv-SE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sv-SE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sv-SE" b="0" i="1" smtClean="0">
                        <a:latin typeface="Cambria Math"/>
                      </a:rPr>
                      <m:t>+</m:t>
                    </m:r>
                    <m:r>
                      <a:rPr lang="sv-SE" b="0" i="1" smtClean="0">
                        <a:latin typeface="Cambria Math"/>
                      </a:rPr>
                      <m:t>𝜖</m:t>
                    </m:r>
                    <m:r>
                      <a:rPr lang="sv-SE" b="0" i="1" smtClean="0">
                        <a:latin typeface="Cambria Math"/>
                      </a:rPr>
                      <m:t>, </m:t>
                    </m:r>
                  </m:oMath>
                </a14:m>
                <a:endParaRPr lang="sv-SE" dirty="0"/>
              </a:p>
              <a:p>
                <a:endParaRPr lang="sv-SE" dirty="0"/>
              </a:p>
              <a:p>
                <a:r>
                  <a:rPr lang="sv-SE" dirty="0" err="1"/>
                  <a:t>Model</a:t>
                </a:r>
                <a:r>
                  <a:rPr lang="sv-SE" dirty="0"/>
                  <a:t> </a:t>
                </a:r>
                <a:r>
                  <a:rPr lang="sv-SE" dirty="0" err="1"/>
                  <a:t>becomes</a:t>
                </a:r>
                <a:r>
                  <a:rPr lang="sv-SE" dirty="0"/>
                  <a:t> </a:t>
                </a:r>
                <a:r>
                  <a:rPr lang="sv-SE" dirty="0" err="1"/>
                  <a:t>linear</a:t>
                </a:r>
                <a:r>
                  <a:rPr lang="sv-SE" dirty="0"/>
                  <a:t> </a:t>
                </a:r>
                <a:r>
                  <a:rPr lang="sv-SE" dirty="0" err="1"/>
                  <a:t>if</a:t>
                </a:r>
                <a:r>
                  <a:rPr lang="sv-SE" dirty="0"/>
                  <a:t> </a:t>
                </a:r>
                <a:r>
                  <a:rPr lang="sv-SE" dirty="0" err="1"/>
                  <a:t>to</a:t>
                </a:r>
                <a:r>
                  <a:rPr lang="sv-SE" dirty="0"/>
                  <a:t> </a:t>
                </a:r>
                <a:r>
                  <a:rPr lang="sv-SE" dirty="0" err="1"/>
                  <a:t>recompute</a:t>
                </a:r>
                <a:r>
                  <a:rPr lang="sv-SE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sv-SE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sv-SE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sv-SE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sv-SE" b="0" i="1" smtClean="0"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sv-SE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v-SE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sv-SE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sv-SE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sv-SE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sv-SE" i="1">
                          <a:latin typeface="Cambria Math"/>
                        </a:rPr>
                        <m:t>)=</m:t>
                      </m:r>
                      <m:sSubSup>
                        <m:sSubSup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sv-SE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sv-SE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sv-SE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sv-SE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sv-SE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sv-SE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sv-SE" i="1">
                          <a:latin typeface="Cambria Math"/>
                        </a:rPr>
                        <m:t>)=</m:t>
                      </m:r>
                      <m:sSup>
                        <m:sSup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sv-SE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sv-SE" b="0" dirty="0"/>
              </a:p>
              <a:p>
                <a:endParaRPr lang="sv-SE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sv-SE" dirty="0">
                    <a:solidFill>
                      <a:srgbClr val="007A37"/>
                    </a:solidFill>
                  </a:rPr>
                  <a:t>Any </a:t>
                </a:r>
                <a:r>
                  <a:rPr lang="sv-SE" dirty="0" err="1">
                    <a:solidFill>
                      <a:srgbClr val="007A37"/>
                    </a:solidFill>
                  </a:rPr>
                  <a:t>model</a:t>
                </a:r>
                <a:r>
                  <a:rPr lang="sv-SE" dirty="0">
                    <a:solidFill>
                      <a:srgbClr val="007A37"/>
                    </a:solidFill>
                  </a:rPr>
                  <a:t> </a:t>
                </a:r>
                <a:r>
                  <a:rPr lang="sv-SE" dirty="0" err="1">
                    <a:solidFill>
                      <a:srgbClr val="007A37"/>
                    </a:solidFill>
                  </a:rPr>
                  <a:t>of</a:t>
                </a:r>
                <a:r>
                  <a:rPr lang="sv-SE" dirty="0">
                    <a:solidFill>
                      <a:srgbClr val="007A37"/>
                    </a:solidFill>
                  </a:rPr>
                  <a:t> the </a:t>
                </a:r>
                <a:r>
                  <a:rPr lang="sv-SE" dirty="0" err="1">
                    <a:solidFill>
                      <a:srgbClr val="007A37"/>
                    </a:solidFill>
                  </a:rPr>
                  <a:t>type</a:t>
                </a:r>
                <a:r>
                  <a:rPr lang="sv-SE" dirty="0">
                    <a:solidFill>
                      <a:srgbClr val="007A37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v-SE" b="0" i="1" smtClean="0">
                        <a:solidFill>
                          <a:srgbClr val="007A37"/>
                        </a:solidFill>
                        <a:latin typeface="Cambria Math" panose="02040503050406030204" pitchFamily="18" charset="0"/>
                      </a:rPr>
                      <m:t>𝐸𝑦</m:t>
                    </m:r>
                    <m:r>
                      <a:rPr lang="sv-SE" b="0" i="1" smtClean="0">
                        <a:solidFill>
                          <a:srgbClr val="007A37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sv-SE" b="0" i="1" smtClean="0">
                            <a:solidFill>
                              <a:srgbClr val="007A37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v-SE" b="0" i="1" smtClean="0">
                            <a:solidFill>
                              <a:srgbClr val="007A37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sv-SE" b="0" i="1" smtClean="0">
                                <a:solidFill>
                                  <a:srgbClr val="007A3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solidFill>
                                  <a:srgbClr val="007A37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b="0" i="1" smtClean="0">
                                <a:solidFill>
                                  <a:srgbClr val="007A37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sv-SE" b="0" i="1" smtClean="0">
                                <a:solidFill>
                                  <a:srgbClr val="007A3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solidFill>
                                  <a:srgbClr val="007A37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sv-SE" b="0" i="1" smtClean="0">
                                <a:solidFill>
                                  <a:srgbClr val="007A37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sv-SE" b="0" i="1" smtClean="0">
                            <a:solidFill>
                              <a:srgbClr val="007A37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v-SE" b="1" i="1" smtClean="0">
                            <a:solidFill>
                              <a:srgbClr val="007A37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sv-SE" b="0" i="1" smtClean="0">
                            <a:solidFill>
                              <a:srgbClr val="007A37"/>
                            </a:solidFill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nary>
                  </m:oMath>
                </a14:m>
                <a:r>
                  <a:rPr lang="sv-SE" b="0" dirty="0" err="1">
                    <a:solidFill>
                      <a:srgbClr val="007A37"/>
                    </a:solidFill>
                  </a:rPr>
                  <a:t>can</a:t>
                </a:r>
                <a:r>
                  <a:rPr lang="sv-SE" b="0" dirty="0">
                    <a:solidFill>
                      <a:srgbClr val="007A37"/>
                    </a:solidFill>
                  </a:rPr>
                  <a:t> be fit by </a:t>
                </a:r>
                <a:r>
                  <a:rPr lang="sv-SE" b="0" dirty="0" err="1">
                    <a:solidFill>
                      <a:srgbClr val="007A37"/>
                    </a:solidFill>
                  </a:rPr>
                  <a:t>linear</a:t>
                </a:r>
                <a:r>
                  <a:rPr lang="sv-SE" b="0" dirty="0">
                    <a:solidFill>
                      <a:srgbClr val="007A37"/>
                    </a:solidFill>
                  </a:rPr>
                  <a:t> regression!</a:t>
                </a:r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6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133036"/>
                <a:ext cx="6840760" cy="3794565"/>
              </a:xfrm>
              <a:prstGeom prst="rect">
                <a:avLst/>
              </a:prstGeom>
              <a:blipFill>
                <a:blip r:embed="rId2"/>
                <a:stretch>
                  <a:fillRect l="-1426" t="-1125" r="-535" b="-385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0691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sv-SE" sz="3600" dirty="0" err="1"/>
              <a:t>Constructing</a:t>
            </a:r>
            <a:r>
              <a:rPr lang="sv-SE" sz="3600" dirty="0"/>
              <a:t> a </a:t>
            </a:r>
            <a:r>
              <a:rPr lang="sv-SE" sz="3600" dirty="0" err="1"/>
              <a:t>piecewise</a:t>
            </a:r>
            <a:r>
              <a:rPr lang="sv-SE" sz="3600" dirty="0"/>
              <a:t> </a:t>
            </a:r>
            <a:r>
              <a:rPr lang="sv-SE" sz="3600" dirty="0" err="1"/>
              <a:t>linear</a:t>
            </a:r>
            <a:r>
              <a:rPr lang="sv-SE" sz="3600" dirty="0"/>
              <a:t> </a:t>
            </a:r>
            <a:r>
              <a:rPr lang="sv-SE" sz="3600" dirty="0" err="1"/>
              <a:t>function</a:t>
            </a:r>
            <a:endParaRPr lang="ru-RU" sz="3600" dirty="0"/>
          </a:p>
        </p:txBody>
      </p:sp>
      <p:sp>
        <p:nvSpPr>
          <p:cNvPr id="5127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628799"/>
            <a:ext cx="8713093" cy="4679925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sv-SE" dirty="0" err="1">
                <a:solidFill>
                  <a:srgbClr val="7F3203"/>
                </a:solidFill>
              </a:rPr>
              <a:t>Method</a:t>
            </a:r>
            <a:r>
              <a:rPr lang="sv-SE" dirty="0">
                <a:solidFill>
                  <a:srgbClr val="7F3203"/>
                </a:solidFill>
              </a:rPr>
              <a:t> A</a:t>
            </a:r>
            <a:r>
              <a:rPr lang="sv-SE" dirty="0"/>
              <a:t>. </a:t>
            </a:r>
            <a:r>
              <a:rPr lang="sv-SE" dirty="0" err="1"/>
              <a:t>Introduce</a:t>
            </a:r>
            <a:r>
              <a:rPr lang="sv-SE" dirty="0"/>
              <a:t> </a:t>
            </a:r>
            <a:r>
              <a:rPr lang="sv-SE" dirty="0" err="1"/>
              <a:t>linear</a:t>
            </a:r>
            <a:r>
              <a:rPr lang="sv-SE" dirty="0"/>
              <a:t> </a:t>
            </a:r>
            <a:r>
              <a:rPr lang="sv-SE" dirty="0" err="1"/>
              <a:t>functions</a:t>
            </a:r>
            <a:r>
              <a:rPr lang="sv-SE" dirty="0"/>
              <a:t> on </a:t>
            </a:r>
            <a:r>
              <a:rPr lang="sv-SE" dirty="0" err="1"/>
              <a:t>each</a:t>
            </a:r>
            <a:r>
              <a:rPr lang="sv-SE" dirty="0"/>
              <a:t> </a:t>
            </a:r>
            <a:r>
              <a:rPr lang="sv-SE" dirty="0" err="1"/>
              <a:t>interval</a:t>
            </a:r>
            <a:r>
              <a:rPr lang="sv-SE" dirty="0"/>
              <a:t> and a set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constraints</a:t>
            </a:r>
            <a:endParaRPr lang="sv-SE" dirty="0"/>
          </a:p>
          <a:p>
            <a:pPr eaLnBrk="1" hangingPunct="1">
              <a:buFontTx/>
              <a:buNone/>
            </a:pPr>
            <a:endParaRPr lang="sv-SE" dirty="0"/>
          </a:p>
          <a:p>
            <a:pPr eaLnBrk="1" hangingPunct="1">
              <a:buFontTx/>
              <a:buNone/>
            </a:pPr>
            <a:r>
              <a:rPr lang="sv-SE" dirty="0"/>
              <a:t>(4 </a:t>
            </a:r>
            <a:r>
              <a:rPr lang="sv-SE" dirty="0" err="1"/>
              <a:t>free</a:t>
            </a:r>
            <a:r>
              <a:rPr lang="sv-SE" dirty="0"/>
              <a:t> parameters)													</a:t>
            </a:r>
            <a:r>
              <a:rPr lang="sv-SE" dirty="0" err="1"/>
              <a:t>lower</a:t>
            </a:r>
            <a:r>
              <a:rPr lang="sv-SE" dirty="0"/>
              <a:t> </a:t>
            </a:r>
            <a:r>
              <a:rPr lang="sv-SE" dirty="0" err="1"/>
              <a:t>left</a:t>
            </a:r>
            <a:endParaRPr lang="sv-SE" dirty="0"/>
          </a:p>
          <a:p>
            <a:pPr eaLnBrk="1" hangingPunct="1">
              <a:buFontTx/>
              <a:buNone/>
            </a:pPr>
            <a:endParaRPr lang="sv-SE" dirty="0">
              <a:solidFill>
                <a:srgbClr val="7F3203"/>
              </a:solidFill>
            </a:endParaRPr>
          </a:p>
          <a:p>
            <a:pPr eaLnBrk="1" hangingPunct="1">
              <a:buFontTx/>
              <a:buNone/>
            </a:pPr>
            <a:r>
              <a:rPr lang="sv-SE" dirty="0" err="1">
                <a:solidFill>
                  <a:srgbClr val="7F3203"/>
                </a:solidFill>
              </a:rPr>
              <a:t>Method</a:t>
            </a:r>
            <a:r>
              <a:rPr lang="sv-SE" dirty="0">
                <a:solidFill>
                  <a:srgbClr val="7F3203"/>
                </a:solidFill>
              </a:rPr>
              <a:t> B</a:t>
            </a:r>
            <a:r>
              <a:rPr lang="sv-SE" dirty="0"/>
              <a:t>. </a:t>
            </a:r>
            <a:r>
              <a:rPr lang="sv-SE" dirty="0" err="1"/>
              <a:t>Use</a:t>
            </a:r>
            <a:r>
              <a:rPr lang="sv-SE" dirty="0"/>
              <a:t> a basis expansion (4 </a:t>
            </a:r>
            <a:r>
              <a:rPr lang="sv-SE" dirty="0" err="1"/>
              <a:t>free</a:t>
            </a:r>
            <a:r>
              <a:rPr lang="sv-SE" dirty="0"/>
              <a:t> parameters)</a:t>
            </a:r>
          </a:p>
          <a:p>
            <a:pPr eaLnBrk="1" hangingPunct="1">
              <a:buFontTx/>
              <a:buNone/>
            </a:pPr>
            <a:endParaRPr lang="sv-SE" dirty="0"/>
          </a:p>
          <a:p>
            <a:pPr eaLnBrk="1" hangingPunct="1">
              <a:buFontTx/>
              <a:buNone/>
            </a:pPr>
            <a:r>
              <a:rPr lang="sv-SE" dirty="0" err="1">
                <a:solidFill>
                  <a:srgbClr val="C00000"/>
                </a:solidFill>
              </a:rPr>
              <a:t>Theorem</a:t>
            </a:r>
            <a:r>
              <a:rPr lang="sv-SE" dirty="0"/>
              <a:t>. The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methods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equivalent</a:t>
            </a:r>
            <a:r>
              <a:rPr lang="sv-SE" dirty="0"/>
              <a:t>.</a:t>
            </a:r>
            <a:endParaRPr lang="ru-RU" dirty="0"/>
          </a:p>
        </p:txBody>
      </p:sp>
      <p:sp>
        <p:nvSpPr>
          <p:cNvPr id="512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732A99</a:t>
            </a:r>
          </a:p>
        </p:txBody>
      </p:sp>
      <p:sp>
        <p:nvSpPr>
          <p:cNvPr id="51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952E50-3E9E-4C36-ABC7-DECDF64B5A7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12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v-SE"/>
          </a:p>
        </p:txBody>
      </p:sp>
      <p:graphicFrame>
        <p:nvGraphicFramePr>
          <p:cNvPr id="51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237067"/>
              </p:ext>
            </p:extLst>
          </p:nvPr>
        </p:nvGraphicFramePr>
        <p:xfrm>
          <a:off x="3419872" y="2564904"/>
          <a:ext cx="1676400" cy="187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0" name="Формула" r:id="rId3" imgW="1066800" imgH="1193800" progId="Equation.3">
                  <p:embed/>
                </p:oleObj>
              </mc:Choice>
              <mc:Fallback>
                <p:oleObj name="Формула" r:id="rId3" imgW="1066800" imgH="1193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2564904"/>
                        <a:ext cx="1676400" cy="187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v-SE"/>
          </a:p>
        </p:txBody>
      </p:sp>
      <p:graphicFrame>
        <p:nvGraphicFramePr>
          <p:cNvPr id="512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974844"/>
              </p:ext>
            </p:extLst>
          </p:nvPr>
        </p:nvGraphicFramePr>
        <p:xfrm>
          <a:off x="1834356" y="5229200"/>
          <a:ext cx="5329238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1" name="Формула" r:id="rId5" imgW="3683000" imgH="228600" progId="Equation.3">
                  <p:embed/>
                </p:oleObj>
              </mc:Choice>
              <mc:Fallback>
                <p:oleObj name="Формула" r:id="rId5" imgW="36830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4356" y="5229200"/>
                        <a:ext cx="5329238" cy="331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30" name="Picture 10" descr="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52120" y="2106042"/>
            <a:ext cx="3024188" cy="250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/>
              <a:t>Splines</a:t>
            </a:r>
            <a:endParaRPr lang="ru-RU"/>
          </a:p>
        </p:txBody>
      </p:sp>
      <p:sp>
        <p:nvSpPr>
          <p:cNvPr id="61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A piecewise polynomial is called an </a:t>
            </a:r>
            <a:r>
              <a:rPr lang="en-GB" sz="2000" b="1" dirty="0">
                <a:solidFill>
                  <a:srgbClr val="0000FF"/>
                </a:solidFill>
              </a:rPr>
              <a:t>order-M</a:t>
            </a:r>
            <a:r>
              <a:rPr lang="en-GB" sz="2000" i="1" dirty="0">
                <a:solidFill>
                  <a:srgbClr val="7F3203"/>
                </a:solidFill>
              </a:rPr>
              <a:t> </a:t>
            </a:r>
            <a:r>
              <a:rPr lang="en-GB" sz="2000" dirty="0"/>
              <a:t>(or degree </a:t>
            </a:r>
            <a:r>
              <a:rPr lang="en-GB" sz="2000" i="1" dirty="0"/>
              <a:t>M</a:t>
            </a:r>
            <a:r>
              <a:rPr lang="en-GB" sz="2000" dirty="0"/>
              <a:t>-1)</a:t>
            </a:r>
            <a:r>
              <a:rPr lang="en-GB" sz="2000" i="1" dirty="0">
                <a:solidFill>
                  <a:srgbClr val="7F3203"/>
                </a:solidFill>
              </a:rPr>
              <a:t> </a:t>
            </a:r>
            <a:r>
              <a:rPr lang="en-GB" sz="2000" b="1" dirty="0">
                <a:solidFill>
                  <a:srgbClr val="0000FF"/>
                </a:solidFill>
              </a:rPr>
              <a:t>spline</a:t>
            </a:r>
            <a:r>
              <a:rPr lang="en-GB" sz="2000" dirty="0"/>
              <a:t> if it is continuous and has continuous derivatives up to order </a:t>
            </a:r>
            <a:r>
              <a:rPr lang="en-GB" sz="2000" i="1" dirty="0"/>
              <a:t>M</a:t>
            </a:r>
            <a:r>
              <a:rPr lang="en-GB" sz="2000" dirty="0"/>
              <a:t>-2 at the knots.</a:t>
            </a:r>
          </a:p>
          <a:p>
            <a:r>
              <a:rPr lang="en-GB" sz="2000" dirty="0">
                <a:solidFill>
                  <a:srgbClr val="0070C0"/>
                </a:solidFill>
              </a:rPr>
              <a:t>Equivalent</a:t>
            </a:r>
            <a:r>
              <a:rPr lang="en-GB" sz="2000" dirty="0"/>
              <a:t>: An order-</a:t>
            </a:r>
            <a:r>
              <a:rPr lang="en-GB" sz="2000" i="1" dirty="0"/>
              <a:t>M</a:t>
            </a:r>
            <a:r>
              <a:rPr lang="en-GB" sz="2000" dirty="0"/>
              <a:t> spline with </a:t>
            </a:r>
            <a:r>
              <a:rPr lang="en-US" sz="2000" i="1" dirty="0"/>
              <a:t>K</a:t>
            </a:r>
            <a:r>
              <a:rPr lang="en-US" sz="2000" dirty="0"/>
              <a:t> </a:t>
            </a:r>
            <a:r>
              <a:rPr lang="sv-SE" sz="2000" dirty="0"/>
              <a:t>knots:</a:t>
            </a:r>
            <a:endParaRPr lang="en-GB" sz="2000" dirty="0"/>
          </a:p>
          <a:p>
            <a:pPr eaLnBrk="1" hangingPunct="1">
              <a:buFontTx/>
              <a:buNone/>
            </a:pPr>
            <a:endParaRPr lang="en-US" sz="2000" dirty="0">
              <a:solidFill>
                <a:srgbClr val="7F3203"/>
              </a:solidFill>
            </a:endParaRPr>
          </a:p>
          <a:p>
            <a:pPr eaLnBrk="1" hangingPunct="1">
              <a:buFontTx/>
              <a:buNone/>
            </a:pPr>
            <a:endParaRPr lang="en-US" sz="2000" b="1" dirty="0">
              <a:solidFill>
                <a:srgbClr val="7F3203"/>
              </a:solidFill>
            </a:endParaRPr>
          </a:p>
          <a:p>
            <a:pPr>
              <a:spcAft>
                <a:spcPts val="600"/>
              </a:spcAft>
            </a:pPr>
            <a:endParaRPr lang="en-US" sz="2000" dirty="0"/>
          </a:p>
          <a:p>
            <a:pPr>
              <a:spcAft>
                <a:spcPts val="600"/>
              </a:spcAft>
            </a:pPr>
            <a:endParaRPr lang="en-US" sz="2000" dirty="0"/>
          </a:p>
          <a:p>
            <a:pPr>
              <a:spcAft>
                <a:spcPts val="600"/>
              </a:spcAft>
            </a:pPr>
            <a:r>
              <a:rPr lang="en-US" sz="2000" dirty="0"/>
              <a:t>An order-4 (degree-3) spline is called a </a:t>
            </a:r>
            <a:r>
              <a:rPr lang="en-US" sz="2000" b="1" dirty="0">
                <a:solidFill>
                  <a:srgbClr val="0000FF"/>
                </a:solidFill>
              </a:rPr>
              <a:t>cubic spline</a:t>
            </a:r>
          </a:p>
          <a:p>
            <a:pPr>
              <a:buNone/>
            </a:pPr>
            <a:r>
              <a:rPr lang="en-US" sz="2000" i="1" dirty="0"/>
              <a:t> </a:t>
            </a:r>
            <a:endParaRPr lang="en-US" sz="2000" dirty="0"/>
          </a:p>
          <a:p>
            <a:pPr eaLnBrk="1" hangingPunct="1">
              <a:buFontTx/>
              <a:buNone/>
            </a:pPr>
            <a:r>
              <a:rPr lang="en-US" sz="2000" dirty="0"/>
              <a:t>In cubic splines, knot discontinuity is not visible</a:t>
            </a:r>
            <a:endParaRPr lang="en-US" sz="2000" dirty="0">
              <a:solidFill>
                <a:srgbClr val="7F3203"/>
              </a:solidFill>
            </a:endParaRPr>
          </a:p>
          <a:p>
            <a:pPr eaLnBrk="1" hangingPunct="1">
              <a:buFontTx/>
              <a:buNone/>
            </a:pPr>
            <a:endParaRPr lang="ru-RU" sz="2000" b="1" i="1" dirty="0">
              <a:solidFill>
                <a:srgbClr val="7F3203"/>
              </a:solidFill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732A99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E84E33-3024-4C8C-9F37-86D3FA1346A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15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v-SE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516587"/>
              </p:ext>
            </p:extLst>
          </p:nvPr>
        </p:nvGraphicFramePr>
        <p:xfrm>
          <a:off x="1547664" y="2890963"/>
          <a:ext cx="397827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Equation" r:id="rId3" imgW="2158920" imgH="533160" progId="Equation.3">
                  <p:embed/>
                </p:oleObj>
              </mc:Choice>
              <mc:Fallback>
                <p:oleObj name="Equation" r:id="rId3" imgW="2158920" imgH="533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890963"/>
                        <a:ext cx="3978275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52" name="Picture 6" descr="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3200" y="3457714"/>
            <a:ext cx="2590800" cy="2277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Natural cubic spline</a:t>
            </a:r>
            <a:endParaRPr lang="ru-RU"/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cubic spline </a:t>
            </a:r>
            <a:r>
              <a:rPr lang="en-GB" i="1" dirty="0">
                <a:latin typeface="Times New Roman" pitchFamily="18" charset="0"/>
              </a:rPr>
              <a:t>f</a:t>
            </a:r>
            <a:r>
              <a:rPr lang="en-GB" dirty="0"/>
              <a:t> is called </a:t>
            </a:r>
            <a:r>
              <a:rPr lang="en-GB" b="1" dirty="0">
                <a:solidFill>
                  <a:srgbClr val="0000FF"/>
                </a:solidFill>
              </a:rPr>
              <a:t>natural cubic spline</a:t>
            </a:r>
            <a:r>
              <a:rPr lang="en-GB" dirty="0"/>
              <a:t> if its 2</a:t>
            </a:r>
            <a:r>
              <a:rPr lang="en-GB" baseline="30000" dirty="0"/>
              <a:t>nd</a:t>
            </a:r>
            <a:r>
              <a:rPr lang="en-GB" dirty="0"/>
              <a:t> and 3</a:t>
            </a:r>
            <a:r>
              <a:rPr lang="en-GB" baseline="30000" dirty="0"/>
              <a:t>rd</a:t>
            </a:r>
            <a:r>
              <a:rPr lang="en-GB" dirty="0"/>
              <a:t> derivatives are zero at </a:t>
            </a:r>
            <a:r>
              <a:rPr lang="en-GB" i="1" dirty="0">
                <a:latin typeface="Times New Roman" pitchFamily="18" charset="0"/>
              </a:rPr>
              <a:t>a</a:t>
            </a:r>
            <a:r>
              <a:rPr lang="en-GB" dirty="0"/>
              <a:t> and </a:t>
            </a:r>
            <a:r>
              <a:rPr lang="en-GB" i="1" dirty="0">
                <a:latin typeface="Times New Roman" pitchFamily="18" charset="0"/>
              </a:rPr>
              <a:t>b</a:t>
            </a:r>
          </a:p>
          <a:p>
            <a:pPr eaLnBrk="1" hangingPunct="1">
              <a:buFontTx/>
              <a:buNone/>
            </a:pPr>
            <a:r>
              <a:rPr lang="en-GB" dirty="0">
                <a:solidFill>
                  <a:srgbClr val="C00000"/>
                </a:solidFill>
              </a:rPr>
              <a:t>Note</a:t>
            </a:r>
            <a:r>
              <a:rPr lang="en-GB" dirty="0"/>
              <a:t>  that </a:t>
            </a:r>
            <a:r>
              <a:rPr lang="en-GB" i="1" dirty="0">
                <a:latin typeface="Times New Roman" pitchFamily="18" charset="0"/>
              </a:rPr>
              <a:t>f</a:t>
            </a:r>
            <a:r>
              <a:rPr lang="en-GB" dirty="0"/>
              <a:t> is linear on extreme intervals</a:t>
            </a:r>
          </a:p>
          <a:p>
            <a:pPr eaLnBrk="1" hangingPunct="1">
              <a:buFontTx/>
              <a:buNone/>
            </a:pPr>
            <a:endParaRPr lang="en-GB" dirty="0"/>
          </a:p>
          <a:p>
            <a:pPr eaLnBrk="1" hangingPunct="1">
              <a:buFontTx/>
              <a:buNone/>
            </a:pPr>
            <a:r>
              <a:rPr lang="en-US" dirty="0"/>
              <a:t>Basis functions of natural cubic splines</a:t>
            </a:r>
          </a:p>
          <a:p>
            <a:pPr eaLnBrk="1" hangingPunct="1">
              <a:buFontTx/>
              <a:buNone/>
            </a:pPr>
            <a:endParaRPr lang="ru-RU" dirty="0"/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732A99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2A11D7-619E-4A7F-B0D4-0CC034006A6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17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v-SE"/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663683"/>
              </p:ext>
            </p:extLst>
          </p:nvPr>
        </p:nvGraphicFramePr>
        <p:xfrm>
          <a:off x="755576" y="4221088"/>
          <a:ext cx="71374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3" name="Equation" r:id="rId3" imgW="4051080" imgH="939600" progId="Equation.3">
                  <p:embed/>
                </p:oleObj>
              </mc:Choice>
              <mc:Fallback>
                <p:oleObj name="Equation" r:id="rId3" imgW="4051080" imgH="93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221088"/>
                        <a:ext cx="7137400" cy="166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0139FD588BE54283917262912FC268" ma:contentTypeVersion="6" ma:contentTypeDescription="Create a new document." ma:contentTypeScope="" ma:versionID="c529fd89aed1bf49d735ec888ef25acc">
  <xsd:schema xmlns:xsd="http://www.w3.org/2001/XMLSchema" xmlns:xs="http://www.w3.org/2001/XMLSchema" xmlns:p="http://schemas.microsoft.com/office/2006/metadata/properties" xmlns:ns1="http://schemas.microsoft.com/sharepoint/v3" xmlns:ns2="108a5a92-ae9d-4381-85f3-3c746b140ccd" xmlns:ns3="8a43ac29-7517-4eef-8263-50e5e3d65f27" targetNamespace="http://schemas.microsoft.com/office/2006/metadata/properties" ma:root="true" ma:fieldsID="f4d50ce08891c13905be8b06bca1bcba" ns1:_="" ns2:_="" ns3:_="">
    <xsd:import namespace="http://schemas.microsoft.com/sharepoint/v3"/>
    <xsd:import namespace="108a5a92-ae9d-4381-85f3-3c746b140ccd"/>
    <xsd:import namespace="8a43ac29-7517-4eef-8263-50e5e3d65f27"/>
    <xsd:element name="properties">
      <xsd:complexType>
        <xsd:sequence>
          <xsd:element name="documentManagement">
            <xsd:complexType>
              <xsd:all>
                <xsd:element ref="ns2:_lisam_Description" minOccurs="0"/>
                <xsd:element ref="ns3:_lisam_PublishedVersion" minOccurs="0"/>
                <xsd:element ref="ns1:PublishingStartDate" minOccurs="0"/>
                <xsd:element ref="ns1:PublishingExpirationDat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0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1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8a5a92-ae9d-4381-85f3-3c746b140ccd" elementFormDefault="qualified">
    <xsd:import namespace="http://schemas.microsoft.com/office/2006/documentManagement/types"/>
    <xsd:import namespace="http://schemas.microsoft.com/office/infopath/2007/PartnerControls"/>
    <xsd:element name="_lisam_Description" ma:index="8" nillable="true" ma:displayName="Description" ma:internalName="_lisam_Description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43ac29-7517-4eef-8263-50e5e3d65f27" elementFormDefault="qualified">
    <xsd:import namespace="http://schemas.microsoft.com/office/2006/documentManagement/types"/>
    <xsd:import namespace="http://schemas.microsoft.com/office/infopath/2007/PartnerControls"/>
    <xsd:element name="_lisam_PublishedVersion" ma:index="9" nillable="true" ma:displayName="Published Version" ma:internalName="_lisam_PublishedVersion">
      <xsd:simpleType>
        <xsd:restriction base="dms:Text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lisam_Description xmlns="108a5a92-ae9d-4381-85f3-3c746b140ccd" xsi:nil="true"/>
    <PublishingExpirationDate xmlns="http://schemas.microsoft.com/sharepoint/v3" xsi:nil="true"/>
    <_lisam_PublishedVersion xmlns="8a43ac29-7517-4eef-8263-50e5e3d65f27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A6A0C85-E66A-4A67-9920-645384F2A4A2}"/>
</file>

<file path=customXml/itemProps2.xml><?xml version="1.0" encoding="utf-8"?>
<ds:datastoreItem xmlns:ds="http://schemas.openxmlformats.org/officeDocument/2006/customXml" ds:itemID="{BC5F3753-A681-4E1E-A67F-868EB24D4D3A}"/>
</file>

<file path=customXml/itemProps3.xml><?xml version="1.0" encoding="utf-8"?>
<ds:datastoreItem xmlns:ds="http://schemas.openxmlformats.org/officeDocument/2006/customXml" ds:itemID="{C7A177EC-F26C-4612-A891-F98D81FC48B5}"/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20396</TotalTime>
  <Words>916</Words>
  <Application>Microsoft Office PowerPoint</Application>
  <PresentationFormat>Bildspel på skärmen (4:3)</PresentationFormat>
  <Paragraphs>248</Paragraphs>
  <Slides>28</Slides>
  <Notes>0</Notes>
  <HiddenSlides>0</HiddenSlides>
  <MMClips>0</MMClips>
  <ScaleCrop>false</ScaleCrop>
  <HeadingPairs>
    <vt:vector size="8" baseType="variant">
      <vt:variant>
        <vt:lpstr>Använt teckensnitt</vt:lpstr>
      </vt:variant>
      <vt:variant>
        <vt:i4>7</vt:i4>
      </vt:variant>
      <vt:variant>
        <vt:lpstr>Tema</vt:lpstr>
      </vt:variant>
      <vt:variant>
        <vt:i4>1</vt:i4>
      </vt:variant>
      <vt:variant>
        <vt:lpstr>Serverprogram för OLE-inbäddning</vt:lpstr>
      </vt:variant>
      <vt:variant>
        <vt:i4>3</vt:i4>
      </vt:variant>
      <vt:variant>
        <vt:lpstr>Bildrubriker</vt:lpstr>
      </vt:variant>
      <vt:variant>
        <vt:i4>28</vt:i4>
      </vt:variant>
    </vt:vector>
  </HeadingPairs>
  <TitlesOfParts>
    <vt:vector size="39" baseType="lpstr">
      <vt:lpstr>Arial</vt:lpstr>
      <vt:lpstr>Calibri</vt:lpstr>
      <vt:lpstr>Cambria Math</vt:lpstr>
      <vt:lpstr>Consolas</vt:lpstr>
      <vt:lpstr>Symbol</vt:lpstr>
      <vt:lpstr>Times New Roman</vt:lpstr>
      <vt:lpstr>Wingdings</vt:lpstr>
      <vt:lpstr>Theme1</vt:lpstr>
      <vt:lpstr>Формула</vt:lpstr>
      <vt:lpstr>Equation</vt:lpstr>
      <vt:lpstr>Ekvation</vt:lpstr>
      <vt:lpstr>Lecture 2a block 2</vt:lpstr>
      <vt:lpstr>Moving beyond simple models</vt:lpstr>
      <vt:lpstr>Moving beyond simple models</vt:lpstr>
      <vt:lpstr>Moving beyond simple models</vt:lpstr>
      <vt:lpstr>Moving beyond simple models</vt:lpstr>
      <vt:lpstr>Basis function expansion</vt:lpstr>
      <vt:lpstr>Constructing a piecewise linear function</vt:lpstr>
      <vt:lpstr>Splines</vt:lpstr>
      <vt:lpstr>Natural cubic spline</vt:lpstr>
      <vt:lpstr>Variance of spline estimators – boundary effects</vt:lpstr>
      <vt:lpstr>Fitting smooth functions to data</vt:lpstr>
      <vt:lpstr>Optimality of smoothing splines</vt:lpstr>
      <vt:lpstr>A smoothing spline is a linear smoother</vt:lpstr>
      <vt:lpstr>Degrees of freedom</vt:lpstr>
      <vt:lpstr>Smoothing splines and shrinkage</vt:lpstr>
      <vt:lpstr>Penalty and degrees of freedom</vt:lpstr>
      <vt:lpstr>Automated selection of smoothing parameters</vt:lpstr>
      <vt:lpstr>Automated selection of smoothing parameters</vt:lpstr>
      <vt:lpstr>Automated selection of smoothing parameters</vt:lpstr>
      <vt:lpstr>Multidimensional splines</vt:lpstr>
      <vt:lpstr>Splines: R code</vt:lpstr>
      <vt:lpstr>Generalized additive models</vt:lpstr>
      <vt:lpstr>Generalized additive models</vt:lpstr>
      <vt:lpstr>Estimation of additive models</vt:lpstr>
      <vt:lpstr>Generalized additive models</vt:lpstr>
      <vt:lpstr>Generalized additive models</vt:lpstr>
      <vt:lpstr>Generalized additive models</vt:lpstr>
      <vt:lpstr>Generalized additive models</vt:lpstr>
    </vt:vector>
  </TitlesOfParts>
  <Company>mai.liu.se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olsys</dc:creator>
  <cp:lastModifiedBy>Oleg Sysoev</cp:lastModifiedBy>
  <cp:revision>287</cp:revision>
  <dcterms:created xsi:type="dcterms:W3CDTF">2006-10-04T09:31:59Z</dcterms:created>
  <dcterms:modified xsi:type="dcterms:W3CDTF">2018-12-03T08:20:26Z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0x010100600139FD588BE54283917262912FC268</vt:lpwstr>
  </property>
</Properties>
</file>