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4"/>
  </p:sldMasterIdLst>
  <p:notesMasterIdLst>
    <p:notesMasterId r:id="rId33"/>
  </p:notesMasterIdLst>
  <p:sldIdLst>
    <p:sldId id="256" r:id="rId5"/>
    <p:sldId id="258" r:id="rId6"/>
    <p:sldId id="309" r:id="rId7"/>
    <p:sldId id="259" r:id="rId8"/>
    <p:sldId id="261" r:id="rId9"/>
    <p:sldId id="260" r:id="rId10"/>
    <p:sldId id="263" r:id="rId11"/>
    <p:sldId id="264" r:id="rId12"/>
    <p:sldId id="265" r:id="rId13"/>
    <p:sldId id="304" r:id="rId14"/>
    <p:sldId id="306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307" r:id="rId23"/>
    <p:sldId id="290" r:id="rId24"/>
    <p:sldId id="292" r:id="rId25"/>
    <p:sldId id="302" r:id="rId26"/>
    <p:sldId id="310" r:id="rId27"/>
    <p:sldId id="293" r:id="rId28"/>
    <p:sldId id="308" r:id="rId29"/>
    <p:sldId id="294" r:id="rId30"/>
    <p:sldId id="295" r:id="rId31"/>
    <p:sldId id="276" r:id="rId32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68B95-7D41-4C24-90F3-083EA564B2B4}" v="3" dt="2018-11-08T13:15:40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81" d="100"/>
          <a:sy n="81" d="100"/>
        </p:scale>
        <p:origin x="15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Dikshit" userId="26477bb37de0bdc7" providerId="LiveId" clId="{16C68B95-7D41-4C24-90F3-083EA564B2B4}"/>
    <pc:docChg chg="modSld">
      <pc:chgData name="Anubhav Dikshit" userId="26477bb37de0bdc7" providerId="LiveId" clId="{16C68B95-7D41-4C24-90F3-083EA564B2B4}" dt="2018-11-08T13:15:40.537" v="2" actId="20577"/>
      <pc:docMkLst>
        <pc:docMk/>
      </pc:docMkLst>
      <pc:sldChg chg="modSp">
        <pc:chgData name="Anubhav Dikshit" userId="26477bb37de0bdc7" providerId="LiveId" clId="{16C68B95-7D41-4C24-90F3-083EA564B2B4}" dt="2018-11-08T13:15:40.537" v="2" actId="20577"/>
        <pc:sldMkLst>
          <pc:docMk/>
          <pc:sldMk cId="3738288840" sldId="266"/>
        </pc:sldMkLst>
        <pc:spChg chg="mod">
          <ac:chgData name="Anubhav Dikshit" userId="26477bb37de0bdc7" providerId="LiveId" clId="{16C68B95-7D41-4C24-90F3-083EA564B2B4}" dt="2018-11-08T13:15:40.537" v="2" actId="20577"/>
          <ac:spMkLst>
            <pc:docMk/>
            <pc:sldMk cId="3738288840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8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150A7-5F95-4096-932B-1E618D79681A}" type="datetime1">
              <a:rPr lang="sv-SE" smtClean="0"/>
              <a:t>2018-11-08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F5EA7-8D97-4E8D-A6A8-E2B92C19FC8F}" type="datetime1">
              <a:rPr lang="sv-SE" smtClean="0"/>
              <a:t>2018-11-08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976C8-2711-46D4-ABBF-EFC5A47D13D9}" type="datetime1">
              <a:rPr lang="sv-SE" smtClean="0"/>
              <a:t>2018-11-08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C9037-E85B-446D-9DB0-05E7ACF33B6B}" type="datetime1">
              <a:rPr lang="sv-SE" smtClean="0"/>
              <a:t>2018-11-08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9B51-6D50-49D8-B726-5E12DFD3504D}" type="datetime1">
              <a:rPr lang="sv-SE" smtClean="0"/>
              <a:t>2018-11-08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0191E-B468-48EB-AD6E-7DD6A7E35C90}" type="datetime1">
              <a:rPr lang="sv-SE" smtClean="0"/>
              <a:t>2018-11-08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0EDCE-942E-47F9-B782-067D8DBB2DC6}" type="datetime1">
              <a:rPr lang="sv-SE" smtClean="0"/>
              <a:t>2018-11-08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37740-D2F5-423D-8234-0FCCA56F747A}" type="datetime1">
              <a:rPr lang="sv-SE" smtClean="0"/>
              <a:t>2018-11-08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77CE6-A233-437D-870B-DEF3E8D428C2}" type="datetime1">
              <a:rPr lang="sv-SE" smtClean="0"/>
              <a:t>2018-11-08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3FC47-E29B-4F75-9CF8-C3F944A4AC10}" type="datetime1">
              <a:rPr lang="sv-SE" smtClean="0"/>
              <a:t>2018-11-08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BA0EF-82D4-444D-85E5-4F7DC26203A9}" type="datetime1">
              <a:rPr lang="sv-SE" smtClean="0"/>
              <a:t>2018-11-08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E77898E-A241-476B-A6BD-2F5EE7E89B76}" type="datetime1">
              <a:rPr lang="sv-SE" smtClean="0"/>
              <a:t>2018-11-08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0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njugate_prio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sz="4000" dirty="0"/>
              <a:t>Basics </a:t>
            </a:r>
            <a:r>
              <a:rPr lang="sv-SE" altLang="sv-SE" sz="4000" dirty="0" err="1"/>
              <a:t>of</a:t>
            </a:r>
            <a:r>
              <a:rPr lang="sv-SE" altLang="sv-SE" sz="4000" dirty="0"/>
              <a:t> </a:t>
            </a:r>
            <a:r>
              <a:rPr lang="sv-SE" altLang="sv-SE" sz="4000" dirty="0" err="1"/>
              <a:t>Statistics</a:t>
            </a:r>
            <a:endParaRPr lang="sv-SE" altLang="sv-SE" sz="40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Probabilities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v-SE" b="1" dirty="0">
                    <a:solidFill>
                      <a:srgbClr val="0070C0"/>
                    </a:solidFill>
                  </a:rPr>
                  <a:t>Laws 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of</a:t>
                </a:r>
                <a:r>
                  <a:rPr lang="sv-SE" b="1" dirty="0">
                    <a:solidFill>
                      <a:srgbClr val="0070C0"/>
                    </a:solidFill>
                  </a:rPr>
                  <a:t> 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probabilities</a:t>
                </a:r>
                <a:endParaRPr lang="sv-SE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sv-SE" dirty="0" err="1"/>
                  <a:t>Sum</a:t>
                </a:r>
                <a:r>
                  <a:rPr lang="sv-SE" dirty="0"/>
                  <a:t> </a:t>
                </a:r>
                <a:r>
                  <a:rPr lang="sv-SE" dirty="0" err="1"/>
                  <a:t>rule</a:t>
                </a:r>
                <a:r>
                  <a:rPr lang="sv-SE" dirty="0"/>
                  <a:t> (</a:t>
                </a:r>
                <a:r>
                  <a:rPr lang="sv-SE" dirty="0" err="1"/>
                  <a:t>compute</a:t>
                </a:r>
                <a:r>
                  <a:rPr lang="sv-SE" dirty="0"/>
                  <a:t> </a:t>
                </a:r>
                <a:r>
                  <a:rPr lang="sv-SE" sz="3100" b="1" dirty="0">
                    <a:solidFill>
                      <a:srgbClr val="0000FF"/>
                    </a:solidFill>
                  </a:rPr>
                  <a:t>marginal</a:t>
                </a:r>
                <a:r>
                  <a:rPr lang="sv-SE" dirty="0"/>
                  <a:t> </a:t>
                </a:r>
                <a:r>
                  <a:rPr lang="sv-SE" dirty="0" err="1"/>
                  <a:t>probability</a:t>
                </a:r>
                <a:r>
                  <a:rPr lang="sv-SE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𝑑𝑌</m:t>
                      </m:r>
                    </m:oMath>
                  </m:oMathPara>
                </a14:m>
                <a:endParaRPr lang="sv-SE" dirty="0"/>
              </a:p>
              <a:p>
                <a:pPr lvl="1"/>
                <a:r>
                  <a:rPr lang="sv-SE" dirty="0"/>
                  <a:t>Product </a:t>
                </a:r>
                <a:r>
                  <a:rPr lang="sv-SE" dirty="0" err="1"/>
                  <a:t>rule</a:t>
                </a:r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r>
                  <a:rPr lang="sv-SE" dirty="0"/>
                  <a:t>Combination 1: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v-SE" dirty="0"/>
                            <m:t> 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𝑑𝑌</m:t>
                      </m:r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90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46848" cy="4525963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sv-SE" sz="2800" dirty="0"/>
                  <a:t>For </a:t>
                </a:r>
                <a:r>
                  <a:rPr lang="sv-SE" sz="2800" dirty="0" err="1"/>
                  <a:t>random</a:t>
                </a:r>
                <a:r>
                  <a:rPr lang="sv-SE" sz="2800" dirty="0"/>
                  <a:t> </a:t>
                </a:r>
                <a:r>
                  <a:rPr lang="sv-SE" sz="2800" dirty="0" err="1"/>
                  <a:t>variables</a:t>
                </a:r>
                <a:r>
                  <a:rPr lang="sv-SE" sz="2800" dirty="0"/>
                  <a:t>:</a:t>
                </a:r>
              </a:p>
              <a:p>
                <a:pPr marL="0" indent="0">
                  <a:buNone/>
                </a:pPr>
                <a:r>
                  <a:rPr lang="sv-SE" sz="2800" b="1" dirty="0">
                    <a:solidFill>
                      <a:srgbClr val="0000FF"/>
                    </a:solidFill>
                  </a:rPr>
                  <a:t>	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Bayes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Theorem</a:t>
                </a:r>
                <a:endParaRPr lang="sv-SE" sz="2800" b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v-SE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sv-SE" sz="2800" b="0" dirty="0"/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den>
                      </m:f>
                    </m:oMath>
                  </m:oMathPara>
                </a14:m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46848" cy="4525963"/>
              </a:xfrm>
              <a:blipFill>
                <a:blip r:embed="rId3"/>
                <a:stretch>
                  <a:fillRect l="-2540" t="-12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sp>
        <p:nvSpPr>
          <p:cNvPr id="6" name="object 8"/>
          <p:cNvSpPr/>
          <p:nvPr/>
        </p:nvSpPr>
        <p:spPr>
          <a:xfrm>
            <a:off x="5076056" y="2060848"/>
            <a:ext cx="3664466" cy="276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2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conventional</a:t>
            </a:r>
            <a:r>
              <a:rPr lang="sv-SE" dirty="0"/>
              <a:t>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>
                    <a:solidFill>
                      <a:srgbClr val="0070C0"/>
                    </a:solidFill>
                  </a:rPr>
                  <a:t>Bernoulli distribution</a:t>
                </a:r>
              </a:p>
              <a:p>
                <a:pPr lvl="1"/>
                <a:r>
                  <a:rPr lang="sv-SE" dirty="0"/>
                  <a:t>Events: </a:t>
                </a:r>
                <a:r>
                  <a:rPr lang="sv-SE" dirty="0" err="1"/>
                  <a:t>Success</a:t>
                </a:r>
                <a:r>
                  <a:rPr lang="sv-SE" dirty="0"/>
                  <a:t> (X=1) and </a:t>
                </a:r>
                <a:r>
                  <a:rPr lang="sv-SE" dirty="0" err="1"/>
                  <a:t>Failure</a:t>
                </a:r>
                <a:r>
                  <a:rPr lang="sv-SE" dirty="0"/>
                  <a:t> (X=0)</a:t>
                </a:r>
              </a:p>
              <a:p>
                <a:pPr lvl="1"/>
                <a:r>
                  <a:rPr lang="sv-SE" dirty="0"/>
                  <a:t>P(X=1)=p, P(X=0)=1-p</a:t>
                </a:r>
              </a:p>
              <a:p>
                <a:pPr lvl="1"/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b="0" dirty="0"/>
              </a:p>
              <a:p>
                <a:pPr lvl="1"/>
                <a:endParaRPr lang="sv-SE" dirty="0"/>
              </a:p>
              <a:p>
                <a:pPr marL="0" indent="0">
                  <a:buNone/>
                </a:pPr>
                <a:r>
                  <a:rPr lang="sv-SE" dirty="0">
                    <a:solidFill>
                      <a:srgbClr val="C00000"/>
                    </a:solidFill>
                  </a:rPr>
                  <a:t>Examples</a:t>
                </a:r>
                <a:r>
                  <a:rPr lang="sv-SE" dirty="0"/>
                  <a:t>: Tossing </a:t>
                </a:r>
                <a:r>
                  <a:rPr lang="sv-SE" dirty="0" err="1"/>
                  <a:t>coin</a:t>
                </a:r>
                <a:r>
                  <a:rPr lang="sv-SE" dirty="0"/>
                  <a:t>, vinning a </a:t>
                </a:r>
                <a:r>
                  <a:rPr lang="sv-SE" dirty="0" err="1"/>
                  <a:t>lottery</a:t>
                </a:r>
                <a:r>
                  <a:rPr lang="sv-SE" dirty="0"/>
                  <a:t>,..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828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conventional</a:t>
            </a:r>
            <a:r>
              <a:rPr lang="sv-SE" dirty="0"/>
              <a:t>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338936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Binomial distribution</a:t>
                </a:r>
              </a:p>
              <a:p>
                <a:r>
                  <a:rPr lang="en-US" sz="2400" dirty="0"/>
                  <a:t>Sequence of </a:t>
                </a:r>
                <a:r>
                  <a:rPr lang="en-US" sz="2400" i="1" dirty="0"/>
                  <a:t>n </a:t>
                </a:r>
                <a:r>
                  <a:rPr lang="en-US" sz="2400" dirty="0"/>
                  <a:t>Bernoulli events</a:t>
                </a:r>
              </a:p>
              <a:p>
                <a:r>
                  <a:rPr lang="en-US" sz="2400" dirty="0"/>
                  <a:t>X={Amount of successes among these events}, X=0,…,n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𝐸𝑋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𝑛𝑝</m:t>
                    </m:r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𝑛𝑝</m:t>
                    </m:r>
                    <m:r>
                      <a:rPr lang="sv-SE" sz="2400" b="0" i="1" smtClean="0">
                        <a:latin typeface="Cambria Math"/>
                      </a:rPr>
                      <m:t>(1−</m:t>
                    </m:r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338936" cy="4525963"/>
              </a:xfrm>
              <a:blipFill rotWithShape="1">
                <a:blip r:embed="rId2"/>
                <a:stretch>
                  <a:fillRect l="-1712" t="-1078" r="-22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13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450074" cy="263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73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Poisson</a:t>
            </a:r>
            <a:r>
              <a:rPr lang="sv-SE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bank </a:t>
            </a:r>
            <a:r>
              <a:rPr lang="sv-SE" b="1" dirty="0"/>
              <a:t>n</a:t>
            </a:r>
            <a:r>
              <a:rPr lang="sv-SE" dirty="0"/>
              <a:t> (in </a:t>
            </a:r>
            <a:r>
              <a:rPr lang="sv-SE" dirty="0" err="1"/>
              <a:t>theory</a:t>
            </a:r>
            <a:r>
              <a:rPr lang="sv-SE" dirty="0"/>
              <a:t>, </a:t>
            </a:r>
            <a:r>
              <a:rPr lang="sv-SE" dirty="0" err="1"/>
              <a:t>endless</a:t>
            </a:r>
            <a:r>
              <a:rPr lang="sv-SE" dirty="0"/>
              <a:t> population)</a:t>
            </a:r>
          </a:p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 </a:t>
            </a:r>
            <a:r>
              <a:rPr lang="sv-SE" dirty="0" err="1"/>
              <a:t>specific</a:t>
            </a:r>
            <a:r>
              <a:rPr lang="sv-SE" dirty="0"/>
              <a:t> person </a:t>
            </a:r>
            <a:r>
              <a:rPr lang="sv-SE" dirty="0" err="1"/>
              <a:t>will</a:t>
            </a:r>
            <a:r>
              <a:rPr lang="sv-SE" dirty="0"/>
              <a:t> make a call </a:t>
            </a:r>
            <a:r>
              <a:rPr lang="sv-SE" dirty="0" err="1"/>
              <a:t>to</a:t>
            </a:r>
            <a:r>
              <a:rPr lang="sv-SE" dirty="0"/>
              <a:t> the bank </a:t>
            </a:r>
            <a:r>
              <a:rPr lang="sv-SE" dirty="0" err="1"/>
              <a:t>between</a:t>
            </a:r>
            <a:r>
              <a:rPr lang="sv-SE" dirty="0"/>
              <a:t> 13.00 and 14.00 a </a:t>
            </a:r>
            <a:r>
              <a:rPr lang="sv-SE" dirty="0" err="1"/>
              <a:t>certain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is </a:t>
            </a:r>
            <a:r>
              <a:rPr lang="sv-SE" b="1" i="1" dirty="0"/>
              <a:t>p</a:t>
            </a:r>
          </a:p>
          <a:p>
            <a:pPr lvl="1"/>
            <a:r>
              <a:rPr lang="sv-SE" b="1" i="1" dirty="0"/>
              <a:t>p</a:t>
            </a:r>
            <a:r>
              <a:rPr lang="sv-SE" i="1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very</a:t>
            </a:r>
            <a:r>
              <a:rPr lang="sv-SE" dirty="0"/>
              <a:t> small </a:t>
            </a:r>
            <a:r>
              <a:rPr lang="sv-SE" dirty="0" err="1"/>
              <a:t>if</a:t>
            </a:r>
            <a:r>
              <a:rPr lang="sv-SE" dirty="0"/>
              <a:t> population is </a:t>
            </a:r>
            <a:r>
              <a:rPr lang="sv-SE" dirty="0" err="1"/>
              <a:t>large</a:t>
            </a:r>
            <a:r>
              <a:rPr lang="sv-SE" dirty="0"/>
              <a:t> (rare event)</a:t>
            </a:r>
          </a:p>
          <a:p>
            <a:pPr lvl="1"/>
            <a:r>
              <a:rPr lang="sv-SE" dirty="0"/>
              <a:t>Still,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people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make calls </a:t>
            </a:r>
            <a:r>
              <a:rPr lang="sv-SE" dirty="0" err="1"/>
              <a:t>between</a:t>
            </a:r>
            <a:r>
              <a:rPr lang="sv-SE" dirty="0"/>
              <a:t> 13.00 and 14.00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,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be </a:t>
            </a:r>
            <a:r>
              <a:rPr lang="sv-SE" dirty="0" err="1"/>
              <a:t>quite</a:t>
            </a:r>
            <a:r>
              <a:rPr lang="sv-SE" dirty="0"/>
              <a:t> </a:t>
            </a:r>
            <a:r>
              <a:rPr lang="sv-SE" dirty="0" err="1"/>
              <a:t>big</a:t>
            </a:r>
            <a:endParaRPr lang="sv-SE" dirty="0"/>
          </a:p>
          <a:p>
            <a:pPr lvl="1"/>
            <a:r>
              <a:rPr lang="sv-SE" dirty="0"/>
              <a:t>A </a:t>
            </a:r>
            <a:r>
              <a:rPr lang="sv-SE" dirty="0" err="1"/>
              <a:t>known</a:t>
            </a:r>
            <a:r>
              <a:rPr lang="sv-SE" dirty="0"/>
              <a:t> </a:t>
            </a:r>
            <a:r>
              <a:rPr lang="sv-SE" dirty="0" err="1"/>
              <a:t>quantity</a:t>
            </a:r>
            <a:r>
              <a:rPr lang="sv-SE" dirty="0"/>
              <a:t> </a:t>
            </a:r>
            <a:r>
              <a:rPr lang="el-GR" b="1" dirty="0"/>
              <a:t>λ</a:t>
            </a:r>
            <a:r>
              <a:rPr lang="sv-SE" b="1" dirty="0"/>
              <a:t>=</a:t>
            </a:r>
            <a:r>
              <a:rPr lang="sv-SE" b="1" i="1" dirty="0" err="1"/>
              <a:t>np</a:t>
            </a:r>
            <a:r>
              <a:rPr lang="sv-SE" dirty="0"/>
              <a:t> is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persons </a:t>
            </a:r>
            <a:r>
              <a:rPr lang="sv-SE" dirty="0" err="1"/>
              <a:t>that</a:t>
            </a:r>
            <a:r>
              <a:rPr lang="sv-SE" dirty="0"/>
              <a:t> call </a:t>
            </a:r>
            <a:r>
              <a:rPr lang="sv-SE" dirty="0" err="1"/>
              <a:t>between</a:t>
            </a:r>
            <a:r>
              <a:rPr lang="sv-SE" dirty="0"/>
              <a:t> 13.00 and 14.00</a:t>
            </a:r>
          </a:p>
          <a:p>
            <a:pPr lvl="1"/>
            <a:r>
              <a:rPr lang="sv-SE" b="1" dirty="0"/>
              <a:t>X</a:t>
            </a:r>
            <a:r>
              <a:rPr lang="sv-SE" dirty="0"/>
              <a:t>={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persons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13.00 and 14.00}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704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Poisson</a:t>
            </a:r>
            <a:r>
              <a:rPr lang="sv-SE" dirty="0"/>
              <a:t>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sv-S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sv-SE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sv-SE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/>
                              </a:rPr>
                              <m:t>𝑛</m:t>
                            </m:r>
                            <m:r>
                              <a:rPr lang="sv-SE" i="1">
                                <a:latin typeface="Cambria Math"/>
                              </a:rPr>
                              <m:t>−</m:t>
                            </m:r>
                            <m:r>
                              <a:rPr lang="sv-SE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</m:e>
                    </m:func>
                  </m:oMath>
                </a14:m>
                <a:endParaRPr lang="sv-SE" dirty="0"/>
              </a:p>
              <a:p>
                <a:r>
                  <a:rPr lang="sv-SE" dirty="0"/>
                  <a:t>It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shown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sv-SE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𝜆</m:t>
                    </m:r>
                  </m:oMath>
                </a14:m>
                <a:endParaRPr lang="sv-SE" b="0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=</m:t>
                    </m:r>
                    <m:r>
                      <a:rPr lang="sv-SE" i="1">
                        <a:latin typeface="Cambria Math"/>
                      </a:rPr>
                      <m:t>𝜆</m:t>
                    </m:r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>
                <a:blip r:embed="rId2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15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88211"/>
            <a:ext cx="3153544" cy="251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82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Poisson</a:t>
            </a:r>
            <a:r>
              <a:rPr lang="sv-SE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Further</a:t>
            </a:r>
            <a:r>
              <a:rPr lang="sv-SE" dirty="0"/>
              <a:t> </a:t>
            </a:r>
            <a:r>
              <a:rPr lang="sv-SE" dirty="0" err="1"/>
              <a:t>properties</a:t>
            </a:r>
            <a:r>
              <a:rPr lang="sv-SE" dirty="0"/>
              <a:t>:</a:t>
            </a:r>
          </a:p>
          <a:p>
            <a:pPr lvl="1"/>
            <a:r>
              <a:rPr lang="en-US" dirty="0"/>
              <a:t>Poisson distribution is a good approximation of the binomial distribution if n &gt;20 and </a:t>
            </a:r>
            <a:r>
              <a:rPr lang="en-US" i="1" dirty="0"/>
              <a:t>p</a:t>
            </a:r>
            <a:r>
              <a:rPr lang="en-US" dirty="0"/>
              <a:t> &lt; 0.05</a:t>
            </a:r>
          </a:p>
          <a:p>
            <a:pPr lvl="1"/>
            <a:r>
              <a:rPr lang="en-US" dirty="0"/>
              <a:t>Excellent approximation if </a:t>
            </a:r>
            <a:r>
              <a:rPr lang="en-US" i="1" dirty="0"/>
              <a:t>n</a:t>
            </a:r>
            <a:r>
              <a:rPr lang="en-US" dirty="0"/>
              <a:t> ≥ 100 and </a:t>
            </a:r>
            <a:r>
              <a:rPr lang="en-US" i="1" dirty="0" err="1"/>
              <a:t>np</a:t>
            </a:r>
            <a:r>
              <a:rPr lang="en-US" dirty="0"/>
              <a:t> ≤ 10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137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Appears in </a:t>
                </a:r>
                <a:r>
                  <a:rPr lang="sv-SE" sz="2400" dirty="0" err="1"/>
                  <a:t>almost</a:t>
                </a:r>
                <a:r>
                  <a:rPr lang="sv-SE" sz="2400" dirty="0"/>
                  <a:t> all </a:t>
                </a:r>
                <a:r>
                  <a:rPr lang="sv-SE" sz="2400" dirty="0" err="1"/>
                  <a:t>applications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Difference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between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times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required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download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two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specific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specific</a:t>
                </a:r>
                <a:r>
                  <a:rPr lang="sv-SE" sz="2000" dirty="0"/>
                  <a:t> computer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sv-SE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sv-SE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sv-SE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sv-SE" sz="2400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sz="24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sv-SE" sz="2400" b="0" i="1" smtClean="0">
                          <a:latin typeface="Cambria Math"/>
                        </a:rPr>
                        <m:t>, </m:t>
                      </m:r>
                      <m:r>
                        <a:rPr lang="sv-SE" sz="2400" b="0" i="1" smtClean="0">
                          <a:latin typeface="Cambria Math"/>
                        </a:rPr>
                        <m:t>𝜎</m:t>
                      </m:r>
                      <m:r>
                        <a:rPr lang="sv-SE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𝜇</m:t>
                    </m:r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17</a:t>
            </a:fld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9897"/>
            <a:ext cx="4248472" cy="271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09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Multivariate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having</a:t>
            </a:r>
            <a:r>
              <a:rPr lang="sv-SE" dirty="0"/>
              <a:t> </a:t>
            </a:r>
            <a:r>
              <a:rPr lang="sv-SE" dirty="0" err="1"/>
              <a:t>certain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at the same </a:t>
            </a:r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sv-SE" dirty="0"/>
              <a:t>P.D.F. p(</a:t>
            </a:r>
            <a:r>
              <a:rPr lang="sv-SE" dirty="0" err="1"/>
              <a:t>x,y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Correlation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18</a:t>
            </a:fld>
            <a:endParaRPr lang="sv-SE"/>
          </a:p>
        </p:txBody>
      </p:sp>
      <p:pic>
        <p:nvPicPr>
          <p:cNvPr id="6148" name="Picture 4" descr="http://www.philender.com/courses/multivariate/notes2/b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39719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philender.com/courses/multivariate/notes2/b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0"/>
            <a:ext cx="40290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4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ML </a:t>
            </a:r>
            <a:r>
              <a:rPr lang="sv-SE" dirty="0" err="1"/>
              <a:t>ingridients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Data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sv-SE" sz="2400" dirty="0"/>
                  <a:t>: observations </a:t>
                </a:r>
              </a:p>
              <a:p>
                <a:pPr lvl="1"/>
                <a:r>
                  <a:rPr lang="sv-SE" sz="20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r>
                  <a:rPr lang="sv-SE" sz="2000" dirty="0"/>
                  <a:t>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  <a:p>
                <a:endParaRPr lang="sv-SE" sz="2400" dirty="0"/>
              </a:p>
              <a:p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b="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000" b="0" dirty="0" err="1"/>
                  <a:t>Example</a:t>
                </a:r>
                <a:r>
                  <a:rPr lang="sv-SE" sz="2000" b="0" dirty="0"/>
                  <a:t>: </a:t>
                </a:r>
                <a:r>
                  <a:rPr lang="sv-SE" sz="2000" b="0" dirty="0" err="1"/>
                  <a:t>Linear</a:t>
                </a:r>
                <a:r>
                  <a:rPr lang="sv-SE" sz="2000" b="0" dirty="0"/>
                  <a:t> regression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𝑦</m:t>
                        </m:r>
                      </m:e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𝑁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b="1" i="1">
                            <a:latin typeface="Cambria Math"/>
                            <a:sym typeface="Symbol" pitchFamily="18" charset="2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sz="2000" b="0" dirty="0"/>
              </a:p>
              <a:p>
                <a:pPr lvl="1"/>
                <a:endParaRPr lang="sv-SE" sz="2000" b="0" dirty="0"/>
              </a:p>
              <a:p>
                <a:r>
                  <a:rPr lang="sv-SE" sz="2400" dirty="0"/>
                  <a:t>Learning </a:t>
                </a:r>
                <a:r>
                  <a:rPr lang="sv-SE" sz="2400" dirty="0" err="1"/>
                  <a:t>procedure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data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get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)</a:t>
                </a:r>
              </a:p>
              <a:p>
                <a:pPr lvl="1"/>
                <a:r>
                  <a:rPr lang="sv-SE" sz="2000" dirty="0"/>
                  <a:t>Maximum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Bayesian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estimation</a:t>
                </a:r>
                <a:endParaRPr lang="sv-SE" sz="2000" dirty="0"/>
              </a:p>
              <a:p>
                <a:endParaRPr lang="sv-SE" sz="2400" dirty="0"/>
              </a:p>
              <a:p>
                <a:r>
                  <a:rPr lang="sv-SE" sz="2400" dirty="0" err="1"/>
                  <a:t>Predict</a:t>
                </a:r>
                <a:r>
                  <a:rPr lang="sv-SE" sz="2400" dirty="0"/>
                  <a:t>  new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using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fitted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887" b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4370751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100671" t="-8197" r="-20201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202027" t="-8197" r="-1033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8197" r="-268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37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it is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event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happen</a:t>
            </a:r>
            <a:r>
              <a:rPr lang="sv-SE" dirty="0"/>
              <a:t>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 err="1">
                <a:solidFill>
                  <a:srgbClr val="0070C0"/>
                </a:solidFill>
              </a:rPr>
              <a:t>Idea</a:t>
            </a:r>
            <a:r>
              <a:rPr lang="sv-SE" dirty="0"/>
              <a:t>:</a:t>
            </a:r>
          </a:p>
          <a:p>
            <a:r>
              <a:rPr lang="sv-SE" dirty="0"/>
              <a:t>Experiment</a:t>
            </a:r>
          </a:p>
          <a:p>
            <a:r>
              <a:rPr lang="sv-SE" dirty="0" err="1"/>
              <a:t>Outcomes</a:t>
            </a:r>
            <a:r>
              <a:rPr lang="sv-SE" dirty="0"/>
              <a:t> (</a:t>
            </a:r>
            <a:r>
              <a:rPr lang="sv-SE" dirty="0" err="1"/>
              <a:t>sample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) O</a:t>
            </a:r>
            <a:r>
              <a:rPr lang="sv-SE" baseline="-25000" dirty="0"/>
              <a:t>1</a:t>
            </a:r>
            <a:r>
              <a:rPr lang="sv-SE" dirty="0"/>
              <a:t>, O</a:t>
            </a:r>
            <a:r>
              <a:rPr lang="sv-SE" baseline="-25000" dirty="0"/>
              <a:t>2</a:t>
            </a:r>
            <a:r>
              <a:rPr lang="sv-SE" dirty="0"/>
              <a:t>,… O</a:t>
            </a:r>
            <a:r>
              <a:rPr lang="sv-SE" baseline="-25000" dirty="0"/>
              <a:t>n </a:t>
            </a:r>
          </a:p>
          <a:p>
            <a:r>
              <a:rPr lang="sv-SE" dirty="0" err="1"/>
              <a:t>Sample</a:t>
            </a:r>
            <a:r>
              <a:rPr lang="sv-SE" dirty="0"/>
              <a:t> space </a:t>
            </a:r>
            <a:r>
              <a:rPr lang="el-GR" dirty="0"/>
              <a:t>Ω</a:t>
            </a:r>
            <a:endParaRPr lang="sv-SE" dirty="0"/>
          </a:p>
          <a:p>
            <a:r>
              <a:rPr lang="sv-SE" dirty="0"/>
              <a:t>Event A</a:t>
            </a:r>
          </a:p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P: Events </a:t>
            </a:r>
            <a:r>
              <a:rPr lang="sv-SE" dirty="0">
                <a:sym typeface="Wingdings" pitchFamily="2" charset="2"/>
              </a:rPr>
              <a:t>[0,1]</a:t>
            </a:r>
          </a:p>
          <a:p>
            <a:endParaRPr lang="sv-SE" dirty="0">
              <a:sym typeface="Wingdings" pitchFamily="2" charset="2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53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 distribution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b="0" dirty="0"/>
                  <a:t> 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|</m:t>
                    </m:r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b="0" dirty="0"/>
              </a:p>
              <a:p>
                <a:r>
                  <a:rPr lang="sv-SE" dirty="0" err="1"/>
                  <a:t>Example</a:t>
                </a:r>
                <a:r>
                  <a:rPr lang="sv-SE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~</m:t>
                    </m:r>
                    <m:r>
                      <a:rPr lang="sv-SE" b="0" i="1" smtClean="0">
                        <a:latin typeface="Cambria Math"/>
                      </a:rPr>
                      <m:t>𝐵𝑖𝑛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  <m:r>
                          <a:rPr lang="sv-SE" b="0" i="1" smtClean="0">
                            <a:latin typeface="Cambria Math"/>
                          </a:rPr>
                          <m:t>, </m:t>
                        </m:r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sv-SE" b="0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~</m:t>
                    </m:r>
                    <m:r>
                      <a:rPr lang="sv-SE" b="0" i="1" smtClean="0">
                        <a:latin typeface="Cambria Math"/>
                      </a:rPr>
                      <m:t>𝑁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32856"/>
            <a:ext cx="2527590" cy="212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420491"/>
                <a:ext cx="4464496" cy="508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420491"/>
                <a:ext cx="4464496" cy="508216"/>
              </a:xfrm>
              <a:prstGeom prst="rect">
                <a:avLst/>
              </a:prstGeom>
              <a:blipFill>
                <a:blip r:embed="rId5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7544" y="544522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Learn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 err="1">
                <a:solidFill>
                  <a:srgbClr val="C00000"/>
                </a:solidFill>
              </a:rPr>
              <a:t>basic</a:t>
            </a:r>
            <a:r>
              <a:rPr lang="sv-SE" dirty="0">
                <a:solidFill>
                  <a:srgbClr val="C00000"/>
                </a:solidFill>
              </a:rPr>
              <a:t> distributions and </a:t>
            </a:r>
            <a:r>
              <a:rPr lang="sv-SE" dirty="0" err="1">
                <a:solidFill>
                  <a:srgbClr val="C00000"/>
                </a:solidFill>
              </a:rPr>
              <a:t>their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 err="1">
                <a:solidFill>
                  <a:srgbClr val="C00000"/>
                </a:solidFill>
              </a:rPr>
              <a:t>properties</a:t>
            </a:r>
            <a:r>
              <a:rPr lang="sv-SE" dirty="0" err="1">
                <a:solidFill>
                  <a:srgbClr val="C00000"/>
                </a:solidFill>
                <a:sym typeface="Wingdings" panose="05000000000000000000" pitchFamily="2" charset="2"/>
              </a:rPr>
              <a:t>PRML</a:t>
            </a:r>
            <a:r>
              <a:rPr lang="sv-SE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sv-SE" dirty="0" err="1">
                <a:solidFill>
                  <a:srgbClr val="C00000"/>
                </a:solidFill>
                <a:sym typeface="Wingdings" panose="05000000000000000000" pitchFamily="2" charset="2"/>
              </a:rPr>
              <a:t>chapter</a:t>
            </a:r>
            <a:r>
              <a:rPr lang="sv-SE" dirty="0">
                <a:solidFill>
                  <a:srgbClr val="C00000"/>
                </a:solidFill>
                <a:sym typeface="Wingdings" panose="05000000000000000000" pitchFamily="2" charset="2"/>
              </a:rPr>
              <a:t> 2!</a:t>
            </a:r>
            <a:endParaRPr lang="sv-SE" dirty="0">
              <a:solidFill>
                <a:srgbClr val="C00000"/>
              </a:solidFill>
            </a:endParaRPr>
          </a:p>
        </p:txBody>
      </p:sp>
      <p:pic>
        <p:nvPicPr>
          <p:cNvPr id="59397" name="Picture 5" descr="http://upload.wikimedia.org/wikipedia/commons/thumb/3/3a/Linear_regression.svg/438px-Linear_regressi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27" y="4581128"/>
            <a:ext cx="2160240" cy="142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2240" y="6136637"/>
            <a:ext cx="1080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sv-SE" sz="700" dirty="0" err="1">
                <a:solidFill>
                  <a:schemeClr val="bg1">
                    <a:lumMod val="75000"/>
                  </a:schemeClr>
                </a:solidFill>
              </a:rPr>
              <a:t>Wikipedia</a:t>
            </a:r>
            <a:endParaRPr lang="sv-SE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620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Given </a:t>
                </a:r>
                <a:r>
                  <a:rPr lang="sv-SE" dirty="0" err="1"/>
                  <a:t>dataset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altLang="sv-SE" sz="28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sv-SE" altLang="sv-SE" dirty="0"/>
                  <a:t> and </a:t>
                </a:r>
                <a:r>
                  <a:rPr lang="sv-SE" altLang="sv-SE" dirty="0" err="1"/>
                  <a:t>model</a:t>
                </a:r>
                <a:r>
                  <a:rPr lang="sv-SE" altLang="sv-SE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1" i="1" smtClean="0">
                            <a:latin typeface="Cambria Math"/>
                          </a:rPr>
                          <m:t>𝒙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sz="2000" b="0" dirty="0"/>
                  <a:t> or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r>
                      <a:rPr lang="sv-SE" sz="2000" b="0" i="1" smtClean="0">
                        <a:latin typeface="Cambria Math"/>
                      </a:rPr>
                      <m:t>𝑦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1" i="1" smtClean="0">
                        <a:latin typeface="Cambria Math"/>
                      </a:rPr>
                      <m:t>𝒙</m:t>
                    </m:r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000" b="0" dirty="0"/>
              </a:p>
              <a:p>
                <a:pPr lvl="1"/>
                <a:endParaRPr lang="sv-SE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sv-SE" dirty="0" err="1">
                    <a:solidFill>
                      <a:schemeClr val="accent1"/>
                    </a:solidFill>
                  </a:rPr>
                  <a:t>Frequentist</a:t>
                </a:r>
                <a:r>
                  <a:rPr lang="sv-SE" dirty="0">
                    <a:solidFill>
                      <a:schemeClr val="accent1"/>
                    </a:solidFill>
                  </a:rPr>
                  <a:t> approach</a:t>
                </a:r>
                <a:r>
                  <a:rPr lang="sv-SE" dirty="0"/>
                  <a:t>: </a:t>
                </a:r>
                <a:r>
                  <a:rPr lang="sv-SE" dirty="0" err="1"/>
                  <a:t>which</a:t>
                </a:r>
                <a:r>
                  <a:rPr lang="sv-SE" dirty="0"/>
                  <a:t> combination </a:t>
                </a:r>
                <a:r>
                  <a:rPr lang="sv-SE" dirty="0" err="1"/>
                  <a:t>of</a:t>
                </a:r>
                <a:r>
                  <a:rPr lang="sv-SE" dirty="0"/>
                  <a:t> parameter </a:t>
                </a:r>
                <a:r>
                  <a:rPr lang="sv-SE" dirty="0" err="1"/>
                  <a:t>values</a:t>
                </a:r>
                <a:r>
                  <a:rPr lang="sv-SE" dirty="0"/>
                  <a:t> fits my data best?</a:t>
                </a:r>
              </a:p>
              <a:p>
                <a:pPr lvl="1"/>
                <a:endParaRPr lang="sv-SE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sv-SE" dirty="0" err="1">
                    <a:solidFill>
                      <a:schemeClr val="accent1"/>
                    </a:solidFill>
                  </a:rPr>
                  <a:t>Bayesian</a:t>
                </a:r>
                <a:r>
                  <a:rPr lang="sv-SE" dirty="0">
                    <a:solidFill>
                      <a:schemeClr val="accent1"/>
                    </a:solidFill>
                  </a:rPr>
                  <a:t> approach</a:t>
                </a:r>
                <a:r>
                  <a:rPr lang="sv-SE" dirty="0"/>
                  <a:t>: parameters </a:t>
                </a:r>
                <a:r>
                  <a:rPr lang="sv-SE" dirty="0" err="1"/>
                  <a:t>are</a:t>
                </a:r>
                <a:r>
                  <a:rPr lang="sv-SE" dirty="0"/>
                  <a:t> random </a:t>
                </a:r>
                <a:r>
                  <a:rPr lang="sv-SE" dirty="0" err="1"/>
                  <a:t>variables</a:t>
                </a:r>
                <a:r>
                  <a:rPr lang="sv-SE" dirty="0"/>
                  <a:t>, all </a:t>
                </a:r>
                <a:r>
                  <a:rPr lang="sv-SE" dirty="0" err="1"/>
                  <a:t>feasible</a:t>
                </a:r>
                <a:r>
                  <a:rPr lang="sv-SE" dirty="0"/>
                  <a:t>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acceptable</a:t>
                </a:r>
              </a:p>
              <a:p>
                <a:pPr lvl="2"/>
                <a:r>
                  <a:rPr lang="sv-SE" dirty="0"/>
                  <a:t>Different parameter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have</a:t>
                </a:r>
                <a:r>
                  <a:rPr lang="sv-SE" dirty="0"/>
                  <a:t> different </a:t>
                </a:r>
                <a:r>
                  <a:rPr lang="sv-SE" dirty="0" err="1"/>
                  <a:t>probabilities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49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839" y="1624012"/>
                <a:ext cx="4690864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Frequenist principle: 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Maximum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likelihood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/>
                  <a:t>principle</a:t>
                </a:r>
              </a:p>
              <a:p>
                <a:pPr lvl="1"/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1" i="1">
                            <a:latin typeface="Cambria Math"/>
                          </a:rPr>
                          <m:t>𝑫</m:t>
                        </m:r>
                      </m:e>
                      <m:e>
                        <m:r>
                          <a:rPr lang="sv-SE" sz="2400" i="1">
                            <a:latin typeface="Cambria Math"/>
                          </a:rPr>
                          <m:t>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v-SE" sz="1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1" i="1">
                            <a:latin typeface="Cambria Math"/>
                          </a:rPr>
                          <m:t>𝑫</m:t>
                        </m:r>
                      </m:e>
                      <m:e>
                        <m:r>
                          <a:rPr lang="sv-SE" sz="1800" i="1">
                            <a:latin typeface="Cambria Math"/>
                          </a:rPr>
                          <m:t> 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1800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1800" i="1">
                            <a:latin typeface="Cambria Math"/>
                          </a:rPr>
                          <m:t>𝑖</m:t>
                        </m:r>
                        <m:r>
                          <a:rPr lang="sv-SE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sz="18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sv-SE" sz="1800" i="1">
                            <a:latin typeface="Cambria Math"/>
                          </a:rPr>
                          <m:t>𝑝</m:t>
                        </m:r>
                        <m:r>
                          <a:rPr lang="sv-SE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1800" i="1">
                            <a:latin typeface="Cambria Math"/>
                          </a:rPr>
                          <m:t>|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sv-SE" sz="1800" dirty="0"/>
                  <a:t> </a:t>
                </a:r>
                <a:endParaRPr lang="sv-SE" sz="18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b="1" i="1">
                              <a:latin typeface="Cambria Math"/>
                            </a:rPr>
                            <m:t>𝑫</m:t>
                          </m:r>
                        </m:e>
                        <m:e>
                          <m:r>
                            <a:rPr lang="sv-SE" sz="1800" i="1">
                              <a:latin typeface="Cambria Math"/>
                            </a:rPr>
                            <m:t> 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sv-SE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1800" i="1">
                              <a:latin typeface="Cambria Math"/>
                            </a:rPr>
                            <m:t>𝑖</m:t>
                          </m:r>
                          <m:r>
                            <a:rPr lang="sv-SE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sz="1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sv-SE" sz="1800" i="1">
                              <a:latin typeface="Cambria Math"/>
                            </a:rPr>
                            <m:t>𝑝</m:t>
                          </m:r>
                          <m:r>
                            <a:rPr lang="sv-SE" sz="1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18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1800" i="1">
                              <a:latin typeface="Cambria Math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1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sz="2800" dirty="0"/>
              </a:p>
              <a:p>
                <a:pPr marL="0" indent="0" algn="ctr">
                  <a:buNone/>
                </a:pPr>
                <a:endParaRPr lang="sv-SE" sz="2800" dirty="0"/>
              </a:p>
              <a:p>
                <a:pPr lvl="1"/>
                <a:r>
                  <a:rPr lang="sv-SE" sz="2400" dirty="0" err="1"/>
                  <a:t>Maximize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sv-SE" sz="2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39" y="1624012"/>
                <a:ext cx="4690864" cy="4525963"/>
              </a:xfrm>
              <a:blipFill>
                <a:blip r:embed="rId3"/>
                <a:stretch>
                  <a:fillRect l="-1688" t="-10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6" name="Picture 4" descr="er9">
            <a:extLst>
              <a:ext uri="{FF2B5EF4-FFF2-40B4-BE49-F238E27FC236}">
                <a16:creationId xmlns:a16="http://schemas.microsoft.com/office/drawing/2014/main" id="{EA4F4E08-C491-465C-B835-735AB64F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703" y="2348880"/>
            <a:ext cx="3514725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78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D1328B-7D21-4A92-AD91-91951AFD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2D0EAC-68BC-480D-A511-280A8506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400" b="1" dirty="0" err="1">
                <a:solidFill>
                  <a:srgbClr val="C00000"/>
                </a:solidFill>
              </a:rPr>
              <a:t>Remarks</a:t>
            </a:r>
            <a:r>
              <a:rPr lang="sv-SE" sz="2400" b="1" dirty="0">
                <a:solidFill>
                  <a:srgbClr val="C00000"/>
                </a:solidFill>
              </a:rPr>
              <a:t>:</a:t>
            </a:r>
          </a:p>
          <a:p>
            <a:r>
              <a:rPr lang="sv-SE" sz="2400" dirty="0" err="1"/>
              <a:t>Likelihood</a:t>
            </a:r>
            <a:r>
              <a:rPr lang="sv-SE" sz="2400" dirty="0"/>
              <a:t> shows </a:t>
            </a:r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much</a:t>
            </a:r>
            <a:r>
              <a:rPr lang="sv-SE" sz="2400" dirty="0"/>
              <a:t> the chosen parameter </a:t>
            </a:r>
            <a:r>
              <a:rPr lang="sv-SE" sz="2400" dirty="0" err="1"/>
              <a:t>value</a:t>
            </a:r>
            <a:r>
              <a:rPr lang="sv-SE" sz="2400" dirty="0"/>
              <a:t> is proper for a </a:t>
            </a:r>
            <a:r>
              <a:rPr lang="sv-SE" sz="2400" dirty="0" err="1"/>
              <a:t>specific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r>
              <a:rPr lang="sv-SE" sz="2400" dirty="0"/>
              <a:t> and the given data</a:t>
            </a:r>
          </a:p>
          <a:p>
            <a:endParaRPr lang="sv-SE" sz="2400" dirty="0"/>
          </a:p>
          <a:p>
            <a:r>
              <a:rPr lang="sv-SE" sz="2400" dirty="0" err="1"/>
              <a:t>Normally</a:t>
            </a:r>
            <a:r>
              <a:rPr lang="sv-SE" sz="2400" dirty="0"/>
              <a:t> </a:t>
            </a:r>
            <a:r>
              <a:rPr lang="sv-SE" sz="2400" b="1" dirty="0"/>
              <a:t>log-</a:t>
            </a:r>
            <a:r>
              <a:rPr lang="sv-SE" sz="2400" b="1" dirty="0" err="1"/>
              <a:t>likelihood</a:t>
            </a:r>
            <a:r>
              <a:rPr lang="sv-SE" sz="2400" b="1" dirty="0"/>
              <a:t> </a:t>
            </a:r>
            <a:r>
              <a:rPr lang="sv-SE" sz="2400" dirty="0"/>
              <a:t>is </a:t>
            </a:r>
            <a:r>
              <a:rPr lang="sv-SE" sz="2400" dirty="0" err="1"/>
              <a:t>used</a:t>
            </a:r>
            <a:r>
              <a:rPr lang="sv-SE" sz="2400" dirty="0"/>
              <a:t> in </a:t>
            </a:r>
            <a:r>
              <a:rPr lang="sv-SE" sz="2400" dirty="0" err="1"/>
              <a:t>computations</a:t>
            </a:r>
            <a:r>
              <a:rPr lang="sv-SE" sz="2400" dirty="0"/>
              <a:t> </a:t>
            </a:r>
            <a:r>
              <a:rPr lang="sv-SE" sz="2400" dirty="0" err="1"/>
              <a:t>instead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>
                <a:sym typeface="Wingdings" panose="05000000000000000000" pitchFamily="2" charset="2"/>
              </a:rPr>
              <a:t>Other</a:t>
            </a:r>
            <a:r>
              <a:rPr lang="sv-SE" sz="2400" dirty="0">
                <a:sym typeface="Wingdings" panose="05000000000000000000" pitchFamily="2" charset="2"/>
              </a:rPr>
              <a:t> alternatives to ML </a:t>
            </a:r>
            <a:r>
              <a:rPr lang="sv-SE" sz="2400" dirty="0" err="1">
                <a:sym typeface="Wingdings" panose="05000000000000000000" pitchFamily="2" charset="2"/>
              </a:rPr>
              <a:t>exist</a:t>
            </a:r>
            <a:r>
              <a:rPr lang="sv-SE" sz="2400" dirty="0">
                <a:sym typeface="Wingdings" panose="05000000000000000000" pitchFamily="2" charset="2"/>
              </a:rPr>
              <a:t>…</a:t>
            </a:r>
          </a:p>
          <a:p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6D1EAA1-7A3B-49AB-A3B9-DAC501B2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6C59136-A867-4197-BEC6-28D8B8A3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45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sv-SE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dirty="0">
                    <a:sym typeface="Wingdings" panose="05000000000000000000" pitchFamily="2" charset="2"/>
                  </a:rPr>
                  <a:t>: tossing a </a:t>
                </a:r>
                <a:r>
                  <a:rPr lang="sv-SE" dirty="0" err="1">
                    <a:sym typeface="Wingdings" panose="05000000000000000000" pitchFamily="2" charset="2"/>
                  </a:rPr>
                  <a:t>coin</a:t>
                </a:r>
                <a:r>
                  <a:rPr lang="sv-SE" dirty="0">
                    <a:sym typeface="Wingdings" panose="05000000000000000000" pitchFamily="2" charset="2"/>
                  </a:rPr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𝐷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0,1,1,0,1,1,1,1,1,1,1,1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sv-SE" b="0" i="1" dirty="0"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r>
                        <a:rPr lang="sv-SE" b="0" i="1" smtClean="0">
                          <a:latin typeface="Cambria Math"/>
                        </a:rPr>
                        <m:t>𝜃</m:t>
                      </m:r>
                      <m:r>
                        <a:rPr lang="sv-SE" b="0" i="1" smtClean="0">
                          <a:latin typeface="Cambria Math"/>
                        </a:rPr>
                        <m:t>,</m:t>
                      </m:r>
                      <m:r>
                        <a:rPr lang="sv-SE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=0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=1−</m:t>
                      </m:r>
                      <m:r>
                        <a:rPr lang="sv-SE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32" y="3263681"/>
            <a:ext cx="3127716" cy="334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38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Bayesian</a:t>
            </a:r>
            <a:r>
              <a:rPr lang="sv-SE" dirty="0"/>
              <a:t> </a:t>
            </a:r>
            <a:r>
              <a:rPr lang="sv-SE" dirty="0" err="1"/>
              <a:t>probabilities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dirty="0"/>
                  <a:t>Probability </a:t>
                </a:r>
                <a:r>
                  <a:rPr lang="sv-SE" sz="2800" dirty="0" err="1"/>
                  <a:t>reflects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your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knowledge</a:t>
                </a:r>
                <a:r>
                  <a:rPr lang="sv-SE" sz="2800" dirty="0"/>
                  <a:t> (</a:t>
                </a:r>
                <a:r>
                  <a:rPr lang="sv-SE" sz="2800" dirty="0" err="1"/>
                  <a:t>uncertainty</a:t>
                </a:r>
                <a:r>
                  <a:rPr lang="sv-SE" sz="2800" dirty="0"/>
                  <a:t>) </a:t>
                </a:r>
                <a:r>
                  <a:rPr lang="sv-SE" sz="2800" dirty="0" err="1"/>
                  <a:t>about</a:t>
                </a:r>
                <a:r>
                  <a:rPr lang="sv-SE" sz="2800" dirty="0"/>
                  <a:t> a </a:t>
                </a:r>
                <a:r>
                  <a:rPr lang="sv-SE" sz="2800" dirty="0" err="1"/>
                  <a:t>phenomenon</a:t>
                </a:r>
                <a:r>
                  <a:rPr lang="sv-SE" sz="2800" dirty="0"/>
                  <a:t> </a:t>
                </a:r>
                <a:r>
                  <a:rPr lang="sv-SE" sz="2800" dirty="0">
                    <a:sym typeface="Wingdings" panose="05000000000000000000" pitchFamily="2" charset="2"/>
                  </a:rPr>
                  <a:t> </a:t>
                </a:r>
                <a:r>
                  <a:rPr lang="sv-SE" sz="28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subjective</a:t>
                </a:r>
                <a:r>
                  <a:rPr lang="sv-SE" sz="28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8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probabilities</a:t>
                </a:r>
                <a:endParaRPr lang="sv-SE" sz="2800" b="1" dirty="0"/>
              </a:p>
              <a:p>
                <a:pPr lvl="1"/>
                <a:r>
                  <a:rPr lang="sv-SE" sz="2400" b="1" dirty="0">
                    <a:solidFill>
                      <a:srgbClr val="0000FF"/>
                    </a:solidFill>
                  </a:rPr>
                  <a:t>Prior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probability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uninformative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∝1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400" dirty="0" err="1"/>
                  <a:t>Formulate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 </a:t>
                </a:r>
                <a:r>
                  <a:rPr lang="sv-SE" sz="24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likelihood</a:t>
                </a:r>
                <a:r>
                  <a:rPr lang="sv-SE" sz="24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1" dirty="0"/>
              </a:p>
              <a:p>
                <a:pPr lvl="1"/>
                <a:r>
                  <a:rPr lang="sv-SE" sz="2400" b="1" dirty="0" err="1">
                    <a:solidFill>
                      <a:srgbClr val="0000FF"/>
                    </a:solidFill>
                  </a:rPr>
                  <a:t>Posterior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probability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after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observing</a:t>
                </a:r>
                <a:r>
                  <a:rPr lang="sv-SE" sz="2400" dirty="0"/>
                  <a:t> data</a:t>
                </a:r>
                <a:endParaRPr lang="sv-SE" sz="2400" b="0" dirty="0"/>
              </a:p>
              <a:p>
                <a:pPr lvl="2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  <a:p>
                <a:endParaRPr lang="sv-SE" sz="2800" dirty="0"/>
              </a:p>
              <a:p>
                <a:r>
                  <a:rPr lang="sv-SE" sz="2800" dirty="0" err="1"/>
                  <a:t>Model</a:t>
                </a:r>
                <a:r>
                  <a:rPr lang="sv-SE" sz="2800" dirty="0"/>
                  <a:t> parameters </a:t>
                </a:r>
                <a:r>
                  <a:rPr lang="sv-SE" sz="2800" dirty="0" err="1"/>
                  <a:t>are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considered</a:t>
                </a:r>
                <a:r>
                  <a:rPr lang="sv-SE" sz="2800" dirty="0"/>
                  <a:t> as </a:t>
                </a:r>
                <a:r>
                  <a:rPr lang="sv-SE" sz="2800" dirty="0" err="1"/>
                  <a:t>random</a:t>
                </a:r>
                <a:r>
                  <a:rPr lang="sv-SE" sz="2800" dirty="0"/>
                  <a:t> </a:t>
                </a:r>
                <a:r>
                  <a:rPr lang="sv-SE" sz="2800" dirty="0" err="1"/>
                  <a:t>variables</a:t>
                </a:r>
                <a:endParaRPr lang="sv-SE" sz="2800" dirty="0"/>
              </a:p>
              <a:p>
                <a:pPr lvl="1"/>
                <a:r>
                  <a:rPr lang="sv-SE" sz="2400" dirty="0"/>
                  <a:t>In real </a:t>
                </a:r>
                <a:r>
                  <a:rPr lang="sv-SE" sz="2400" dirty="0" err="1"/>
                  <a:t>life</a:t>
                </a:r>
                <a:r>
                  <a:rPr lang="sv-SE" sz="2400" dirty="0"/>
                  <a:t>, do not </a:t>
                </a:r>
                <a:r>
                  <a:rPr lang="sv-SE" sz="2400" dirty="0" err="1"/>
                  <a:t>need</a:t>
                </a:r>
                <a:r>
                  <a:rPr lang="sv-SE" sz="2400" dirty="0"/>
                  <a:t> to be </a:t>
                </a:r>
                <a:r>
                  <a:rPr lang="sv-SE" sz="2400" dirty="0" err="1"/>
                  <a:t>random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as </a:t>
                </a:r>
                <a:r>
                  <a:rPr lang="sv-SE" sz="2400" dirty="0" err="1"/>
                  <a:t>random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291" b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976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2800" dirty="0"/>
                  <a:t>Bayesian principle</a:t>
                </a:r>
              </a:p>
              <a:p>
                <a:pPr lvl="1"/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and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decide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yourself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what</a:t>
                </a:r>
                <a:r>
                  <a:rPr lang="sv-SE" sz="2400" dirty="0"/>
                  <a:t> to do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this</a:t>
                </a:r>
                <a:r>
                  <a:rPr lang="sv-SE" sz="2400" dirty="0"/>
                  <a:t> (for ex. MAP,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, median)</a:t>
                </a:r>
              </a:p>
              <a:p>
                <a:r>
                  <a:rPr lang="sv-SE" sz="2800" dirty="0" err="1"/>
                  <a:t>Use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bayes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theorem</a:t>
                </a:r>
                <a:endParaRPr lang="sv-SE" sz="280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is 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marginal 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likelihood</a:t>
                </a:r>
                <a:endParaRPr lang="sv-SE" sz="2800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sv-SE" sz="1800" b="0" i="1" smtClean="0">
                        <a:latin typeface="Cambria Math"/>
                      </a:rPr>
                      <m:t>=∫</m:t>
                    </m:r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𝑑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sv-SE" sz="2000" dirty="0"/>
                  <a:t> or</a:t>
                </a:r>
              </a:p>
              <a:p>
                <a:pPr lvl="1"/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sv-SE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16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sv-SE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/>
                              </a:rPr>
                              <m:t>𝐷</m:t>
                            </m:r>
                          </m:e>
                          <m:e>
                            <m:sSub>
                              <m:sSubPr>
                                <m:ctrlP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v-SE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sv-SE" sz="20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0" lvl="1" indent="0">
                  <a:buNone/>
                </a:pPr>
                <a:endParaRPr lang="sv-SE" sz="24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0" lvl="1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400" dirty="0">
                    <a:sym typeface="Wingdings" panose="05000000000000000000" pitchFamily="2" charset="2"/>
                  </a:rPr>
                  <a:t>: tossing a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coin</a:t>
                </a:r>
                <a:r>
                  <a:rPr lang="sv-SE" sz="2400" dirty="0">
                    <a:sym typeface="Wingdings" panose="05000000000000000000" pitchFamily="2" charset="2"/>
                  </a:rPr>
                  <a:t>. 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Find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𝜃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|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, </a:t>
                </a:r>
                <a:r>
                  <a:rPr lang="sv-SE" sz="2400" dirty="0" err="1">
                    <a:sym typeface="Wingdings" panose="05000000000000000000" pitchFamily="2" charset="2"/>
                  </a:rPr>
                  <a:t>estimate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posterior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mean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endParaRPr lang="sv-S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7664" y="3126697"/>
                <a:ext cx="6048672" cy="73648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2400" b="0" i="1" smtClean="0">
                            <a:latin typeface="Cambria Math"/>
                          </a:rPr>
                          <m:t>(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2400" b="0" i="1" smtClean="0">
                            <a:latin typeface="Cambria Math"/>
                          </a:rPr>
                          <m:t>(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  <m:r>
                          <a:rPr lang="sv-SE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sv-SE" sz="2400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sv-SE" sz="2400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  <a:ea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26697"/>
                <a:ext cx="6048672" cy="736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054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Fitting</a:t>
            </a:r>
            <a:r>
              <a:rPr lang="sv-SE" dirty="0"/>
              <a:t> a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How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chose the prior?</a:t>
                </a:r>
              </a:p>
              <a:p>
                <a:pPr lvl="1"/>
                <a:r>
                  <a:rPr lang="sv-SE" sz="2400" dirty="0"/>
                  <a:t>Expert </a:t>
                </a:r>
                <a:r>
                  <a:rPr lang="sv-SE" sz="2400" dirty="0" err="1"/>
                  <a:t>knowledge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phenomenon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Forcing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have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certain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structure</a:t>
                </a:r>
                <a:r>
                  <a:rPr lang="sv-SE" sz="2400" dirty="0"/>
                  <a:t> </a:t>
                </a:r>
              </a:p>
              <a:p>
                <a:pPr lvl="2"/>
                <a:r>
                  <a:rPr lang="sv-SE" sz="2000" dirty="0" err="1"/>
                  <a:t>Example</a:t>
                </a:r>
                <a:r>
                  <a:rPr lang="sv-SE" sz="2000" dirty="0"/>
                  <a:t>: decision </a:t>
                </a:r>
                <a:r>
                  <a:rPr lang="sv-SE" sz="2000" dirty="0" err="1"/>
                  <a:t>trees</a:t>
                </a:r>
                <a:r>
                  <a:rPr lang="sv-SE" sz="2000" dirty="0"/>
                  <a:t>: prior </a:t>
                </a:r>
                <a:r>
                  <a:rPr lang="sv-SE" sz="2000" dirty="0" err="1"/>
                  <a:t>prefers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smaller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trees</a:t>
                </a:r>
                <a:endParaRPr lang="sv-SE" sz="2000" dirty="0"/>
              </a:p>
              <a:p>
                <a:pPr lvl="2"/>
                <a:endParaRPr lang="sv-SE" sz="2000" dirty="0"/>
              </a:p>
              <a:p>
                <a:pPr lvl="1"/>
                <a:r>
                  <a:rPr lang="sv-SE" sz="2400" dirty="0" err="1"/>
                  <a:t>Conjugacy</a:t>
                </a:r>
                <a:endParaRPr lang="sv-SE" sz="2400" dirty="0"/>
              </a:p>
              <a:p>
                <a:pPr lvl="2"/>
                <a:r>
                  <a:rPr lang="sv-SE" sz="2000" dirty="0"/>
                  <a:t>Distribution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posterior</a:t>
                </a:r>
                <a:r>
                  <a:rPr lang="sv-SE" sz="2000" dirty="0"/>
                  <a:t> is the same </a:t>
                </a:r>
                <a:r>
                  <a:rPr lang="sv-SE" sz="2000" dirty="0" err="1"/>
                  <a:t>type</a:t>
                </a:r>
                <a:r>
                  <a:rPr lang="sv-SE" sz="2000" dirty="0"/>
                  <a:t> as the distribution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 or prior</a:t>
                </a:r>
              </a:p>
              <a:p>
                <a:pPr lvl="2"/>
                <a:endParaRPr lang="sv-SE" sz="2000" dirty="0"/>
              </a:p>
              <a:p>
                <a:r>
                  <a:rPr lang="sv-SE" sz="2400" dirty="0"/>
                  <a:t>Prior is the </a:t>
                </a:r>
                <a:r>
                  <a:rPr lang="sv-SE" sz="2400" dirty="0" err="1"/>
                  <a:t>most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controversial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Bayesian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but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𝑁</m:t>
                    </m:r>
                    <m:r>
                      <a:rPr lang="sv-SE" sz="2000" b="0" i="1" smtClean="0">
                        <a:latin typeface="Cambria Math"/>
                      </a:rPr>
                      <m:t>→ ∞</m:t>
                    </m:r>
                  </m:oMath>
                </a14:m>
                <a:r>
                  <a:rPr lang="sv-SE" sz="2000" dirty="0"/>
                  <a:t>, data </a:t>
                </a:r>
                <a:r>
                  <a:rPr lang="sv-SE" sz="2000" dirty="0" err="1"/>
                  <a:t>overwhelms</a:t>
                </a:r>
                <a:r>
                  <a:rPr lang="sv-SE" sz="2000" dirty="0"/>
                  <a:t> the prior</a:t>
                </a: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684" y="3429000"/>
            <a:ext cx="4583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hlinkClick r:id="rId4"/>
              </a:rPr>
              <a:t>http://en.wikipedia.org/wiki/Conjugate_prior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Measuring</a:t>
            </a:r>
            <a:r>
              <a:rPr lang="sv-SE" dirty="0"/>
              <a:t> </a:t>
            </a:r>
            <a:r>
              <a:rPr lang="sv-SE" dirty="0" err="1"/>
              <a:t>uncertainty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b="1" dirty="0">
                    <a:solidFill>
                      <a:srgbClr val="0000FF"/>
                    </a:solidFill>
                  </a:rPr>
                  <a:t>Confidence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interval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0" dirty="0"/>
                  <a:t>(</a:t>
                </a:r>
                <a:r>
                  <a:rPr lang="sv-SE" sz="2400" b="0" dirty="0" err="1"/>
                  <a:t>frequentist</a:t>
                </a:r>
                <a:r>
                  <a:rPr lang="sv-SE" sz="2400" b="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known</a:t>
                </a:r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000" b="0" dirty="0"/>
                  <a:t> is a </a:t>
                </a:r>
                <a:r>
                  <a:rPr lang="sv-SE" sz="2000" b="0" dirty="0" err="1"/>
                  <a:t>function</a:t>
                </a:r>
                <a:r>
                  <a:rPr lang="sv-SE" sz="2000" b="0" dirty="0"/>
                  <a:t> </a:t>
                </a:r>
                <a:r>
                  <a:rPr lang="sv-SE" sz="2000" b="0" dirty="0" err="1"/>
                  <a:t>of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sz="2000" b="0" dirty="0"/>
                  <a:t> by ML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Derive</a:t>
                </a:r>
                <a:r>
                  <a:rPr lang="sv-SE" sz="2000" dirty="0"/>
                  <a:t> distribution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000" b="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Compute </a:t>
                </a:r>
                <a:r>
                  <a:rPr lang="sv-SE" sz="2000" dirty="0" err="1"/>
                  <a:t>quantiles</a:t>
                </a:r>
                <a:endParaRPr lang="sv-SE" sz="2000" b="0" dirty="0"/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Credible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interval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0" dirty="0"/>
                  <a:t>(</a:t>
                </a:r>
                <a:r>
                  <a:rPr lang="sv-SE" sz="2400" b="0" dirty="0" err="1"/>
                  <a:t>Bayes</a:t>
                </a:r>
                <a:r>
                  <a:rPr lang="sv-SE" sz="2400" b="0" dirty="0"/>
                  <a:t>)</a:t>
                </a:r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Prediction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interval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/>
                  <a:t>(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)</a:t>
                </a:r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b="0" dirty="0" err="1">
                    <a:solidFill>
                      <a:srgbClr val="FF0000"/>
                    </a:solidFill>
                  </a:rPr>
                  <a:t>Example</a:t>
                </a:r>
                <a:r>
                  <a:rPr lang="sv-SE" sz="2400" b="0" dirty="0"/>
                  <a:t>: </a:t>
                </a:r>
                <a:r>
                  <a:rPr lang="sv-SE" sz="2400" b="0" dirty="0" err="1"/>
                  <a:t>Prediction</a:t>
                </a:r>
                <a:r>
                  <a:rPr lang="sv-SE" sz="2400" b="0" dirty="0"/>
                  <a:t> </a:t>
                </a:r>
                <a:r>
                  <a:rPr lang="sv-SE" sz="2400" b="0" dirty="0" err="1"/>
                  <a:t>interval</a:t>
                </a:r>
                <a:r>
                  <a:rPr lang="sv-SE" sz="2400" b="0" dirty="0"/>
                  <a:t>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+4, 1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400" b="0" dirty="0"/>
                  <a:t>at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sv-SE" sz="2400" b="0" dirty="0"/>
              </a:p>
              <a:p>
                <a:pPr lvl="1"/>
                <a:endParaRPr lang="sv-SE" sz="2000" b="0" dirty="0"/>
              </a:p>
              <a:p>
                <a:pPr lvl="1"/>
                <a:endParaRPr lang="sv-SE" sz="2000" b="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28</a:t>
            </a:fld>
            <a:endParaRPr lang="sv-SE"/>
          </a:p>
        </p:txBody>
      </p:sp>
      <p:pic>
        <p:nvPicPr>
          <p:cNvPr id="2050" name="Picture 2" descr="Bildresultat fÃ¶r confidence interval">
            <a:extLst>
              <a:ext uri="{FF2B5EF4-FFF2-40B4-BE49-F238E27FC236}">
                <a16:creationId xmlns:a16="http://schemas.microsoft.com/office/drawing/2014/main" id="{D8990314-2EE6-4C62-AD7E-3DB58C3B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8" y="2420888"/>
            <a:ext cx="26860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3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E2E19D-7B44-432C-961B-5C96385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A659FFC-0AA4-46E9-A9D8-CA1B97834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v-SE" dirty="0">
                    <a:solidFill>
                      <a:srgbClr val="C00000"/>
                    </a:solidFill>
                    <a:sym typeface="Wingdings" pitchFamily="2" charset="2"/>
                  </a:rPr>
                  <a:t>Example</a:t>
                </a:r>
                <a:r>
                  <a:rPr lang="sv-SE" dirty="0">
                    <a:sym typeface="Wingdings" pitchFamily="2" charset="2"/>
                  </a:rPr>
                  <a:t>: </a:t>
                </a:r>
                <a:r>
                  <a:rPr lang="sv-SE" dirty="0"/>
                  <a:t>Tossing a </a:t>
                </a:r>
                <a:r>
                  <a:rPr lang="sv-SE" dirty="0" err="1"/>
                  <a:t>coin</a:t>
                </a:r>
                <a:r>
                  <a:rPr lang="sv-SE" dirty="0"/>
                  <a:t> </a:t>
                </a:r>
                <a:r>
                  <a:rPr lang="sv-SE" dirty="0" err="1"/>
                  <a:t>two</a:t>
                </a:r>
                <a:r>
                  <a:rPr lang="sv-SE" dirty="0"/>
                  <a:t> </a:t>
                </a:r>
                <a:r>
                  <a:rPr lang="sv-SE" dirty="0" err="1"/>
                  <a:t>times</a:t>
                </a:r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dirty="0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frequency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observing</a:t>
                </a:r>
                <a:r>
                  <a:rPr lang="sv-SE" dirty="0"/>
                  <a:t> A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sv-SE" dirty="0"/>
                  <a:t> frequency of </a:t>
                </a:r>
                <a:r>
                  <a:rPr lang="sv-SE" dirty="0" err="1"/>
                  <a:t>observing</a:t>
                </a:r>
                <a:r>
                  <a:rPr lang="sv-SE" dirty="0"/>
                  <a:t> A and B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sv-SE" dirty="0"/>
                  <a:t> frequency of </a:t>
                </a:r>
                <a:r>
                  <a:rPr lang="sv-SE" dirty="0" err="1"/>
                  <a:t>observing</a:t>
                </a:r>
                <a:r>
                  <a:rPr lang="sv-SE" dirty="0"/>
                  <a:t> B given A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A659FFC-0AA4-46E9-A9D8-CA1B97834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6020984-02B7-4FAD-A379-F2602F4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F7F439C-597E-4FA9-9247-2F788EE4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7" name="Picture 2" descr="http://cdn.toonvectors.com/images/35/10267/toonvectors-10267-940.jpg">
            <a:extLst>
              <a:ext uri="{FF2B5EF4-FFF2-40B4-BE49-F238E27FC236}">
                <a16:creationId xmlns:a16="http://schemas.microsoft.com/office/drawing/2014/main" id="{50656B4C-0A1E-4861-B061-528772AC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936" y="1600200"/>
            <a:ext cx="2212752" cy="22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E3A86B0D-C1D5-4846-A44F-D8D2B7E5591F}"/>
              </a:ext>
            </a:extLst>
          </p:cNvPr>
          <p:cNvSpPr txBox="1"/>
          <p:nvPr/>
        </p:nvSpPr>
        <p:spPr>
          <a:xfrm>
            <a:off x="6372200" y="3950806"/>
            <a:ext cx="2877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http://cdn.toonvectors.com/images/35/10267/toonvectors-10267-940.jpg</a:t>
            </a:r>
          </a:p>
        </p:txBody>
      </p:sp>
    </p:spTree>
    <p:extLst>
      <p:ext uri="{BB962C8B-B14F-4D97-AF65-F5344CB8AC3E}">
        <p14:creationId xmlns:p14="http://schemas.microsoft.com/office/powerpoint/2010/main" val="8492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Properties</a:t>
            </a:r>
            <a:r>
              <a:rPr lang="sv-SE" dirty="0"/>
              <a:t> and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One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think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events as sets</a:t>
                </a:r>
              </a:p>
              <a:p>
                <a:pPr lvl="1"/>
                <a:r>
                  <a:rPr lang="sv-SE" dirty="0"/>
                  <a:t>Set operations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defined</a:t>
                </a:r>
                <a:r>
                  <a:rPr lang="sv-SE" dirty="0"/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acc>
                    <m:r>
                      <a:rPr lang="sv-SE" b="0" i="1" smtClean="0">
                        <a:latin typeface="Cambria Math"/>
                      </a:rPr>
                      <m:t>\</m:t>
                    </m:r>
                    <m:r>
                      <a:rPr lang="sv-SE" b="0" i="1" smtClean="0">
                        <a:latin typeface="Cambria Math"/>
                      </a:rPr>
                      <m:t>𝐵</m:t>
                    </m:r>
                  </m:oMath>
                </a14:m>
                <a:endParaRPr lang="sv-SE" b="0" dirty="0"/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𝐴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+</m:t>
                    </m:r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𝐴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endParaRPr lang="sv-SE" dirty="0"/>
              </a:p>
              <a:p>
                <a:endParaRPr lang="sv-SE" dirty="0">
                  <a:solidFill>
                    <a:srgbClr val="0070C0"/>
                  </a:solidFill>
                </a:endParaRPr>
              </a:p>
              <a:p>
                <a:r>
                  <a:rPr lang="sv-SE" dirty="0" err="1">
                    <a:solidFill>
                      <a:srgbClr val="0070C0"/>
                    </a:solidFill>
                  </a:rPr>
                  <a:t>Independence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𝐴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sv-SE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sv-SE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∩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)=</m:t>
                    </m:r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 err="1">
                    <a:solidFill>
                      <a:srgbClr val="0070C0"/>
                    </a:solidFill>
                  </a:rPr>
                  <a:t>Conditional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probability</a:t>
                </a:r>
                <a:r>
                  <a:rPr lang="sv-SE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sv-SE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sv-SE" dirty="0">
                  <a:solidFill>
                    <a:srgbClr val="0070C0"/>
                  </a:solidFill>
                </a:endParaRP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84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: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constructed</a:t>
            </a:r>
            <a:r>
              <a:rPr lang="sv-SE" dirty="0"/>
              <a:t> spam filter </a:t>
            </a:r>
            <a:r>
              <a:rPr lang="sv-SE" dirty="0" err="1"/>
              <a:t>that</a:t>
            </a:r>
            <a:endParaRPr lang="sv-SE" dirty="0"/>
          </a:p>
          <a:p>
            <a:pPr lvl="1"/>
            <a:r>
              <a:rPr lang="sv-SE" dirty="0"/>
              <a:t> </a:t>
            </a:r>
            <a:r>
              <a:rPr lang="sv-SE" dirty="0" err="1"/>
              <a:t>identifies</a:t>
            </a:r>
            <a:r>
              <a:rPr lang="sv-SE" dirty="0"/>
              <a:t> spam mail as spam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0.95</a:t>
            </a:r>
          </a:p>
          <a:p>
            <a:pPr lvl="1"/>
            <a:r>
              <a:rPr lang="sv-SE" dirty="0" err="1"/>
              <a:t>Identifies</a:t>
            </a:r>
            <a:r>
              <a:rPr lang="sv-SE" dirty="0"/>
              <a:t> </a:t>
            </a:r>
            <a:r>
              <a:rPr lang="sv-SE" dirty="0" err="1"/>
              <a:t>usual</a:t>
            </a:r>
            <a:r>
              <a:rPr lang="sv-SE" dirty="0"/>
              <a:t> mail as spam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0.005</a:t>
            </a:r>
          </a:p>
          <a:p>
            <a:r>
              <a:rPr lang="sv-SE" dirty="0" err="1"/>
              <a:t>This</a:t>
            </a:r>
            <a:r>
              <a:rPr lang="sv-SE" dirty="0"/>
              <a:t> kind </a:t>
            </a:r>
            <a:r>
              <a:rPr lang="sv-SE" dirty="0" err="1"/>
              <a:t>of</a:t>
            </a:r>
            <a:r>
              <a:rPr lang="sv-SE" dirty="0"/>
              <a:t> spam </a:t>
            </a:r>
            <a:r>
              <a:rPr lang="sv-SE" dirty="0" err="1"/>
              <a:t>occurs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 in 100,000 mails</a:t>
            </a:r>
          </a:p>
          <a:p>
            <a:r>
              <a:rPr lang="sv-SE" dirty="0"/>
              <a:t>If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 letter is a spam,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it is </a:t>
            </a:r>
            <a:r>
              <a:rPr lang="sv-SE" dirty="0" err="1"/>
              <a:t>actually</a:t>
            </a:r>
            <a:r>
              <a:rPr lang="sv-SE" dirty="0"/>
              <a:t> a spam?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539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We </a:t>
                </a:r>
                <a:r>
                  <a:rPr lang="sv-SE" sz="2400" dirty="0" err="1"/>
                  <a:t>have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knowledge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event B</a:t>
                </a:r>
              </a:p>
              <a:p>
                <a:pPr lvl="1"/>
                <a:r>
                  <a:rPr lang="sv-SE" sz="2000" dirty="0">
                    <a:solidFill>
                      <a:srgbClr val="0070C0"/>
                    </a:solidFill>
                  </a:rPr>
                  <a:t>Prior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probability</a:t>
                </a:r>
                <a:r>
                  <a:rPr lang="sv-SE" sz="2000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dirty="0"/>
                  <a:t>P(B)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B</a:t>
                </a:r>
              </a:p>
              <a:p>
                <a:r>
                  <a:rPr lang="sv-SE" sz="2400" dirty="0" err="1"/>
                  <a:t>We</a:t>
                </a:r>
                <a:r>
                  <a:rPr lang="sv-SE" sz="2400" dirty="0"/>
                  <a:t> get new information A</a:t>
                </a:r>
              </a:p>
              <a:p>
                <a:pPr lvl="1"/>
                <a:r>
                  <a:rPr lang="sv-SE" sz="2000" dirty="0"/>
                  <a:t>P(A)</a:t>
                </a:r>
              </a:p>
              <a:p>
                <a:pPr lvl="1"/>
                <a:r>
                  <a:rPr lang="sv-SE" sz="2000" dirty="0"/>
                  <a:t>P(A|B) </a:t>
                </a:r>
                <a:r>
                  <a:rPr lang="sv-SE" sz="2000" dirty="0" err="1"/>
                  <a:t>probability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occur</a:t>
                </a:r>
                <a:r>
                  <a:rPr lang="sv-SE" sz="2000" dirty="0"/>
                  <a:t> given B has </a:t>
                </a:r>
                <a:r>
                  <a:rPr lang="sv-SE" sz="2000" dirty="0" err="1"/>
                  <a:t>occured</a:t>
                </a:r>
                <a:endParaRPr lang="sv-SE" sz="2000" dirty="0"/>
              </a:p>
              <a:p>
                <a:r>
                  <a:rPr lang="sv-SE" sz="2400" dirty="0"/>
                  <a:t>New (</a:t>
                </a:r>
                <a:r>
                  <a:rPr lang="sv-SE" sz="2400" dirty="0" err="1"/>
                  <a:t>updated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knowledge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about</a:t>
                </a:r>
                <a:r>
                  <a:rPr lang="sv-SE" sz="2400" dirty="0"/>
                  <a:t> B</a:t>
                </a:r>
              </a:p>
              <a:p>
                <a:pPr lvl="1"/>
                <a:r>
                  <a:rPr lang="sv-SE" sz="2000" dirty="0"/>
                  <a:t>Posterior </a:t>
                </a:r>
                <a:r>
                  <a:rPr lang="sv-SE" sz="2000" dirty="0" err="1"/>
                  <a:t>probability</a:t>
                </a:r>
                <a:r>
                  <a:rPr lang="sv-SE" sz="2000" dirty="0"/>
                  <a:t> P(B|A)</a:t>
                </a:r>
              </a:p>
              <a:p>
                <a:pPr lvl="1"/>
                <a:endParaRPr lang="sv-SE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sv-SE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sv-S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997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having</a:t>
                </a:r>
                <a:r>
                  <a:rPr lang="sv-SE" dirty="0"/>
                  <a:t> events,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have</a:t>
                </a:r>
                <a:r>
                  <a:rPr lang="sv-SE" dirty="0"/>
                  <a:t> a </a:t>
                </a:r>
                <a:r>
                  <a:rPr lang="sv-SE" dirty="0" err="1"/>
                  <a:t>variable</a:t>
                </a:r>
                <a:r>
                  <a:rPr lang="sv-SE" dirty="0"/>
                  <a:t> X:</a:t>
                </a:r>
              </a:p>
              <a:p>
                <a:pPr lvl="1"/>
                <a:r>
                  <a:rPr lang="sv-SE" dirty="0"/>
                  <a:t>Events</a:t>
                </a:r>
                <a:r>
                  <a:rPr lang="sv-SE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  <a:ea typeface="Cambria Math"/>
                        <a:sym typeface="Wingdings" pitchFamily="2" charset="2"/>
                      </a:rPr>
                      <m:t>ℝ</m:t>
                    </m:r>
                  </m:oMath>
                </a14:m>
                <a:r>
                  <a:rPr lang="sv-SE" dirty="0"/>
                  <a:t>  </a:t>
                </a:r>
                <a:r>
                  <a:rPr lang="sv-SE" dirty="0" err="1">
                    <a:solidFill>
                      <a:srgbClr val="0070C0"/>
                    </a:solidFill>
                  </a:rPr>
                  <a:t>Continuous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random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variables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sv-SE" dirty="0"/>
                  <a:t>Events</a:t>
                </a:r>
                <a:r>
                  <a:rPr lang="sv-SE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  <a:ea typeface="Cambria Math"/>
                        <a:sym typeface="Wingdings" pitchFamily="2" charset="2"/>
                      </a:rPr>
                      <m:t>ℕ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Discrete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random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variables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lvl="1"/>
                <a:endParaRPr lang="sv-SE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sv-SE" dirty="0">
                    <a:solidFill>
                      <a:srgbClr val="C00000"/>
                    </a:solidFill>
                  </a:rPr>
                  <a:t>Examples:</a:t>
                </a:r>
              </a:p>
              <a:p>
                <a:pPr marL="514350" indent="-457200"/>
                <a:r>
                  <a:rPr lang="sv-SE" sz="2000" dirty="0"/>
                  <a:t>X={</a:t>
                </a:r>
                <a:r>
                  <a:rPr lang="sv-SE" sz="2000" dirty="0" err="1"/>
                  <a:t>amount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times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word</a:t>
                </a:r>
                <a:r>
                  <a:rPr lang="sv-SE" sz="2000" dirty="0"/>
                  <a:t> ”</a:t>
                </a:r>
                <a:r>
                  <a:rPr lang="sv-SE" sz="2000" dirty="0" err="1"/>
                  <a:t>crisis</a:t>
                </a:r>
                <a:r>
                  <a:rPr lang="sv-SE" sz="2000" dirty="0"/>
                  <a:t>”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</a:t>
                </a:r>
                <a:r>
                  <a:rPr lang="sv-SE" sz="2000" dirty="0" err="1"/>
                  <a:t>found</a:t>
                </a:r>
                <a:r>
                  <a:rPr lang="sv-SE" sz="2000" dirty="0"/>
                  <a:t> in  </a:t>
                </a:r>
                <a:r>
                  <a:rPr lang="sv-SE" sz="2000" dirty="0" err="1"/>
                  <a:t>financial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documents</a:t>
                </a:r>
                <a:r>
                  <a:rPr lang="sv-SE" sz="2000" dirty="0"/>
                  <a:t>}</a:t>
                </a:r>
              </a:p>
              <a:p>
                <a:pPr marL="914400" lvl="1" indent="-457200"/>
                <a:r>
                  <a:rPr lang="sv-SE" sz="1800" dirty="0"/>
                  <a:t>P(X=3)</a:t>
                </a:r>
              </a:p>
              <a:p>
                <a:pPr marL="514350" indent="-457200"/>
                <a:r>
                  <a:rPr lang="sv-SE" sz="2200" dirty="0"/>
                  <a:t>X={</a:t>
                </a:r>
                <a:r>
                  <a:rPr lang="sv-SE" sz="2200" dirty="0" err="1"/>
                  <a:t>Time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to</a:t>
                </a:r>
                <a:r>
                  <a:rPr lang="sv-SE" sz="2200" dirty="0"/>
                  <a:t> </a:t>
                </a:r>
                <a:r>
                  <a:rPr lang="sv-SE" sz="2200" dirty="0" err="1"/>
                  <a:t>download</a:t>
                </a:r>
                <a:r>
                  <a:rPr lang="sv-SE" sz="2200" dirty="0"/>
                  <a:t> a </a:t>
                </a:r>
                <a:r>
                  <a:rPr lang="sv-SE" sz="2200" dirty="0" err="1"/>
                  <a:t>specific</a:t>
                </a:r>
                <a:r>
                  <a:rPr lang="sv-SE" sz="2200" dirty="0"/>
                  <a:t> </a:t>
                </a:r>
                <a:r>
                  <a:rPr lang="sv-SE" sz="2200" dirty="0" err="1"/>
                  <a:t>file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to</a:t>
                </a:r>
                <a:r>
                  <a:rPr lang="sv-SE" sz="2200" dirty="0"/>
                  <a:t> a </a:t>
                </a:r>
                <a:r>
                  <a:rPr lang="sv-SE" sz="2200" dirty="0" err="1"/>
                  <a:t>specific</a:t>
                </a:r>
                <a:r>
                  <a:rPr lang="sv-SE" sz="2200" dirty="0"/>
                  <a:t> computer}</a:t>
                </a:r>
              </a:p>
              <a:p>
                <a:pPr marL="914400" lvl="1" indent="-457200"/>
                <a:r>
                  <a:rPr lang="sv-SE" sz="1800" dirty="0"/>
                  <a:t>P(X=0.36 min)</a:t>
                </a:r>
              </a:p>
              <a:p>
                <a:pPr marL="514350" indent="-457200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b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498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02832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Discrete</a:t>
                </a:r>
              </a:p>
              <a:p>
                <a:pPr lvl="1"/>
                <a:r>
                  <a:rPr lang="sv-SE" sz="2000" dirty="0" err="1"/>
                  <a:t>Probability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mass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function</a:t>
                </a:r>
                <a:r>
                  <a:rPr lang="sv-SE" sz="2000" dirty="0"/>
                  <a:t> P(x) for all </a:t>
                </a:r>
                <a:r>
                  <a:rPr lang="sv-SE" sz="2000" dirty="0" err="1"/>
                  <a:t>feasible</a:t>
                </a:r>
                <a:r>
                  <a:rPr lang="sv-SE" sz="2000" dirty="0"/>
                  <a:t> x</a:t>
                </a:r>
              </a:p>
              <a:p>
                <a:r>
                  <a:rPr lang="sv-SE" sz="2400" dirty="0" err="1"/>
                  <a:t>Coninuous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Probability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density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p(x)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v-SE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800" dirty="0"/>
              </a:p>
              <a:p>
                <a:pPr lvl="2"/>
                <a:endParaRPr lang="sv-SE" sz="1200" dirty="0"/>
              </a:p>
              <a:p>
                <a:pPr lvl="1"/>
                <a:r>
                  <a:rPr lang="sv-SE" sz="2400" dirty="0" err="1"/>
                  <a:t>Cumulative</a:t>
                </a:r>
                <a:r>
                  <a:rPr lang="sv-SE" sz="2400" dirty="0"/>
                  <a:t> distribution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1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sv-SE" sz="1600" b="0" i="1" smtClean="0">
                            <a:latin typeface="Cambria Math"/>
                          </a:rPr>
                          <m:t>𝑥</m:t>
                        </m:r>
                      </m:sup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sv-SE" sz="16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sv-SE" sz="1400" dirty="0"/>
              </a:p>
              <a:p>
                <a:pPr marL="457200" lvl="1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02832" cy="4525963"/>
              </a:xfrm>
              <a:blipFill>
                <a:blip r:embed="rId2"/>
                <a:stretch>
                  <a:fillRect l="-1801" t="-1078" r="-1524" b="-997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8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08792"/>
            <a:ext cx="3090664" cy="236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1137740-1123-458A-9EA1-03B73534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990978"/>
            <a:ext cx="3090664" cy="23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3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Expected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and </a:t>
            </a:r>
            <a:r>
              <a:rPr lang="sv-SE" dirty="0" err="1"/>
              <a:t>variance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Expected </a:t>
                </a:r>
                <a:r>
                  <a:rPr lang="sv-SE" dirty="0" err="1"/>
                  <a:t>value</a:t>
                </a:r>
                <a:r>
                  <a:rPr lang="sv-SE" dirty="0"/>
                  <a:t> = </a:t>
                </a:r>
                <a:r>
                  <a:rPr lang="sv-SE" dirty="0" err="1"/>
                  <a:t>mean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sv-SE" b="0" i="1" smtClean="0">
                            <a:latin typeface="Cambria Math"/>
                          </a:rPr>
                          <m:t>𝑑𝑋</m:t>
                        </m:r>
                      </m:e>
                    </m:nary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Variance</a:t>
                </a:r>
                <a:r>
                  <a:rPr lang="sv-SE" dirty="0"/>
                  <a:t> </a:t>
                </a:r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much</a:t>
                </a:r>
                <a:r>
                  <a:rPr lang="sv-SE" dirty="0"/>
                  <a:t> </a:t>
                </a:r>
                <a:r>
                  <a:rPr lang="sv-SE" dirty="0" err="1"/>
                  <a:t>values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random</a:t>
                </a:r>
                <a:r>
                  <a:rPr lang="sv-SE" dirty="0"/>
                  <a:t> </a:t>
                </a:r>
                <a:r>
                  <a:rPr lang="sv-SE" dirty="0" err="1"/>
                  <a:t>variable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deviate</a:t>
                </a:r>
                <a:r>
                  <a:rPr lang="sv-SE" dirty="0"/>
                  <a:t> from </a:t>
                </a:r>
                <a:r>
                  <a:rPr lang="sv-SE" dirty="0" err="1"/>
                  <a:t>mean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b="0" i="1" smtClean="0">
                        <a:latin typeface="Cambria Math"/>
                      </a:rPr>
                      <m:t>−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1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51510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1e3eca1eccce2f385fcc1b50853643d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c92efb8f17a153779c8334fcd16f1f5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E5DD7B-6570-45F9-8F04-F3B45A5238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9A76E0-BBF5-47ED-AA36-32B6C7F3E10E}">
  <ds:schemaRefs>
    <ds:schemaRef ds:uri="http://schemas.microsoft.com/office/2006/metadata/properties"/>
    <ds:schemaRef ds:uri="http://schemas.microsoft.com/office/infopath/2007/PartnerControls"/>
    <ds:schemaRef ds:uri="108a5a92-ae9d-4381-85f3-3c746b140ccd"/>
    <ds:schemaRef ds:uri="http://schemas.microsoft.com/sharepoint/v3"/>
    <ds:schemaRef ds:uri="8a43ac29-7517-4eef-8263-50e5e3d65f27"/>
  </ds:schemaRefs>
</ds:datastoreItem>
</file>

<file path=customXml/itemProps3.xml><?xml version="1.0" encoding="utf-8"?>
<ds:datastoreItem xmlns:ds="http://schemas.openxmlformats.org/officeDocument/2006/customXml" ds:itemID="{6D97CF5D-F2D0-43C5-88CD-8A886C5EA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08a5a92-ae9d-4381-85f3-3c746b140ccd"/>
    <ds:schemaRef ds:uri="8a43ac29-7517-4eef-8263-50e5e3d65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13160</TotalTime>
  <Words>1470</Words>
  <Application>Microsoft Office PowerPoint</Application>
  <PresentationFormat>On-screen Show (4:3)</PresentationFormat>
  <Paragraphs>303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Wingdings</vt:lpstr>
      <vt:lpstr>mytheme</vt:lpstr>
      <vt:lpstr>Basics of Statistics</vt:lpstr>
      <vt:lpstr>Probability</vt:lpstr>
      <vt:lpstr>Probability</vt:lpstr>
      <vt:lpstr>Properties and definitions</vt:lpstr>
      <vt:lpstr>Bayes theorem</vt:lpstr>
      <vt:lpstr>Bayes theorem</vt:lpstr>
      <vt:lpstr>Random variables</vt:lpstr>
      <vt:lpstr>Distributions</vt:lpstr>
      <vt:lpstr>Expected value and variance</vt:lpstr>
      <vt:lpstr>Probabilities</vt:lpstr>
      <vt:lpstr>Bayes theorem</vt:lpstr>
      <vt:lpstr>Some conventional distributions</vt:lpstr>
      <vt:lpstr>Some conventional distributions</vt:lpstr>
      <vt:lpstr>Poisson distribution</vt:lpstr>
      <vt:lpstr>Poisson distribution</vt:lpstr>
      <vt:lpstr>Poisson distribution</vt:lpstr>
      <vt:lpstr>Normal distribution</vt:lpstr>
      <vt:lpstr>Multivariate distributions</vt:lpstr>
      <vt:lpstr>Basic ML ingridients</vt:lpstr>
      <vt:lpstr>Probabilistic models</vt:lpstr>
      <vt:lpstr>Fitting a model</vt:lpstr>
      <vt:lpstr>Fitting a model</vt:lpstr>
      <vt:lpstr>Fitting a model</vt:lpstr>
      <vt:lpstr>Fitting a model</vt:lpstr>
      <vt:lpstr>Bayesian probabilities</vt:lpstr>
      <vt:lpstr>Fitting a model</vt:lpstr>
      <vt:lpstr>Fitting a model</vt:lpstr>
      <vt:lpstr>Measuring 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Anubhav Dikshit</cp:lastModifiedBy>
  <cp:revision>417</cp:revision>
  <dcterms:created xsi:type="dcterms:W3CDTF">2008-10-17T08:20:23Z</dcterms:created>
  <dcterms:modified xsi:type="dcterms:W3CDTF">2018-11-08T13:15:45Z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